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290"/>
  </p:notesMasterIdLst>
  <p:sldIdLst>
    <p:sldId id="256" r:id="rId2"/>
    <p:sldId id="257" r:id="rId3"/>
    <p:sldId id="258" r:id="rId4"/>
    <p:sldId id="2134806204" r:id="rId5"/>
    <p:sldId id="2134806216" r:id="rId6"/>
    <p:sldId id="261" r:id="rId7"/>
    <p:sldId id="262" r:id="rId8"/>
    <p:sldId id="4125" r:id="rId9"/>
    <p:sldId id="312" r:id="rId10"/>
    <p:sldId id="310" r:id="rId11"/>
    <p:sldId id="311" r:id="rId12"/>
    <p:sldId id="313" r:id="rId13"/>
    <p:sldId id="269" r:id="rId14"/>
    <p:sldId id="298" r:id="rId15"/>
    <p:sldId id="271" r:id="rId16"/>
    <p:sldId id="289" r:id="rId17"/>
    <p:sldId id="290" r:id="rId18"/>
    <p:sldId id="291" r:id="rId19"/>
    <p:sldId id="292" r:id="rId20"/>
    <p:sldId id="275" r:id="rId21"/>
    <p:sldId id="2134806206" r:id="rId22"/>
    <p:sldId id="276" r:id="rId23"/>
    <p:sldId id="302" r:id="rId24"/>
    <p:sldId id="303" r:id="rId25"/>
    <p:sldId id="304" r:id="rId26"/>
    <p:sldId id="2134806217" r:id="rId27"/>
    <p:sldId id="307" r:id="rId28"/>
    <p:sldId id="308" r:id="rId29"/>
    <p:sldId id="309" r:id="rId30"/>
    <p:sldId id="278" r:id="rId31"/>
    <p:sldId id="2134806203" r:id="rId32"/>
    <p:sldId id="265" r:id="rId33"/>
    <p:sldId id="266" r:id="rId34"/>
    <p:sldId id="293" r:id="rId35"/>
    <p:sldId id="294" r:id="rId36"/>
    <p:sldId id="2134806205" r:id="rId37"/>
    <p:sldId id="267" r:id="rId38"/>
    <p:sldId id="295" r:id="rId39"/>
    <p:sldId id="296" r:id="rId40"/>
    <p:sldId id="283" r:id="rId41"/>
    <p:sldId id="279" r:id="rId42"/>
    <p:sldId id="315" r:id="rId43"/>
    <p:sldId id="314" r:id="rId44"/>
    <p:sldId id="316" r:id="rId45"/>
    <p:sldId id="318" r:id="rId46"/>
    <p:sldId id="321" r:id="rId47"/>
    <p:sldId id="322" r:id="rId48"/>
    <p:sldId id="317" r:id="rId49"/>
    <p:sldId id="320" r:id="rId50"/>
    <p:sldId id="323" r:id="rId51"/>
    <p:sldId id="324" r:id="rId52"/>
    <p:sldId id="325" r:id="rId53"/>
    <p:sldId id="326" r:id="rId54"/>
    <p:sldId id="327" r:id="rId55"/>
    <p:sldId id="328" r:id="rId56"/>
    <p:sldId id="329" r:id="rId57"/>
    <p:sldId id="330" r:id="rId58"/>
    <p:sldId id="331" r:id="rId59"/>
    <p:sldId id="2134806207" r:id="rId60"/>
    <p:sldId id="2822" r:id="rId61"/>
    <p:sldId id="2823" r:id="rId62"/>
    <p:sldId id="2824" r:id="rId63"/>
    <p:sldId id="2832" r:id="rId64"/>
    <p:sldId id="2833" r:id="rId65"/>
    <p:sldId id="2834" r:id="rId66"/>
    <p:sldId id="2836" r:id="rId67"/>
    <p:sldId id="2837" r:id="rId68"/>
    <p:sldId id="2838" r:id="rId69"/>
    <p:sldId id="2839" r:id="rId70"/>
    <p:sldId id="2840" r:id="rId71"/>
    <p:sldId id="2134806240" r:id="rId72"/>
    <p:sldId id="2841" r:id="rId73"/>
    <p:sldId id="2842" r:id="rId74"/>
    <p:sldId id="2843" r:id="rId75"/>
    <p:sldId id="2134806218" r:id="rId76"/>
    <p:sldId id="2844" r:id="rId77"/>
    <p:sldId id="4092" r:id="rId78"/>
    <p:sldId id="2134806220" r:id="rId79"/>
    <p:sldId id="2134806223" r:id="rId80"/>
    <p:sldId id="4087" r:id="rId81"/>
    <p:sldId id="4088" r:id="rId82"/>
    <p:sldId id="2134806224" r:id="rId83"/>
    <p:sldId id="4090" r:id="rId84"/>
    <p:sldId id="4091" r:id="rId85"/>
    <p:sldId id="2134806189" r:id="rId86"/>
    <p:sldId id="2134806190" r:id="rId87"/>
    <p:sldId id="4094" r:id="rId88"/>
    <p:sldId id="4093" r:id="rId89"/>
    <p:sldId id="4122" r:id="rId90"/>
    <p:sldId id="2134806229" r:id="rId91"/>
    <p:sldId id="4123" r:id="rId92"/>
    <p:sldId id="2134806230" r:id="rId93"/>
    <p:sldId id="4119" r:id="rId94"/>
    <p:sldId id="4099" r:id="rId95"/>
    <p:sldId id="2134806208" r:id="rId96"/>
    <p:sldId id="4118" r:id="rId97"/>
    <p:sldId id="4124" r:id="rId98"/>
    <p:sldId id="3311" r:id="rId99"/>
    <p:sldId id="4121" r:id="rId100"/>
    <p:sldId id="4095" r:id="rId101"/>
    <p:sldId id="4126" r:id="rId102"/>
    <p:sldId id="4127" r:id="rId103"/>
    <p:sldId id="4128" r:id="rId104"/>
    <p:sldId id="4129" r:id="rId105"/>
    <p:sldId id="4130" r:id="rId106"/>
    <p:sldId id="555" r:id="rId107"/>
    <p:sldId id="557" r:id="rId108"/>
    <p:sldId id="2134806026" r:id="rId109"/>
    <p:sldId id="2134806027" r:id="rId110"/>
    <p:sldId id="2134806028" r:id="rId111"/>
    <p:sldId id="2134806029" r:id="rId112"/>
    <p:sldId id="2134806192" r:id="rId113"/>
    <p:sldId id="2134806193" r:id="rId114"/>
    <p:sldId id="2134806191" r:id="rId115"/>
    <p:sldId id="2134806195" r:id="rId116"/>
    <p:sldId id="2134806197" r:id="rId117"/>
    <p:sldId id="2134806196" r:id="rId118"/>
    <p:sldId id="2134806046" r:id="rId119"/>
    <p:sldId id="2134806047" r:id="rId120"/>
    <p:sldId id="2134806048" r:id="rId121"/>
    <p:sldId id="2134806049" r:id="rId122"/>
    <p:sldId id="2134806052" r:id="rId123"/>
    <p:sldId id="2134806051" r:id="rId124"/>
    <p:sldId id="2134806050" r:id="rId125"/>
    <p:sldId id="2134806053" r:id="rId126"/>
    <p:sldId id="2134806054" r:id="rId127"/>
    <p:sldId id="2134806055" r:id="rId128"/>
    <p:sldId id="2134806056" r:id="rId129"/>
    <p:sldId id="2134806057" r:id="rId130"/>
    <p:sldId id="2134806059" r:id="rId131"/>
    <p:sldId id="2134806060" r:id="rId132"/>
    <p:sldId id="2134806239" r:id="rId133"/>
    <p:sldId id="2134806042" r:id="rId134"/>
    <p:sldId id="2134806043" r:id="rId135"/>
    <p:sldId id="2134806044" r:id="rId136"/>
    <p:sldId id="2134806045" r:id="rId137"/>
    <p:sldId id="2134806041" r:id="rId138"/>
    <p:sldId id="2134805848" r:id="rId139"/>
    <p:sldId id="2134806209" r:id="rId140"/>
    <p:sldId id="2134806201" r:id="rId141"/>
    <p:sldId id="2134806202" r:id="rId142"/>
    <p:sldId id="4168" r:id="rId143"/>
    <p:sldId id="531" r:id="rId144"/>
    <p:sldId id="2134806130" r:id="rId145"/>
    <p:sldId id="2134806131" r:id="rId146"/>
    <p:sldId id="2134806132" r:id="rId147"/>
    <p:sldId id="2134806210" r:id="rId148"/>
    <p:sldId id="2134806061" r:id="rId149"/>
    <p:sldId id="2810" r:id="rId150"/>
    <p:sldId id="2134806079" r:id="rId151"/>
    <p:sldId id="2134806221" r:id="rId152"/>
    <p:sldId id="2134806073" r:id="rId153"/>
    <p:sldId id="2134806225" r:id="rId154"/>
    <p:sldId id="2815" r:id="rId155"/>
    <p:sldId id="2134806070" r:id="rId156"/>
    <p:sldId id="2134806074" r:id="rId157"/>
    <p:sldId id="2134806068" r:id="rId158"/>
    <p:sldId id="2134806069" r:id="rId159"/>
    <p:sldId id="2134806077" r:id="rId160"/>
    <p:sldId id="2134806071" r:id="rId161"/>
    <p:sldId id="2134806067" r:id="rId162"/>
    <p:sldId id="2134806078" r:id="rId163"/>
    <p:sldId id="2134806072" r:id="rId164"/>
    <p:sldId id="2134806076" r:id="rId165"/>
    <p:sldId id="2134806227" r:id="rId166"/>
    <p:sldId id="2134806063" r:id="rId167"/>
    <p:sldId id="3382" r:id="rId168"/>
    <p:sldId id="2134806082" r:id="rId169"/>
    <p:sldId id="2134806083" r:id="rId170"/>
    <p:sldId id="2134806232" r:id="rId171"/>
    <p:sldId id="2134806086" r:id="rId172"/>
    <p:sldId id="2134806211" r:id="rId173"/>
    <p:sldId id="2134806198" r:id="rId174"/>
    <p:sldId id="2134806199" r:id="rId175"/>
    <p:sldId id="2134806212" r:id="rId176"/>
    <p:sldId id="2134806087" r:id="rId177"/>
    <p:sldId id="2134806088" r:id="rId178"/>
    <p:sldId id="2134806241" r:id="rId179"/>
    <p:sldId id="2134806089" r:id="rId180"/>
    <p:sldId id="2134806242" r:id="rId181"/>
    <p:sldId id="2134806097" r:id="rId182"/>
    <p:sldId id="2134806098" r:id="rId183"/>
    <p:sldId id="2134806099" r:id="rId184"/>
    <p:sldId id="2778" r:id="rId185"/>
    <p:sldId id="1520" r:id="rId186"/>
    <p:sldId id="2134806100" r:id="rId187"/>
    <p:sldId id="3313" r:id="rId188"/>
    <p:sldId id="2134806101" r:id="rId189"/>
    <p:sldId id="2134806102" r:id="rId190"/>
    <p:sldId id="2134806103" r:id="rId191"/>
    <p:sldId id="2134806104" r:id="rId192"/>
    <p:sldId id="346" r:id="rId193"/>
    <p:sldId id="348" r:id="rId194"/>
    <p:sldId id="347" r:id="rId195"/>
    <p:sldId id="2134806106" r:id="rId196"/>
    <p:sldId id="2134806107" r:id="rId197"/>
    <p:sldId id="2134806108" r:id="rId198"/>
    <p:sldId id="2134806243" r:id="rId199"/>
    <p:sldId id="2134806111" r:id="rId200"/>
    <p:sldId id="2134806244" r:id="rId201"/>
    <p:sldId id="2134806245" r:id="rId202"/>
    <p:sldId id="2134806246" r:id="rId203"/>
    <p:sldId id="2134806247" r:id="rId204"/>
    <p:sldId id="2134806248" r:id="rId205"/>
    <p:sldId id="2134806249" r:id="rId206"/>
    <p:sldId id="2134806250" r:id="rId207"/>
    <p:sldId id="2134806251" r:id="rId208"/>
    <p:sldId id="2134806252" r:id="rId209"/>
    <p:sldId id="2134806253" r:id="rId210"/>
    <p:sldId id="2134806254" r:id="rId211"/>
    <p:sldId id="2134806255" r:id="rId212"/>
    <p:sldId id="2134806256" r:id="rId213"/>
    <p:sldId id="2134806213" r:id="rId214"/>
    <p:sldId id="2134806121" r:id="rId215"/>
    <p:sldId id="2134806123" r:id="rId216"/>
    <p:sldId id="2134806122" r:id="rId217"/>
    <p:sldId id="2134806124" r:id="rId218"/>
    <p:sldId id="2134806125" r:id="rId219"/>
    <p:sldId id="2134806126" r:id="rId220"/>
    <p:sldId id="2134806214" r:id="rId221"/>
    <p:sldId id="2134806127" r:id="rId222"/>
    <p:sldId id="2134806129" r:id="rId223"/>
    <p:sldId id="2134806128" r:id="rId224"/>
    <p:sldId id="2134806215" r:id="rId225"/>
    <p:sldId id="2134806134" r:id="rId226"/>
    <p:sldId id="2134806135" r:id="rId227"/>
    <p:sldId id="2134806233" r:id="rId228"/>
    <p:sldId id="2134806136" r:id="rId229"/>
    <p:sldId id="2134806137" r:id="rId230"/>
    <p:sldId id="2134806138" r:id="rId231"/>
    <p:sldId id="2134806133" r:id="rId232"/>
    <p:sldId id="2134806139" r:id="rId233"/>
    <p:sldId id="2134806141" r:id="rId234"/>
    <p:sldId id="2134806140" r:id="rId235"/>
    <p:sldId id="2134806146" r:id="rId236"/>
    <p:sldId id="2134806147" r:id="rId237"/>
    <p:sldId id="2134806148" r:id="rId238"/>
    <p:sldId id="2134806149" r:id="rId239"/>
    <p:sldId id="2134806150" r:id="rId240"/>
    <p:sldId id="2134806151" r:id="rId241"/>
    <p:sldId id="2134806257" r:id="rId242"/>
    <p:sldId id="396" r:id="rId243"/>
    <p:sldId id="2830" r:id="rId244"/>
    <p:sldId id="2829" r:id="rId245"/>
    <p:sldId id="2134806143" r:id="rId246"/>
    <p:sldId id="2134806145" r:id="rId247"/>
    <p:sldId id="2134806142" r:id="rId248"/>
    <p:sldId id="2831" r:id="rId249"/>
    <p:sldId id="2134806152" r:id="rId250"/>
    <p:sldId id="2134806153" r:id="rId251"/>
    <p:sldId id="2134806154" r:id="rId252"/>
    <p:sldId id="2134806155" r:id="rId253"/>
    <p:sldId id="2134806157" r:id="rId254"/>
    <p:sldId id="2134806161" r:id="rId255"/>
    <p:sldId id="2134806158" r:id="rId256"/>
    <p:sldId id="2134806156" r:id="rId257"/>
    <p:sldId id="2134806159" r:id="rId258"/>
    <p:sldId id="2134806160" r:id="rId259"/>
    <p:sldId id="2134806184" r:id="rId260"/>
    <p:sldId id="2134806163" r:id="rId261"/>
    <p:sldId id="2134806234" r:id="rId262"/>
    <p:sldId id="2134806165" r:id="rId263"/>
    <p:sldId id="2134806235" r:id="rId264"/>
    <p:sldId id="2134806182" r:id="rId265"/>
    <p:sldId id="344" r:id="rId266"/>
    <p:sldId id="2134805908" r:id="rId267"/>
    <p:sldId id="345" r:id="rId268"/>
    <p:sldId id="2134806012" r:id="rId269"/>
    <p:sldId id="2134806014" r:id="rId270"/>
    <p:sldId id="2134806166" r:id="rId271"/>
    <p:sldId id="2134806237" r:id="rId272"/>
    <p:sldId id="338" r:id="rId273"/>
    <p:sldId id="2134806168" r:id="rId274"/>
    <p:sldId id="2134805875" r:id="rId275"/>
    <p:sldId id="2134806238" r:id="rId276"/>
    <p:sldId id="2134805874" r:id="rId277"/>
    <p:sldId id="2134806186" r:id="rId278"/>
    <p:sldId id="2134806169" r:id="rId279"/>
    <p:sldId id="2134806172" r:id="rId280"/>
    <p:sldId id="2134806171" r:id="rId281"/>
    <p:sldId id="2134806173" r:id="rId282"/>
    <p:sldId id="2134806174" r:id="rId283"/>
    <p:sldId id="2134806175" r:id="rId284"/>
    <p:sldId id="2134806177" r:id="rId285"/>
    <p:sldId id="2134806179" r:id="rId286"/>
    <p:sldId id="2134806181" r:id="rId287"/>
    <p:sldId id="2134806180" r:id="rId288"/>
    <p:sldId id="492" r:id="rId289"/>
  </p:sldIdLst>
  <p:sldSz cx="16256000" cy="9144000"/>
  <p:notesSz cx="6858000" cy="9144000"/>
  <p:embeddedFontLst>
    <p:embeddedFont>
      <p:font typeface="Barlow" panose="00000500000000000000" pitchFamily="2" charset="0"/>
      <p:regular r:id="rId291"/>
      <p:bold r:id="rId292"/>
      <p:italic r:id="rId293"/>
      <p:boldItalic r:id="rId294"/>
    </p:embeddedFont>
    <p:embeddedFont>
      <p:font typeface="DM Sans" pitchFamily="2" charset="0"/>
      <p:regular r:id="rId295"/>
      <p:bold r:id="rId296"/>
      <p:italic r:id="rId297"/>
      <p:boldItalic r:id="rId298"/>
    </p:embeddedFont>
    <p:embeddedFont>
      <p:font typeface="Helvetica Neue" panose="020B0604020202020204" charset="0"/>
      <p:regular r:id="rId299"/>
      <p:bold r:id="rId300"/>
      <p:italic r:id="rId301"/>
      <p:boldItalic r:id="rId302"/>
    </p:embeddedFont>
    <p:embeddedFont>
      <p:font typeface="Lato Light" panose="020F0502020204030203" pitchFamily="34" charset="0"/>
      <p:regular r:id="rId303"/>
      <p:italic r:id="rId304"/>
    </p:embeddedFont>
    <p:embeddedFont>
      <p:font typeface="Noto serif" panose="02020600060500020200" pitchFamily="18" charset="0"/>
      <p:regular r:id="rId305"/>
      <p:bold r:id="rId306"/>
      <p:italic r:id="rId307"/>
      <p:boldItalic r:id="rId308"/>
    </p:embeddedFont>
    <p:embeddedFont>
      <p:font typeface="Open Sans" panose="020B0606030504020204" pitchFamily="34" charset="0"/>
      <p:regular r:id="rId309"/>
      <p:bold r:id="rId310"/>
      <p:italic r:id="rId311"/>
      <p:boldItalic r:id="rId312"/>
    </p:embeddedFont>
    <p:embeddedFont>
      <p:font typeface="Open Sans " panose="020B0604020202020204" charset="0"/>
      <p:regular r:id="rId313"/>
      <p:bold r:id="rId314"/>
      <p:italic r:id="rId315"/>
      <p:boldItalic r:id="rId316"/>
    </p:embeddedFont>
    <p:embeddedFont>
      <p:font typeface="Open Sans ExtraBold" panose="020B0906030804020204" pitchFamily="34" charset="0"/>
      <p:bold r:id="rId317"/>
      <p:boldItalic r:id="rId318"/>
    </p:embeddedFont>
    <p:embeddedFont>
      <p:font typeface="Open Sans SemiBold" panose="020B0706030804020204" pitchFamily="34" charset="0"/>
      <p:bold r:id="rId319"/>
      <p:boldItalic r:id="rId320"/>
    </p:embeddedFont>
    <p:embeddedFont>
      <p:font typeface="Open Sans SemiBold" panose="020B0706030804020204" pitchFamily="34" charset="0"/>
      <p:bold r:id="rId319"/>
      <p:boldItalic r:id="rId320"/>
    </p:embeddedFont>
    <p:embeddedFont>
      <p:font typeface="Poppins" panose="00000500000000000000" pitchFamily="2" charset="0"/>
      <p:regular r:id="rId321"/>
      <p:bold r:id="rId322"/>
      <p:italic r:id="rId323"/>
      <p:boldItalic r:id="rId3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316" userDrawn="1">
          <p15:clr>
            <a:srgbClr val="A4A3A4"/>
          </p15:clr>
        </p15:guide>
        <p15:guide id="2" orient="horz" pos="3379" userDrawn="1">
          <p15:clr>
            <a:srgbClr val="A4A3A4"/>
          </p15:clr>
        </p15:guide>
        <p15:guide id="3" orient="horz" pos="1020" userDrawn="1">
          <p15:clr>
            <a:srgbClr val="A4A3A4"/>
          </p15:clr>
        </p15:guide>
        <p15:guide id="4" orient="horz" pos="862" userDrawn="1">
          <p15:clr>
            <a:srgbClr val="A4A3A4"/>
          </p15:clr>
        </p15:guide>
        <p15:guide id="5" pos="944" userDrawn="1">
          <p15:clr>
            <a:srgbClr val="A4A3A4"/>
          </p15:clr>
        </p15:guide>
        <p15:guide id="6" pos="6141" userDrawn="1">
          <p15:clr>
            <a:srgbClr val="A4A3A4"/>
          </p15:clr>
        </p15:guide>
        <p15:guide id="7" orient="horz" pos="567" userDrawn="1">
          <p15:clr>
            <a:srgbClr val="A4A3A4"/>
          </p15:clr>
        </p15:guide>
        <p15:guide id="8" pos="1899" userDrawn="1">
          <p15:clr>
            <a:srgbClr val="A4A3A4"/>
          </p15:clr>
        </p15:guide>
        <p15:guide id="9" pos="5143" userDrawn="1">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87" roundtripDataSignature="AMtx7mgXymqW8gX9pLU/fkdfFBUZbylX3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4040"/>
    <a:srgbClr val="05668D"/>
    <a:srgbClr val="162E5D"/>
    <a:srgbClr val="8FAADC"/>
    <a:srgbClr val="F1CCC5"/>
    <a:srgbClr val="E9AFA3"/>
    <a:srgbClr val="0FCFE8"/>
    <a:srgbClr val="E4B363"/>
    <a:srgbClr val="BBC0D3"/>
    <a:srgbClr val="3A4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86817-D60A-4F96-AFEF-E760D6CA3B9B}" v="106" dt="2024-07-30T11:58:47.679"/>
    <p1510:client id="{1261C2A1-A8F9-410E-8020-2F72ADB52DE3}" v="231" dt="2024-07-30T11:36:50.746"/>
    <p1510:client id="{A549C5AF-DA8B-4F2D-B4AC-61FE2BD300A1}" v="3" dt="2024-07-30T12:13:26.590"/>
  </p1510:revLst>
</p1510:revInfo>
</file>

<file path=ppt/tableStyles.xml><?xml version="1.0" encoding="utf-8"?>
<a:tblStyleLst xmlns:a="http://schemas.openxmlformats.org/drawingml/2006/main" def="{A95A6ED9-2676-4281-9FAD-8015A04E7BE0}">
  <a:tblStyle styleId="{A95A6ED9-2676-4281-9FAD-8015A04E7B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989" autoAdjust="0"/>
  </p:normalViewPr>
  <p:slideViewPr>
    <p:cSldViewPr snapToGrid="0" showGuides="1">
      <p:cViewPr varScale="1">
        <p:scale>
          <a:sx n="61" d="100"/>
          <a:sy n="61" d="100"/>
        </p:scale>
        <p:origin x="1704" y="72"/>
      </p:cViewPr>
      <p:guideLst>
        <p:guide pos="9316"/>
        <p:guide orient="horz" pos="3379"/>
        <p:guide orient="horz" pos="1020"/>
        <p:guide orient="horz" pos="862"/>
        <p:guide pos="944"/>
        <p:guide pos="6141"/>
        <p:guide orient="horz" pos="567"/>
        <p:guide pos="1899"/>
        <p:guide pos="51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9.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font" Target="fonts/font34.fntdata"/><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notesMaster" Target="notesMasters/notesMaster1.xml"/><Relationship Id="rId304" Type="http://schemas.openxmlformats.org/officeDocument/2006/relationships/font" Target="fonts/font14.fntdata"/><Relationship Id="rId388"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font" Target="fonts/font25.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viewProps" Target="viewProp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2.fntdata"/><Relationship Id="rId306" Type="http://schemas.openxmlformats.org/officeDocument/2006/relationships/font" Target="fonts/font16.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font" Target="fonts/font27.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91" Type="http://schemas.openxmlformats.org/officeDocument/2006/relationships/theme" Target="theme/theme1.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3.fntdata"/><Relationship Id="rId307" Type="http://schemas.openxmlformats.org/officeDocument/2006/relationships/font" Target="fonts/font17.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font" Target="fonts/font28.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4.fntdata"/><Relationship Id="rId308" Type="http://schemas.openxmlformats.org/officeDocument/2006/relationships/font" Target="fonts/font18.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font" Target="fonts/font29.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93" Type="http://schemas.microsoft.com/office/2015/10/relationships/revisionInfo" Target="revisionInfo.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5.fntdata"/><Relationship Id="rId309"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font" Target="fonts/font30.fntdata"/><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0.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94" Type="http://schemas.microsoft.com/office/2018/10/relationships/authors" Target="author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6.fntdata"/><Relationship Id="rId300" Type="http://schemas.openxmlformats.org/officeDocument/2006/relationships/font" Target="fonts/font10.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font" Target="fonts/font31.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1.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7.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1.fntdata"/><Relationship Id="rId322" Type="http://schemas.openxmlformats.org/officeDocument/2006/relationships/font" Target="fonts/font32.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2.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2.fntdata"/><Relationship Id="rId323" Type="http://schemas.openxmlformats.org/officeDocument/2006/relationships/font" Target="fonts/font3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3.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87" Type="http://customschemas.google.com/relationships/presentationmetadata" Target="metadata"/><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4.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1.fntdata"/><Relationship Id="rId305" Type="http://schemas.openxmlformats.org/officeDocument/2006/relationships/font" Target="fonts/font15.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font" Target="fonts/font26.fntdata"/><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7D416-0E58-41D9-B4AA-475417170C0E}"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C4D8787C-C934-43C5-93A4-991EDA8CE139}">
      <dgm:prSet custT="1"/>
      <dgm:spPr/>
      <dgm:t>
        <a:bodyPr/>
        <a:lstStyle/>
        <a:p>
          <a:pPr>
            <a:lnSpc>
              <a:spcPct val="115000"/>
            </a:lnSpc>
          </a:pPr>
          <a:r>
            <a:rPr lang="en-US" sz="2200" b="1" i="0">
              <a:solidFill>
                <a:schemeClr val="bg1"/>
              </a:solidFill>
              <a:latin typeface="Open Sans"/>
              <a:ea typeface="Open Sans"/>
              <a:cs typeface="Open Sans"/>
            </a:rPr>
            <a:t>Identify approved applications</a:t>
          </a:r>
          <a:endParaRPr lang="en-US" sz="2200">
            <a:solidFill>
              <a:schemeClr val="bg1"/>
            </a:solidFill>
            <a:latin typeface="Open Sans" pitchFamily="2" charset="0"/>
            <a:ea typeface="Open Sans" pitchFamily="2" charset="0"/>
            <a:cs typeface="Open Sans" pitchFamily="2" charset="0"/>
          </a:endParaRPr>
        </a:p>
      </dgm:t>
    </dgm:pt>
    <dgm:pt modelId="{17F9F460-A9C8-43F9-AB8B-FEB14219591F}" type="parTrans" cxnId="{1FAF1C17-E562-4F18-92C4-D255954ABB83}">
      <dgm:prSet/>
      <dgm:spPr/>
      <dgm:t>
        <a:bodyPr/>
        <a:lstStyle/>
        <a:p>
          <a:endParaRPr lang="en-US"/>
        </a:p>
      </dgm:t>
    </dgm:pt>
    <dgm:pt modelId="{BE573021-0869-4F41-8452-DB448C62A365}" type="sibTrans" cxnId="{1FAF1C17-E562-4F18-92C4-D255954ABB83}">
      <dgm:prSet/>
      <dgm:spPr/>
      <dgm:t>
        <a:bodyPr/>
        <a:lstStyle/>
        <a:p>
          <a:endParaRPr lang="en-US"/>
        </a:p>
      </dgm:t>
    </dgm:pt>
    <dgm:pt modelId="{67212E54-133F-4892-B1FC-0A0207BB2426}">
      <dgm:prSet custT="1"/>
      <dgm:spPr>
        <a:solidFill>
          <a:srgbClr val="5B9BD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27940" tIns="27940" rIns="27940" bIns="27940" numCol="1" spcCol="1270" anchor="ctr" anchorCtr="0"/>
        <a:lstStyle/>
        <a:p>
          <a:pPr marL="0" lvl="0" indent="0" algn="ctr" defTabSz="977900">
            <a:lnSpc>
              <a:spcPct val="115000"/>
            </a:lnSpc>
            <a:spcBef>
              <a:spcPct val="0"/>
            </a:spcBef>
            <a:spcAft>
              <a:spcPct val="35000"/>
            </a:spcAft>
            <a:buNone/>
          </a:pPr>
          <a:r>
            <a:rPr lang="en-US" sz="2200" b="1" i="0" kern="1200">
              <a:solidFill>
                <a:srgbClr val="FFFFFF"/>
              </a:solidFill>
              <a:latin typeface="Open Sans"/>
              <a:ea typeface="+mn-ea"/>
              <a:cs typeface="+mn-cs"/>
            </a:rPr>
            <a:t>Build the allowlist</a:t>
          </a:r>
        </a:p>
      </dgm:t>
    </dgm:pt>
    <dgm:pt modelId="{BBE68BC5-10AC-492A-9554-9214CA5A8F87}" type="parTrans" cxnId="{6DFAC7A9-093C-4548-8B0E-20843B4C39EA}">
      <dgm:prSet/>
      <dgm:spPr/>
      <dgm:t>
        <a:bodyPr/>
        <a:lstStyle/>
        <a:p>
          <a:endParaRPr lang="en-US"/>
        </a:p>
      </dgm:t>
    </dgm:pt>
    <dgm:pt modelId="{5E813822-EB97-4F4B-96E8-4F01539094C5}" type="sibTrans" cxnId="{6DFAC7A9-093C-4548-8B0E-20843B4C39EA}">
      <dgm:prSet/>
      <dgm:spPr/>
      <dgm:t>
        <a:bodyPr/>
        <a:lstStyle/>
        <a:p>
          <a:endParaRPr lang="en-US"/>
        </a:p>
      </dgm:t>
    </dgm:pt>
    <dgm:pt modelId="{519B08A1-9AC0-4632-BAD2-F2B14A73D550}">
      <dgm:prSet custT="1"/>
      <dgm:spPr>
        <a:solidFill>
          <a:srgbClr val="5B9BD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27940" tIns="27940" rIns="27940" bIns="27940" numCol="1" spcCol="1270" anchor="ctr" anchorCtr="0"/>
        <a:lstStyle/>
        <a:p>
          <a:pPr marL="0" lvl="0" indent="0" algn="ctr" defTabSz="977900">
            <a:lnSpc>
              <a:spcPct val="115000"/>
            </a:lnSpc>
            <a:spcBef>
              <a:spcPct val="0"/>
            </a:spcBef>
            <a:spcAft>
              <a:spcPct val="35000"/>
            </a:spcAft>
            <a:buNone/>
          </a:pPr>
          <a:r>
            <a:rPr lang="en-US" sz="2200" b="1" i="0" kern="1200">
              <a:solidFill>
                <a:srgbClr val="FFFFFF"/>
              </a:solidFill>
              <a:latin typeface="Open Sans"/>
              <a:ea typeface="+mn-ea"/>
              <a:cs typeface="+mn-cs"/>
            </a:rPr>
            <a:t>Deploy and centrally manage the solution</a:t>
          </a:r>
        </a:p>
      </dgm:t>
    </dgm:pt>
    <dgm:pt modelId="{56DC8702-4A2B-4DB1-A677-43F774E868FF}" type="parTrans" cxnId="{B95C232F-3F70-40AE-A458-DD2792E8DBFF}">
      <dgm:prSet/>
      <dgm:spPr/>
      <dgm:t>
        <a:bodyPr/>
        <a:lstStyle/>
        <a:p>
          <a:endParaRPr lang="en-US"/>
        </a:p>
      </dgm:t>
    </dgm:pt>
    <dgm:pt modelId="{AC268260-30A8-4BB1-BEE9-1F3A2A73849A}" type="sibTrans" cxnId="{B95C232F-3F70-40AE-A458-DD2792E8DBFF}">
      <dgm:prSet/>
      <dgm:spPr/>
      <dgm:t>
        <a:bodyPr/>
        <a:lstStyle/>
        <a:p>
          <a:endParaRPr lang="en-US"/>
        </a:p>
      </dgm:t>
    </dgm:pt>
    <dgm:pt modelId="{251C79BB-0079-4528-943B-C35E51E2237D}">
      <dgm:prSet custT="1"/>
      <dgm:spPr>
        <a:solidFill>
          <a:srgbClr val="5B9BD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27940" tIns="27940" rIns="27940" bIns="27940" numCol="1" spcCol="1270" anchor="ctr" anchorCtr="0"/>
        <a:lstStyle/>
        <a:p>
          <a:pPr marL="0" lvl="0" indent="0" algn="ctr" defTabSz="977900">
            <a:lnSpc>
              <a:spcPct val="115000"/>
            </a:lnSpc>
            <a:spcBef>
              <a:spcPct val="0"/>
            </a:spcBef>
            <a:spcAft>
              <a:spcPct val="35000"/>
            </a:spcAft>
            <a:buNone/>
          </a:pPr>
          <a:r>
            <a:rPr lang="en-US" sz="2200" b="1" i="0" kern="1200">
              <a:solidFill>
                <a:srgbClr val="FFFFFF"/>
              </a:solidFill>
              <a:latin typeface="Open Sans"/>
              <a:ea typeface="+mn-ea"/>
              <a:cs typeface="+mn-cs"/>
            </a:rPr>
            <a:t>Respond to an incident and update the list</a:t>
          </a:r>
        </a:p>
      </dgm:t>
    </dgm:pt>
    <dgm:pt modelId="{DD9B6E36-4091-488F-8090-F17567990E6D}" type="parTrans" cxnId="{4623FD47-0BDA-409E-88B6-CE8EF6C38EB1}">
      <dgm:prSet/>
      <dgm:spPr/>
      <dgm:t>
        <a:bodyPr/>
        <a:lstStyle/>
        <a:p>
          <a:endParaRPr lang="en-US"/>
        </a:p>
      </dgm:t>
    </dgm:pt>
    <dgm:pt modelId="{E3F706AF-5147-4F18-A5AF-CCE043D41EC7}" type="sibTrans" cxnId="{4623FD47-0BDA-409E-88B6-CE8EF6C38EB1}">
      <dgm:prSet/>
      <dgm:spPr/>
      <dgm:t>
        <a:bodyPr/>
        <a:lstStyle/>
        <a:p>
          <a:endParaRPr lang="en-US"/>
        </a:p>
      </dgm:t>
    </dgm:pt>
    <dgm:pt modelId="{D12DBB54-121D-4414-9D43-7D92A056C2C4}">
      <dgm:prSet custT="1"/>
      <dgm:spPr>
        <a:solidFill>
          <a:srgbClr val="5B9BD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27940" tIns="27940" rIns="27940" bIns="27940" numCol="1" spcCol="1270" anchor="ctr" anchorCtr="0"/>
        <a:lstStyle/>
        <a:p>
          <a:pPr marL="0" lvl="0" indent="0" algn="ctr" defTabSz="977900">
            <a:lnSpc>
              <a:spcPct val="115000"/>
            </a:lnSpc>
            <a:spcBef>
              <a:spcPct val="0"/>
            </a:spcBef>
            <a:spcAft>
              <a:spcPct val="35000"/>
            </a:spcAft>
            <a:buNone/>
          </a:pPr>
          <a:r>
            <a:rPr lang="en-US" sz="2200" b="1" i="0" kern="1200">
              <a:solidFill>
                <a:srgbClr val="FFFFFF"/>
              </a:solidFill>
              <a:latin typeface="Open Sans"/>
              <a:ea typeface="+mn-ea"/>
              <a:cs typeface="+mn-cs"/>
            </a:rPr>
            <a:t>Assess user impact</a:t>
          </a:r>
        </a:p>
      </dgm:t>
    </dgm:pt>
    <dgm:pt modelId="{6B77997F-3D89-4BFD-BFE6-32B48FE008D5}" type="parTrans" cxnId="{A4E36466-61AB-465A-AE0C-4F23F41A12E2}">
      <dgm:prSet/>
      <dgm:spPr/>
      <dgm:t>
        <a:bodyPr/>
        <a:lstStyle/>
        <a:p>
          <a:endParaRPr lang="en-US"/>
        </a:p>
      </dgm:t>
    </dgm:pt>
    <dgm:pt modelId="{7106ABD6-1552-4794-985C-B00F576DB0BF}" type="sibTrans" cxnId="{A4E36466-61AB-465A-AE0C-4F23F41A12E2}">
      <dgm:prSet/>
      <dgm:spPr/>
      <dgm:t>
        <a:bodyPr/>
        <a:lstStyle/>
        <a:p>
          <a:endParaRPr lang="en-US"/>
        </a:p>
      </dgm:t>
    </dgm:pt>
    <dgm:pt modelId="{A6B5AF86-EEF9-4FAD-96D0-6D2F91770482}" type="pres">
      <dgm:prSet presAssocID="{A387D416-0E58-41D9-B4AA-475417170C0E}" presName="diagram" presStyleCnt="0">
        <dgm:presLayoutVars>
          <dgm:dir/>
          <dgm:resizeHandles/>
        </dgm:presLayoutVars>
      </dgm:prSet>
      <dgm:spPr/>
    </dgm:pt>
    <dgm:pt modelId="{B75F0847-771A-4B59-B421-E10F0DCEE8E1}" type="pres">
      <dgm:prSet presAssocID="{C4D8787C-C934-43C5-93A4-991EDA8CE139}" presName="firstNode" presStyleLbl="node1" presStyleIdx="0" presStyleCnt="5" custScaleX="93932" custScaleY="93932" custLinFactNeighborY="-1710">
        <dgm:presLayoutVars>
          <dgm:bulletEnabled val="1"/>
        </dgm:presLayoutVars>
      </dgm:prSet>
      <dgm:spPr/>
    </dgm:pt>
    <dgm:pt modelId="{D0CF3595-E6C8-43F9-8108-B82BC764B381}" type="pres">
      <dgm:prSet presAssocID="{BE573021-0869-4F41-8452-DB448C62A365}" presName="sibTrans" presStyleLbl="sibTrans2D1" presStyleIdx="0" presStyleCnt="4"/>
      <dgm:spPr/>
    </dgm:pt>
    <dgm:pt modelId="{09BF1C9A-8076-4838-8BF7-C11D2FD35DD3}" type="pres">
      <dgm:prSet presAssocID="{67212E54-133F-4892-B1FC-0A0207BB2426}" presName="middleNode" presStyleCnt="0"/>
      <dgm:spPr/>
    </dgm:pt>
    <dgm:pt modelId="{67197382-8192-4626-9217-FE00AA3069B6}" type="pres">
      <dgm:prSet presAssocID="{67212E54-133F-4892-B1FC-0A0207BB2426}" presName="padding" presStyleLbl="node1" presStyleIdx="0" presStyleCnt="5"/>
      <dgm:spPr/>
    </dgm:pt>
    <dgm:pt modelId="{903F116F-5611-4B17-A3BC-D6C38FBA9CED}" type="pres">
      <dgm:prSet presAssocID="{67212E54-133F-4892-B1FC-0A0207BB2426}" presName="shape" presStyleLbl="node1" presStyleIdx="1" presStyleCnt="5" custScaleX="138286" custScaleY="138286">
        <dgm:presLayoutVars>
          <dgm:bulletEnabled val="1"/>
        </dgm:presLayoutVars>
      </dgm:prSet>
      <dgm:spPr>
        <a:xfrm>
          <a:off x="819370" y="3911614"/>
          <a:ext cx="2596496" cy="2596496"/>
        </a:xfrm>
        <a:prstGeom prst="ellipse">
          <a:avLst/>
        </a:prstGeom>
      </dgm:spPr>
    </dgm:pt>
    <dgm:pt modelId="{6DA35551-042C-46E7-B9F9-24A354136D16}" type="pres">
      <dgm:prSet presAssocID="{5E813822-EB97-4F4B-96E8-4F01539094C5}" presName="sibTrans" presStyleLbl="sibTrans2D1" presStyleIdx="1" presStyleCnt="4"/>
      <dgm:spPr/>
    </dgm:pt>
    <dgm:pt modelId="{47858326-FE1B-402E-B0F0-F8B264C3A79C}" type="pres">
      <dgm:prSet presAssocID="{519B08A1-9AC0-4632-BAD2-F2B14A73D550}" presName="middleNode" presStyleCnt="0"/>
      <dgm:spPr/>
    </dgm:pt>
    <dgm:pt modelId="{CA2F5D58-888F-4686-83CB-2E78FACB7461}" type="pres">
      <dgm:prSet presAssocID="{519B08A1-9AC0-4632-BAD2-F2B14A73D550}" presName="padding" presStyleLbl="node1" presStyleIdx="1" presStyleCnt="5"/>
      <dgm:spPr/>
    </dgm:pt>
    <dgm:pt modelId="{B2709629-359A-4F4C-B781-EEF64C99A08B}" type="pres">
      <dgm:prSet presAssocID="{519B08A1-9AC0-4632-BAD2-F2B14A73D550}" presName="shape" presStyleLbl="node1" presStyleIdx="2" presStyleCnt="5" custScaleX="146669" custScaleY="146669">
        <dgm:presLayoutVars>
          <dgm:bulletEnabled val="1"/>
        </dgm:presLayoutVars>
      </dgm:prSet>
      <dgm:spPr>
        <a:xfrm>
          <a:off x="4963221" y="3832913"/>
          <a:ext cx="2753898" cy="2753898"/>
        </a:xfrm>
        <a:prstGeom prst="ellipse">
          <a:avLst/>
        </a:prstGeom>
      </dgm:spPr>
    </dgm:pt>
    <dgm:pt modelId="{EE11D792-4705-4DD1-A3A1-339CBEA7BA05}" type="pres">
      <dgm:prSet presAssocID="{AC268260-30A8-4BB1-BEE9-1F3A2A73849A}" presName="sibTrans" presStyleLbl="sibTrans2D1" presStyleIdx="2" presStyleCnt="4"/>
      <dgm:spPr/>
    </dgm:pt>
    <dgm:pt modelId="{FD0440A2-D46A-4EE6-94C4-540B3C0F27AD}" type="pres">
      <dgm:prSet presAssocID="{251C79BB-0079-4528-943B-C35E51E2237D}" presName="middleNode" presStyleCnt="0"/>
      <dgm:spPr/>
    </dgm:pt>
    <dgm:pt modelId="{6B255E46-26B5-447E-927C-1B6D3FC3B02E}" type="pres">
      <dgm:prSet presAssocID="{251C79BB-0079-4528-943B-C35E51E2237D}" presName="padding" presStyleLbl="node1" presStyleIdx="2" presStyleCnt="5"/>
      <dgm:spPr/>
    </dgm:pt>
    <dgm:pt modelId="{FF30794E-2026-4F71-95BD-F4D7953F678B}" type="pres">
      <dgm:prSet presAssocID="{251C79BB-0079-4528-943B-C35E51E2237D}" presName="shape" presStyleLbl="node1" presStyleIdx="3" presStyleCnt="5" custScaleX="142390" custScaleY="142390" custLinFactNeighborY="3846">
        <dgm:presLayoutVars>
          <dgm:bulletEnabled val="1"/>
        </dgm:presLayoutVars>
      </dgm:prSet>
      <dgm:spPr>
        <a:xfrm>
          <a:off x="5003393" y="145002"/>
          <a:ext cx="2673554" cy="2673554"/>
        </a:xfrm>
        <a:prstGeom prst="ellipse">
          <a:avLst/>
        </a:prstGeom>
      </dgm:spPr>
    </dgm:pt>
    <dgm:pt modelId="{F104CF8D-B112-4357-8561-D0B3BD272360}" type="pres">
      <dgm:prSet presAssocID="{E3F706AF-5147-4F18-A5AF-CCE043D41EC7}" presName="sibTrans" presStyleLbl="sibTrans2D1" presStyleIdx="3" presStyleCnt="4"/>
      <dgm:spPr/>
    </dgm:pt>
    <dgm:pt modelId="{344C52B6-F055-4AEE-8031-74AAAD5E636A}" type="pres">
      <dgm:prSet presAssocID="{D12DBB54-121D-4414-9D43-7D92A056C2C4}" presName="lastNode" presStyleLbl="node1" presStyleIdx="4" presStyleCnt="5" custScaleX="91882" custScaleY="91882" custLinFactNeighborY="5130">
        <dgm:presLayoutVars>
          <dgm:bulletEnabled val="1"/>
        </dgm:presLayoutVars>
      </dgm:prSet>
      <dgm:spPr>
        <a:xfrm>
          <a:off x="9155205" y="146459"/>
          <a:ext cx="2586510" cy="2586510"/>
        </a:xfrm>
        <a:prstGeom prst="ellipse">
          <a:avLst/>
        </a:prstGeom>
      </dgm:spPr>
    </dgm:pt>
  </dgm:ptLst>
  <dgm:cxnLst>
    <dgm:cxn modelId="{55D4CD05-24E0-4832-8CD0-2580621F0BE9}" type="presOf" srcId="{251C79BB-0079-4528-943B-C35E51E2237D}" destId="{FF30794E-2026-4F71-95BD-F4D7953F678B}" srcOrd="0" destOrd="0" presId="urn:microsoft.com/office/officeart/2005/8/layout/bProcess2"/>
    <dgm:cxn modelId="{1FAF1C17-E562-4F18-92C4-D255954ABB83}" srcId="{A387D416-0E58-41D9-B4AA-475417170C0E}" destId="{C4D8787C-C934-43C5-93A4-991EDA8CE139}" srcOrd="0" destOrd="0" parTransId="{17F9F460-A9C8-43F9-AB8B-FEB14219591F}" sibTransId="{BE573021-0869-4F41-8452-DB448C62A365}"/>
    <dgm:cxn modelId="{84E9E521-78AE-4B0A-AFDE-5A4A09C2629D}" type="presOf" srcId="{BE573021-0869-4F41-8452-DB448C62A365}" destId="{D0CF3595-E6C8-43F9-8108-B82BC764B381}" srcOrd="0" destOrd="0" presId="urn:microsoft.com/office/officeart/2005/8/layout/bProcess2"/>
    <dgm:cxn modelId="{1DD24B29-44A7-4673-B6AE-71A02CAB301A}" type="presOf" srcId="{D12DBB54-121D-4414-9D43-7D92A056C2C4}" destId="{344C52B6-F055-4AEE-8031-74AAAD5E636A}" srcOrd="0" destOrd="0" presId="urn:microsoft.com/office/officeart/2005/8/layout/bProcess2"/>
    <dgm:cxn modelId="{B95C232F-3F70-40AE-A458-DD2792E8DBFF}" srcId="{A387D416-0E58-41D9-B4AA-475417170C0E}" destId="{519B08A1-9AC0-4632-BAD2-F2B14A73D550}" srcOrd="2" destOrd="0" parTransId="{56DC8702-4A2B-4DB1-A677-43F774E868FF}" sibTransId="{AC268260-30A8-4BB1-BEE9-1F3A2A73849A}"/>
    <dgm:cxn modelId="{A6E29962-AD64-4C2A-8058-736365804916}" type="presOf" srcId="{AC268260-30A8-4BB1-BEE9-1F3A2A73849A}" destId="{EE11D792-4705-4DD1-A3A1-339CBEA7BA05}" srcOrd="0" destOrd="0" presId="urn:microsoft.com/office/officeart/2005/8/layout/bProcess2"/>
    <dgm:cxn modelId="{A4E36466-61AB-465A-AE0C-4F23F41A12E2}" srcId="{A387D416-0E58-41D9-B4AA-475417170C0E}" destId="{D12DBB54-121D-4414-9D43-7D92A056C2C4}" srcOrd="4" destOrd="0" parTransId="{6B77997F-3D89-4BFD-BFE6-32B48FE008D5}" sibTransId="{7106ABD6-1552-4794-985C-B00F576DB0BF}"/>
    <dgm:cxn modelId="{4623FD47-0BDA-409E-88B6-CE8EF6C38EB1}" srcId="{A387D416-0E58-41D9-B4AA-475417170C0E}" destId="{251C79BB-0079-4528-943B-C35E51E2237D}" srcOrd="3" destOrd="0" parTransId="{DD9B6E36-4091-488F-8090-F17567990E6D}" sibTransId="{E3F706AF-5147-4F18-A5AF-CCE043D41EC7}"/>
    <dgm:cxn modelId="{5E4AC78A-F0F6-4F72-A7AE-1C33BEC18DAC}" type="presOf" srcId="{E3F706AF-5147-4F18-A5AF-CCE043D41EC7}" destId="{F104CF8D-B112-4357-8561-D0B3BD272360}" srcOrd="0" destOrd="0" presId="urn:microsoft.com/office/officeart/2005/8/layout/bProcess2"/>
    <dgm:cxn modelId="{6DFAC7A9-093C-4548-8B0E-20843B4C39EA}" srcId="{A387D416-0E58-41D9-B4AA-475417170C0E}" destId="{67212E54-133F-4892-B1FC-0A0207BB2426}" srcOrd="1" destOrd="0" parTransId="{BBE68BC5-10AC-492A-9554-9214CA5A8F87}" sibTransId="{5E813822-EB97-4F4B-96E8-4F01539094C5}"/>
    <dgm:cxn modelId="{330977DB-EC5F-4D91-84B7-6A86E2DCC91A}" type="presOf" srcId="{519B08A1-9AC0-4632-BAD2-F2B14A73D550}" destId="{B2709629-359A-4F4C-B781-EEF64C99A08B}" srcOrd="0" destOrd="0" presId="urn:microsoft.com/office/officeart/2005/8/layout/bProcess2"/>
    <dgm:cxn modelId="{910AEFDF-344F-4718-A8BE-C2ED502DBFEE}" type="presOf" srcId="{67212E54-133F-4892-B1FC-0A0207BB2426}" destId="{903F116F-5611-4B17-A3BC-D6C38FBA9CED}" srcOrd="0" destOrd="0" presId="urn:microsoft.com/office/officeart/2005/8/layout/bProcess2"/>
    <dgm:cxn modelId="{BD8405E1-5216-495C-B17E-337501D6F3D1}" type="presOf" srcId="{A387D416-0E58-41D9-B4AA-475417170C0E}" destId="{A6B5AF86-EEF9-4FAD-96D0-6D2F91770482}" srcOrd="0" destOrd="0" presId="urn:microsoft.com/office/officeart/2005/8/layout/bProcess2"/>
    <dgm:cxn modelId="{868E99E5-02C2-4F52-9907-CA0334642217}" type="presOf" srcId="{5E813822-EB97-4F4B-96E8-4F01539094C5}" destId="{6DA35551-042C-46E7-B9F9-24A354136D16}" srcOrd="0" destOrd="0" presId="urn:microsoft.com/office/officeart/2005/8/layout/bProcess2"/>
    <dgm:cxn modelId="{A6EA8DF1-3A70-4AA0-A53B-B371A4887B2A}" type="presOf" srcId="{C4D8787C-C934-43C5-93A4-991EDA8CE139}" destId="{B75F0847-771A-4B59-B421-E10F0DCEE8E1}" srcOrd="0" destOrd="0" presId="urn:microsoft.com/office/officeart/2005/8/layout/bProcess2"/>
    <dgm:cxn modelId="{66B74041-208E-468C-AAD4-78052A41AF86}" type="presParOf" srcId="{A6B5AF86-EEF9-4FAD-96D0-6D2F91770482}" destId="{B75F0847-771A-4B59-B421-E10F0DCEE8E1}" srcOrd="0" destOrd="0" presId="urn:microsoft.com/office/officeart/2005/8/layout/bProcess2"/>
    <dgm:cxn modelId="{435A4542-D48A-44C5-8714-6A2BC3B6676E}" type="presParOf" srcId="{A6B5AF86-EEF9-4FAD-96D0-6D2F91770482}" destId="{D0CF3595-E6C8-43F9-8108-B82BC764B381}" srcOrd="1" destOrd="0" presId="urn:microsoft.com/office/officeart/2005/8/layout/bProcess2"/>
    <dgm:cxn modelId="{7474CD66-3F79-40CD-A20E-A1312715943E}" type="presParOf" srcId="{A6B5AF86-EEF9-4FAD-96D0-6D2F91770482}" destId="{09BF1C9A-8076-4838-8BF7-C11D2FD35DD3}" srcOrd="2" destOrd="0" presId="urn:microsoft.com/office/officeart/2005/8/layout/bProcess2"/>
    <dgm:cxn modelId="{411A71D7-97CB-4955-A5CA-686A247189EA}" type="presParOf" srcId="{09BF1C9A-8076-4838-8BF7-C11D2FD35DD3}" destId="{67197382-8192-4626-9217-FE00AA3069B6}" srcOrd="0" destOrd="0" presId="urn:microsoft.com/office/officeart/2005/8/layout/bProcess2"/>
    <dgm:cxn modelId="{4006E08E-F241-487E-84D4-C823DDD12B93}" type="presParOf" srcId="{09BF1C9A-8076-4838-8BF7-C11D2FD35DD3}" destId="{903F116F-5611-4B17-A3BC-D6C38FBA9CED}" srcOrd="1" destOrd="0" presId="urn:microsoft.com/office/officeart/2005/8/layout/bProcess2"/>
    <dgm:cxn modelId="{2E6ED50E-EE52-456C-BEDE-C708DAE16323}" type="presParOf" srcId="{A6B5AF86-EEF9-4FAD-96D0-6D2F91770482}" destId="{6DA35551-042C-46E7-B9F9-24A354136D16}" srcOrd="3" destOrd="0" presId="urn:microsoft.com/office/officeart/2005/8/layout/bProcess2"/>
    <dgm:cxn modelId="{DAC5492D-A4DA-4182-85A0-1833766E6E93}" type="presParOf" srcId="{A6B5AF86-EEF9-4FAD-96D0-6D2F91770482}" destId="{47858326-FE1B-402E-B0F0-F8B264C3A79C}" srcOrd="4" destOrd="0" presId="urn:microsoft.com/office/officeart/2005/8/layout/bProcess2"/>
    <dgm:cxn modelId="{42497AB9-D30A-4F16-81AB-101980D4063D}" type="presParOf" srcId="{47858326-FE1B-402E-B0F0-F8B264C3A79C}" destId="{CA2F5D58-888F-4686-83CB-2E78FACB7461}" srcOrd="0" destOrd="0" presId="urn:microsoft.com/office/officeart/2005/8/layout/bProcess2"/>
    <dgm:cxn modelId="{26DA8617-8678-4B5C-83FF-D79170D0E52E}" type="presParOf" srcId="{47858326-FE1B-402E-B0F0-F8B264C3A79C}" destId="{B2709629-359A-4F4C-B781-EEF64C99A08B}" srcOrd="1" destOrd="0" presId="urn:microsoft.com/office/officeart/2005/8/layout/bProcess2"/>
    <dgm:cxn modelId="{AB01B38B-1D3A-4081-858E-ECCC81FE5979}" type="presParOf" srcId="{A6B5AF86-EEF9-4FAD-96D0-6D2F91770482}" destId="{EE11D792-4705-4DD1-A3A1-339CBEA7BA05}" srcOrd="5" destOrd="0" presId="urn:microsoft.com/office/officeart/2005/8/layout/bProcess2"/>
    <dgm:cxn modelId="{38A03BB7-E437-455D-BF00-3706EA3AF9C8}" type="presParOf" srcId="{A6B5AF86-EEF9-4FAD-96D0-6D2F91770482}" destId="{FD0440A2-D46A-4EE6-94C4-540B3C0F27AD}" srcOrd="6" destOrd="0" presId="urn:microsoft.com/office/officeart/2005/8/layout/bProcess2"/>
    <dgm:cxn modelId="{31E50227-246D-46AD-9B7A-2FF5CC60B774}" type="presParOf" srcId="{FD0440A2-D46A-4EE6-94C4-540B3C0F27AD}" destId="{6B255E46-26B5-447E-927C-1B6D3FC3B02E}" srcOrd="0" destOrd="0" presId="urn:microsoft.com/office/officeart/2005/8/layout/bProcess2"/>
    <dgm:cxn modelId="{99FEE61C-67DC-41B8-91F0-FBB5DDD48245}" type="presParOf" srcId="{FD0440A2-D46A-4EE6-94C4-540B3C0F27AD}" destId="{FF30794E-2026-4F71-95BD-F4D7953F678B}" srcOrd="1" destOrd="0" presId="urn:microsoft.com/office/officeart/2005/8/layout/bProcess2"/>
    <dgm:cxn modelId="{A0649864-FF3D-40FB-93BA-259F164BCD11}" type="presParOf" srcId="{A6B5AF86-EEF9-4FAD-96D0-6D2F91770482}" destId="{F104CF8D-B112-4357-8561-D0B3BD272360}" srcOrd="7" destOrd="0" presId="urn:microsoft.com/office/officeart/2005/8/layout/bProcess2"/>
    <dgm:cxn modelId="{2D754DF6-9E3E-4C5C-A4C7-545ACCEEA1C9}" type="presParOf" srcId="{A6B5AF86-EEF9-4FAD-96D0-6D2F91770482}" destId="{344C52B6-F055-4AEE-8031-74AAAD5E636A}" srcOrd="8"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F0847-771A-4B59-B421-E10F0DCEE8E1}">
      <dsp:nvSpPr>
        <dsp:cNvPr id="0" name=""/>
        <dsp:cNvSpPr/>
      </dsp:nvSpPr>
      <dsp:spPr>
        <a:xfrm>
          <a:off x="795509" y="124727"/>
          <a:ext cx="2644218" cy="264421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115000"/>
            </a:lnSpc>
            <a:spcBef>
              <a:spcPct val="0"/>
            </a:spcBef>
            <a:spcAft>
              <a:spcPct val="35000"/>
            </a:spcAft>
            <a:buNone/>
          </a:pPr>
          <a:r>
            <a:rPr lang="en-US" sz="2200" b="1" i="0" kern="1200">
              <a:solidFill>
                <a:schemeClr val="bg1"/>
              </a:solidFill>
              <a:latin typeface="Open Sans"/>
              <a:ea typeface="Open Sans"/>
              <a:cs typeface="Open Sans"/>
            </a:rPr>
            <a:t>Identify approved applications</a:t>
          </a:r>
          <a:endParaRPr lang="en-US" sz="2200" kern="1200">
            <a:solidFill>
              <a:schemeClr val="bg1"/>
            </a:solidFill>
            <a:latin typeface="Open Sans" pitchFamily="2" charset="0"/>
            <a:ea typeface="Open Sans" pitchFamily="2" charset="0"/>
            <a:cs typeface="Open Sans" pitchFamily="2" charset="0"/>
          </a:endParaRPr>
        </a:p>
      </dsp:txBody>
      <dsp:txXfrm>
        <a:off x="1182746" y="511964"/>
        <a:ext cx="1869744" cy="1869744"/>
      </dsp:txXfrm>
    </dsp:sp>
    <dsp:sp modelId="{D0CF3595-E6C8-43F9-8108-B82BC764B381}">
      <dsp:nvSpPr>
        <dsp:cNvPr id="0" name=""/>
        <dsp:cNvSpPr/>
      </dsp:nvSpPr>
      <dsp:spPr>
        <a:xfrm rot="10800000">
          <a:off x="1624987" y="3086691"/>
          <a:ext cx="985262" cy="53760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3F116F-5611-4B17-A3BC-D6C38FBA9CED}">
      <dsp:nvSpPr>
        <dsp:cNvPr id="0" name=""/>
        <dsp:cNvSpPr/>
      </dsp:nvSpPr>
      <dsp:spPr>
        <a:xfrm>
          <a:off x="819370" y="3911614"/>
          <a:ext cx="2596496" cy="2596496"/>
        </a:xfrm>
        <a:prstGeom prst="ellipse">
          <a:avLst/>
        </a:prstGeom>
        <a:solidFill>
          <a:srgbClr val="5B9BD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115000"/>
            </a:lnSpc>
            <a:spcBef>
              <a:spcPct val="0"/>
            </a:spcBef>
            <a:spcAft>
              <a:spcPct val="35000"/>
            </a:spcAft>
            <a:buNone/>
          </a:pPr>
          <a:r>
            <a:rPr lang="en-US" sz="2200" b="1" i="0" kern="1200">
              <a:solidFill>
                <a:srgbClr val="FFFFFF"/>
              </a:solidFill>
              <a:latin typeface="Open Sans"/>
              <a:ea typeface="+mn-ea"/>
              <a:cs typeface="+mn-cs"/>
            </a:rPr>
            <a:t>Build the allowlist</a:t>
          </a:r>
        </a:p>
      </dsp:txBody>
      <dsp:txXfrm>
        <a:off x="1199618" y="4291862"/>
        <a:ext cx="1836000" cy="1836000"/>
      </dsp:txXfrm>
    </dsp:sp>
    <dsp:sp modelId="{6DA35551-042C-46E7-B9F9-24A354136D16}">
      <dsp:nvSpPr>
        <dsp:cNvPr id="0" name=""/>
        <dsp:cNvSpPr/>
      </dsp:nvSpPr>
      <dsp:spPr>
        <a:xfrm rot="5400000">
          <a:off x="3712128" y="4941058"/>
          <a:ext cx="985262" cy="53760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709629-359A-4F4C-B781-EEF64C99A08B}">
      <dsp:nvSpPr>
        <dsp:cNvPr id="0" name=""/>
        <dsp:cNvSpPr/>
      </dsp:nvSpPr>
      <dsp:spPr>
        <a:xfrm>
          <a:off x="4963221" y="3832913"/>
          <a:ext cx="2753898" cy="2753898"/>
        </a:xfrm>
        <a:prstGeom prst="ellipse">
          <a:avLst/>
        </a:prstGeom>
        <a:solidFill>
          <a:srgbClr val="5B9BD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115000"/>
            </a:lnSpc>
            <a:spcBef>
              <a:spcPct val="0"/>
            </a:spcBef>
            <a:spcAft>
              <a:spcPct val="35000"/>
            </a:spcAft>
            <a:buNone/>
          </a:pPr>
          <a:r>
            <a:rPr lang="en-US" sz="2200" b="1" i="0" kern="1200">
              <a:solidFill>
                <a:srgbClr val="FFFFFF"/>
              </a:solidFill>
              <a:latin typeface="Open Sans"/>
              <a:ea typeface="+mn-ea"/>
              <a:cs typeface="+mn-cs"/>
            </a:rPr>
            <a:t>Deploy and centrally manage the solution</a:t>
          </a:r>
        </a:p>
      </dsp:txBody>
      <dsp:txXfrm>
        <a:off x="5366520" y="4236212"/>
        <a:ext cx="1947300" cy="1947300"/>
      </dsp:txXfrm>
    </dsp:sp>
    <dsp:sp modelId="{EE11D792-4705-4DD1-A3A1-339CBEA7BA05}">
      <dsp:nvSpPr>
        <dsp:cNvPr id="0" name=""/>
        <dsp:cNvSpPr/>
      </dsp:nvSpPr>
      <dsp:spPr>
        <a:xfrm>
          <a:off x="5847539" y="3041715"/>
          <a:ext cx="985262" cy="53760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30794E-2026-4F71-95BD-F4D7953F678B}">
      <dsp:nvSpPr>
        <dsp:cNvPr id="0" name=""/>
        <dsp:cNvSpPr/>
      </dsp:nvSpPr>
      <dsp:spPr>
        <a:xfrm>
          <a:off x="5003393" y="145002"/>
          <a:ext cx="2673554" cy="2673554"/>
        </a:xfrm>
        <a:prstGeom prst="ellipse">
          <a:avLst/>
        </a:prstGeom>
        <a:solidFill>
          <a:srgbClr val="5B9BD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115000"/>
            </a:lnSpc>
            <a:spcBef>
              <a:spcPct val="0"/>
            </a:spcBef>
            <a:spcAft>
              <a:spcPct val="35000"/>
            </a:spcAft>
            <a:buNone/>
          </a:pPr>
          <a:r>
            <a:rPr lang="en-US" sz="2200" b="1" i="0" kern="1200">
              <a:solidFill>
                <a:srgbClr val="FFFFFF"/>
              </a:solidFill>
              <a:latin typeface="Open Sans"/>
              <a:ea typeface="+mn-ea"/>
              <a:cs typeface="+mn-cs"/>
            </a:rPr>
            <a:t>Respond to an incident and update the list</a:t>
          </a:r>
        </a:p>
      </dsp:txBody>
      <dsp:txXfrm>
        <a:off x="5394926" y="536535"/>
        <a:ext cx="1890488" cy="1890488"/>
      </dsp:txXfrm>
    </dsp:sp>
    <dsp:sp modelId="{F104CF8D-B112-4357-8561-D0B3BD272360}">
      <dsp:nvSpPr>
        <dsp:cNvPr id="0" name=""/>
        <dsp:cNvSpPr/>
      </dsp:nvSpPr>
      <dsp:spPr>
        <a:xfrm rot="5364802">
          <a:off x="7938659" y="1191564"/>
          <a:ext cx="985262" cy="53760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4C52B6-F055-4AEE-8031-74AAAD5E636A}">
      <dsp:nvSpPr>
        <dsp:cNvPr id="0" name=""/>
        <dsp:cNvSpPr/>
      </dsp:nvSpPr>
      <dsp:spPr>
        <a:xfrm>
          <a:off x="9155205" y="146459"/>
          <a:ext cx="2586510" cy="2586510"/>
        </a:xfrm>
        <a:prstGeom prst="ellipse">
          <a:avLst/>
        </a:prstGeom>
        <a:solidFill>
          <a:srgbClr val="5B9BD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115000"/>
            </a:lnSpc>
            <a:spcBef>
              <a:spcPct val="0"/>
            </a:spcBef>
            <a:spcAft>
              <a:spcPct val="35000"/>
            </a:spcAft>
            <a:buNone/>
          </a:pPr>
          <a:r>
            <a:rPr lang="en-US" sz="2200" b="1" i="0" kern="1200">
              <a:solidFill>
                <a:srgbClr val="FFFFFF"/>
              </a:solidFill>
              <a:latin typeface="Open Sans"/>
              <a:ea typeface="+mn-ea"/>
              <a:cs typeface="+mn-cs"/>
            </a:rPr>
            <a:t>Assess user impact</a:t>
          </a:r>
        </a:p>
      </dsp:txBody>
      <dsp:txXfrm>
        <a:off x="9533991" y="525245"/>
        <a:ext cx="1828938" cy="18289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en.wikipedia.org/wiki/Wi-Fi" TargetMode="External"/><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s://www.beyondtrust.com/blog/entry/privilege-escalation-attack-defense-explained" TargetMode="External"/><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961dd843d_1_4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404040"/>
                </a:solidFill>
                <a:latin typeface="Open Sans"/>
                <a:ea typeface="Open Sans"/>
                <a:cs typeface="Open Sans"/>
                <a:sym typeface="Open Sans"/>
              </a:rPr>
              <a:t>Risk is generally defined as the combination of the probability or likelihood of an event and its consequence as defined by the International Systems Audit and Control Association.</a:t>
            </a:r>
            <a:endParaRPr lang="en-US" sz="900" b="0" i="0" u="none" strike="noStrike" cap="none">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to the learners that risks may be of different types. Different business and industries may have different types of risks associated with their assets and all of them need to be protected against.</a:t>
            </a:r>
            <a:endParaRPr/>
          </a:p>
        </p:txBody>
      </p:sp>
      <p:sp>
        <p:nvSpPr>
          <p:cNvPr id="359" name="Google Shape;359;ge961dd843d_1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types of Hardware Vulnerabilities, details are covered in next slides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85509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Firmware Vulnerabilities</a:t>
            </a:r>
          </a:p>
          <a:p>
            <a:pPr marL="0" lvl="0" indent="0" algn="l" rtl="0">
              <a:lnSpc>
                <a:spcPct val="100000"/>
              </a:lnSpc>
              <a:spcBef>
                <a:spcPts val="0"/>
              </a:spcBef>
              <a:spcAft>
                <a:spcPts val="0"/>
              </a:spcAft>
              <a:buClr>
                <a:schemeClr val="dk1"/>
              </a:buClr>
              <a:buSzPts val="1100"/>
              <a:buFont typeface="Arial"/>
              <a:buNone/>
            </a:pPr>
            <a:endParaRPr lang="en-US"/>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Firmware vulnerability refers to a weakness in the low-level code that controls a device's hardware.</a:t>
            </a:r>
          </a:p>
          <a:p>
            <a:pPr marL="342900" indent="-342900">
              <a:lnSpc>
                <a:spcPts val="2400"/>
              </a:lnSpc>
              <a:buFont typeface="Arial" panose="020B0604020202020204" pitchFamily="34" charset="0"/>
              <a:buChar char="•"/>
            </a:pPr>
            <a:r>
              <a:rPr lang="en-US">
                <a:solidFill>
                  <a:srgbClr val="3F3F3F"/>
                </a:solidFill>
                <a:latin typeface="Open Sans"/>
                <a:ea typeface="Open Sans"/>
                <a:cs typeface="Open Sans"/>
              </a:rPr>
              <a:t> </a:t>
            </a:r>
            <a:r>
              <a:rPr lang="en-US" sz="1200">
                <a:solidFill>
                  <a:srgbClr val="3F3F3F"/>
                </a:solidFill>
                <a:latin typeface="Open Sans"/>
                <a:ea typeface="Open Sans"/>
                <a:cs typeface="Open Sans"/>
              </a:rPr>
              <a:t>Attackers can exploit these weaknesses to gain </a:t>
            </a:r>
            <a:r>
              <a:rPr lang="en-US">
                <a:solidFill>
                  <a:srgbClr val="3F3F3F"/>
                </a:solidFill>
                <a:latin typeface="Open Sans"/>
                <a:ea typeface="Open Sans"/>
                <a:cs typeface="Open Sans"/>
              </a:rPr>
              <a:t>unauthorized </a:t>
            </a:r>
            <a:r>
              <a:rPr lang="en-US" sz="1200">
                <a:solidFill>
                  <a:srgbClr val="3F3F3F"/>
                </a:solidFill>
                <a:latin typeface="Open Sans"/>
                <a:ea typeface="Open Sans"/>
                <a:cs typeface="Open Sans"/>
              </a:rPr>
              <a:t>access, steal data, or disrupt the device's functionality.</a:t>
            </a:r>
            <a:r>
              <a:rPr lang="en-US">
                <a:solidFill>
                  <a:srgbClr val="3F3F3F"/>
                </a:solidFill>
                <a:latin typeface="Open Sans"/>
                <a:ea typeface="Open Sans"/>
                <a:cs typeface="Open Sans"/>
              </a:rPr>
              <a:t> </a:t>
            </a:r>
            <a:endParaRPr lang="en-US" sz="1200">
              <a:solidFill>
                <a:srgbClr val="3F3F3F"/>
              </a:solidFill>
              <a:latin typeface="Open Sans"/>
              <a:ea typeface="Open Sans"/>
              <a:cs typeface="Open Sans"/>
            </a:endParaRPr>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Firmware is essentially the hidden software that acts as an intermediary between the physical components and the operating system</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103</a:t>
            </a:fld>
            <a:endParaRPr/>
          </a:p>
        </p:txBody>
      </p:sp>
    </p:spTree>
    <p:extLst>
      <p:ext uri="{BB962C8B-B14F-4D97-AF65-F5344CB8AC3E}">
        <p14:creationId xmlns:p14="http://schemas.microsoft.com/office/powerpoint/2010/main" val="42610303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End of Life Vulnerabilities</a:t>
            </a:r>
          </a:p>
          <a:p>
            <a:pPr marL="0" lvl="0" indent="0" algn="l" rtl="0">
              <a:lnSpc>
                <a:spcPct val="100000"/>
              </a:lnSpc>
              <a:spcBef>
                <a:spcPts val="0"/>
              </a:spcBef>
              <a:spcAft>
                <a:spcPts val="0"/>
              </a:spcAft>
              <a:buSzPts val="1400"/>
              <a:buNone/>
            </a:pPr>
            <a:endParaRPr lang="en-US"/>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End-of-life (EOL) hardware is hardware that has reached the stage in its lifecycle when the manufacturer no longer supports it. </a:t>
            </a:r>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This lack of support often means that the hardware does not receive essential security updates or patches, and so it is especially susceptible to exploitation. </a:t>
            </a:r>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The most effective way to mitigate EOL hardware vulnerabilities is through a proactive replacement or upgrading process to ensure that hardware components remain current and supported</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104</a:t>
            </a:fld>
            <a:endParaRPr/>
          </a:p>
        </p:txBody>
      </p:sp>
    </p:spTree>
    <p:extLst>
      <p:ext uri="{BB962C8B-B14F-4D97-AF65-F5344CB8AC3E}">
        <p14:creationId xmlns:p14="http://schemas.microsoft.com/office/powerpoint/2010/main" val="15138451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Legacy Hardware</a:t>
            </a:r>
          </a:p>
          <a:p>
            <a:pPr marL="0" lvl="0" indent="0" algn="l" rtl="0">
              <a:lnSpc>
                <a:spcPct val="100000"/>
              </a:lnSpc>
              <a:spcBef>
                <a:spcPts val="0"/>
              </a:spcBef>
              <a:spcAft>
                <a:spcPts val="0"/>
              </a:spcAft>
              <a:buSzPts val="1400"/>
              <a:buNone/>
            </a:pPr>
            <a:endParaRPr lang="en-US"/>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Legacy hardware vulnerabilities are security weaknesses in older computer equipment that can be especially dangerous due to a lack of support and updates. </a:t>
            </a:r>
          </a:p>
          <a:p>
            <a:pPr marL="342900" lvl="0" indent="-342900">
              <a:lnSpc>
                <a:spcPts val="2400"/>
              </a:lnSpc>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These vulnerabilities are like cracks in an aging foundation, making the system much easier to break into for attackers.</a:t>
            </a:r>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Issues with legacy hardware</a:t>
            </a:r>
          </a:p>
          <a:p>
            <a:pPr lvl="0">
              <a:lnSpc>
                <a:spcPts val="2400"/>
              </a:lnSpc>
            </a:pPr>
            <a:r>
              <a:rPr lang="en-US" sz="1200">
                <a:solidFill>
                  <a:srgbClr val="3F3F3F"/>
                </a:solidFill>
                <a:latin typeface="Open Sans"/>
                <a:ea typeface="Open Sans"/>
                <a:cs typeface="Open Sans"/>
              </a:rPr>
              <a:t>    a) Missing security patches</a:t>
            </a:r>
          </a:p>
          <a:p>
            <a:pPr lvl="0">
              <a:lnSpc>
                <a:spcPts val="2400"/>
              </a:lnSpc>
            </a:pPr>
            <a:r>
              <a:rPr lang="en-US" sz="1200">
                <a:solidFill>
                  <a:srgbClr val="3F3F3F"/>
                </a:solidFill>
                <a:latin typeface="Open Sans"/>
                <a:ea typeface="Open Sans"/>
                <a:cs typeface="Open Sans"/>
              </a:rPr>
              <a:t>    b) outdated security patches</a:t>
            </a:r>
          </a:p>
          <a:p>
            <a:pPr lvl="0">
              <a:lnSpc>
                <a:spcPts val="2400"/>
              </a:lnSpc>
            </a:pPr>
            <a:r>
              <a:rPr lang="en-US" sz="1200">
                <a:solidFill>
                  <a:srgbClr val="3F3F3F"/>
                </a:solidFill>
                <a:latin typeface="Open Sans"/>
                <a:ea typeface="Open Sans"/>
                <a:cs typeface="Open Sans"/>
              </a:rPr>
              <a:t>    c) Limited functionality</a:t>
            </a:r>
          </a:p>
          <a:p>
            <a:pPr lvl="0">
              <a:lnSpc>
                <a:spcPts val="2400"/>
              </a:lnSpc>
            </a:pPr>
            <a:r>
              <a:rPr lang="en-US" sz="1200">
                <a:solidFill>
                  <a:srgbClr val="3F3F3F"/>
                </a:solidFill>
                <a:latin typeface="Open Sans"/>
                <a:ea typeface="Open Sans"/>
                <a:cs typeface="Open Sans"/>
              </a:rPr>
              <a:t>   d) End of Life Status</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105</a:t>
            </a:fld>
            <a:endParaRPr/>
          </a:p>
        </p:txBody>
      </p:sp>
    </p:spTree>
    <p:extLst>
      <p:ext uri="{BB962C8B-B14F-4D97-AF65-F5344CB8AC3E}">
        <p14:creationId xmlns:p14="http://schemas.microsoft.com/office/powerpoint/2010/main" val="32381230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sym typeface="Open Sans"/>
              </a:rPr>
              <a:t>Virtualization </a:t>
            </a:r>
            <a:r>
              <a:rPr lang="en-US" sz="1200">
                <a:solidFill>
                  <a:srgbClr val="3F3F3F"/>
                </a:solidFill>
                <a:latin typeface="Open Sans"/>
                <a:ea typeface="Open Sans"/>
                <a:cs typeface="Open Sans"/>
                <a:sym typeface="Open Sans"/>
              </a:rPr>
              <a:t>is a technology that enables running multiple operating systems side-by-side on the same processing hardware.</a:t>
            </a:r>
          </a:p>
          <a:p>
            <a:pPr marL="0" lvl="0" indent="0" algn="l" rtl="0">
              <a:lnSpc>
                <a:spcPct val="100000"/>
              </a:lnSpc>
              <a:spcBef>
                <a:spcPts val="0"/>
              </a:spcBef>
              <a:spcAft>
                <a:spcPts val="0"/>
              </a:spcAft>
              <a:buSzPts val="1400"/>
              <a:buNone/>
            </a:pPr>
            <a:endParaRPr lang="en-IN"/>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It adds a software layer between an operating system and the underlying computer hardware.</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a:solidFill>
                  <a:srgbClr val="3F3F3F"/>
                </a:solidFill>
                <a:latin typeface="Open Sans"/>
                <a:ea typeface="Open Sans"/>
                <a:cs typeface="Open Sans"/>
                <a:sym typeface="Open Sans"/>
              </a:rPr>
              <a:t>It’s b</a:t>
            </a:r>
            <a:r>
              <a:rPr lang="en-US" sz="1200" b="0" i="0" u="none" strike="noStrike" cap="none">
                <a:solidFill>
                  <a:srgbClr val="3F3F3F"/>
                </a:solidFill>
                <a:latin typeface="Open Sans"/>
                <a:ea typeface="Open Sans"/>
                <a:cs typeface="Open Sans"/>
                <a:sym typeface="Open Sans"/>
              </a:rPr>
              <a:t>enefits include efficiency, higher availability, and lower costs.</a:t>
            </a:r>
          </a:p>
          <a:p>
            <a:pPr marL="0" lvl="0" indent="0" algn="l" rtl="0">
              <a:lnSpc>
                <a:spcPct val="100000"/>
              </a:lnSpc>
              <a:spcBef>
                <a:spcPts val="0"/>
              </a:spcBef>
              <a:spcAft>
                <a:spcPts val="0"/>
              </a:spcAft>
              <a:buSzPts val="1400"/>
              <a:buNone/>
            </a:pPr>
            <a:endParaRPr/>
          </a:p>
        </p:txBody>
      </p:sp>
      <p:sp>
        <p:nvSpPr>
          <p:cNvPr id="531" name="Google Shape;531;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60562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lvl="0">
              <a:lnSpc>
                <a:spcPct val="114000"/>
              </a:lnSpc>
              <a:spcBef>
                <a:spcPts val="600"/>
              </a:spcBef>
              <a:buSzPts val="2000"/>
            </a:pPr>
            <a:r>
              <a:rPr lang="en-US" sz="2200">
                <a:solidFill>
                  <a:srgbClr val="3F3F3F"/>
                </a:solidFill>
                <a:latin typeface="Open Sans"/>
                <a:ea typeface="Open Sans"/>
                <a:cs typeface="Open Sans"/>
                <a:sym typeface="Open Sans"/>
              </a:rPr>
              <a:t>A hypervisor is a software that is installed to virtualize a given computer.</a:t>
            </a:r>
          </a:p>
          <a:p>
            <a:pPr marL="342900" lvl="0" indent="-342900">
              <a:lnSpc>
                <a:spcPct val="114000"/>
              </a:lnSpc>
              <a:spcBef>
                <a:spcPts val="600"/>
              </a:spcBef>
              <a:buSzPts val="2000"/>
              <a:buFont typeface="Arial" panose="020B0604020202020204" pitchFamily="34" charset="0"/>
              <a:buChar char="•"/>
            </a:pPr>
            <a:r>
              <a:rPr lang="en-US" sz="2200" b="1">
                <a:solidFill>
                  <a:srgbClr val="3F3F3F"/>
                </a:solidFill>
                <a:latin typeface="Open Sans"/>
                <a:ea typeface="Open Sans"/>
                <a:cs typeface="Open Sans"/>
                <a:sym typeface="Open Sans"/>
              </a:rPr>
              <a:t>Host machine: </a:t>
            </a:r>
            <a:r>
              <a:rPr lang="en-US" sz="2200">
                <a:solidFill>
                  <a:srgbClr val="3F3F3F"/>
                </a:solidFill>
                <a:latin typeface="Open Sans"/>
                <a:ea typeface="Open Sans"/>
                <a:cs typeface="Open Sans"/>
                <a:sym typeface="Open Sans"/>
              </a:rPr>
              <a:t>A computer on which a hypervisor is installed</a:t>
            </a:r>
          </a:p>
          <a:p>
            <a:pPr marL="342900" lvl="0" indent="-342900">
              <a:lnSpc>
                <a:spcPct val="114000"/>
              </a:lnSpc>
              <a:spcBef>
                <a:spcPts val="600"/>
              </a:spcBef>
              <a:buSzPts val="2000"/>
              <a:buFont typeface="Arial" panose="020B0604020202020204" pitchFamily="34" charset="0"/>
              <a:buChar char="•"/>
            </a:pPr>
            <a:r>
              <a:rPr lang="en-US" sz="2200" b="1">
                <a:solidFill>
                  <a:srgbClr val="3F3F3F"/>
                </a:solidFill>
                <a:latin typeface="Open Sans"/>
                <a:ea typeface="Open Sans"/>
                <a:cs typeface="Open Sans"/>
                <a:sym typeface="Open Sans"/>
              </a:rPr>
              <a:t>Guest machine: </a:t>
            </a:r>
            <a:r>
              <a:rPr lang="en-US" sz="2200">
                <a:solidFill>
                  <a:srgbClr val="3F3F3F"/>
                </a:solidFill>
                <a:latin typeface="Open Sans"/>
                <a:ea typeface="Open Sans"/>
                <a:cs typeface="Open Sans"/>
                <a:sym typeface="Open Sans"/>
              </a:rPr>
              <a:t>Every virtual machine</a:t>
            </a:r>
          </a:p>
          <a:p>
            <a:pPr lvl="0">
              <a:lnSpc>
                <a:spcPct val="114000"/>
              </a:lnSpc>
              <a:spcBef>
                <a:spcPts val="600"/>
              </a:spcBef>
              <a:buSzPts val="2000"/>
            </a:pPr>
            <a:endParaRPr lang="en-US" sz="2200">
              <a:solidFill>
                <a:srgbClr val="3F3F3F"/>
              </a:solidFill>
              <a:latin typeface="Open Sans"/>
              <a:ea typeface="Open Sans"/>
              <a:cs typeface="Open Sans"/>
              <a:sym typeface="Open Sans"/>
            </a:endParaRPr>
          </a:p>
          <a:p>
            <a:pPr lvl="0">
              <a:lnSpc>
                <a:spcPct val="114000"/>
              </a:lnSpc>
              <a:spcBef>
                <a:spcPts val="600"/>
              </a:spcBef>
              <a:buSzPts val="2000"/>
            </a:pPr>
            <a:r>
              <a:rPr lang="en-US" sz="2200" b="1">
                <a:solidFill>
                  <a:srgbClr val="3F3F3F"/>
                </a:solidFill>
                <a:latin typeface="Open Sans"/>
                <a:ea typeface="Open Sans"/>
                <a:cs typeface="Open Sans"/>
                <a:sym typeface="Open Sans"/>
              </a:rPr>
              <a:t>Type 1 </a:t>
            </a:r>
            <a:r>
              <a:rPr lang="en-US" sz="2200">
                <a:solidFill>
                  <a:srgbClr val="3F3F3F"/>
                </a:solidFill>
                <a:latin typeface="Open Sans"/>
                <a:ea typeface="Open Sans"/>
                <a:cs typeface="Open Sans"/>
                <a:sym typeface="Open Sans"/>
              </a:rPr>
              <a:t>hypervisors run directly on the host machine’s hardware</a:t>
            </a:r>
          </a:p>
          <a:p>
            <a:pPr marL="342900" lvl="2" indent="-342900">
              <a:lnSpc>
                <a:spcPct val="114000"/>
              </a:lnSpc>
              <a:spcBef>
                <a:spcPts val="600"/>
              </a:spcBef>
              <a:buSzPts val="2000"/>
              <a:buFont typeface="Arial" panose="020B0604020202020204" pitchFamily="34" charset="0"/>
              <a:buChar char="•"/>
            </a:pPr>
            <a:r>
              <a:rPr lang="en-US" sz="2200">
                <a:solidFill>
                  <a:srgbClr val="3F3F3F"/>
                </a:solidFill>
                <a:latin typeface="Open Sans"/>
                <a:ea typeface="Open Sans"/>
                <a:cs typeface="Open Sans"/>
                <a:sym typeface="Open Sans"/>
              </a:rPr>
              <a:t>Example: Microsoft Hyper-V hypervisor, VMware ESX/ESXi</a:t>
            </a:r>
          </a:p>
          <a:p>
            <a:pPr lvl="0">
              <a:lnSpc>
                <a:spcPct val="114000"/>
              </a:lnSpc>
              <a:spcBef>
                <a:spcPts val="600"/>
              </a:spcBef>
              <a:buSzPts val="2000"/>
            </a:pPr>
            <a:endParaRPr lang="en-US" sz="2200" b="1">
              <a:solidFill>
                <a:srgbClr val="3F3F3F"/>
              </a:solidFill>
              <a:latin typeface="Open Sans"/>
              <a:ea typeface="Open Sans"/>
              <a:cs typeface="Open Sans"/>
              <a:sym typeface="Open Sans"/>
            </a:endParaRPr>
          </a:p>
          <a:p>
            <a:pPr lvl="0">
              <a:lnSpc>
                <a:spcPct val="114000"/>
              </a:lnSpc>
              <a:spcBef>
                <a:spcPts val="600"/>
              </a:spcBef>
              <a:buSzPts val="2000"/>
            </a:pPr>
            <a:r>
              <a:rPr lang="en-US" sz="2200" b="1">
                <a:solidFill>
                  <a:srgbClr val="3F3F3F"/>
                </a:solidFill>
                <a:latin typeface="Open Sans"/>
                <a:ea typeface="Open Sans"/>
                <a:cs typeface="Open Sans"/>
                <a:sym typeface="Open Sans"/>
              </a:rPr>
              <a:t>Type 2 </a:t>
            </a:r>
            <a:r>
              <a:rPr lang="en-US" sz="2200">
                <a:solidFill>
                  <a:srgbClr val="3F3F3F"/>
                </a:solidFill>
                <a:latin typeface="Open Sans"/>
                <a:ea typeface="Open Sans"/>
                <a:cs typeface="Open Sans"/>
                <a:sym typeface="Open Sans"/>
              </a:rPr>
              <a:t>hypervisors run within an existing operating system environment</a:t>
            </a:r>
          </a:p>
          <a:p>
            <a:pPr marL="342900" lvl="0" indent="-342900">
              <a:lnSpc>
                <a:spcPct val="114000"/>
              </a:lnSpc>
              <a:spcBef>
                <a:spcPts val="600"/>
              </a:spcBef>
              <a:buSzPts val="2000"/>
              <a:buFont typeface="Arial" panose="020B0604020202020204" pitchFamily="34" charset="0"/>
              <a:buChar char="•"/>
            </a:pPr>
            <a:r>
              <a:rPr lang="en-US" sz="2200">
                <a:solidFill>
                  <a:srgbClr val="3F3F3F"/>
                </a:solidFill>
                <a:latin typeface="Open Sans"/>
                <a:ea typeface="Open Sans"/>
                <a:cs typeface="Open Sans"/>
                <a:sym typeface="Open Sans"/>
              </a:rPr>
              <a:t>Example: VMware Workstation, Virtual Box</a:t>
            </a:r>
          </a:p>
          <a:p>
            <a:pPr marL="0" lvl="0" indent="0" algn="l" rtl="0">
              <a:lnSpc>
                <a:spcPct val="100000"/>
              </a:lnSpc>
              <a:spcBef>
                <a:spcPts val="0"/>
              </a:spcBef>
              <a:spcAft>
                <a:spcPts val="0"/>
              </a:spcAft>
              <a:buSzPts val="1400"/>
              <a:buNone/>
            </a:pPr>
            <a:endParaRPr/>
          </a:p>
        </p:txBody>
      </p:sp>
      <p:sp>
        <p:nvSpPr>
          <p:cNvPr id="555" name="Google Shape;55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421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342900" indent="-342900">
              <a:lnSpc>
                <a:spcPct val="114000"/>
              </a:lnSpc>
              <a:spcBef>
                <a:spcPts val="600"/>
              </a:spcBef>
              <a:buSzPts val="2000"/>
              <a:buFont typeface="Arial" panose="020B0604020202020204" pitchFamily="34" charset="0"/>
              <a:buChar char="•"/>
            </a:pPr>
            <a:r>
              <a:rPr lang="en-IN" sz="2200">
                <a:solidFill>
                  <a:srgbClr val="3F3F3F"/>
                </a:solidFill>
                <a:latin typeface="Open Sans"/>
                <a:ea typeface="Open Sans"/>
                <a:cs typeface="Open Sans"/>
              </a:rPr>
              <a:t>Cloud servers contain tens of VMs. These VMs may be active or offline and, regardless of state, are susceptible to attacks. </a:t>
            </a:r>
          </a:p>
          <a:p>
            <a:pPr marL="342900" indent="-342900">
              <a:lnSpc>
                <a:spcPct val="114000"/>
              </a:lnSpc>
              <a:spcBef>
                <a:spcPts val="600"/>
              </a:spcBef>
              <a:buSzPts val="2000"/>
              <a:buFont typeface="Arial" panose="020B0604020202020204" pitchFamily="34" charset="0"/>
              <a:buChar char="•"/>
            </a:pPr>
            <a:r>
              <a:rPr lang="en-IN" sz="2200">
                <a:solidFill>
                  <a:srgbClr val="3F3F3F"/>
                </a:solidFill>
                <a:latin typeface="Open Sans"/>
                <a:ea typeface="Open Sans"/>
                <a:cs typeface="Open Sans"/>
              </a:rPr>
              <a:t>Active VMs are vulnerable to all traditional attacks that can affect physical servers.</a:t>
            </a:r>
          </a:p>
          <a:p>
            <a:pPr marL="342900" indent="-342900">
              <a:lnSpc>
                <a:spcPct val="114000"/>
              </a:lnSpc>
              <a:spcBef>
                <a:spcPts val="600"/>
              </a:spcBef>
              <a:buSzPts val="2000"/>
              <a:buFont typeface="Arial" panose="020B0604020202020204" pitchFamily="34" charset="0"/>
              <a:buChar char="•"/>
            </a:pPr>
            <a:r>
              <a:rPr lang="en-IN" sz="2200">
                <a:solidFill>
                  <a:srgbClr val="3F3F3F"/>
                </a:solidFill>
                <a:latin typeface="Open Sans"/>
                <a:ea typeface="Open Sans"/>
                <a:cs typeface="Open Sans"/>
              </a:rPr>
              <a:t>Offline VM is stored as a file and needs to be protected</a:t>
            </a:r>
          </a:p>
          <a:p>
            <a:pPr marL="342900" indent="-342900">
              <a:lnSpc>
                <a:spcPct val="114000"/>
              </a:lnSpc>
              <a:spcBef>
                <a:spcPts val="600"/>
              </a:spcBef>
              <a:buSzPts val="2000"/>
              <a:buFont typeface="Arial" panose="020B0604020202020204" pitchFamily="34" charset="0"/>
              <a:buChar char="•"/>
            </a:pPr>
            <a:r>
              <a:rPr lang="en-IN" sz="2200">
                <a:solidFill>
                  <a:srgbClr val="3F3F3F"/>
                </a:solidFill>
                <a:latin typeface="Open Sans"/>
                <a:ea typeface="Open Sans"/>
                <a:cs typeface="Open Sans"/>
              </a:rPr>
              <a:t>Once a VM is compromised, VMs on the same physical server can attack each other because they share the same hardware and software resources, including memory, device drivers, storage, and hypervisor software.</a:t>
            </a:r>
          </a:p>
          <a:p>
            <a:pPr marL="0" lvl="0" indent="0" algn="l" rtl="0">
              <a:lnSpc>
                <a:spcPct val="100000"/>
              </a:lnSpc>
              <a:spcBef>
                <a:spcPts val="0"/>
              </a:spcBef>
              <a:spcAft>
                <a:spcPts val="0"/>
              </a:spcAft>
              <a:buSzPts val="1400"/>
              <a:buNone/>
            </a:pPr>
            <a:endParaRPr/>
          </a:p>
        </p:txBody>
      </p:sp>
      <p:sp>
        <p:nvSpPr>
          <p:cNvPr id="555" name="Google Shape;55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7495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Explained Hyperjacking</a:t>
            </a:r>
          </a:p>
          <a:p>
            <a:pPr marL="0" lvl="0" indent="0" algn="l" rtl="0">
              <a:lnSpc>
                <a:spcPct val="100000"/>
              </a:lnSpc>
              <a:spcBef>
                <a:spcPts val="0"/>
              </a:spcBef>
              <a:spcAft>
                <a:spcPts val="0"/>
              </a:spcAft>
              <a:buSzPts val="1400"/>
              <a:buNone/>
            </a:pPr>
            <a:endParaRPr lang="en-US"/>
          </a:p>
          <a:p>
            <a:pPr marL="342900" lvl="0" indent="-342900">
              <a:lnSpc>
                <a:spcPct val="114000"/>
              </a:lnSpc>
              <a:spcBef>
                <a:spcPts val="600"/>
              </a:spcBef>
              <a:buSzPts val="2000"/>
              <a:buFont typeface="Arial" panose="020B0604020202020204" pitchFamily="34" charset="0"/>
              <a:buChar char="•"/>
            </a:pPr>
            <a:r>
              <a:rPr lang="en-IN" sz="1200">
                <a:solidFill>
                  <a:srgbClr val="3F3F3F"/>
                </a:solidFill>
                <a:latin typeface="Open Sans"/>
                <a:ea typeface="Open Sans"/>
                <a:cs typeface="Open Sans"/>
              </a:rPr>
              <a:t>Hyperjacking is an attack in which a hacker takes malicious control over the hypervisor that creates the virtual environment within a virtual machine (VM) host</a:t>
            </a:r>
          </a:p>
          <a:p>
            <a:pPr marL="342900" lvl="0" indent="-342900">
              <a:lnSpc>
                <a:spcPct val="114000"/>
              </a:lnSpc>
              <a:spcBef>
                <a:spcPts val="600"/>
              </a:spcBef>
              <a:buSzPts val="2000"/>
              <a:buFont typeface="Arial" panose="020B0604020202020204" pitchFamily="34" charset="0"/>
              <a:buChar char="•"/>
            </a:pPr>
            <a:r>
              <a:rPr lang="en-GB" sz="1200">
                <a:solidFill>
                  <a:srgbClr val="3F3F3F"/>
                </a:solidFill>
                <a:latin typeface="Open Sans"/>
                <a:ea typeface="Open Sans"/>
                <a:cs typeface="Open Sans"/>
              </a:rPr>
              <a:t>Hyper jacking involves installing a malicious, fake hypervisor that can manage the entire server system.</a:t>
            </a:r>
            <a:endParaRPr lang="en-IN" sz="1200">
              <a:solidFill>
                <a:srgbClr val="3F3F3F"/>
              </a:solidFill>
              <a:latin typeface="Open Sans"/>
              <a:ea typeface="Open Sans"/>
              <a:cs typeface="Open Sans"/>
            </a:endParaRPr>
          </a:p>
          <a:p>
            <a:pPr marL="342900" lvl="0" indent="-342900">
              <a:lnSpc>
                <a:spcPct val="114000"/>
              </a:lnSpc>
              <a:spcBef>
                <a:spcPts val="600"/>
              </a:spcBef>
              <a:buSzPts val="2000"/>
              <a:buFont typeface="Arial" panose="020B0604020202020204" pitchFamily="34" charset="0"/>
              <a:buChar char="•"/>
            </a:pPr>
            <a:r>
              <a:rPr lang="en-GB" sz="1200">
                <a:solidFill>
                  <a:srgbClr val="3F3F3F"/>
                </a:solidFill>
                <a:latin typeface="Open Sans"/>
                <a:ea typeface="Open Sans"/>
                <a:cs typeface="Open Sans"/>
              </a:rPr>
              <a:t>Regular security measures are ineffective because the operating system will not be aware that the machine has been compromised. </a:t>
            </a:r>
            <a:endParaRPr lang="en-IN" sz="1200">
              <a:solidFill>
                <a:srgbClr val="3F3F3F"/>
              </a:solidFill>
              <a:latin typeface="Open Sans"/>
              <a:ea typeface="Open Sans"/>
              <a:cs typeface="Open Sans"/>
            </a:endParaRPr>
          </a:p>
          <a:p>
            <a:pPr marL="342900" lvl="0" indent="-342900">
              <a:lnSpc>
                <a:spcPct val="114000"/>
              </a:lnSpc>
              <a:spcBef>
                <a:spcPts val="600"/>
              </a:spcBef>
              <a:buSzPts val="2000"/>
              <a:buFont typeface="Arial" panose="020B0604020202020204" pitchFamily="34" charset="0"/>
              <a:buChar char="•"/>
            </a:pPr>
            <a:r>
              <a:rPr lang="en-GB" sz="1200">
                <a:solidFill>
                  <a:srgbClr val="3F3F3F"/>
                </a:solidFill>
                <a:latin typeface="Open Sans"/>
                <a:ea typeface="Open Sans"/>
                <a:cs typeface="Open Sans"/>
              </a:rPr>
              <a:t>.The hypervisor represents a single point of failure for the security and protection of sensitive information.</a:t>
            </a:r>
            <a:endParaRPr lang="en-IN" sz="1200">
              <a:solidFill>
                <a:srgbClr val="3F3F3F"/>
              </a:solidFill>
              <a:latin typeface="Open Sans"/>
              <a:ea typeface="Open Sans"/>
              <a:cs typeface="Open Sans"/>
            </a:endParaRPr>
          </a:p>
          <a:p>
            <a:pPr marL="342900" lvl="0" indent="-342900">
              <a:lnSpc>
                <a:spcPct val="114000"/>
              </a:lnSpc>
              <a:spcBef>
                <a:spcPts val="600"/>
              </a:spcBef>
              <a:buSzPts val="2000"/>
              <a:buFont typeface="Arial" panose="020B0604020202020204" pitchFamily="34" charset="0"/>
              <a:buChar char="•"/>
            </a:pPr>
            <a:r>
              <a:rPr lang="en-IN" sz="1200">
                <a:solidFill>
                  <a:srgbClr val="3F3F3F"/>
                </a:solidFill>
                <a:latin typeface="Open Sans"/>
                <a:ea typeface="Open Sans"/>
                <a:cs typeface="Open Sans"/>
              </a:rPr>
              <a:t>A</a:t>
            </a:r>
            <a:r>
              <a:rPr lang="en-US" sz="1200">
                <a:solidFill>
                  <a:srgbClr val="3F3F3F"/>
                </a:solidFill>
                <a:latin typeface="Open Sans"/>
                <a:ea typeface="Open Sans"/>
                <a:cs typeface="Open Sans"/>
              </a:rPr>
              <a:t>n actual hyperjacking incident is yet to be reported; it is hypothetically possible.</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55" name="Google Shape;55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96210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r>
              <a:rPr lang="en-US" b="0" i="1"/>
              <a:t>VM sprawl can be avoided </a:t>
            </a:r>
            <a:r>
              <a:rPr lang="en-US" b="0" i="0"/>
              <a:t>through policy. </a:t>
            </a:r>
            <a:endParaRPr lang="en-IN"/>
          </a:p>
          <a:p>
            <a:pPr lvl="0"/>
            <a:r>
              <a:rPr lang="en-US" b="0" i="0"/>
              <a:t>VM sprawl can be avoided through naming conventions and proper storage architectures, so that the files are in the correct directory, making finding the correct VM easy and efficient. </a:t>
            </a:r>
            <a:endParaRPr lang="en-IN"/>
          </a:p>
          <a:p>
            <a:pPr lvl="0"/>
            <a:r>
              <a:rPr lang="en-US" b="0" i="0"/>
              <a:t>But as in any filing system, it works only if everyone routinely follows the established policies and procedures to ensure that proper VM naming and filing are performed.</a:t>
            </a:r>
            <a:endParaRPr lang="en-IN"/>
          </a:p>
          <a:p>
            <a:pPr lvl="0"/>
            <a:r>
              <a:rPr lang="en-US"/>
              <a:t>You can also </a:t>
            </a:r>
            <a:r>
              <a:rPr lang="en-US" b="0" i="0"/>
              <a:t>integrated VM management tools, such as ESX sever from VMware, is its ability to enable administrators to manage VMs and avoid sprawl</a:t>
            </a:r>
            <a:endParaRPr lang="en-IN"/>
          </a:p>
          <a:p>
            <a:pPr marL="0" lvl="0" indent="0" algn="l" rtl="0">
              <a:lnSpc>
                <a:spcPct val="100000"/>
              </a:lnSpc>
              <a:spcBef>
                <a:spcPts val="0"/>
              </a:spcBef>
              <a:spcAft>
                <a:spcPts val="0"/>
              </a:spcAft>
              <a:buSzPts val="1400"/>
              <a:buNone/>
            </a:pPr>
            <a:endParaRPr/>
          </a:p>
        </p:txBody>
      </p:sp>
      <p:sp>
        <p:nvSpPr>
          <p:cNvPr id="555" name="Google Shape;55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6478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r>
              <a:rPr lang="en-US"/>
              <a:t>Trainer Notes:</a:t>
            </a:r>
          </a:p>
          <a:p>
            <a:pPr lvl="0"/>
            <a:endParaRPr lang="en-US"/>
          </a:p>
          <a:p>
            <a:pPr lvl="0"/>
            <a:r>
              <a:rPr lang="en-US"/>
              <a:t>Explained Resource Usage</a:t>
            </a:r>
          </a:p>
          <a:p>
            <a:pPr lvl="0"/>
            <a:endParaRPr lang="en-US"/>
          </a:p>
          <a:p>
            <a:pPr marL="342900" indent="-342900">
              <a:lnSpc>
                <a:spcPct val="114000"/>
              </a:lnSpc>
              <a:spcBef>
                <a:spcPts val="600"/>
              </a:spcBef>
              <a:buSzPts val="2000"/>
              <a:buFont typeface="Arial"/>
              <a:buChar char="•"/>
            </a:pPr>
            <a:r>
              <a:rPr lang="en-US" sz="1200">
                <a:solidFill>
                  <a:srgbClr val="3F3F3F"/>
                </a:solidFill>
                <a:latin typeface="Open Sans"/>
                <a:ea typeface="Open Sans"/>
                <a:cs typeface="Open Sans"/>
              </a:rPr>
              <a:t>Resource sharing is a key advantage of virtualization, but improper allocation and management can lead to performance issues and resource contention.</a:t>
            </a:r>
          </a:p>
          <a:p>
            <a:pPr marL="342900" indent="-342900">
              <a:lnSpc>
                <a:spcPct val="114000"/>
              </a:lnSpc>
              <a:spcBef>
                <a:spcPts val="600"/>
              </a:spcBef>
              <a:buSzPts val="2000"/>
              <a:buFont typeface="Arial"/>
              <a:buChar char="•"/>
            </a:pPr>
            <a:r>
              <a:rPr lang="en-US" sz="1200">
                <a:solidFill>
                  <a:srgbClr val="3F3F3F"/>
                </a:solidFill>
                <a:latin typeface="Open Sans"/>
                <a:ea typeface="Open Sans"/>
                <a:cs typeface="Open Sans"/>
              </a:rPr>
              <a:t> If resources aren't sanitized before reuse, sensitive data may be compromised.</a:t>
            </a:r>
          </a:p>
          <a:p>
            <a:pPr marL="342900" indent="-342900">
              <a:lnSpc>
                <a:spcPct val="114000"/>
              </a:lnSpc>
              <a:spcBef>
                <a:spcPts val="600"/>
              </a:spcBef>
              <a:buSzPts val="2000"/>
              <a:buFont typeface="Arial"/>
              <a:buChar char="•"/>
            </a:pPr>
            <a:r>
              <a:rPr lang="en-US" sz="1200">
                <a:solidFill>
                  <a:srgbClr val="3F3F3F"/>
                </a:solidFill>
                <a:latin typeface="Open Sans"/>
                <a:ea typeface="Open Sans"/>
                <a:cs typeface="Open Sans"/>
              </a:rPr>
              <a:t> Additionally, excessive resource consumption by one VM can impact the performance of others on the same host, leading to resource exhaustion</a:t>
            </a:r>
          </a:p>
          <a:p>
            <a:pPr lvl="0"/>
            <a:endParaRPr lang="en-IN"/>
          </a:p>
          <a:p>
            <a:pPr marL="0" lvl="0" indent="0" algn="l" rtl="0">
              <a:lnSpc>
                <a:spcPct val="100000"/>
              </a:lnSpc>
              <a:spcBef>
                <a:spcPts val="0"/>
              </a:spcBef>
              <a:spcAft>
                <a:spcPts val="0"/>
              </a:spcAft>
              <a:buSzPts val="1400"/>
              <a:buNone/>
            </a:pPr>
            <a:endParaRPr/>
          </a:p>
        </p:txBody>
      </p:sp>
      <p:sp>
        <p:nvSpPr>
          <p:cNvPr id="555" name="Google Shape;55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435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961dd843d_0_9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e961dd843d_0_9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these terms concerning the concept of risk and how these terms are used to assess and classify risks.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Impact: </a:t>
            </a:r>
            <a:r>
              <a:rPr lang="en-US" sz="1200" b="0" i="0" u="none" strike="noStrike" cap="none">
                <a:solidFill>
                  <a:srgbClr val="404040"/>
                </a:solidFill>
                <a:latin typeface="Open Sans"/>
                <a:ea typeface="Open Sans"/>
                <a:cs typeface="Open Sans"/>
                <a:sym typeface="Open Sans"/>
              </a:rPr>
              <a:t>Magnitude of damage emerging from a threat exploiting a vulnerability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Likelihood: </a:t>
            </a:r>
            <a:r>
              <a:rPr lang="en-US" sz="1200" b="0" i="0" u="none" strike="noStrike" cap="none">
                <a:solidFill>
                  <a:srgbClr val="404040"/>
                </a:solidFill>
                <a:latin typeface="Open Sans"/>
                <a:ea typeface="Open Sans"/>
                <a:cs typeface="Open Sans"/>
                <a:sym typeface="Open Sans"/>
              </a:rPr>
              <a:t>Probability of a threat exploiting a particular vulnerability</a:t>
            </a:r>
          </a:p>
          <a:p>
            <a:pPr marL="0" lvl="0" indent="0" algn="l" rtl="0">
              <a:lnSpc>
                <a:spcPct val="100000"/>
              </a:lnSpc>
              <a:spcBef>
                <a:spcPts val="0"/>
              </a:spcBef>
              <a:spcAft>
                <a:spcPts val="0"/>
              </a:spcAft>
              <a:buSzPts val="1400"/>
              <a:buNone/>
            </a:pPr>
            <a:endParaRPr lang="en-US"/>
          </a:p>
        </p:txBody>
      </p:sp>
      <p:sp>
        <p:nvSpPr>
          <p:cNvPr id="368" name="Google Shape;368;ge961dd843d_0_9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What is Cloud</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The cloud refers to a network of servers around the world. These servers store data, run applications, and deliver services like webmail, video streaming, and social media. Instead of having your own physical computer to store files or run programs, you can access them through the internet from any device</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112</a:t>
            </a:fld>
            <a:endParaRPr/>
          </a:p>
        </p:txBody>
      </p:sp>
    </p:spTree>
    <p:extLst>
      <p:ext uri="{BB962C8B-B14F-4D97-AF65-F5344CB8AC3E}">
        <p14:creationId xmlns:p14="http://schemas.microsoft.com/office/powerpoint/2010/main" val="29217259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What is Cloud Vulnerabilities</a:t>
            </a:r>
          </a:p>
          <a:p>
            <a:pPr marL="0" lvl="0" indent="0" algn="l" rtl="0">
              <a:lnSpc>
                <a:spcPct val="100000"/>
              </a:lnSpc>
              <a:spcBef>
                <a:spcPts val="0"/>
              </a:spcBef>
              <a:spcAft>
                <a:spcPts val="0"/>
              </a:spcAft>
              <a:buSzPts val="1400"/>
              <a:buNone/>
            </a:pPr>
            <a:endParaRPr lang="en-US"/>
          </a:p>
          <a:p>
            <a:pPr lvl="0">
              <a:lnSpc>
                <a:spcPct val="114000"/>
              </a:lnSpc>
              <a:spcBef>
                <a:spcPts val="600"/>
              </a:spcBef>
              <a:buSzPts val="2000"/>
            </a:pPr>
            <a:r>
              <a:rPr lang="en-US" sz="1200">
                <a:solidFill>
                  <a:srgbClr val="3F3F3F"/>
                </a:solidFill>
                <a:latin typeface="Open Sans"/>
                <a:ea typeface="Open Sans"/>
                <a:cs typeface="Open Sans"/>
              </a:rPr>
              <a:t>Cloud vulnerabilities are security weaknesses or gaps within a cloud computing environment that malicious actors can exploit. </a:t>
            </a:r>
          </a:p>
          <a:p>
            <a:pPr lvl="0">
              <a:lnSpc>
                <a:spcPct val="114000"/>
              </a:lnSpc>
              <a:spcBef>
                <a:spcPts val="600"/>
              </a:spcBef>
              <a:buSzPts val="2000"/>
            </a:pPr>
            <a:r>
              <a:rPr lang="en-US" sz="1200">
                <a:solidFill>
                  <a:srgbClr val="3F3F3F"/>
                </a:solidFill>
                <a:latin typeface="Open Sans"/>
                <a:ea typeface="Open Sans"/>
                <a:cs typeface="Open Sans"/>
              </a:rPr>
              <a:t>These weaknesses can be found in various components of the cloud system. Some of the vulnerabilities are mentioned in the next slide.</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113</a:t>
            </a:fld>
            <a:endParaRPr/>
          </a:p>
        </p:txBody>
      </p:sp>
    </p:spTree>
    <p:extLst>
      <p:ext uri="{BB962C8B-B14F-4D97-AF65-F5344CB8AC3E}">
        <p14:creationId xmlns:p14="http://schemas.microsoft.com/office/powerpoint/2010/main" val="26363683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4d81d940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c4d81d9401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Trainer Notes:</a:t>
            </a:r>
          </a:p>
          <a:p>
            <a:pPr marL="0" lvl="0" indent="0" algn="l" rtl="0">
              <a:lnSpc>
                <a:spcPct val="100000"/>
              </a:lnSpc>
              <a:spcBef>
                <a:spcPts val="0"/>
              </a:spcBef>
              <a:spcAft>
                <a:spcPts val="0"/>
              </a:spcAft>
              <a:buSzPts val="1400"/>
              <a:buNone/>
            </a:pPr>
            <a:endParaRPr lang="en-US">
              <a:solidFill>
                <a:srgbClr val="000000"/>
              </a:solidFill>
            </a:endParaRPr>
          </a:p>
          <a:p>
            <a:pPr marL="0" lvl="0" indent="0" algn="l" rtl="0">
              <a:lnSpc>
                <a:spcPct val="100000"/>
              </a:lnSpc>
              <a:spcBef>
                <a:spcPts val="0"/>
              </a:spcBef>
              <a:spcAft>
                <a:spcPts val="0"/>
              </a:spcAft>
              <a:buSzPts val="1400"/>
              <a:buNone/>
            </a:pPr>
            <a:r>
              <a:rPr lang="en-US">
                <a:solidFill>
                  <a:srgbClr val="000000"/>
                </a:solidFill>
              </a:rPr>
              <a:t>Explain Cloud Vulnerabilities</a:t>
            </a:r>
          </a:p>
          <a:p>
            <a:pPr marL="0" lvl="0" indent="0" algn="l" rtl="0">
              <a:lnSpc>
                <a:spcPct val="100000"/>
              </a:lnSpc>
              <a:spcBef>
                <a:spcPts val="0"/>
              </a:spcBef>
              <a:spcAft>
                <a:spcPts val="0"/>
              </a:spcAft>
              <a:buSzPts val="1400"/>
              <a:buNone/>
            </a:pPr>
            <a:endParaRPr lang="en-US">
              <a:solidFill>
                <a:srgbClr val="000000"/>
              </a:solidFill>
            </a:endParaRPr>
          </a:p>
          <a:p>
            <a:pPr marL="0" lvl="0" indent="0" algn="l" rtl="0">
              <a:lnSpc>
                <a:spcPct val="100000"/>
              </a:lnSpc>
              <a:spcBef>
                <a:spcPts val="0"/>
              </a:spcBef>
              <a:spcAft>
                <a:spcPts val="0"/>
              </a:spcAft>
              <a:buSzPts val="1400"/>
              <a:buNone/>
            </a:pPr>
            <a:r>
              <a:rPr lang="en-US">
                <a:solidFill>
                  <a:srgbClr val="000000"/>
                </a:solidFill>
              </a:rPr>
              <a:t>Risk of Shared Tenancy</a:t>
            </a:r>
          </a:p>
          <a:p>
            <a:pPr marL="0" lvl="0" indent="0" algn="l" rtl="0">
              <a:lnSpc>
                <a:spcPct val="100000"/>
              </a:lnSpc>
              <a:spcBef>
                <a:spcPts val="0"/>
              </a:spcBef>
              <a:spcAft>
                <a:spcPts val="0"/>
              </a:spcAft>
              <a:buSzPts val="1400"/>
              <a:buNone/>
            </a:pPr>
            <a:r>
              <a:rPr lang="en-US">
                <a:solidFill>
                  <a:srgbClr val="000000"/>
                </a:solidFill>
              </a:rPr>
              <a:t>Inadequate configuration management</a:t>
            </a:r>
          </a:p>
          <a:p>
            <a:pPr marL="0" lvl="0" indent="0" algn="l" rtl="0">
              <a:lnSpc>
                <a:spcPct val="100000"/>
              </a:lnSpc>
              <a:spcBef>
                <a:spcPts val="0"/>
              </a:spcBef>
              <a:spcAft>
                <a:spcPts val="0"/>
              </a:spcAft>
              <a:buSzPts val="1400"/>
              <a:buNone/>
            </a:pPr>
            <a:r>
              <a:rPr lang="en-US">
                <a:solidFill>
                  <a:srgbClr val="000000"/>
                </a:solidFill>
              </a:rPr>
              <a:t>Identity and access management flaws</a:t>
            </a:r>
          </a:p>
          <a:p>
            <a:pPr marL="0" lvl="0" indent="0" algn="l" rtl="0">
              <a:lnSpc>
                <a:spcPct val="100000"/>
              </a:lnSpc>
              <a:spcBef>
                <a:spcPts val="0"/>
              </a:spcBef>
              <a:spcAft>
                <a:spcPts val="0"/>
              </a:spcAft>
              <a:buSzPts val="1400"/>
              <a:buNone/>
            </a:pPr>
            <a:r>
              <a:rPr lang="en-US">
                <a:solidFill>
                  <a:srgbClr val="000000"/>
                </a:solidFill>
              </a:rPr>
              <a:t>Insecure Interfaces and API</a:t>
            </a:r>
            <a:endParaRPr>
              <a:solidFill>
                <a:srgbClr val="000000"/>
              </a:solidFill>
            </a:endParaRPr>
          </a:p>
        </p:txBody>
      </p:sp>
      <p:sp>
        <p:nvSpPr>
          <p:cNvPr id="108" name="Google Shape;108;gc4d81d9401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114</a:t>
            </a:fld>
            <a:endParaRPr/>
          </a:p>
        </p:txBody>
      </p:sp>
    </p:spTree>
    <p:extLst>
      <p:ext uri="{BB962C8B-B14F-4D97-AF65-F5344CB8AC3E}">
        <p14:creationId xmlns:p14="http://schemas.microsoft.com/office/powerpoint/2010/main" val="33492927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2"/>
        <p:cNvGrpSpPr/>
        <p:nvPr/>
      </p:nvGrpSpPr>
      <p:grpSpPr>
        <a:xfrm>
          <a:off x="0" y="0"/>
          <a:ext cx="0" cy="0"/>
          <a:chOff x="0" y="0"/>
          <a:chExt cx="0" cy="0"/>
        </a:xfrm>
      </p:grpSpPr>
      <p:sp>
        <p:nvSpPr>
          <p:cNvPr id="4373" name="Google Shape;4373;p1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Supply chain is the network of all the individuals, organizations, resources, activities, and technology involved in the creation and sale of a product, from the delivery of source materials from the supplier to the manufacturer through to its eventual delivery to the end user.</a:t>
            </a:r>
            <a:endParaRPr lang="en-US" sz="1200" b="0" i="0" u="none" strike="noStrike" cap="none">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Supply-chain risk management (SCRM) is a process to help identify, monitor, detect, and mitigate threats to supply chain continuity and profitability.</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A supply chain compromise is an occurrence within the supply chain whereby an adversary jeopardizes the confidentiality, integrity, or availability of a system or the information the system processes, stores, or transmits. </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It can occur anywhere within the system development life cycle of the product or service.</a:t>
            </a:r>
            <a:endParaRPr lang="en-US"/>
          </a:p>
          <a:p>
            <a:pPr marL="0" lvl="0" indent="0" algn="l" rtl="0">
              <a:lnSpc>
                <a:spcPct val="100000"/>
              </a:lnSpc>
              <a:spcBef>
                <a:spcPts val="0"/>
              </a:spcBef>
              <a:spcAft>
                <a:spcPts val="0"/>
              </a:spcAft>
              <a:buSzPts val="1400"/>
              <a:buNone/>
            </a:pPr>
            <a:endParaRPr/>
          </a:p>
        </p:txBody>
      </p:sp>
      <p:sp>
        <p:nvSpPr>
          <p:cNvPr id="4374" name="Google Shape;4374;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4d81d940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c4d81d9401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Trainer Notes:</a:t>
            </a:r>
          </a:p>
          <a:p>
            <a:pPr marL="0" lvl="0" indent="0" algn="l" rtl="0">
              <a:lnSpc>
                <a:spcPct val="100000"/>
              </a:lnSpc>
              <a:spcBef>
                <a:spcPts val="0"/>
              </a:spcBef>
              <a:spcAft>
                <a:spcPts val="0"/>
              </a:spcAft>
              <a:buSzPts val="1400"/>
              <a:buNone/>
            </a:pPr>
            <a:endParaRPr lang="en-US">
              <a:solidFill>
                <a:srgbClr val="000000"/>
              </a:solidFill>
            </a:endParaRPr>
          </a:p>
          <a:p>
            <a:pPr marL="0" lvl="0" indent="0" algn="l" rtl="0">
              <a:lnSpc>
                <a:spcPct val="100000"/>
              </a:lnSpc>
              <a:spcBef>
                <a:spcPts val="0"/>
              </a:spcBef>
              <a:spcAft>
                <a:spcPts val="0"/>
              </a:spcAft>
              <a:buSzPts val="1400"/>
              <a:buNone/>
            </a:pPr>
            <a:r>
              <a:rPr lang="en-US">
                <a:solidFill>
                  <a:srgbClr val="000000"/>
                </a:solidFill>
              </a:rPr>
              <a:t>Explain Supply Chain Vulnerabilities</a:t>
            </a:r>
          </a:p>
          <a:p>
            <a:pPr marL="0" lvl="0" indent="0" algn="l" rtl="0">
              <a:lnSpc>
                <a:spcPct val="100000"/>
              </a:lnSpc>
              <a:spcBef>
                <a:spcPts val="0"/>
              </a:spcBef>
              <a:spcAft>
                <a:spcPts val="0"/>
              </a:spcAft>
              <a:buSzPts val="1400"/>
              <a:buNone/>
            </a:pPr>
            <a:endParaRPr lang="en-US">
              <a:solidFill>
                <a:srgbClr val="000000"/>
              </a:solidFill>
            </a:endParaRPr>
          </a:p>
          <a:p>
            <a:pPr marL="0" lvl="0" indent="0" algn="l" rtl="0">
              <a:lnSpc>
                <a:spcPct val="100000"/>
              </a:lnSpc>
              <a:spcBef>
                <a:spcPts val="0"/>
              </a:spcBef>
              <a:spcAft>
                <a:spcPts val="0"/>
              </a:spcAft>
              <a:buSzPts val="1400"/>
              <a:buNone/>
            </a:pPr>
            <a:r>
              <a:rPr lang="en-US">
                <a:solidFill>
                  <a:srgbClr val="000000"/>
                </a:solidFill>
              </a:rPr>
              <a:t>Service Provider Vulnerabilities- Business</a:t>
            </a:r>
            <a:r>
              <a:rPr lang="en-US" sz="1200">
                <a:solidFill>
                  <a:srgbClr val="000000">
                    <a:lumMod val="75000"/>
                    <a:lumOff val="25000"/>
                  </a:srgbClr>
                </a:solidFill>
                <a:latin typeface="+mn-lt"/>
              </a:rPr>
              <a:t> outsourcing functions increase reliance on external entities, which can lead to security breaches and service interruptions if third-party relationships are poorly managed.</a:t>
            </a:r>
          </a:p>
          <a:p>
            <a:pPr marL="0" lvl="0" indent="0" algn="l" rtl="0">
              <a:lnSpc>
                <a:spcPct val="100000"/>
              </a:lnSpc>
              <a:spcBef>
                <a:spcPts val="0"/>
              </a:spcBef>
              <a:spcAft>
                <a:spcPts val="0"/>
              </a:spcAft>
              <a:buSzPts val="1400"/>
              <a:buNone/>
            </a:pPr>
            <a:endParaRPr lang="en-US" sz="1200">
              <a:solidFill>
                <a:srgbClr val="000000">
                  <a:lumMod val="75000"/>
                  <a:lumOff val="25000"/>
                </a:srgbClr>
              </a:solidFill>
              <a:latin typeface="+mn-lt"/>
            </a:endParaRPr>
          </a:p>
          <a:p>
            <a:pPr marL="0" lvl="0" indent="0" algn="l" rtl="0">
              <a:lnSpc>
                <a:spcPct val="100000"/>
              </a:lnSpc>
              <a:spcBef>
                <a:spcPts val="0"/>
              </a:spcBef>
              <a:spcAft>
                <a:spcPts val="0"/>
              </a:spcAft>
              <a:buSzPts val="1400"/>
              <a:buNone/>
            </a:pPr>
            <a:r>
              <a:rPr lang="en-US" sz="1200">
                <a:solidFill>
                  <a:srgbClr val="000000">
                    <a:lumMod val="75000"/>
                    <a:lumOff val="25000"/>
                  </a:srgbClr>
                </a:solidFill>
                <a:latin typeface="+mn-lt"/>
              </a:rPr>
              <a:t>Hardware Provider Vulnerabilities-Counterfeit hardware or compromised components can enter the supply chain, posing potential threats to system integrity, resilience, and data confidentiality.</a:t>
            </a:r>
          </a:p>
          <a:p>
            <a:pPr marL="0" lvl="0" indent="0" algn="l" rtl="0">
              <a:lnSpc>
                <a:spcPct val="100000"/>
              </a:lnSpc>
              <a:spcBef>
                <a:spcPts val="0"/>
              </a:spcBef>
              <a:spcAft>
                <a:spcPts val="0"/>
              </a:spcAft>
              <a:buSzPts val="1400"/>
              <a:buNone/>
            </a:pPr>
            <a:endParaRPr lang="en-US" sz="1200">
              <a:solidFill>
                <a:srgbClr val="000000">
                  <a:lumMod val="75000"/>
                  <a:lumOff val="25000"/>
                </a:srgbClr>
              </a:solidFill>
              <a:latin typeface="+mn-lt"/>
            </a:endParaRPr>
          </a:p>
          <a:p>
            <a:pPr marL="0" lvl="0" indent="0" algn="l" rtl="0">
              <a:lnSpc>
                <a:spcPct val="100000"/>
              </a:lnSpc>
              <a:spcBef>
                <a:spcPts val="0"/>
              </a:spcBef>
              <a:spcAft>
                <a:spcPts val="0"/>
              </a:spcAft>
              <a:buSzPts val="1400"/>
              <a:buNone/>
            </a:pPr>
            <a:r>
              <a:rPr lang="en-US" sz="1200">
                <a:solidFill>
                  <a:srgbClr val="000000">
                    <a:lumMod val="75000"/>
                    <a:lumOff val="25000"/>
                  </a:srgbClr>
                </a:solidFill>
                <a:latin typeface="+mn-lt"/>
              </a:rPr>
              <a:t>Software Provider Vulnerabilities- Businesses outsourcing functions increase reliance on external entities, which can lead to security breaches and service interruptions if third-party relationships are poorly managed</a:t>
            </a:r>
          </a:p>
          <a:p>
            <a:pPr marL="0" lvl="0" indent="0" algn="l" rtl="0">
              <a:lnSpc>
                <a:spcPct val="100000"/>
              </a:lnSpc>
              <a:spcBef>
                <a:spcPts val="0"/>
              </a:spcBef>
              <a:spcAft>
                <a:spcPts val="0"/>
              </a:spcAft>
              <a:buSzPts val="1400"/>
              <a:buNone/>
            </a:pPr>
            <a:endParaRPr>
              <a:solidFill>
                <a:srgbClr val="000000"/>
              </a:solidFill>
            </a:endParaRPr>
          </a:p>
        </p:txBody>
      </p:sp>
      <p:sp>
        <p:nvSpPr>
          <p:cNvPr id="108" name="Google Shape;108;gc4d81d9401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116</a:t>
            </a:fld>
            <a:endParaRPr/>
          </a:p>
        </p:txBody>
      </p:sp>
    </p:spTree>
    <p:extLst>
      <p:ext uri="{BB962C8B-B14F-4D97-AF65-F5344CB8AC3E}">
        <p14:creationId xmlns:p14="http://schemas.microsoft.com/office/powerpoint/2010/main" val="33492927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Here are a few risks associated with hardware, software, and services:</a:t>
            </a:r>
            <a:endParaRPr lang="en-US" sz="900" b="0" i="0" u="none" strike="noStrike" cap="none">
              <a:solidFill>
                <a:srgbClr val="000000"/>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Poor information security practices by lower-tier suppliers</a:t>
            </a:r>
            <a:endParaRPr lang="en-US" sz="1200" b="0" i="0" u="none" strike="noStrike" cap="none">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Compromised software or hardware purchased from suppliers </a:t>
            </a:r>
            <a:endParaRPr lang="en-US" sz="1200" b="0" i="0" u="none" strike="noStrike" cap="none">
              <a:solidFill>
                <a:srgbClr val="000000"/>
              </a:solidFill>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Software security vulnerabilities in supply chain management or supplier systems</a:t>
            </a:r>
            <a:endParaRPr lang="en-IN"/>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0" i="0" u="none" strike="noStrike" cap="none">
                <a:solidFill>
                  <a:srgbClr val="3F3F3F"/>
                </a:solidFill>
                <a:latin typeface="Open Sans"/>
                <a:ea typeface="Open Sans"/>
                <a:cs typeface="Open Sans"/>
                <a:sym typeface="Open Sans"/>
              </a:rPr>
              <a:t>Counterfeit hardware or hardware with embedded malware</a:t>
            </a:r>
            <a:endParaRPr lang="en-US" sz="12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4384" name="Google Shape;4384;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Cryptography Vulnerabilities</a:t>
            </a:r>
          </a:p>
          <a:p>
            <a:pPr marL="0" lvl="0" indent="0" algn="l" rtl="0">
              <a:lnSpc>
                <a:spcPct val="100000"/>
              </a:lnSpc>
              <a:spcBef>
                <a:spcPts val="0"/>
              </a:spcBef>
              <a:spcAft>
                <a:spcPts val="0"/>
              </a:spcAft>
              <a:buSzPts val="1400"/>
              <a:buNone/>
            </a:pPr>
            <a:endParaRPr lang="en-US"/>
          </a:p>
          <a:p>
            <a:pPr marL="342900" indent="-342900">
              <a:lnSpc>
                <a:spcPts val="2400"/>
              </a:lnSpc>
              <a:buFont typeface="Arial" panose="020B0604020202020204" pitchFamily="34" charset="0"/>
              <a:buChar char="•"/>
            </a:pPr>
            <a:r>
              <a:rPr lang="en-US" sz="1200">
                <a:solidFill>
                  <a:srgbClr val="3F3F3F"/>
                </a:solidFill>
                <a:latin typeface="Open Sans"/>
                <a:ea typeface="Open Sans"/>
                <a:cs typeface="Open Sans"/>
              </a:rPr>
              <a:t>A cryptographic vulnerability is a weakness in the systems and processes used to secure information. </a:t>
            </a:r>
          </a:p>
          <a:p>
            <a:pPr marL="342900" indent="-342900">
              <a:lnSpc>
                <a:spcPts val="2400"/>
              </a:lnSpc>
              <a:buFont typeface="Arial" panose="020B0604020202020204" pitchFamily="34" charset="0"/>
              <a:buChar char="•"/>
            </a:pPr>
            <a:r>
              <a:rPr lang="en-US" sz="1200">
                <a:solidFill>
                  <a:srgbClr val="3F3F3F"/>
                </a:solidFill>
                <a:latin typeface="Open Sans"/>
                <a:ea typeface="Open Sans"/>
                <a:cs typeface="Open Sans"/>
              </a:rPr>
              <a:t>Cryptographic vulnerabilities, specifically weaknesses within certificates and encryption, require thorough evaluation and scrutiny.</a:t>
            </a:r>
          </a:p>
          <a:p>
            <a:pPr marL="342900" indent="-342900">
              <a:lnSpc>
                <a:spcPts val="2400"/>
              </a:lnSpc>
              <a:buFont typeface="Arial" panose="020B0604020202020204" pitchFamily="34" charset="0"/>
              <a:buChar char="•"/>
            </a:pPr>
            <a:r>
              <a:rPr lang="en-US" sz="1200">
                <a:solidFill>
                  <a:srgbClr val="3F3F3F"/>
                </a:solidFill>
                <a:latin typeface="Open Sans"/>
                <a:ea typeface="Open Sans"/>
                <a:cs typeface="Open Sans"/>
              </a:rPr>
              <a:t>These vulnerabilities can expose sensitive data or allow attackers to bypass security measures</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118</a:t>
            </a:fld>
            <a:endParaRPr/>
          </a:p>
        </p:txBody>
      </p:sp>
    </p:spTree>
    <p:extLst>
      <p:ext uri="{BB962C8B-B14F-4D97-AF65-F5344CB8AC3E}">
        <p14:creationId xmlns:p14="http://schemas.microsoft.com/office/powerpoint/2010/main" val="10855083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Cryptography Vulnerabilities: Detailed information about these vulnerabilities are covered in next slides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48907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Cryptography Vulnerabilities: Detailed information about these vulnerabilities are covered in next slides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26145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85d73439a_1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e85d73439a_1_3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Cryptographic Vulnerabilities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CA Compromise-</a:t>
            </a:r>
            <a:r>
              <a:rPr lang="en-US" sz="1200" b="0" i="0" u="none" strike="noStrike" cap="none">
                <a:solidFill>
                  <a:srgbClr val="434343"/>
                </a:solidFill>
                <a:latin typeface="Open Sans"/>
                <a:ea typeface="Open Sans"/>
                <a:cs typeface="Open Sans"/>
                <a:sym typeface="Open Sans"/>
              </a:rPr>
              <a:t>The digital world relies on CAs to issue digital certificates. If a CA is compromised, attackers can generate fraudulent certificates, leading to the interception of encrypted communications and the potential for widespread breaches.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Key Compromise- </a:t>
            </a:r>
            <a:r>
              <a:rPr lang="en-US" sz="1200" b="0" i="0" u="none" strike="noStrike" cap="none">
                <a:solidFill>
                  <a:srgbClr val="434343"/>
                </a:solidFill>
                <a:latin typeface="Open Sans"/>
                <a:ea typeface="Open Sans"/>
                <a:cs typeface="Open Sans"/>
                <a:sym typeface="Open Sans"/>
              </a:rPr>
              <a:t>Cryptographic systems are only as strong as their keys. A key can be compromised due to theft, weak generation, or poor key management, leading to unauthorized data access, manipulation, or decryption.</a:t>
            </a:r>
          </a:p>
          <a:p>
            <a:pPr marL="0" marR="0" lvl="0" indent="0" algn="ctr" rtl="0">
              <a:lnSpc>
                <a:spcPct val="115000"/>
              </a:lnSpc>
              <a:spcBef>
                <a:spcPts val="0"/>
              </a:spcBef>
              <a:spcAft>
                <a:spcPts val="0"/>
              </a:spcAft>
              <a:buClr>
                <a:srgbClr val="000000"/>
              </a:buClr>
              <a:buSzPts val="2200"/>
              <a:buFont typeface="Arial"/>
              <a:buNone/>
            </a:pPr>
            <a:endParaRPr lang="en-US" sz="1200" b="0" i="0" u="none" strike="noStrike" cap="none">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1200" b="0" i="0" u="none" strike="noStrike" cap="none">
                <a:solidFill>
                  <a:srgbClr val="434343"/>
                </a:solidFill>
                <a:latin typeface="Open Sans"/>
                <a:ea typeface="Open Sans"/>
                <a:cs typeface="Open Sans"/>
                <a:sym typeface="Open Sans"/>
              </a:rPr>
              <a:t>Flawed Implementation cryptography implementation is flawed, it can lead to the fallout of even robust processes.</a:t>
            </a:r>
          </a:p>
          <a:p>
            <a:pPr marL="0" marR="0" lvl="0" indent="0" algn="ctr" rtl="0">
              <a:lnSpc>
                <a:spcPct val="115000"/>
              </a:lnSpc>
              <a:spcBef>
                <a:spcPts val="0"/>
              </a:spcBef>
              <a:spcAft>
                <a:spcPts val="0"/>
              </a:spcAft>
              <a:buClr>
                <a:srgbClr val="000000"/>
              </a:buClr>
              <a:buSzPts val="2200"/>
              <a:buFont typeface="Arial"/>
              <a:buNone/>
            </a:pPr>
            <a:r>
              <a:rPr lang="en-US" sz="1200" b="0" i="0" u="none" strike="noStrike" cap="none">
                <a:solidFill>
                  <a:srgbClr val="434343"/>
                </a:solidFill>
                <a:latin typeface="Open Sans"/>
                <a:ea typeface="Open Sans"/>
                <a:cs typeface="Open Sans"/>
                <a:sym typeface="Open Sans"/>
              </a:rPr>
              <a:t>Poorly coded encryption routines and weak key management can create openings that adversaries can exploit.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640" name="Google Shape;640;ge85d73439a_1_3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961dd843d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e961dd843d_3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the table defining different types of Risks</a:t>
            </a:r>
          </a:p>
          <a:p>
            <a:pPr marL="0" lvl="0" indent="0" algn="l" rtl="0">
              <a:lnSpc>
                <a:spcPct val="100000"/>
              </a:lnSpc>
              <a:spcBef>
                <a:spcPts val="0"/>
              </a:spcBef>
              <a:spcAft>
                <a:spcPts val="0"/>
              </a:spcAft>
              <a:buSzPts val="1400"/>
              <a:buNone/>
            </a:pPr>
            <a:endParaRPr/>
          </a:p>
        </p:txBody>
      </p:sp>
      <p:sp>
        <p:nvSpPr>
          <p:cNvPr id="412" name="Google Shape;412;ge961dd843d_3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85d73439a_1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e85d73439a_1_3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Explained Cryptographic Vulnerabilities</a:t>
            </a:r>
          </a:p>
          <a:p>
            <a:pPr marL="0" lvl="0" indent="0" algn="l" rtl="0">
              <a:lnSpc>
                <a:spcPct val="100000"/>
              </a:lnSpc>
              <a:spcBef>
                <a:spcPts val="0"/>
              </a:spcBef>
              <a:spcAft>
                <a:spcPts val="0"/>
              </a:spcAft>
              <a:buSzPts val="1400"/>
              <a:buNone/>
            </a:pPr>
            <a:endParaRPr lang="en-US"/>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a:t>Outdated Algorithm -</a:t>
            </a:r>
            <a:r>
              <a:rPr lang="en-US" sz="1200">
                <a:solidFill>
                  <a:srgbClr val="434343"/>
                </a:solidFill>
                <a:latin typeface="Open Sans"/>
                <a:ea typeface="Open Sans"/>
                <a:cs typeface="Open Sans"/>
                <a:sym typeface="Open Sans"/>
              </a:rPr>
              <a:t>C</a:t>
            </a:r>
            <a:r>
              <a:rPr lang="en-US" sz="1200" b="0" i="0" u="none" strike="noStrike" cap="none">
                <a:solidFill>
                  <a:srgbClr val="434343"/>
                </a:solidFill>
                <a:latin typeface="Open Sans"/>
                <a:ea typeface="Open Sans"/>
                <a:cs typeface="Open Sans"/>
                <a:sym typeface="Open Sans"/>
              </a:rPr>
              <a:t>ryptographic algorithms that were once secure may become vulnerable to emerging attack techniques or increased computational power. Relying on outdated algorithms exposes data to potential breaches.</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200" b="0" i="0" u="none" strike="noStrike" cap="none">
              <a:solidFill>
                <a:srgbClr val="434343"/>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1200" b="0" i="0" u="none" strike="noStrike" cap="none">
                <a:solidFill>
                  <a:srgbClr val="434343"/>
                </a:solidFill>
                <a:latin typeface="Open Sans"/>
                <a:ea typeface="Open Sans"/>
                <a:cs typeface="Open Sans"/>
                <a:sym typeface="Open Sans"/>
              </a:rPr>
              <a:t>Side Channel Attack- Cryptographic operations can inadvertently leak information through side-channels such as power consumption, timing, or electromagnetic radiation. Attackers skilled in exploiting these subtle indicators can compromise encryption keys or data.</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200" b="0" i="0" u="none" strike="noStrike" cap="none">
              <a:solidFill>
                <a:srgbClr val="434343"/>
              </a:solidFill>
              <a:latin typeface="Open Sans"/>
              <a:ea typeface="Open Sans"/>
              <a:cs typeface="Open Sans"/>
              <a:sym typeface="Open Sans"/>
            </a:endParaRPr>
          </a:p>
          <a:p>
            <a:pPr marL="342900" marR="0" lvl="0" indent="-342900" algn="l" defTabSz="914400" rtl="0" eaLnBrk="1" fontAlgn="auto" latinLnBrk="0" hangingPunct="1">
              <a:lnSpc>
                <a:spcPct val="115000"/>
              </a:lnSpc>
              <a:spcBef>
                <a:spcPts val="0"/>
              </a:spcBef>
              <a:spcAft>
                <a:spcPts val="0"/>
              </a:spcAft>
              <a:buClr>
                <a:srgbClr val="000000"/>
              </a:buClr>
              <a:buSzPts val="2200"/>
              <a:buFont typeface="Arial" panose="020B0604020202020204" pitchFamily="34" charset="0"/>
              <a:buChar char="•"/>
              <a:tabLst/>
              <a:defRPr/>
            </a:pPr>
            <a:r>
              <a:rPr lang="en-US" sz="1200" b="0" i="0" u="none" strike="noStrike" cap="none">
                <a:solidFill>
                  <a:srgbClr val="434343"/>
                </a:solidFill>
                <a:latin typeface="Open Sans"/>
                <a:ea typeface="Open Sans"/>
                <a:cs typeface="Open Sans"/>
                <a:sym typeface="Open Sans"/>
              </a:rPr>
              <a:t>Backdoor Implementations-Deliberate or unintentional backdoors within cryptographic systems can provide attackers with unauthorized access, effectively rendering encryption useless.</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200" b="0" i="0" u="none" strike="noStrike" cap="none">
              <a:solidFill>
                <a:srgbClr val="434343"/>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200" b="0" i="0" u="none" strike="noStrike" cap="none">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640" name="Google Shape;640;ge85d73439a_1_3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122</a:t>
            </a:fld>
            <a:endParaRPr/>
          </a:p>
        </p:txBody>
      </p:sp>
    </p:spTree>
    <p:extLst>
      <p:ext uri="{BB962C8B-B14F-4D97-AF65-F5344CB8AC3E}">
        <p14:creationId xmlns:p14="http://schemas.microsoft.com/office/powerpoint/2010/main" val="32828567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85d73439a_1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e85d73439a_1_3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a:t>Random Generations: </a:t>
            </a:r>
            <a:r>
              <a:rPr lang="en-US" sz="1200" b="0" i="0" u="none" strike="noStrike" cap="none">
                <a:solidFill>
                  <a:srgbClr val="434343"/>
                </a:solidFill>
                <a:latin typeface="Open Sans"/>
                <a:ea typeface="Open Sans"/>
                <a:cs typeface="Open Sans"/>
                <a:sym typeface="Open Sans"/>
              </a:rPr>
              <a:t>Secure encryption relies on truly random numbers to generate cryptographic keys. Flawed or predictable random number generation can lead to weak keys and compromised security.</a:t>
            </a:r>
            <a:endParaRPr lang="en-US" sz="1200" b="0" i="0" u="none" strike="noStrike" cap="none">
              <a:solidFill>
                <a:srgbClr val="434343"/>
              </a:solidFill>
              <a:latin typeface="Open Sans"/>
              <a:ea typeface="Open Sans"/>
              <a:cs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200" b="0" i="0" u="none" strike="noStrike" cap="none">
              <a:solidFill>
                <a:srgbClr val="434343"/>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1200" b="0" i="0" u="none" strike="noStrike" cap="none">
                <a:solidFill>
                  <a:srgbClr val="434343"/>
                </a:solidFill>
                <a:latin typeface="Open Sans"/>
                <a:ea typeface="Open Sans"/>
                <a:cs typeface="Open Sans"/>
                <a:sym typeface="Open Sans"/>
              </a:rPr>
              <a:t>Certification revocation: By annulling compromised certificates, any keys listed on the CRL are unequivocally invalidated to prevent any </a:t>
            </a:r>
            <a:r>
              <a:rPr lang="en-US">
                <a:solidFill>
                  <a:srgbClr val="434343"/>
                </a:solidFill>
                <a:latin typeface="Open Sans"/>
                <a:ea typeface="Open Sans"/>
                <a:cs typeface="Open Sans"/>
                <a:sym typeface="Open Sans"/>
              </a:rPr>
              <a:t>unauthorized</a:t>
            </a:r>
            <a:r>
              <a:rPr lang="en-US" sz="1200" b="0" i="0" u="none" strike="noStrike" cap="none">
                <a:solidFill>
                  <a:srgbClr val="434343"/>
                </a:solidFill>
                <a:latin typeface="Open Sans"/>
                <a:ea typeface="Open Sans"/>
                <a:cs typeface="Open Sans"/>
                <a:sym typeface="Open Sans"/>
              </a:rPr>
              <a:t> utilization. These are vital tools to maintain the integrity of the trust infrastructure.</a:t>
            </a:r>
            <a:endParaRPr lang="en-US" sz="1200" b="0" i="0" u="none" strike="noStrike" cap="none">
              <a:solidFill>
                <a:srgbClr val="434343"/>
              </a:solidFill>
              <a:latin typeface="Open Sans"/>
              <a:ea typeface="Open Sans"/>
              <a:cs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1200" b="0" i="0" u="none" strike="noStrike" cap="none">
                <a:solidFill>
                  <a:srgbClr val="434343"/>
                </a:solidFill>
                <a:latin typeface="Open Sans"/>
                <a:ea typeface="Open Sans"/>
                <a:cs typeface="Open Sans"/>
                <a:sym typeface="Open Sans"/>
              </a:rPr>
              <a:t>Secure Key Management : Secure key management requires strict policies to ensure keys are generated securely, stored safely, and regularly rotated. Weak key management is a common vector for attacks.</a:t>
            </a:r>
            <a:endParaRPr lang="en-US" sz="1200" b="0" i="0" u="none" strike="noStrike" cap="none">
              <a:solidFill>
                <a:srgbClr val="434343"/>
              </a:solidFill>
              <a:latin typeface="Open Sans"/>
              <a:ea typeface="Open Sans"/>
              <a:cs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1200">
                <a:solidFill>
                  <a:srgbClr val="434343"/>
                </a:solidFill>
                <a:latin typeface="Open Sans"/>
                <a:ea typeface="Open Sans"/>
                <a:cs typeface="Open Sans"/>
                <a:sym typeface="Open Sans"/>
              </a:rPr>
              <a:t>Keys should be security stored in HSM or key escrow</a:t>
            </a:r>
            <a:endParaRPr lang="en-US" sz="1200" b="0" i="0" u="none" strike="noStrike" cap="none">
              <a:solidFill>
                <a:srgbClr val="434343"/>
              </a:solidFill>
              <a:latin typeface="Open Sans"/>
              <a:ea typeface="Open Sans"/>
              <a:cs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200" b="0" i="0" u="none" strike="noStrike" cap="none">
              <a:solidFill>
                <a:srgbClr val="434343"/>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200" b="0" i="0" u="none" strike="noStrike" cap="none">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640" name="Google Shape;640;ge85d73439a_1_3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123</a:t>
            </a:fld>
            <a:endParaRPr/>
          </a:p>
        </p:txBody>
      </p:sp>
    </p:spTree>
    <p:extLst>
      <p:ext uri="{BB962C8B-B14F-4D97-AF65-F5344CB8AC3E}">
        <p14:creationId xmlns:p14="http://schemas.microsoft.com/office/powerpoint/2010/main" val="39741758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85d73439a_1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e85d73439a_1_3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t>Trainer Notes</a:t>
            </a:r>
          </a:p>
          <a:p>
            <a:pPr marL="0" lvl="0" indent="0" algn="l" rtl="0">
              <a:lnSpc>
                <a:spcPct val="100000"/>
              </a:lnSpc>
              <a:spcBef>
                <a:spcPts val="0"/>
              </a:spcBef>
              <a:spcAft>
                <a:spcPts val="0"/>
              </a:spcAft>
              <a:buSzPts val="1400"/>
              <a:buNone/>
            </a:pPr>
            <a:endParaRPr lang="en-US" sz="1400"/>
          </a:p>
          <a:p>
            <a:pPr marL="0" lvl="0" indent="0" algn="l" rtl="0">
              <a:lnSpc>
                <a:spcPct val="100000"/>
              </a:lnSpc>
              <a:spcBef>
                <a:spcPts val="0"/>
              </a:spcBef>
              <a:spcAft>
                <a:spcPts val="0"/>
              </a:spcAft>
              <a:buSzPts val="1400"/>
              <a:buNone/>
            </a:pPr>
            <a:r>
              <a:rPr lang="en-US" sz="1400"/>
              <a:t>Explained Cryptographic Vulnerabilities</a:t>
            </a:r>
          </a:p>
          <a:p>
            <a:pPr marL="0" lvl="0" indent="0" algn="l" rtl="0">
              <a:lnSpc>
                <a:spcPct val="100000"/>
              </a:lnSpc>
              <a:spcBef>
                <a:spcPts val="0"/>
              </a:spcBef>
              <a:spcAft>
                <a:spcPts val="0"/>
              </a:spcAft>
              <a:buSzPts val="1400"/>
              <a:buNone/>
            </a:pPr>
            <a:endParaRPr lang="en-US" sz="140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t>SSL Striping-</a:t>
            </a:r>
            <a:r>
              <a:rPr lang="en-US" sz="1400" b="0" i="0" u="none" strike="noStrike" cap="none">
                <a:solidFill>
                  <a:srgbClr val="434343"/>
                </a:solidFill>
                <a:latin typeface="Open Sans"/>
                <a:ea typeface="Open Sans"/>
                <a:cs typeface="Open Sans"/>
                <a:sym typeface="Open Sans"/>
              </a:rPr>
              <a:t>SSL stripping is an attack where attackers carry out an SSL downgrade attack and manage to bypass certificate-based protection, turning a session into an HTTP attack.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t>SSL/TLS Downgrades-</a:t>
            </a:r>
            <a:r>
              <a:rPr lang="en-US" sz="1400">
                <a:solidFill>
                  <a:srgbClr val="434343"/>
                </a:solidFill>
                <a:latin typeface="Open Sans"/>
                <a:ea typeface="Open Sans"/>
                <a:cs typeface="Open Sans"/>
              </a:rPr>
              <a:t>SSL/TLS downgrade attack manipulates a web browser and server into negotiating a weaker version of the protocol or a less secure cipher suite (a set of encryption algorithms) than they normally would.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a:t>Insecure Communication Channel- </a:t>
            </a:r>
            <a:r>
              <a:rPr lang="en-US" sz="1400">
                <a:solidFill>
                  <a:srgbClr val="434343"/>
                </a:solidFill>
                <a:latin typeface="Open Sans"/>
                <a:ea typeface="Open Sans"/>
                <a:cs typeface="Open Sans"/>
              </a:rPr>
              <a:t>If data is transmitted unencrypted over a network, it can be intercepted by attackers, even if it's encrypted at rest</a:t>
            </a:r>
            <a:r>
              <a:rPr lang="en-US" sz="1400">
                <a:solidFill>
                  <a:srgbClr val="434343"/>
                </a:solidFill>
                <a:latin typeface="Open Sans"/>
                <a:ea typeface="Open Sans"/>
                <a:cs typeface="Open Sans"/>
                <a:sym typeface="Open Sans"/>
              </a:rPr>
              <a:t>.</a:t>
            </a:r>
          </a:p>
          <a:p>
            <a:pPr marL="0" lvl="0" indent="0" algn="l" rtl="0">
              <a:lnSpc>
                <a:spcPct val="100000"/>
              </a:lnSpc>
              <a:spcBef>
                <a:spcPts val="0"/>
              </a:spcBef>
              <a:spcAft>
                <a:spcPts val="0"/>
              </a:spcAft>
              <a:buSzPts val="1400"/>
              <a:buNone/>
            </a:pPr>
            <a:endParaRPr lang="en-US" sz="1400"/>
          </a:p>
          <a:p>
            <a:pPr marL="0" lvl="0" indent="0" algn="l" rtl="0">
              <a:lnSpc>
                <a:spcPct val="100000"/>
              </a:lnSpc>
              <a:spcBef>
                <a:spcPts val="0"/>
              </a:spcBef>
              <a:spcAft>
                <a:spcPts val="0"/>
              </a:spcAft>
              <a:buSzPts val="1400"/>
              <a:buNone/>
            </a:pPr>
            <a:endParaRPr/>
          </a:p>
        </p:txBody>
      </p:sp>
      <p:sp>
        <p:nvSpPr>
          <p:cNvPr id="640" name="Google Shape;640;ge85d73439a_1_3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124</a:t>
            </a:fld>
            <a:endParaRPr/>
          </a:p>
        </p:txBody>
      </p:sp>
    </p:spTree>
    <p:extLst>
      <p:ext uri="{BB962C8B-B14F-4D97-AF65-F5344CB8AC3E}">
        <p14:creationId xmlns:p14="http://schemas.microsoft.com/office/powerpoint/2010/main" val="12952226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Trainer Note</a:t>
            </a:r>
          </a:p>
          <a:p>
            <a:pPr marL="457200" marR="0" lvl="0" indent="-228600" algn="l" rtl="0">
              <a:lnSpc>
                <a:spcPct val="100000"/>
              </a:lnSpc>
              <a:spcBef>
                <a:spcPct val="0"/>
              </a:spcBef>
              <a:spcAft>
                <a:spcPct val="0"/>
              </a:spcAft>
              <a:buClr>
                <a:srgbClr val="000000"/>
              </a:buClr>
              <a:buSzPts val="1400"/>
              <a:buFont typeface="Arial"/>
              <a:buNone/>
            </a:pPr>
            <a:endParaRPr lang="en-US" sz="1200" b="1"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600" b="0" i="0" u="none" strike="noStrike" cap="none">
                <a:solidFill>
                  <a:srgbClr val="404040"/>
                </a:solidFill>
                <a:latin typeface="Open Sans"/>
                <a:ea typeface="Open Sans"/>
                <a:cs typeface="Open Sans"/>
                <a:sym typeface="Open Sans"/>
              </a:rPr>
              <a:t>Relying on Outdated cryptography: </a:t>
            </a:r>
            <a:r>
              <a:rPr lang="en-US" sz="1200" b="0">
                <a:solidFill>
                  <a:srgbClr val="404040"/>
                </a:solidFill>
                <a:latin typeface="Open Sans"/>
                <a:ea typeface="Open Sans"/>
                <a:cs typeface="Open Sans"/>
              </a:rPr>
              <a:t>Encryption </a:t>
            </a:r>
            <a:r>
              <a:rPr lang="en-US" sz="1200">
                <a:solidFill>
                  <a:srgbClr val="404040"/>
                </a:solidFill>
                <a:latin typeface="Open Sans"/>
                <a:ea typeface="Open Sans"/>
                <a:cs typeface="Open Sans"/>
              </a:rPr>
              <a:t>standards evolve, and older algorithms become less secure over time. Failing to update to newer, stronger algorithms leaves data vulnerable.</a:t>
            </a: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404040"/>
                </a:solidFill>
                <a:latin typeface="Open Sans"/>
                <a:ea typeface="Open Sans"/>
                <a:cs typeface="Open Sans"/>
              </a:rPr>
              <a:t>Insufficient Randomness -</a:t>
            </a:r>
            <a:r>
              <a:rPr lang="en-US" b="0" i="0">
                <a:solidFill>
                  <a:srgbClr val="222222"/>
                </a:solidFill>
                <a:effectLst/>
                <a:highlight>
                  <a:srgbClr val="FFFFFF"/>
                </a:highlight>
                <a:latin typeface="Arial" panose="020B0604020202020204" pitchFamily="34" charset="0"/>
              </a:rPr>
              <a:t>Cryptographic systems rely on high entropy and unpredictable random number generation for secure key creation. Predictable randomness weakens cryptographic strength.</a:t>
            </a:r>
            <a:endParaRPr lang="en-US" sz="1200">
              <a:solidFill>
                <a:srgbClr val="404040"/>
              </a:solidFill>
              <a:latin typeface="Open Sans"/>
              <a:ea typeface="Open Sans"/>
              <a:cs typeface="Open Sans"/>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404040"/>
                </a:solidFill>
                <a:latin typeface="Open Sans"/>
                <a:ea typeface="Open Sans"/>
                <a:cs typeface="Open Sans"/>
              </a:rPr>
              <a:t>Custom cryptography Solutions- Implementing your own encryption solution is risky. It's generally safer to use well-established, vetted cryptographic libraries and protocols.</a:t>
            </a: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404040"/>
                </a:solidFill>
                <a:latin typeface="Open Sans"/>
                <a:ea typeface="Open Sans"/>
                <a:cs typeface="Open Sans"/>
              </a:rPr>
              <a:t>Physical Security breaches-If attackers gain physical access to devices storing cryptographic keys, they could steal the keys and decrypt protected data</a:t>
            </a:r>
          </a:p>
          <a:p>
            <a:pPr marL="457200" marR="0" lvl="0" indent="-228600" algn="l" rtl="0">
              <a:lnSpc>
                <a:spcPct val="100000"/>
              </a:lnSpc>
              <a:spcBef>
                <a:spcPct val="0"/>
              </a:spcBef>
              <a:spcAft>
                <a:spcPct val="0"/>
              </a:spcAft>
              <a:buClr>
                <a:srgbClr val="000000"/>
              </a:buClr>
              <a:buSzPts val="1400"/>
              <a:buFont typeface="Arial"/>
              <a:buNone/>
            </a:pPr>
            <a:endParaRPr lang="en-US" sz="1200">
              <a:solidFill>
                <a:srgbClr val="404040"/>
              </a:solidFill>
              <a:latin typeface="Open Sans"/>
              <a:ea typeface="Open Sans"/>
              <a:cs typeface="Open Sans"/>
            </a:endParaRPr>
          </a:p>
          <a:p>
            <a:pPr marL="457200" marR="0" lvl="0" indent="-228600" algn="l" rtl="0">
              <a:lnSpc>
                <a:spcPct val="100000"/>
              </a:lnSpc>
              <a:spcBef>
                <a:spcPct val="0"/>
              </a:spcBef>
              <a:spcAft>
                <a:spcPct val="0"/>
              </a:spcAft>
              <a:buClr>
                <a:srgbClr val="000000"/>
              </a:buClr>
              <a:buSzPts val="1400"/>
              <a:buFont typeface="Arial"/>
              <a:buNone/>
            </a:pPr>
            <a:endParaRPr/>
          </a:p>
        </p:txBody>
      </p:sp>
      <p:sp>
        <p:nvSpPr>
          <p:cNvPr id="244" name="Google Shape;244;p5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10326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Trainer Notes:</a:t>
            </a:r>
          </a:p>
          <a:p>
            <a:pPr marL="457200" marR="0" lvl="0" indent="-228600" algn="l" rtl="0">
              <a:lnSpc>
                <a:spcPct val="100000"/>
              </a:lnSpc>
              <a:spcBef>
                <a:spcPct val="0"/>
              </a:spcBef>
              <a:spcAft>
                <a:spcPct val="0"/>
              </a:spcAft>
              <a:buClr>
                <a:srgbClr val="000000"/>
              </a:buClr>
              <a:buSzPts val="1400"/>
              <a:buFont typeface="Arial"/>
              <a:buNone/>
            </a:pPr>
            <a:endParaRPr lang="en-US"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ct val="0"/>
              </a:spcBef>
              <a:spcAft>
                <a:spcPct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Explain Best practices for maintaining strong cryptography mechanism</a:t>
            </a:r>
            <a:endParaRPr/>
          </a:p>
        </p:txBody>
      </p:sp>
      <p:sp>
        <p:nvSpPr>
          <p:cNvPr id="625" name="Google Shape;625;p8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46976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Misconfiguration Vulnerabilities</a:t>
            </a:r>
          </a:p>
          <a:p>
            <a:pPr marL="0" lvl="0" indent="0" algn="l" rtl="0">
              <a:lnSpc>
                <a:spcPct val="100000"/>
              </a:lnSpc>
              <a:spcBef>
                <a:spcPts val="0"/>
              </a:spcBef>
              <a:spcAft>
                <a:spcPts val="0"/>
              </a:spcAft>
              <a:buClr>
                <a:schemeClr val="dk1"/>
              </a:buClr>
              <a:buSzPts val="1100"/>
              <a:buFont typeface="Arial"/>
              <a:buNone/>
            </a:pPr>
            <a:endParaRPr lang="en-US"/>
          </a:p>
          <a:p>
            <a:pPr marL="342900" indent="-342900">
              <a:lnSpc>
                <a:spcPts val="2400"/>
              </a:lnSpc>
              <a:buFont typeface="Arial" panose="020B0604020202020204" pitchFamily="34" charset="0"/>
              <a:buChar char="•"/>
            </a:pPr>
            <a:r>
              <a:rPr lang="en-US" sz="1200">
                <a:solidFill>
                  <a:srgbClr val="434343"/>
                </a:solidFill>
                <a:latin typeface="Open Sans"/>
                <a:ea typeface="Open Sans"/>
                <a:cs typeface="Open Sans"/>
              </a:rPr>
              <a:t>Misconfiguration vulnerability is a security weakness arising from improper settings or errors in the configuration of a computer system, application, or cloud service. </a:t>
            </a:r>
          </a:p>
          <a:p>
            <a:pPr marL="342900" indent="-342900">
              <a:lnSpc>
                <a:spcPts val="2400"/>
              </a:lnSpc>
              <a:buFont typeface="Arial" panose="020B0604020202020204" pitchFamily="34" charset="0"/>
              <a:buChar char="•"/>
            </a:pPr>
            <a:endParaRPr lang="en-US" sz="1200">
              <a:solidFill>
                <a:srgbClr val="434343"/>
              </a:solidFill>
              <a:latin typeface="Open Sans"/>
              <a:ea typeface="Open Sans"/>
              <a:cs typeface="Open Sans"/>
            </a:endParaRPr>
          </a:p>
          <a:p>
            <a:pPr marL="342900" indent="-342900">
              <a:lnSpc>
                <a:spcPts val="2400"/>
              </a:lnSpc>
              <a:buFont typeface="Arial" panose="020B0604020202020204" pitchFamily="34" charset="0"/>
              <a:buChar char="•"/>
            </a:pPr>
            <a:r>
              <a:rPr lang="en-US" sz="1200">
                <a:solidFill>
                  <a:srgbClr val="434343"/>
                </a:solidFill>
                <a:latin typeface="Open Sans"/>
                <a:ea typeface="Open Sans"/>
                <a:cs typeface="Open Sans"/>
              </a:rPr>
              <a:t>These vulnerabilities can be exploited by attackers to gain unauthorized access to data, systems, or functionality</a:t>
            </a:r>
            <a:endParaRPr lang="en-GB" sz="1200">
              <a:solidFill>
                <a:srgbClr val="434343"/>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127</a:t>
            </a:fld>
            <a:endParaRPr/>
          </a:p>
        </p:txBody>
      </p:sp>
    </p:spTree>
    <p:extLst>
      <p:ext uri="{BB962C8B-B14F-4D97-AF65-F5344CB8AC3E}">
        <p14:creationId xmlns:p14="http://schemas.microsoft.com/office/powerpoint/2010/main" val="40354334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a:t>Trainer Notes: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rtl="0">
              <a:lnSpc>
                <a:spcPct val="100000"/>
              </a:lnSpc>
              <a:spcBef>
                <a:spcPct val="0"/>
              </a:spcBef>
              <a:spcAft>
                <a:spcPct val="0"/>
              </a:spcAft>
              <a:buClr>
                <a:srgbClr val="000000"/>
              </a:buClr>
              <a:buSzPts val="1400"/>
              <a:buFont typeface="Arial"/>
              <a:buNone/>
            </a:pPr>
            <a:r>
              <a:rPr lang="en-US"/>
              <a:t>Explain Causes of Misconfigurations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rtl="0">
              <a:lnSpc>
                <a:spcPct val="100000"/>
              </a:lnSpc>
              <a:spcBef>
                <a:spcPct val="0"/>
              </a:spcBef>
              <a:spcAft>
                <a:spcPct val="0"/>
              </a:spcAft>
              <a:buClr>
                <a:srgbClr val="000000"/>
              </a:buClr>
              <a:buSzPts val="1400"/>
              <a:buFont typeface="Arial"/>
              <a:buNone/>
            </a:pPr>
            <a:r>
              <a:rPr lang="en-US"/>
              <a:t>Human Error</a:t>
            </a:r>
          </a:p>
          <a:p>
            <a:pPr marL="457200" marR="0" lvl="0" indent="-228600" algn="l" rtl="0">
              <a:lnSpc>
                <a:spcPct val="100000"/>
              </a:lnSpc>
              <a:spcBef>
                <a:spcPct val="0"/>
              </a:spcBef>
              <a:spcAft>
                <a:spcPct val="0"/>
              </a:spcAft>
              <a:buClr>
                <a:srgbClr val="000000"/>
              </a:buClr>
              <a:buSzPts val="1400"/>
              <a:buFont typeface="Arial"/>
              <a:buNone/>
            </a:pPr>
            <a:r>
              <a:rPr lang="en-US"/>
              <a:t>Default Setting</a:t>
            </a:r>
          </a:p>
          <a:p>
            <a:pPr marL="457200" marR="0" lvl="0" indent="-228600" algn="l" rtl="0">
              <a:lnSpc>
                <a:spcPct val="100000"/>
              </a:lnSpc>
              <a:spcBef>
                <a:spcPct val="0"/>
              </a:spcBef>
              <a:spcAft>
                <a:spcPct val="0"/>
              </a:spcAft>
              <a:buClr>
                <a:srgbClr val="000000"/>
              </a:buClr>
              <a:buSzPts val="1400"/>
              <a:buFont typeface="Arial"/>
              <a:buNone/>
            </a:pPr>
            <a:r>
              <a:rPr lang="en-US"/>
              <a:t>Complexity</a:t>
            </a:r>
          </a:p>
          <a:p>
            <a:pPr marL="457200" marR="0" lvl="0" indent="-228600" algn="l" rtl="0">
              <a:lnSpc>
                <a:spcPct val="100000"/>
              </a:lnSpc>
              <a:spcBef>
                <a:spcPct val="0"/>
              </a:spcBef>
              <a:spcAft>
                <a:spcPct val="0"/>
              </a:spcAft>
              <a:buClr>
                <a:srgbClr val="000000"/>
              </a:buClr>
              <a:buSzPts val="1400"/>
              <a:buFont typeface="Arial"/>
              <a:buNone/>
            </a:pPr>
            <a:r>
              <a:rPr lang="en-US"/>
              <a:t>Lack of Awareness</a:t>
            </a:r>
          </a:p>
        </p:txBody>
      </p:sp>
      <p:sp>
        <p:nvSpPr>
          <p:cNvPr id="244" name="Google Shape;244;p5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07808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Impact of Misconfiguration</a:t>
            </a:r>
          </a:p>
          <a:p>
            <a:endParaRPr lang="en-US"/>
          </a:p>
          <a:p>
            <a:r>
              <a:rPr lang="en-US"/>
              <a:t>Data Breaches: Data can be exposed to unauthorized peoples</a:t>
            </a:r>
          </a:p>
          <a:p>
            <a:r>
              <a:rPr lang="en-US"/>
              <a:t>System Outages: It can lead to outages in networks and environment</a:t>
            </a:r>
          </a:p>
          <a:p>
            <a:r>
              <a:rPr lang="en-US"/>
              <a:t>Compliance Violation: Misconfiguration can lead to compliance violation</a:t>
            </a:r>
          </a:p>
          <a:p>
            <a:r>
              <a:rPr lang="en-US"/>
              <a:t>Malware infection: It can expose your system to malware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26954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Explains way to prevent misconfiguration</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Standardization</a:t>
            </a:r>
            <a:r>
              <a:rPr lang="en-US" sz="1200">
                <a:solidFill>
                  <a:srgbClr val="434343"/>
                </a:solidFill>
                <a:latin typeface="Open Sans"/>
                <a:ea typeface="Open Sans"/>
                <a:cs typeface="Open Sans"/>
              </a:rPr>
              <a:t>: Implement standardized configurations to ensure consistency and reduce the risk of errors.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Automation</a:t>
            </a:r>
            <a:r>
              <a:rPr lang="en-US" sz="1200">
                <a:solidFill>
                  <a:srgbClr val="434343"/>
                </a:solidFill>
                <a:latin typeface="Open Sans"/>
                <a:ea typeface="Open Sans"/>
                <a:cs typeface="Open Sans"/>
              </a:rPr>
              <a:t>: Automate configuration tasks whenever possible to minimize human error.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Configuration management tools</a:t>
            </a:r>
            <a:r>
              <a:rPr lang="en-US" sz="1200">
                <a:solidFill>
                  <a:srgbClr val="434343"/>
                </a:solidFill>
                <a:latin typeface="Open Sans"/>
                <a:ea typeface="Open Sans"/>
                <a:cs typeface="Open Sans"/>
              </a:rPr>
              <a:t>: Use configuration management tools to track and enforce secure configurations across systems.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Security best practices</a:t>
            </a:r>
            <a:r>
              <a:rPr lang="en-US" sz="1200">
                <a:solidFill>
                  <a:srgbClr val="434343"/>
                </a:solidFill>
                <a:latin typeface="Open Sans"/>
                <a:ea typeface="Open Sans"/>
                <a:cs typeface="Open Sans"/>
              </a:rPr>
              <a:t>: Adhere to security best practices for system configuration, password management, and access controls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Regular security audits</a:t>
            </a:r>
            <a:r>
              <a:rPr lang="en-US" sz="1200">
                <a:solidFill>
                  <a:srgbClr val="434343"/>
                </a:solidFill>
                <a:latin typeface="Open Sans"/>
                <a:ea typeface="Open Sans"/>
                <a:cs typeface="Open Sans"/>
              </a:rPr>
              <a:t>: Conduct regular security audits to identify and address misconfiguration vulnerabilities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Security awareness training</a:t>
            </a:r>
            <a:r>
              <a:rPr lang="en-US" sz="1200">
                <a:solidFill>
                  <a:srgbClr val="434343"/>
                </a:solidFill>
                <a:latin typeface="Open Sans"/>
                <a:ea typeface="Open Sans"/>
                <a:cs typeface="Open Sans"/>
              </a:rPr>
              <a:t>: Train system administrators and users about secure configuration practices.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16601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Explains way to prevent misconfiguration</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Standardization</a:t>
            </a:r>
            <a:r>
              <a:rPr lang="en-US" sz="1200">
                <a:solidFill>
                  <a:srgbClr val="434343"/>
                </a:solidFill>
                <a:latin typeface="Open Sans"/>
                <a:ea typeface="Open Sans"/>
                <a:cs typeface="Open Sans"/>
              </a:rPr>
              <a:t>: Implement standardized configurations to ensure consistency and reduce the risk of errors.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Automation</a:t>
            </a:r>
            <a:r>
              <a:rPr lang="en-US" sz="1200">
                <a:solidFill>
                  <a:srgbClr val="434343"/>
                </a:solidFill>
                <a:latin typeface="Open Sans"/>
                <a:ea typeface="Open Sans"/>
                <a:cs typeface="Open Sans"/>
              </a:rPr>
              <a:t>: Automate configuration tasks whenever possible to minimize human error.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Configuration management tools</a:t>
            </a:r>
            <a:r>
              <a:rPr lang="en-US" sz="1200">
                <a:solidFill>
                  <a:srgbClr val="434343"/>
                </a:solidFill>
                <a:latin typeface="Open Sans"/>
                <a:ea typeface="Open Sans"/>
                <a:cs typeface="Open Sans"/>
              </a:rPr>
              <a:t>: Use configuration management tools to track and enforce secure configurations across systems.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Security best practices</a:t>
            </a:r>
            <a:r>
              <a:rPr lang="en-US" sz="1200">
                <a:solidFill>
                  <a:srgbClr val="434343"/>
                </a:solidFill>
                <a:latin typeface="Open Sans"/>
                <a:ea typeface="Open Sans"/>
                <a:cs typeface="Open Sans"/>
              </a:rPr>
              <a:t>: Adhere to security best practices for system configuration, password management, and access controls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Regular security audits</a:t>
            </a:r>
            <a:r>
              <a:rPr lang="en-US" sz="1200">
                <a:solidFill>
                  <a:srgbClr val="434343"/>
                </a:solidFill>
                <a:latin typeface="Open Sans"/>
                <a:ea typeface="Open Sans"/>
                <a:cs typeface="Open Sans"/>
              </a:rPr>
              <a:t>: Conduct regular security audits to identify and address misconfiguration vulnerabilities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434343"/>
                </a:solidFill>
                <a:latin typeface="Open Sans"/>
                <a:ea typeface="Open Sans"/>
                <a:cs typeface="Open Sans"/>
              </a:rPr>
              <a:t>Security awareness training</a:t>
            </a:r>
            <a:r>
              <a:rPr lang="en-US" sz="1200">
                <a:solidFill>
                  <a:srgbClr val="434343"/>
                </a:solidFill>
                <a:latin typeface="Open Sans"/>
                <a:ea typeface="Open Sans"/>
                <a:cs typeface="Open Sans"/>
              </a:rPr>
              <a:t>: Train system administrators and users about secure configuration practices.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1169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1"/>
              <a:t>Trainer Notes:</a:t>
            </a:r>
          </a:p>
          <a:p>
            <a:pPr marL="457200" lvl="0" indent="-228600" algn="l" rtl="0">
              <a:lnSpc>
                <a:spcPct val="100000"/>
              </a:lnSpc>
              <a:spcBef>
                <a:spcPts val="0"/>
              </a:spcBef>
              <a:spcAft>
                <a:spcPts val="0"/>
              </a:spcAft>
              <a:buSzPts val="1400"/>
              <a:buNone/>
            </a:pPr>
            <a:endParaRPr lang="en-US" b="1"/>
          </a:p>
          <a:p>
            <a:pPr marL="457200" lvl="0" indent="-228600" algn="l" rtl="0">
              <a:lnSpc>
                <a:spcPct val="100000"/>
              </a:lnSpc>
              <a:spcBef>
                <a:spcPts val="0"/>
              </a:spcBef>
              <a:spcAft>
                <a:spcPts val="0"/>
              </a:spcAft>
              <a:buSzPts val="1400"/>
              <a:buNone/>
            </a:pPr>
            <a:r>
              <a:rPr lang="en-US" b="1"/>
              <a:t>Hackers</a:t>
            </a:r>
            <a:endParaRPr/>
          </a:p>
          <a:p>
            <a:pPr marL="228600" lvl="0" indent="0" algn="l" rtl="0">
              <a:lnSpc>
                <a:spcPct val="100000"/>
              </a:lnSpc>
              <a:spcBef>
                <a:spcPts val="0"/>
              </a:spcBef>
              <a:spcAft>
                <a:spcPts val="0"/>
              </a:spcAft>
              <a:buSzPts val="1400"/>
              <a:buFont typeface="Arial"/>
              <a:buNone/>
            </a:pPr>
            <a:r>
              <a:rPr lang="en-US"/>
              <a:t>A hacker is a person who possesses the ability to gain unauthorized or unapproved access to computer systems. Originally, the term "hacker" was used to refer to a user who was proficient in computer programming and system administration. Hacking into a system was once regarded as a sign of technical prowess and creativity, but it became increasingly associated with illegal or malicious system intrusions. These motivations are denoted by the terms black hat (unauthorized) and white hat (authorized). Of course, there are shades of grey in between black and white. A grey hat hacker (semi authorized) may attempt to discover vulnerabilities in a product or network without the owner's permission; however, they may refrain from exploiting any vulnerabilities discovered. A grey hat may seek some form of voluntary compensation (a bug bounty), but will not use an exploit for extortion. A white hat hacker will never conduct penetration testing on private or proprietary systems without first obtaining authorization.</a:t>
            </a:r>
            <a:endParaRPr/>
          </a:p>
          <a:p>
            <a:pPr marL="0" lvl="0" indent="0" algn="l" rtl="0">
              <a:lnSpc>
                <a:spcPct val="100000"/>
              </a:lnSpc>
              <a:spcBef>
                <a:spcPts val="0"/>
              </a:spcBef>
              <a:spcAft>
                <a:spcPts val="0"/>
              </a:spcAft>
              <a:buSzPts val="1400"/>
              <a:buNone/>
            </a:pPr>
            <a:endParaRPr/>
          </a:p>
        </p:txBody>
      </p:sp>
      <p:sp>
        <p:nvSpPr>
          <p:cNvPr id="308" name="Google Shape;30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95699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Mobile Device Vulnerabilities </a:t>
            </a:r>
          </a:p>
          <a:p>
            <a:pPr marL="0" lvl="0" indent="0" algn="l" rtl="0">
              <a:lnSpc>
                <a:spcPct val="100000"/>
              </a:lnSpc>
              <a:spcBef>
                <a:spcPts val="0"/>
              </a:spcBef>
              <a:spcAft>
                <a:spcPts val="0"/>
              </a:spcAft>
              <a:buSzPts val="1400"/>
              <a:buNone/>
            </a:pPr>
            <a:endParaRPr lang="en-US"/>
          </a:p>
          <a:p>
            <a:pPr marL="342900" indent="-342900">
              <a:lnSpc>
                <a:spcPts val="2400"/>
              </a:lnSpc>
              <a:buFont typeface="Arial" panose="020B0604020202020204" pitchFamily="34" charset="0"/>
              <a:buChar char="•"/>
            </a:pPr>
            <a:r>
              <a:rPr lang="en-US" sz="1200">
                <a:solidFill>
                  <a:srgbClr val="3F3F3F"/>
                </a:solidFill>
                <a:latin typeface="Open Sans"/>
                <a:ea typeface="Open Sans"/>
                <a:cs typeface="Open Sans"/>
              </a:rPr>
              <a:t>Mobile devices are essential parts of our lives, but they also carry a lot of sensitive information. </a:t>
            </a:r>
          </a:p>
          <a:p>
            <a:pPr marL="342900" indent="-342900">
              <a:lnSpc>
                <a:spcPts val="2400"/>
              </a:lnSpc>
              <a:buFont typeface="Arial" panose="020B0604020202020204" pitchFamily="34" charset="0"/>
              <a:buChar char="•"/>
            </a:pPr>
            <a:r>
              <a:rPr lang="en-US" sz="1200">
                <a:solidFill>
                  <a:srgbClr val="3F3F3F"/>
                </a:solidFill>
                <a:latin typeface="Open Sans"/>
                <a:ea typeface="Open Sans"/>
                <a:cs typeface="Open Sans"/>
              </a:rPr>
              <a:t>Mobile devices have seamlessly integrated into our modern lives, serving as essential conduits to communication, information, and entertainment.</a:t>
            </a:r>
          </a:p>
          <a:p>
            <a:pPr marL="342900" indent="-342900">
              <a:lnSpc>
                <a:spcPts val="2400"/>
              </a:lnSpc>
              <a:buFont typeface="Arial" panose="020B0604020202020204" pitchFamily="34" charset="0"/>
              <a:buChar char="•"/>
            </a:pPr>
            <a:r>
              <a:rPr lang="en-US" sz="1200">
                <a:solidFill>
                  <a:srgbClr val="3F3F3F"/>
                </a:solidFill>
                <a:latin typeface="Open Sans"/>
                <a:ea typeface="Open Sans"/>
                <a:cs typeface="Open Sans"/>
              </a:rPr>
              <a:t>Mobile device vulnerabilities encompass security weaknesses within smartphones, tablets, and other portable devices. </a:t>
            </a:r>
          </a:p>
          <a:p>
            <a:pPr marL="342900" indent="-342900">
              <a:lnSpc>
                <a:spcPts val="2400"/>
              </a:lnSpc>
              <a:buFont typeface="Arial" panose="020B0604020202020204" pitchFamily="34" charset="0"/>
              <a:buChar char="•"/>
            </a:pPr>
            <a:r>
              <a:rPr lang="en-US" sz="1200">
                <a:solidFill>
                  <a:srgbClr val="3F3F3F"/>
                </a:solidFill>
                <a:latin typeface="Open Sans"/>
                <a:ea typeface="Open Sans"/>
                <a:cs typeface="Open Sans"/>
              </a:rPr>
              <a:t>They may include insecure data storage, weak authentication mechanisms, or outdated operating systems.</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133</a:t>
            </a:fld>
            <a:endParaRPr/>
          </a:p>
        </p:txBody>
      </p:sp>
    </p:spTree>
    <p:extLst>
      <p:ext uri="{BB962C8B-B14F-4D97-AF65-F5344CB8AC3E}">
        <p14:creationId xmlns:p14="http://schemas.microsoft.com/office/powerpoint/2010/main" val="385025795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This slides consist of list of Mobile vulnerabilities . Details are in following slides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94769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aebd3773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Mobile Vulnerabilities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Jail Breaking- </a:t>
            </a:r>
            <a:r>
              <a:rPr lang="en-US" sz="1200">
                <a:solidFill>
                  <a:srgbClr val="3F3F3F"/>
                </a:solidFill>
                <a:latin typeface="Open Sans"/>
                <a:ea typeface="Open Sans"/>
                <a:cs typeface="Open Sans"/>
              </a:rPr>
              <a:t>Jailbreaking applies specifically to Apple devices and allows users to bypass manufacturer or operating system restrictions, providing more control over the device. </a:t>
            </a:r>
          </a:p>
          <a:p>
            <a:pPr marL="0" lvl="0" indent="0" algn="l" rtl="0">
              <a:lnSpc>
                <a:spcPct val="100000"/>
              </a:lnSpc>
              <a:spcBef>
                <a:spcPts val="0"/>
              </a:spcBef>
              <a:spcAft>
                <a:spcPts val="0"/>
              </a:spcAft>
              <a:buSzPts val="1400"/>
              <a:buNone/>
            </a:pPr>
            <a:endParaRPr lang="en-US"/>
          </a:p>
          <a:p>
            <a:pPr marL="0" marR="0" lvl="0" indent="0" algn="l" rtl="0">
              <a:lnSpc>
                <a:spcPct val="100000"/>
              </a:lnSpc>
              <a:spcBef>
                <a:spcPts val="0"/>
              </a:spcBef>
              <a:spcAft>
                <a:spcPts val="0"/>
              </a:spcAft>
              <a:buClr>
                <a:srgbClr val="000000"/>
              </a:buClr>
              <a:buSzPts val="1400"/>
              <a:buFont typeface="Arial"/>
              <a:buNone/>
            </a:pPr>
            <a:r>
              <a:rPr lang="en-US"/>
              <a:t>Rooting- </a:t>
            </a:r>
            <a:r>
              <a:rPr lang="en-US" sz="1200">
                <a:solidFill>
                  <a:srgbClr val="3F3F3F"/>
                </a:solidFill>
                <a:latin typeface="Open Sans"/>
                <a:ea typeface="Open Sans"/>
                <a:cs typeface="Open Sans"/>
              </a:rPr>
              <a:t>Rooting allows users to bypass manufacturer or operating system restrictions on Android devices, providing more control over a device. </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Sideloading- </a:t>
            </a:r>
            <a:r>
              <a:rPr lang="en-US" sz="1200">
                <a:solidFill>
                  <a:srgbClr val="3F3F3F"/>
                </a:solidFill>
                <a:latin typeface="Open Sans"/>
                <a:ea typeface="Open Sans"/>
                <a:cs typeface="Open Sans"/>
              </a:rPr>
              <a:t>Side loading refers to installing applications on a mobile device from sources outside the official app store. It can introduce vulnerabilities, applications may contain malicious code or may bypass security controls</a:t>
            </a:r>
          </a:p>
          <a:p>
            <a:pPr marL="0" lvl="0" indent="0" algn="l" rtl="0">
              <a:lnSpc>
                <a:spcPct val="100000"/>
              </a:lnSpc>
              <a:spcBef>
                <a:spcPts val="0"/>
              </a:spcBef>
              <a:spcAft>
                <a:spcPts val="0"/>
              </a:spcAft>
              <a:buSzPts val="1400"/>
              <a:buNone/>
            </a:pPr>
            <a:endParaRPr/>
          </a:p>
        </p:txBody>
      </p:sp>
      <p:sp>
        <p:nvSpPr>
          <p:cNvPr id="400" name="Google Shape;400;geaebd3773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45789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aebd3773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Mobile Vulnerabilities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Counterfeit Apps-</a:t>
            </a:r>
            <a:r>
              <a:rPr lang="en-US" sz="1200">
                <a:solidFill>
                  <a:srgbClr val="3F3F3F"/>
                </a:solidFill>
                <a:latin typeface="Open Sans"/>
                <a:ea typeface="Open Sans"/>
                <a:cs typeface="Open Sans"/>
              </a:rPr>
              <a:t>Unregulated stores can host third-party counterfeit or modified versions of legitimate apps that carry hidden malware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OS Vulnerabilities</a:t>
            </a:r>
            <a:r>
              <a:rPr lang="en-US">
                <a:solidFill>
                  <a:srgbClr val="000000"/>
                </a:solidFill>
                <a:ea typeface="Open Sans"/>
              </a:rPr>
              <a:t>-</a:t>
            </a:r>
            <a:r>
              <a:rPr lang="en-US">
                <a:solidFill>
                  <a:srgbClr val="3F3F3F"/>
                </a:solidFill>
                <a:latin typeface="Open Sans"/>
                <a:ea typeface="Open Sans"/>
                <a:cs typeface="Open Sans"/>
              </a:rPr>
              <a:t>These</a:t>
            </a:r>
            <a:r>
              <a:rPr lang="en-US" sz="1200">
                <a:solidFill>
                  <a:srgbClr val="3F3F3F"/>
                </a:solidFill>
                <a:latin typeface="Open Sans"/>
                <a:ea typeface="Open Sans"/>
                <a:cs typeface="Open Sans"/>
              </a:rPr>
              <a:t> are flaws in the core software that powers a mobile device, such as Android or iOS. Attackers can exploit these vulnerabilities to gain root access to a device, which gives them complete control over the system.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Device Vulnerabilities-</a:t>
            </a:r>
            <a:r>
              <a:rPr lang="en-US" sz="1200">
                <a:solidFill>
                  <a:srgbClr val="3F3F3F"/>
                </a:solidFill>
                <a:latin typeface="Open Sans"/>
                <a:ea typeface="Open Sans"/>
                <a:cs typeface="Open Sans"/>
              </a:rPr>
              <a:t>These are physical weaknesses in a mobile device itself, such as a flaw in the hardware or a poorly secured boot process. Attackers can exploit these vulnerabilities to install malware or steal data directly from the device's memory.</a:t>
            </a:r>
          </a:p>
          <a:p>
            <a:pPr marL="0" lvl="0" indent="0" algn="l" rtl="0">
              <a:lnSpc>
                <a:spcPct val="100000"/>
              </a:lnSpc>
              <a:spcBef>
                <a:spcPts val="0"/>
              </a:spcBef>
              <a:spcAft>
                <a:spcPts val="0"/>
              </a:spcAft>
              <a:buSzPts val="1400"/>
              <a:buNone/>
            </a:pPr>
            <a:endParaRPr/>
          </a:p>
        </p:txBody>
      </p:sp>
      <p:sp>
        <p:nvSpPr>
          <p:cNvPr id="400" name="Google Shape;400;geaebd3773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96435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Day Zero Attacks</a:t>
            </a:r>
          </a:p>
          <a:p>
            <a:pPr marL="0" lvl="0" indent="0" algn="l" rtl="0">
              <a:lnSpc>
                <a:spcPct val="100000"/>
              </a:lnSpc>
              <a:spcBef>
                <a:spcPts val="0"/>
              </a:spcBef>
              <a:spcAft>
                <a:spcPts val="0"/>
              </a:spcAft>
              <a:buSzPts val="1400"/>
              <a:buNone/>
            </a:pPr>
            <a:endParaRPr lang="en-US"/>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A zero-day attack is a cyberattack that exploits a recently discovered software vulnerability that the software vendor or developer is unaware of. </a:t>
            </a:r>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Imagine a hole in a wall that no one knows exists - that's what a zero-day vulnerability is like for a computer system.</a:t>
            </a:r>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Zero: This refers to software developers having zero days to fix the problem because attackers have already discovered it.</a:t>
            </a:r>
          </a:p>
          <a:p>
            <a:pPr marL="342900" lvl="0" indent="-342900">
              <a:lnSpc>
                <a:spcPts val="2400"/>
              </a:lnSpc>
              <a:buFont typeface="Arial" panose="020B0604020202020204" pitchFamily="34" charset="0"/>
              <a:buChar char="•"/>
            </a:pPr>
            <a:r>
              <a:rPr lang="en-US" sz="1200">
                <a:solidFill>
                  <a:srgbClr val="3F3F3F"/>
                </a:solidFill>
                <a:latin typeface="Open Sans"/>
                <a:ea typeface="Open Sans"/>
                <a:cs typeface="Open Sans"/>
              </a:rPr>
              <a:t>Day: This refers to the "day" the vulnerability is discovered.</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137</a:t>
            </a:fld>
            <a:endParaRPr/>
          </a:p>
        </p:txBody>
      </p:sp>
    </p:spTree>
    <p:extLst>
      <p:ext uri="{BB962C8B-B14F-4D97-AF65-F5344CB8AC3E}">
        <p14:creationId xmlns:p14="http://schemas.microsoft.com/office/powerpoint/2010/main" val="42303119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a:t>Trainer Notes: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rtl="0">
              <a:lnSpc>
                <a:spcPct val="100000"/>
              </a:lnSpc>
              <a:spcBef>
                <a:spcPct val="0"/>
              </a:spcBef>
              <a:spcAft>
                <a:spcPct val="0"/>
              </a:spcAft>
              <a:buClr>
                <a:srgbClr val="000000"/>
              </a:buClr>
              <a:buSzPts val="1400"/>
              <a:buFont typeface="Arial"/>
              <a:buNone/>
            </a:pPr>
            <a:r>
              <a:rPr lang="en-US"/>
              <a:t>Explain Best Practices</a:t>
            </a:r>
            <a:endParaRPr/>
          </a:p>
        </p:txBody>
      </p:sp>
      <p:sp>
        <p:nvSpPr>
          <p:cNvPr id="625" name="Google Shape;625;p82: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51162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87142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140</a:t>
            </a:fld>
            <a:endParaRPr/>
          </a:p>
        </p:txBody>
      </p:sp>
    </p:spTree>
    <p:extLst>
      <p:ext uri="{BB962C8B-B14F-4D97-AF65-F5344CB8AC3E}">
        <p14:creationId xmlns:p14="http://schemas.microsoft.com/office/powerpoint/2010/main" val="37277416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r>
              <a:rPr lang="en-IN"/>
              <a:t>Explain the information given on slide.</a:t>
            </a:r>
            <a:endParaRPr/>
          </a:p>
        </p:txBody>
      </p:sp>
      <p:sp>
        <p:nvSpPr>
          <p:cNvPr id="443" name="Google Shape;44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951580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 </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Explain Indicators of Compromise</a:t>
            </a:r>
          </a:p>
          <a:p>
            <a:pPr marL="228600" lvl="0" indent="0" algn="l" rtl="0">
              <a:lnSpc>
                <a:spcPct val="100000"/>
              </a:lnSpc>
              <a:spcBef>
                <a:spcPts val="0"/>
              </a:spcBef>
              <a:spcAft>
                <a:spcPts val="0"/>
              </a:spcAft>
              <a:buSzPts val="1400"/>
              <a:buFont typeface="Arial"/>
              <a:buNone/>
            </a:pPr>
            <a:endParaRPr lang="en-US"/>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a:solidFill>
                  <a:srgbClr val="3F3F3F"/>
                </a:solidFill>
                <a:latin typeface="Open Sans"/>
                <a:ea typeface="Open Sans"/>
                <a:cs typeface="Open Sans"/>
              </a:rPr>
              <a:t>Indicators of Compromise (IoCs) are the evidence that a cyber-attack has taken place.</a:t>
            </a:r>
            <a:r>
              <a:rPr lang="en-GB" sz="1600"/>
              <a:t> </a:t>
            </a:r>
            <a:r>
              <a:rPr lang="en-GB" sz="1200">
                <a:solidFill>
                  <a:srgbClr val="3F3F3F"/>
                </a:solidFill>
                <a:latin typeface="Open Sans"/>
                <a:ea typeface="Open Sans"/>
                <a:cs typeface="Open Sans"/>
              </a:rPr>
              <a:t>They are indications that a system has been compromised by unauthorized activity</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a:solidFill>
                  <a:srgbClr val="3F3F3F"/>
                </a:solidFill>
                <a:latin typeface="Open Sans"/>
                <a:ea typeface="Open Sans"/>
                <a:cs typeface="Open Sans"/>
              </a:rPr>
              <a:t>It is an artefact observed on a network or in an operating system that with high confidence indicates a computer intrusion.</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a:solidFill>
                  <a:srgbClr val="3F3F3F"/>
                </a:solidFill>
                <a:latin typeface="Open Sans"/>
                <a:ea typeface="Open Sans"/>
                <a:cs typeface="Open Sans"/>
              </a:rPr>
              <a:t>Modern antimalware systems use known indicators of compromise to detect malware infections, data breaches and other security threat activities in their early stages so organizations can be proactive in preventing attacks and protecting data and IT systems</a:t>
            </a:r>
            <a:endParaRPr lang="en-IN" sz="1200">
              <a:solidFill>
                <a:srgbClr val="3F3F3F"/>
              </a:solidFill>
              <a:latin typeface="Open Sans"/>
              <a:ea typeface="Open Sans"/>
              <a:cs typeface="Open Sans"/>
            </a:endParaRP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200">
              <a:solidFill>
                <a:srgbClr val="3F3F3F"/>
              </a:solidFill>
              <a:latin typeface="Open Sans"/>
              <a:ea typeface="Open Sans"/>
              <a:cs typeface="Open Sans"/>
            </a:endParaRP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228600" lvl="0" indent="0" algn="l" rtl="0">
              <a:lnSpc>
                <a:spcPct val="100000"/>
              </a:lnSpc>
              <a:spcBef>
                <a:spcPts val="0"/>
              </a:spcBef>
              <a:spcAft>
                <a:spcPts val="0"/>
              </a:spcAft>
              <a:buSzPts val="1400"/>
              <a:buFont typeface="Arial"/>
              <a:buNone/>
            </a:pPr>
            <a:endParaRPr/>
          </a:p>
        </p:txBody>
      </p:sp>
      <p:sp>
        <p:nvSpPr>
          <p:cNvPr id="189" name="Google Shape;1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5541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e961dd843d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ge961dd843d_0_3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a:t>
            </a:r>
          </a:p>
          <a:p>
            <a:pPr marL="0" lvl="0" indent="0" algn="l" rtl="0">
              <a:lnSpc>
                <a:spcPct val="100000"/>
              </a:lnSpc>
              <a:spcBef>
                <a:spcPts val="0"/>
              </a:spcBef>
              <a:spcAft>
                <a:spcPts val="0"/>
              </a:spcAft>
              <a:buSzPts val="1400"/>
              <a:buNone/>
            </a:pPr>
            <a:r>
              <a:rPr lang="en-US"/>
              <a:t>Explain about Script Kiddies</a:t>
            </a:r>
          </a:p>
          <a:p>
            <a:pPr marL="0" lvl="0" indent="0" algn="l" rtl="0">
              <a:lnSpc>
                <a:spcPct val="100000"/>
              </a:lnSpc>
              <a:spcBef>
                <a:spcPts val="0"/>
              </a:spcBef>
              <a:spcAft>
                <a:spcPts val="0"/>
              </a:spcAft>
              <a:buSzPts val="1400"/>
              <a:buNone/>
            </a:pPr>
            <a:r>
              <a:rPr lang="en-US"/>
              <a:t>Script kiddies are threat actors who lack the expertise of skilled professional attackers but can still pose significant risks. They typically use pre-made hacking tools developed by other skilled and malicious programmers. Due to their large numbers and access to these tools, script kiddies can exploit vulnerabilities in IT systems. Their primary motivation often revolves around proving their capabilities rather than achieving specific malicious goals.</a:t>
            </a:r>
            <a:endParaRPr/>
          </a:p>
        </p:txBody>
      </p:sp>
      <p:sp>
        <p:nvSpPr>
          <p:cNvPr id="568" name="Google Shape;568;ge961dd843d_0_3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25708632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In other words, an IoC is proof of a TTP. </a:t>
            </a:r>
            <a:endParaRPr/>
          </a:p>
          <a:p>
            <a:pPr marL="457200" marR="0" lvl="0" indent="-228600" algn="l" rtl="0">
              <a:lnSpc>
                <a:spcPct val="100000"/>
              </a:lnSpc>
              <a:spcBef>
                <a:spcPts val="0"/>
              </a:spcBef>
              <a:spcAft>
                <a:spcPts val="0"/>
              </a:spcAft>
              <a:buClr>
                <a:srgbClr val="000000"/>
              </a:buClr>
              <a:buSzPts val="1400"/>
              <a:buFont typeface="Arial"/>
              <a:buNone/>
            </a:pPr>
            <a:r>
              <a:rPr lang="en-US"/>
              <a:t>Various potential IoCs </a:t>
            </a:r>
            <a:endParaRPr/>
          </a:p>
          <a:p>
            <a:pPr marL="457200" marR="0" lvl="0" indent="-228600" algn="l" rtl="0">
              <a:lnSpc>
                <a:spcPct val="100000"/>
              </a:lnSpc>
              <a:spcBef>
                <a:spcPts val="0"/>
              </a:spcBef>
              <a:spcAft>
                <a:spcPts val="0"/>
              </a:spcAft>
              <a:buClr>
                <a:srgbClr val="000000"/>
              </a:buClr>
              <a:buSzPts val="1400"/>
              <a:buFont typeface="Arial"/>
              <a:buNone/>
            </a:pPr>
            <a:r>
              <a:rPr lang="en-US"/>
              <a:t>Here's a rundown of some IoCs you might come across: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•Suspicious network Activity</a:t>
            </a:r>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 </a:t>
            </a:r>
            <a:r>
              <a:rPr lang="en-US" sz="1200" b="0" i="0" u="none" strike="noStrike" cap="none">
                <a:solidFill>
                  <a:srgbClr val="3F3F3F"/>
                </a:solidFill>
                <a:latin typeface="Open Sans"/>
                <a:ea typeface="Open Sans"/>
                <a:cs typeface="Open Sans"/>
                <a:sym typeface="Open Sans"/>
              </a:rPr>
              <a:t>Anomalies in user accounts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rgbClr val="3F3F3F"/>
                </a:solidFill>
                <a:latin typeface="Open Sans"/>
                <a:ea typeface="Open Sans"/>
                <a:cs typeface="Open Sans"/>
                <a:sym typeface="Open Sans"/>
              </a:rPr>
              <a:t>System File changes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rgbClr val="3F3F3F"/>
                </a:solidFill>
                <a:latin typeface="Open Sans"/>
                <a:ea typeface="Open Sans"/>
                <a:cs typeface="Open Sans"/>
                <a:sym typeface="Open Sans"/>
              </a:rPr>
              <a:t>Suspicious emails or attachments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rgbClr val="3F3F3F"/>
                </a:solidFill>
                <a:latin typeface="Open Sans"/>
                <a:ea typeface="Open Sans"/>
                <a:cs typeface="Open Sans"/>
                <a:sym typeface="Open Sans"/>
              </a:rPr>
              <a:t>Security software alerts</a:t>
            </a:r>
            <a:endParaRPr lang="en-US" sz="900" b="0" i="0" u="none" strike="noStrike" cap="none">
              <a:solidFill>
                <a:srgbClr val="3F3F3F"/>
              </a:solidFill>
              <a:latin typeface="Arial"/>
              <a:ea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3F3F3F"/>
              </a:solidFill>
              <a:latin typeface="Arial"/>
              <a:ea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3F3F3F"/>
              </a:solidFill>
              <a:latin typeface="Arial"/>
              <a:ea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76" name="Google Shape;67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Explain Indicators of Attacks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sz="1200">
                <a:solidFill>
                  <a:srgbClr val="3F3F3F"/>
                </a:solidFill>
                <a:latin typeface="Open Sans"/>
                <a:ea typeface="Open Sans"/>
                <a:cs typeface="Open Sans"/>
              </a:rPr>
              <a:t>Indicators of Attack (IoAs) provide early warnings of potential threats by identifying suspicious activities or behaviors within a network, thereby helping organizations proactively defend against cyberattacks.</a:t>
            </a:r>
          </a:p>
          <a:p>
            <a:pPr marL="228600" lvl="0" indent="0" algn="l" rtl="0">
              <a:lnSpc>
                <a:spcPct val="100000"/>
              </a:lnSpc>
              <a:spcBef>
                <a:spcPts val="0"/>
              </a:spcBef>
              <a:spcAft>
                <a:spcPts val="0"/>
              </a:spcAft>
              <a:buSzPts val="1400"/>
              <a:buFont typeface="Arial"/>
              <a:buNone/>
            </a:pPr>
            <a:r>
              <a:rPr lang="en-US" sz="1200">
                <a:solidFill>
                  <a:srgbClr val="3F3F3F"/>
                </a:solidFill>
                <a:latin typeface="Open Sans"/>
                <a:ea typeface="Open Sans"/>
                <a:cs typeface="Open Sans"/>
              </a:rPr>
              <a:t>IOAs are like noticing suspicious behavior. They indicate a potential ongoing attack or a high risk of an attack. It is more dynamic in nature.</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Unlike Indicators of Compromise (IOCs) that focus on evidence of a successful attack, IOAs help identify the signs and behaviors that suggest an ongoing or imminent cyberattack</a:t>
            </a:r>
            <a:endParaRPr lang="en-IN" sz="1200">
              <a:solidFill>
                <a:srgbClr val="3F3F3F"/>
              </a:solidFill>
              <a:latin typeface="Open Sans"/>
              <a:ea typeface="Open Sans"/>
              <a:cs typeface="Open Sans"/>
            </a:endParaRPr>
          </a:p>
          <a:p>
            <a:pPr marL="228600" lvl="0" indent="0" algn="l" rtl="0">
              <a:lnSpc>
                <a:spcPct val="100000"/>
              </a:lnSpc>
              <a:spcBef>
                <a:spcPts val="0"/>
              </a:spcBef>
              <a:spcAft>
                <a:spcPts val="0"/>
              </a:spcAft>
              <a:buSzPts val="1400"/>
              <a:buFont typeface="Arial"/>
              <a:buNone/>
            </a:pPr>
            <a:endParaRPr/>
          </a:p>
        </p:txBody>
      </p:sp>
      <p:sp>
        <p:nvSpPr>
          <p:cNvPr id="189" name="Google Shape;1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28897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examples of Indicators of Attacks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solidFill>
                  <a:srgbClr val="3F3F3F"/>
                </a:solidFill>
                <a:latin typeface="Open Sans"/>
                <a:ea typeface="Open Sans"/>
                <a:cs typeface="Open Sans"/>
                <a:sym typeface="Open Sans"/>
              </a:rPr>
              <a:t>Unusual</a:t>
            </a:r>
            <a:r>
              <a:rPr lang="en-US" sz="1200" b="0" i="0" u="none" strike="noStrike" cap="none">
                <a:solidFill>
                  <a:srgbClr val="3F3F3F"/>
                </a:solidFill>
                <a:latin typeface="Open Sans"/>
                <a:ea typeface="Open Sans"/>
                <a:cs typeface="Open Sans"/>
                <a:sym typeface="Open Sans"/>
              </a:rPr>
              <a:t> login attempts</a:t>
            </a:r>
            <a:endParaRPr lang="en-US" sz="1200" b="0" i="0" u="none" strike="noStrike" cap="none">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Escalation of User Privileges</a:t>
            </a:r>
            <a:endParaRPr lang="en-US" sz="1200" b="0" i="0" u="none" strike="noStrike" cap="none">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rgbClr val="3F3F3F"/>
                </a:solidFill>
                <a:latin typeface="Open Sans"/>
                <a:ea typeface="Open Sans"/>
                <a:cs typeface="Open Sans"/>
                <a:sym typeface="Open Sans"/>
              </a:rPr>
              <a:t>Abnormal data transfer patterns</a:t>
            </a:r>
            <a:endParaRPr lang="en-US" sz="900" b="0" i="0" u="none" strike="noStrike" cap="none">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rgbClr val="3F3F3F"/>
                </a:solidFill>
                <a:latin typeface="Open Sans"/>
                <a:ea typeface="Open Sans"/>
                <a:cs typeface="Open Sans"/>
                <a:sym typeface="Open Sans"/>
              </a:rPr>
              <a:t>Modification of critical system files</a:t>
            </a:r>
            <a:endParaRPr lang="en-US" sz="900" b="0" i="0" u="none" strike="noStrike" cap="none">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rgbClr val="3F3F3F"/>
                </a:solidFill>
                <a:latin typeface="Open Sans"/>
                <a:ea typeface="Open Sans"/>
                <a:cs typeface="Open Sans"/>
                <a:sym typeface="Open Sans"/>
              </a:rPr>
              <a:t>Traffics originating from high-risk location</a:t>
            </a:r>
            <a:endParaRPr lang="en-US" sz="900" b="0" i="0" u="none" strike="noStrike" cap="none">
              <a:solidFill>
                <a:srgbClr val="3F3F3F"/>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3F3F3F"/>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3F3F3F"/>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676" name="Google Shape;67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539844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the difference between Indicators of compromise mentioned in slides above</a:t>
            </a:r>
          </a:p>
          <a:p>
            <a:endParaRPr lang="en-US"/>
          </a:p>
          <a:p>
            <a:r>
              <a:rPr lang="en-US"/>
              <a:t>Indicators of compromise are events of past indicating attack has taken place.</a:t>
            </a:r>
          </a:p>
          <a:p>
            <a:endParaRPr lang="en-US"/>
          </a:p>
          <a:p>
            <a:r>
              <a:rPr lang="en-US"/>
              <a:t>Indicators of attack are events of present indicating that attack is going 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74314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31224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Malware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sz="1200" b="1">
                <a:solidFill>
                  <a:srgbClr val="3F3F3F"/>
                </a:solidFill>
                <a:latin typeface="Open Sans"/>
                <a:ea typeface="Open Sans"/>
                <a:cs typeface="Open Sans"/>
                <a:sym typeface="Open Sans"/>
              </a:rPr>
              <a:t>Malware </a:t>
            </a:r>
            <a:r>
              <a:rPr lang="en-GB" sz="1200">
                <a:solidFill>
                  <a:srgbClr val="3F3F3F"/>
                </a:solidFill>
                <a:latin typeface="Open Sans"/>
                <a:ea typeface="Open Sans"/>
                <a:cs typeface="Open Sans"/>
              </a:rPr>
              <a:t>is any software intentionally designed to cause damage to a computer, server, client, or computer network.</a:t>
            </a:r>
          </a:p>
          <a:p>
            <a:pPr marL="0" lvl="0" indent="0" algn="l" rtl="0">
              <a:lnSpc>
                <a:spcPct val="100000"/>
              </a:lnSpc>
              <a:spcBef>
                <a:spcPts val="0"/>
              </a:spcBef>
              <a:spcAft>
                <a:spcPts val="0"/>
              </a:spcAft>
              <a:buSzPts val="1400"/>
              <a:buNone/>
            </a:pPr>
            <a:r>
              <a:rPr lang="en-GB" sz="1200">
                <a:solidFill>
                  <a:srgbClr val="3F3F3F"/>
                </a:solidFill>
                <a:latin typeface="Open Sans"/>
                <a:ea typeface="Open Sans"/>
                <a:cs typeface="Open Sans"/>
              </a:rPr>
              <a:t>A Malware is a set of instructions that run on your computer and make your system do something that an attacker wants it to do</a:t>
            </a:r>
            <a:endParaRPr/>
          </a:p>
        </p:txBody>
      </p:sp>
      <p:sp>
        <p:nvSpPr>
          <p:cNvPr id="644" name="Google Shape;64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dd024f7d67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Clr>
                <a:schemeClr val="dk1"/>
              </a:buClr>
              <a:buSzPts val="1400"/>
              <a:buFont typeface="Arial"/>
              <a:buNone/>
            </a:pPr>
            <a:r>
              <a:rPr lang="en-US"/>
              <a:t>Trainer Notes</a:t>
            </a:r>
          </a:p>
          <a:p>
            <a:pPr marL="0" lvl="0" indent="0" algn="l" rtl="0">
              <a:lnSpc>
                <a:spcPct val="100000"/>
              </a:lnSpc>
              <a:spcBef>
                <a:spcPct val="0"/>
              </a:spcBef>
              <a:spcAft>
                <a:spcPct val="0"/>
              </a:spcAft>
              <a:buClr>
                <a:schemeClr val="dk1"/>
              </a:buClr>
              <a:buSzPts val="1400"/>
              <a:buFont typeface="Arial"/>
              <a:buNone/>
            </a:pPr>
            <a:r>
              <a:rPr lang="en-US"/>
              <a:t>Explain impact of Malware</a:t>
            </a:r>
          </a:p>
          <a:p>
            <a:pPr marL="0" lvl="0" indent="0" algn="l" rtl="0">
              <a:lnSpc>
                <a:spcPct val="100000"/>
              </a:lnSpc>
              <a:spcBef>
                <a:spcPct val="0"/>
              </a:spcBef>
              <a:spcAft>
                <a:spcPct val="0"/>
              </a:spcAft>
              <a:buClr>
                <a:schemeClr val="dk1"/>
              </a:buClr>
              <a:buSzPts val="1400"/>
              <a:buFont typeface="Arial"/>
              <a:buNone/>
            </a:pPr>
            <a:endParaRPr lang="en-US"/>
          </a:p>
          <a:p>
            <a:pPr marL="0" lvl="0" indent="0" algn="l" rtl="0">
              <a:lnSpc>
                <a:spcPct val="100000"/>
              </a:lnSpc>
              <a:spcBef>
                <a:spcPct val="0"/>
              </a:spcBef>
              <a:spcAft>
                <a:spcPct val="0"/>
              </a:spcAft>
              <a:buClr>
                <a:schemeClr val="dk1"/>
              </a:buClr>
              <a:buSzPts val="1400"/>
              <a:buFont typeface="Arial"/>
              <a:buNone/>
            </a:pPr>
            <a:r>
              <a:rPr lang="en-US"/>
              <a:t>Steal Personal information.</a:t>
            </a: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r>
              <a:rPr lang="en-US" sz="1200" b="0" i="0" u="none" strike="noStrike" cap="none">
                <a:solidFill>
                  <a:srgbClr val="3F3F3F"/>
                </a:solidFill>
                <a:latin typeface="Open Sans"/>
                <a:ea typeface="Open Sans"/>
                <a:cs typeface="Open Sans"/>
                <a:sym typeface="Open Sans"/>
              </a:rPr>
              <a:t>Delete Files.</a:t>
            </a: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r>
              <a:rPr lang="en-US" sz="1200" b="0" i="0" u="none" strike="noStrike" cap="none">
                <a:solidFill>
                  <a:srgbClr val="3F3F3F"/>
                </a:solidFill>
                <a:latin typeface="Open Sans"/>
                <a:ea typeface="Open Sans"/>
                <a:cs typeface="Open Sans"/>
                <a:sym typeface="Open Sans"/>
              </a:rPr>
              <a:t>Use your computer as relay</a:t>
            </a: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r>
              <a:rPr lang="en-US" sz="1200" b="0" i="0" u="none" strike="noStrike" cap="none">
                <a:solidFill>
                  <a:srgbClr val="3F3F3F"/>
                </a:solidFill>
                <a:latin typeface="Open Sans"/>
                <a:ea typeface="Open Sans"/>
                <a:cs typeface="Open Sans"/>
                <a:sym typeface="Open Sans"/>
              </a:rPr>
              <a:t>Make you click fraud</a:t>
            </a: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r>
              <a:rPr lang="en-US" sz="1200" b="0" i="0" u="none" strike="noStrike" cap="none">
                <a:solidFill>
                  <a:srgbClr val="3F3F3F"/>
                </a:solidFill>
                <a:latin typeface="Open Sans"/>
                <a:ea typeface="Open Sans"/>
                <a:cs typeface="Open Sans"/>
                <a:sym typeface="Open Sans"/>
              </a:rPr>
              <a:t>Steal Software Serial number</a:t>
            </a:r>
            <a:endParaRPr lang="en-US" sz="9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endParaRPr lang="en-US" sz="1200" b="0"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endParaRPr lang="en-US" sz="9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endParaRPr lang="en-US" sz="1200" b="0" i="0" u="none" strike="noStrike" cap="none">
              <a:solidFill>
                <a:srgbClr val="3F3F3F"/>
              </a:solidFill>
              <a:latin typeface="Open Sans"/>
              <a:ea typeface="Open Sans"/>
              <a:cs typeface="Open Sans"/>
              <a:sym typeface="Open Sans"/>
            </a:endParaRPr>
          </a:p>
          <a:p>
            <a:pPr marL="0" lvl="0" indent="0" algn="l" rtl="0">
              <a:lnSpc>
                <a:spcPct val="100000"/>
              </a:lnSpc>
              <a:spcBef>
                <a:spcPct val="0"/>
              </a:spcBef>
              <a:spcAft>
                <a:spcPct val="0"/>
              </a:spcAft>
              <a:buClr>
                <a:schemeClr val="dk1"/>
              </a:buClr>
              <a:buSzPts val="1400"/>
              <a:buFont typeface="Arial"/>
              <a:buNone/>
            </a:pPr>
            <a:endParaRPr i="1"/>
          </a:p>
        </p:txBody>
      </p:sp>
      <p:sp>
        <p:nvSpPr>
          <p:cNvPr id="1254" name="Google Shape;1254;gdd024f7d67_0_1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different types of Malware: details of every types of malware are described in detail in following slide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258277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different types of Malware: details of every types of malware are described in detail in following slide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89110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Trainer Notes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Explain Virus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rtl="0">
              <a:buFont typeface="Arial" panose="020B0604020202020204" pitchFamily="34" charset="0"/>
              <a:buChar char="•"/>
            </a:pPr>
            <a:r>
              <a:rPr lang="en-GB" sz="1200">
                <a:solidFill>
                  <a:srgbClr val="3F3F3F"/>
                </a:solidFill>
                <a:latin typeface="Open Sans"/>
                <a:ea typeface="Open Sans"/>
                <a:cs typeface="Open Sans"/>
              </a:rPr>
              <a:t>A virus is a </a:t>
            </a:r>
            <a:r>
              <a:rPr lang="en-US" sz="1200">
                <a:solidFill>
                  <a:srgbClr val="3F3F3F"/>
                </a:solidFill>
                <a:latin typeface="Open Sans"/>
                <a:ea typeface="Open Sans"/>
                <a:cs typeface="Open Sans"/>
              </a:rPr>
              <a:t>malicious code that replicates by attaching itself to another </a:t>
            </a:r>
            <a:r>
              <a:rPr lang="en-GB" sz="1200">
                <a:solidFill>
                  <a:srgbClr val="3F3F3F"/>
                </a:solidFill>
                <a:latin typeface="Open Sans"/>
                <a:ea typeface="Open Sans"/>
                <a:cs typeface="Open Sans"/>
              </a:rPr>
              <a:t>executable code. </a:t>
            </a:r>
          </a:p>
          <a:p>
            <a:pPr marL="342900" lvl="0" indent="-342900" rtl="0">
              <a:buFont typeface="Arial" panose="020B0604020202020204" pitchFamily="34" charset="0"/>
              <a:buChar char="•"/>
            </a:pPr>
            <a:r>
              <a:rPr lang="en-GB" sz="1200">
                <a:solidFill>
                  <a:srgbClr val="3F3F3F"/>
                </a:solidFill>
                <a:latin typeface="Open Sans"/>
                <a:ea typeface="Open Sans"/>
                <a:cs typeface="Open Sans"/>
              </a:rPr>
              <a:t>When the other executable code is run, the virus also executes and can infect other files and perform any other nefarious actions it was designed to do. </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152</a:t>
            </a:fld>
            <a:endParaRPr/>
          </a:p>
        </p:txBody>
      </p:sp>
    </p:spTree>
    <p:extLst>
      <p:ext uri="{BB962C8B-B14F-4D97-AF65-F5344CB8AC3E}">
        <p14:creationId xmlns:p14="http://schemas.microsoft.com/office/powerpoint/2010/main" val="1921248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b="1"/>
              <a:t>Trainer Notes:</a:t>
            </a:r>
          </a:p>
          <a:p>
            <a:pPr marL="228600" lvl="0" indent="0" algn="l" rtl="0">
              <a:lnSpc>
                <a:spcPct val="100000"/>
              </a:lnSpc>
              <a:spcBef>
                <a:spcPts val="0"/>
              </a:spcBef>
              <a:spcAft>
                <a:spcPts val="0"/>
              </a:spcAft>
              <a:buSzPts val="1400"/>
              <a:buFont typeface="Arial"/>
              <a:buNone/>
            </a:pPr>
            <a:endParaRPr lang="en-US" b="1"/>
          </a:p>
          <a:p>
            <a:pPr marL="228600" lvl="0" indent="0" algn="l" rtl="0">
              <a:lnSpc>
                <a:spcPct val="100000"/>
              </a:lnSpc>
              <a:spcBef>
                <a:spcPts val="0"/>
              </a:spcBef>
              <a:spcAft>
                <a:spcPts val="0"/>
              </a:spcAft>
              <a:buSzPts val="1400"/>
              <a:buFont typeface="Arial"/>
              <a:buNone/>
            </a:pPr>
            <a:r>
              <a:rPr lang="en-US" b="1"/>
              <a:t>Hacker Teams and Hacktivists</a:t>
            </a:r>
            <a:endParaRPr/>
          </a:p>
          <a:p>
            <a:pPr marL="228600" indent="0"/>
            <a:r>
              <a:rPr lang="en-US"/>
              <a:t>Historically, the image of a hacker has been that of a lone individual with limited resources or funding. While such "lone hackers" remain a threat that must be addressed, threat actors are increasingly likely to operate as part of a team or group. Due to the collaborative effort of these threat actors, sophisticated tools and novel strategies can be developed. A hacktivist organization, such as Anonymous, Wikileaks, or LulzSec, employs cyber weapons to advance a political agenda. </a:t>
            </a:r>
          </a:p>
          <a:p>
            <a:pPr marL="228600" lvl="0" indent="0" algn="l" rtl="0">
              <a:lnSpc>
                <a:spcPct val="100000"/>
              </a:lnSpc>
              <a:spcBef>
                <a:spcPts val="0"/>
              </a:spcBef>
              <a:spcAft>
                <a:spcPts val="0"/>
              </a:spcAft>
              <a:buSzPts val="1400"/>
              <a:buFont typeface="Arial"/>
              <a:buNone/>
            </a:pPr>
            <a:endParaRPr lang="en-US"/>
          </a:p>
          <a:p>
            <a:pPr marL="228600" indent="0"/>
            <a:r>
              <a:rPr lang="en-US"/>
              <a:t>Hacktivists may attempt to obtain and publicly release confidential information, conduct Denial of Service (DoS) attacks, or deface websites. A hacktivist organization, such as Anonymous, WikiLeaks, or LulzSec, employs cyber weapons to advance a political agenda. Political, media, and finance are the frequently targeted groups.</a:t>
            </a:r>
            <a:endParaRPr lang="en-IN"/>
          </a:p>
          <a:p>
            <a:pPr marL="228600" lvl="0" indent="0" algn="l" rtl="0">
              <a:lnSpc>
                <a:spcPct val="100000"/>
              </a:lnSpc>
              <a:spcBef>
                <a:spcPts val="0"/>
              </a:spcBef>
              <a:spcAft>
                <a:spcPts val="0"/>
              </a:spcAft>
              <a:buSzPts val="1400"/>
              <a:buFont typeface="Arial"/>
              <a:buNone/>
            </a:pPr>
            <a:endParaRPr/>
          </a:p>
          <a:p>
            <a:pPr marL="0" lvl="0" indent="0" algn="l" rtl="0">
              <a:lnSpc>
                <a:spcPct val="100000"/>
              </a:lnSpc>
              <a:spcBef>
                <a:spcPts val="0"/>
              </a:spcBef>
              <a:spcAft>
                <a:spcPts val="0"/>
              </a:spcAft>
              <a:buSzPts val="1400"/>
              <a:buFont typeface="Arial"/>
              <a:buNone/>
            </a:pPr>
            <a:r>
              <a:rPr lang="en-US"/>
              <a:t>https://image.freepik.com/free-vector/global-data-security-personal-data-security-cyber-data-security-online-concept-illustration-internet-security-information-privacy-protection_1150-37368.jpg</a:t>
            </a:r>
            <a:endParaRPr/>
          </a:p>
        </p:txBody>
      </p:sp>
      <p:sp>
        <p:nvSpPr>
          <p:cNvPr id="398" name="Google Shape;3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380342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Virus Propagation Techniques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Master Boot Record Virus-</a:t>
            </a:r>
            <a:r>
              <a:rPr lang="en-IN"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These viruses attack the MBR—the portion of bootable media (such as a hard disk, USB drive, or CD/DVD) that the computer uses to load the operating system during the boot process</a:t>
            </a:r>
            <a:endParaRPr lang="en-US"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endParaRPr>
          </a:p>
          <a:p>
            <a:pPr marL="0" lvl="0" indent="0" algn="l" rtl="0">
              <a:lnSpc>
                <a:spcPct val="100000"/>
              </a:lnSpc>
              <a:spcBef>
                <a:spcPts val="0"/>
              </a:spcBef>
              <a:spcAft>
                <a:spcPts val="0"/>
              </a:spcAft>
              <a:buSzPts val="1400"/>
              <a:buNone/>
            </a:pPr>
            <a:r>
              <a:rPr lang="en-US"/>
              <a:t>File Infector Virus- </a:t>
            </a:r>
            <a:r>
              <a:rPr lang="en-IN"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Many viruses infect different types of executable files and trigger when the operating system attempts to execute them. For Windows-based systems, the names of these files end with .exe and .com extensions</a:t>
            </a:r>
          </a:p>
          <a:p>
            <a:pPr marL="0" lvl="0" indent="0" algn="l" rtl="0">
              <a:lnSpc>
                <a:spcPct val="100000"/>
              </a:lnSpc>
              <a:spcBef>
                <a:spcPts val="0"/>
              </a:spcBef>
              <a:spcAft>
                <a:spcPts val="0"/>
              </a:spcAft>
              <a:buSzPts val="1400"/>
              <a:buNone/>
            </a:pPr>
            <a:r>
              <a:rPr lang="en-IN"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Macro Virus- </a:t>
            </a:r>
            <a:r>
              <a:rPr lang="en-IN"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Macro viruses utilize crude technologies to infect documents created in the popular Microsoft Word </a:t>
            </a:r>
            <a:r>
              <a:rPr lang="en-IN"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environment. It</a:t>
            </a:r>
            <a:r>
              <a:rPr lang="en-IN"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 also infect excel files as macros are used heavily these days.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Service Injection Virus-</a:t>
            </a:r>
            <a:r>
              <a:rPr lang="en-IN"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Virus inject themselves into trusted runtime processes of the operating system, such as svchost.exe, winlogin.exe, and explorer.exe</a:t>
            </a:r>
            <a:endParaRPr lang="en-US"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endParaRPr>
          </a:p>
          <a:p>
            <a:pPr marL="0" lvl="0" indent="0" algn="l" rtl="0">
              <a:lnSpc>
                <a:spcPct val="100000"/>
              </a:lnSpc>
              <a:spcBef>
                <a:spcPts val="0"/>
              </a:spcBef>
              <a:spcAft>
                <a:spcPts val="0"/>
              </a:spcAft>
              <a:buSzPts val="1400"/>
              <a:buNone/>
            </a:pPr>
            <a:endParaRPr lang="en-US" sz="1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p:txBody>
      </p:sp>
    </p:spTree>
    <p:extLst>
      <p:ext uri="{BB962C8B-B14F-4D97-AF65-F5344CB8AC3E}">
        <p14:creationId xmlns:p14="http://schemas.microsoft.com/office/powerpoint/2010/main" val="249149707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various technologies used by virus mentioned in slides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 </a:t>
            </a:r>
            <a:r>
              <a:rPr lang="en-US" b="1"/>
              <a:t>multipartite virus</a:t>
            </a:r>
            <a:r>
              <a:rPr lang="en-US"/>
              <a:t> is a type of malware that infects both the boot sector and executable files of a computer system simultaneously. This makes them particularly dangerous and difficult to remove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 </a:t>
            </a:r>
            <a:r>
              <a:rPr lang="en-US" b="1"/>
              <a:t>polymorphic virus</a:t>
            </a:r>
            <a:r>
              <a:rPr lang="en-US"/>
              <a:t> is a particularly evasive type of malware that constantly changes its form to avoid detection by antivirus software. It's like a chameleon that changes its colors to blend in with its surroundings.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 </a:t>
            </a:r>
            <a:r>
              <a:rPr lang="en-US" b="1"/>
              <a:t>polymorphic virus</a:t>
            </a:r>
            <a:r>
              <a:rPr lang="en-US"/>
              <a:t> is a particularly evasive type of malware that constantly changes its form to avoid detection by antivirus software. It's like a chameleon that changes its colors to blend in with its surroundings.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 </a:t>
            </a:r>
            <a:r>
              <a:rPr lang="en-US" b="1"/>
              <a:t>polymorphic virus</a:t>
            </a:r>
            <a:r>
              <a:rPr lang="en-US"/>
              <a:t> is a particularly evasive type of malware that constantly changes its form to avoid detection by antivirus software. It's like a chameleon that changes its colors to blend in with its surroundings.</a:t>
            </a:r>
            <a:endParaRPr/>
          </a:p>
        </p:txBody>
      </p:sp>
    </p:spTree>
    <p:extLst>
      <p:ext uri="{BB962C8B-B14F-4D97-AF65-F5344CB8AC3E}">
        <p14:creationId xmlns:p14="http://schemas.microsoft.com/office/powerpoint/2010/main" val="244966747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Trainer Notes: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Explain Worms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228600" lvl="1" indent="-228600">
              <a:buSzPts val="2200"/>
              <a:buFont typeface="Arial"/>
              <a:buChar char="•"/>
            </a:pPr>
            <a:r>
              <a:rPr lang="en-GB" sz="1200">
                <a:solidFill>
                  <a:srgbClr val="3F3F3F"/>
                </a:solidFill>
                <a:latin typeface="Open Sans"/>
                <a:ea typeface="Open Sans"/>
                <a:cs typeface="Open Sans"/>
              </a:rPr>
              <a:t>Worms are Self-replicating pieces of code that attempt to penetrate networks and computer systems. Once a penetration occurs, the worm will create a new copy of itself on the penetrated system</a:t>
            </a:r>
            <a:endParaRPr lang="en-IN" sz="1200">
              <a:solidFill>
                <a:srgbClr val="3F3F3F"/>
              </a:solidFill>
              <a:latin typeface="Open Sans"/>
              <a:ea typeface="Open Sans"/>
              <a:cs typeface="Open Sans"/>
            </a:endParaRPr>
          </a:p>
          <a:p>
            <a:pPr marL="228600" lvl="1" indent="-228600">
              <a:buSzPts val="2200"/>
              <a:buFont typeface="Arial"/>
              <a:buChar char="•"/>
            </a:pPr>
            <a:r>
              <a:rPr lang="en-US" sz="1200">
                <a:solidFill>
                  <a:srgbClr val="3F3F3F"/>
                </a:solidFill>
                <a:latin typeface="Open Sans"/>
                <a:ea typeface="Open Sans"/>
                <a:cs typeface="Open Sans"/>
              </a:rPr>
              <a:t>Worms possess an inherent ability to replicate and spread independently, reminiscent of biological organisms multiplying in their environment. </a:t>
            </a:r>
          </a:p>
          <a:p>
            <a:pPr marL="228600" lvl="1" indent="-228600">
              <a:buSzPts val="2200"/>
              <a:buFont typeface="Arial"/>
              <a:buChar char="•"/>
            </a:pPr>
            <a:r>
              <a:rPr lang="en-US" sz="1200">
                <a:solidFill>
                  <a:srgbClr val="3F3F3F"/>
                </a:solidFill>
                <a:latin typeface="Open Sans"/>
                <a:ea typeface="Open Sans"/>
                <a:cs typeface="Open Sans"/>
              </a:rPr>
              <a:t>Once a worm infiltrates a vulnerable system, it creates copies of itself and exploits security vulnerabilities to journey through interconnected networks, consuming network bandwidth as it rapidly infects new hosts.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155</a:t>
            </a:fld>
            <a:endParaRPr/>
          </a:p>
        </p:txBody>
      </p:sp>
    </p:spTree>
    <p:extLst>
      <p:ext uri="{BB962C8B-B14F-4D97-AF65-F5344CB8AC3E}">
        <p14:creationId xmlns:p14="http://schemas.microsoft.com/office/powerpoint/2010/main" val="19060006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Trainer Notes: </a:t>
            </a:r>
            <a:br>
              <a:rPr lang="en-US" sz="1200">
                <a:solidFill>
                  <a:srgbClr val="3F3F3F"/>
                </a:solidFill>
                <a:latin typeface="Open Sans"/>
                <a:ea typeface="Open Sans"/>
                <a:cs typeface="Open Sans"/>
              </a:rPr>
            </a:b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Explain Logic Bomb</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IN" sz="1200">
                <a:solidFill>
                  <a:srgbClr val="3F3F3F"/>
                </a:solidFill>
                <a:latin typeface="Open Sans"/>
                <a:ea typeface="Open Sans"/>
                <a:cs typeface="Open Sans"/>
              </a:rPr>
              <a:t>Logic bombs are malicious code objects that infect a system and lie dormant until they are triggered by the occurrence of one or more conditions such as time, program launch, website logon, and so on</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156</a:t>
            </a:fld>
            <a:endParaRPr/>
          </a:p>
        </p:txBody>
      </p:sp>
    </p:spTree>
    <p:extLst>
      <p:ext uri="{BB962C8B-B14F-4D97-AF65-F5344CB8AC3E}">
        <p14:creationId xmlns:p14="http://schemas.microsoft.com/office/powerpoint/2010/main" val="41893515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Trainer Notes: </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Explain Trojan Horse</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A Trojan is software that seems to perform one function but conceals other malicious functions.</a:t>
            </a:r>
          </a:p>
          <a:p>
            <a:pPr marL="342900" lvl="0" indent="-342900">
              <a:buFont typeface="Arial" panose="020B0604020202020204" pitchFamily="34" charset="0"/>
              <a:buChar char="•"/>
            </a:pPr>
            <a:r>
              <a:rPr lang="en-US" sz="1200">
                <a:solidFill>
                  <a:srgbClr val="3F3F3F"/>
                </a:solidFill>
                <a:latin typeface="Open Sans"/>
                <a:ea typeface="Open Sans"/>
                <a:cs typeface="Open Sans"/>
              </a:rPr>
              <a:t>Trojans are standalone programs that need to be copied and installed by the user. They have to be intentionally brought into the system by an authorized user.</a:t>
            </a:r>
          </a:p>
          <a:p>
            <a:pPr marL="342900" lvl="0" indent="-342900">
              <a:buFont typeface="Arial" panose="020B0604020202020204" pitchFamily="34" charset="0"/>
              <a:buChar char="•"/>
            </a:pPr>
            <a:r>
              <a:rPr lang="en-US" sz="1200">
                <a:solidFill>
                  <a:srgbClr val="3F3F3F"/>
                </a:solidFill>
                <a:latin typeface="Open Sans"/>
                <a:ea typeface="Open Sans"/>
                <a:cs typeface="Open Sans"/>
              </a:rPr>
              <a:t>They are designed to trick users by appearing as legitimate software or files, enticing them to download or execute a harmful program.</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157</a:t>
            </a:fld>
            <a:endParaRPr/>
          </a:p>
        </p:txBody>
      </p:sp>
    </p:spTree>
    <p:extLst>
      <p:ext uri="{BB962C8B-B14F-4D97-AF65-F5344CB8AC3E}">
        <p14:creationId xmlns:p14="http://schemas.microsoft.com/office/powerpoint/2010/main" val="35767458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the Remote Access Trojan</a:t>
            </a:r>
          </a:p>
          <a:p>
            <a:pPr marL="228600" lvl="1" indent="-228600" defTabSz="577850">
              <a:buSzPts val="2200"/>
              <a:buFont typeface="Arial"/>
              <a:buChar char="•"/>
            </a:pPr>
            <a:r>
              <a:rPr lang="en-US" sz="1200">
                <a:solidFill>
                  <a:srgbClr val="3F3F3F"/>
                </a:solidFill>
                <a:latin typeface="Open Sans"/>
                <a:ea typeface="Open Sans"/>
                <a:cs typeface="Open Sans"/>
              </a:rPr>
              <a:t>Remote Access Trojans (RATs) are like modern Trojan horses in the cyber realm. </a:t>
            </a:r>
          </a:p>
          <a:p>
            <a:pPr marL="228600" lvl="1" indent="-228600" defTabSz="577850">
              <a:buSzPts val="2200"/>
              <a:buFont typeface="Arial"/>
              <a:buChar char="•"/>
            </a:pPr>
            <a:r>
              <a:rPr lang="en-US" sz="1200">
                <a:solidFill>
                  <a:srgbClr val="3F3F3F"/>
                </a:solidFill>
                <a:latin typeface="Open Sans"/>
                <a:ea typeface="Open Sans"/>
                <a:cs typeface="Open Sans"/>
              </a:rPr>
              <a:t>They are stealthy infiltrators concealed within legitimate files, giving cybercriminals remote control over compromised systems. </a:t>
            </a:r>
          </a:p>
          <a:p>
            <a:pPr marL="228600" lvl="1" indent="-228600" defTabSz="577850">
              <a:buSzPts val="2200"/>
              <a:buFont typeface="Arial"/>
              <a:buChar char="•"/>
            </a:pPr>
            <a:r>
              <a:rPr lang="en-US" sz="1200">
                <a:solidFill>
                  <a:srgbClr val="3F3F3F"/>
                </a:solidFill>
                <a:latin typeface="Open Sans"/>
                <a:ea typeface="Open Sans"/>
                <a:cs typeface="Open Sans"/>
              </a:rPr>
              <a:t>This allows the RAT to have command and control of the computer, granting it access at any time to carry out various malicious activities such as data theft or malware installation, all from a safe distance.</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158</a:t>
            </a:fld>
            <a:endParaRPr/>
          </a:p>
        </p:txBody>
      </p:sp>
    </p:spTree>
    <p:extLst>
      <p:ext uri="{BB962C8B-B14F-4D97-AF65-F5344CB8AC3E}">
        <p14:creationId xmlns:p14="http://schemas.microsoft.com/office/powerpoint/2010/main" val="7063265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Trainer Notes: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Explain backdoors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indent="-342900" defTabSz="577850">
              <a:buFont typeface="Arial" panose="020B0604020202020204" pitchFamily="34" charset="0"/>
              <a:buChar char="•"/>
            </a:pPr>
            <a:r>
              <a:rPr lang="en-US" sz="1200">
                <a:solidFill>
                  <a:srgbClr val="3F3F3F"/>
                </a:solidFill>
                <a:latin typeface="Open Sans"/>
                <a:ea typeface="Open Sans"/>
                <a:cs typeface="Open Sans"/>
              </a:rPr>
              <a:t>It refers to programs that attackers install after gaining unauthorized access to a system. </a:t>
            </a:r>
          </a:p>
          <a:p>
            <a:pPr marL="342900" indent="-342900" defTabSz="577850">
              <a:buFont typeface="Arial" panose="020B0604020202020204" pitchFamily="34" charset="0"/>
              <a:buChar char="•"/>
            </a:pPr>
            <a:r>
              <a:rPr lang="en-US" sz="1200">
                <a:solidFill>
                  <a:srgbClr val="3F3F3F"/>
                </a:solidFill>
                <a:latin typeface="Open Sans"/>
                <a:ea typeface="Open Sans"/>
                <a:cs typeface="Open Sans"/>
              </a:rPr>
              <a:t>This ensures that they can continue to have unrestricted access to the system, even if their initial access method is discovered and blocked.</a:t>
            </a:r>
          </a:p>
          <a:p>
            <a:pPr marL="342900" indent="-342900" defTabSz="577850">
              <a:buFont typeface="Arial" panose="020B0604020202020204" pitchFamily="34" charset="0"/>
              <a:buChar char="•"/>
            </a:pPr>
            <a:r>
              <a:rPr lang="en-US" sz="1200">
                <a:solidFill>
                  <a:srgbClr val="3F3F3F"/>
                </a:solidFill>
                <a:latin typeface="Open Sans"/>
                <a:ea typeface="Open Sans"/>
                <a:cs typeface="Open Sans"/>
              </a:rPr>
              <a:t>Backdoors can also be installed inadvertently by authorized individuals if they run software that contains a Trojan horse.</a:t>
            </a:r>
            <a:endParaRPr lang="en-GB" sz="1200">
              <a:solidFill>
                <a:srgbClr val="3F3F3F"/>
              </a:solidFill>
              <a:latin typeface="Open Sans"/>
              <a:ea typeface="Open Sans"/>
              <a:cs typeface="Open Sans"/>
            </a:endParaRP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159</a:t>
            </a:fld>
            <a:endParaRPr/>
          </a:p>
        </p:txBody>
      </p:sp>
    </p:spTree>
    <p:extLst>
      <p:ext uri="{BB962C8B-B14F-4D97-AF65-F5344CB8AC3E}">
        <p14:creationId xmlns:p14="http://schemas.microsoft.com/office/powerpoint/2010/main" val="261082488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Spyware</a:t>
            </a:r>
          </a:p>
          <a:p>
            <a:pPr marL="0" lvl="0" indent="0" algn="l" rtl="0">
              <a:lnSpc>
                <a:spcPct val="100000"/>
              </a:lnSpc>
              <a:spcBef>
                <a:spcPts val="0"/>
              </a:spcBef>
              <a:spcAft>
                <a:spcPts val="0"/>
              </a:spcAft>
              <a:buSzPts val="1400"/>
              <a:buNone/>
            </a:pPr>
            <a:endParaRPr lang="en-US"/>
          </a:p>
          <a:p>
            <a:pPr marL="342900" lvl="1" indent="-342900" defTabSz="577850">
              <a:buSzPts val="2200"/>
              <a:buFont typeface="Arial" panose="020B0604020202020204" pitchFamily="34" charset="0"/>
              <a:buChar char="•"/>
            </a:pPr>
            <a:r>
              <a:rPr lang="en-US" sz="1200">
                <a:solidFill>
                  <a:srgbClr val="3F3F3F"/>
                </a:solidFill>
                <a:latin typeface="Open Sans"/>
                <a:ea typeface="Open Sans"/>
                <a:cs typeface="Open Sans"/>
              </a:rPr>
              <a:t>Spyware is malicious software (malware) that secretly installs itself on your device to gather your personal information and activities without your knowledge or consent.</a:t>
            </a:r>
          </a:p>
          <a:p>
            <a:pPr marL="342900" lvl="1" indent="-342900" defTabSz="577850">
              <a:buSzPts val="2200"/>
              <a:buFont typeface="Arial" panose="020B0604020202020204" pitchFamily="34" charset="0"/>
              <a:buChar char="•"/>
            </a:pPr>
            <a:r>
              <a:rPr lang="en-US" sz="1200">
                <a:solidFill>
                  <a:srgbClr val="3F3F3F"/>
                </a:solidFill>
                <a:latin typeface="Open Sans"/>
                <a:ea typeface="Open Sans"/>
                <a:cs typeface="Open Sans"/>
              </a:rPr>
              <a:t>Subsequently, it transmits this stolen data to a third party, usually an attacker. Spyware poses a significant threat to both your privacy and security.</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160</a:t>
            </a:fld>
            <a:endParaRPr/>
          </a:p>
        </p:txBody>
      </p:sp>
    </p:spTree>
    <p:extLst>
      <p:ext uri="{BB962C8B-B14F-4D97-AF65-F5344CB8AC3E}">
        <p14:creationId xmlns:p14="http://schemas.microsoft.com/office/powerpoint/2010/main" val="28426573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Ransomware</a:t>
            </a:r>
          </a:p>
          <a:p>
            <a:pPr marL="0" lvl="0" indent="0" algn="l" rtl="0">
              <a:lnSpc>
                <a:spcPct val="100000"/>
              </a:lnSpc>
              <a:spcBef>
                <a:spcPts val="0"/>
              </a:spcBef>
              <a:spcAft>
                <a:spcPts val="0"/>
              </a:spcAft>
              <a:buSzPts val="1400"/>
              <a:buNone/>
            </a:pPr>
            <a:endParaRPr lang="en-US"/>
          </a:p>
          <a:p>
            <a:pPr marL="342900" lvl="0" indent="-342900">
              <a:buFont typeface="Arial" panose="020B0604020202020204" pitchFamily="34" charset="0"/>
              <a:buChar char="•"/>
            </a:pPr>
            <a:r>
              <a:rPr lang="en-US" sz="1200">
                <a:solidFill>
                  <a:srgbClr val="3F3F3F"/>
                </a:solidFill>
                <a:latin typeface="Open Sans"/>
                <a:ea typeface="Open Sans"/>
                <a:cs typeface="Open Sans"/>
              </a:rPr>
              <a:t>"Ransomware is a type of malware that aims to extort money from computer users by infecting and taking control of the victim’s machine, files, or documents. </a:t>
            </a:r>
          </a:p>
          <a:p>
            <a:pPr marL="342900" lvl="0" indent="-342900">
              <a:buFont typeface="Arial" panose="020B0604020202020204" pitchFamily="34" charset="0"/>
              <a:buChar char="•"/>
            </a:pPr>
            <a:r>
              <a:rPr lang="en-US" sz="1200">
                <a:solidFill>
                  <a:srgbClr val="3F3F3F"/>
                </a:solidFill>
                <a:latin typeface="Open Sans"/>
                <a:ea typeface="Open Sans"/>
                <a:cs typeface="Open Sans"/>
              </a:rPr>
              <a:t>It is typically installed when you open a malicious email attachment, click on a malicious link in an email or instant message, or visit a malicious website."</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161</a:t>
            </a:fld>
            <a:endParaRPr/>
          </a:p>
        </p:txBody>
      </p:sp>
    </p:spTree>
    <p:extLst>
      <p:ext uri="{BB962C8B-B14F-4D97-AF65-F5344CB8AC3E}">
        <p14:creationId xmlns:p14="http://schemas.microsoft.com/office/powerpoint/2010/main" val="182536869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solidFill>
                  <a:srgbClr val="3F3F3F"/>
                </a:solidFill>
                <a:latin typeface="Open Sans"/>
                <a:ea typeface="Open Sans"/>
                <a:cs typeface="Open Sans"/>
                <a:sym typeface="Open Sans"/>
              </a:rPr>
              <a:t>Adware is a type of malware that displays unwanted ads and pop-ups. These programs:</a:t>
            </a:r>
            <a:endParaRPr lang="en-US"/>
          </a:p>
          <a:p>
            <a:pPr marL="228600" lvl="1" indent="-228600">
              <a:buClr>
                <a:srgbClr val="3F3F3F"/>
              </a:buClr>
              <a:buSzPts val="2200"/>
              <a:buFont typeface="Open Sans"/>
              <a:buChar cha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Bombard you with endless ads and pop-up windows, potentially dangerous to your device</a:t>
            </a:r>
          </a:p>
          <a:p>
            <a:pPr marL="228600" lvl="1" indent="-228600">
              <a:buClr>
                <a:srgbClr val="3F3F3F"/>
              </a:buClr>
              <a:buSzPts val="2200"/>
              <a:buFont typeface="Open Sans"/>
              <a:buChar char="•"/>
            </a:pPr>
            <a:endPar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Often gather personal information, though most adware is considered safe</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162</a:t>
            </a:fld>
            <a:endParaRPr/>
          </a:p>
        </p:txBody>
      </p:sp>
    </p:spTree>
    <p:extLst>
      <p:ext uri="{BB962C8B-B14F-4D97-AF65-F5344CB8AC3E}">
        <p14:creationId xmlns:p14="http://schemas.microsoft.com/office/powerpoint/2010/main" val="1654802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b="1"/>
              <a:t>Trainer Notes</a:t>
            </a:r>
          </a:p>
          <a:p>
            <a:pPr marL="228600" lvl="0" indent="0" algn="l" rtl="0">
              <a:lnSpc>
                <a:spcPct val="100000"/>
              </a:lnSpc>
              <a:spcBef>
                <a:spcPts val="0"/>
              </a:spcBef>
              <a:spcAft>
                <a:spcPts val="0"/>
              </a:spcAft>
              <a:buSzPts val="1400"/>
              <a:buFont typeface="Arial"/>
              <a:buNone/>
            </a:pPr>
            <a:endParaRPr lang="en-US" b="1"/>
          </a:p>
          <a:p>
            <a:pPr marL="228600" lvl="0" indent="0" algn="l" rtl="0">
              <a:lnSpc>
                <a:spcPct val="100000"/>
              </a:lnSpc>
              <a:spcBef>
                <a:spcPts val="0"/>
              </a:spcBef>
              <a:spcAft>
                <a:spcPts val="0"/>
              </a:spcAft>
              <a:buSzPts val="1400"/>
              <a:buFont typeface="Arial"/>
              <a:buNone/>
            </a:pPr>
            <a:r>
              <a:rPr lang="en-US" b="1"/>
              <a:t>Explain Organized Crime</a:t>
            </a:r>
          </a:p>
          <a:p>
            <a:pPr marL="228600" lvl="0" indent="0" algn="l" rtl="0">
              <a:lnSpc>
                <a:spcPct val="100000"/>
              </a:lnSpc>
              <a:spcBef>
                <a:spcPts val="0"/>
              </a:spcBef>
              <a:spcAft>
                <a:spcPts val="0"/>
              </a:spcAft>
              <a:buSzPts val="1400"/>
              <a:buFont typeface="Arial"/>
              <a:buNone/>
            </a:pPr>
            <a:endParaRPr lang="en-US" b="1"/>
          </a:p>
          <a:p>
            <a:pPr marL="342900" indent="-342900">
              <a:lnSpc>
                <a:spcPct val="114000"/>
              </a:lnSpc>
              <a:spcBef>
                <a:spcPts val="1000"/>
              </a:spcBef>
              <a:buSzPts val="2800"/>
              <a:buFont typeface="Arial" panose="020B0604020202020204" pitchFamily="34" charset="0"/>
              <a:buChar char="•"/>
            </a:pPr>
            <a:r>
              <a:rPr lang="en-US">
                <a:solidFill>
                  <a:srgbClr val="3F3F3F"/>
                </a:solidFill>
                <a:latin typeface="Open Sans"/>
                <a:ea typeface="Open Sans"/>
                <a:cs typeface="Open Sans"/>
                <a:sym typeface="Open Sans"/>
              </a:rPr>
              <a:t>Organized crime groups have recognized the potential for profit in the digital realm. </a:t>
            </a:r>
            <a:endParaRPr lang="en-US">
              <a:solidFill>
                <a:srgbClr val="3F3F3F"/>
              </a:solidFill>
              <a:latin typeface="Open Sans"/>
              <a:ea typeface="Open Sans"/>
              <a:cs typeface="Open Sans"/>
            </a:endParaRPr>
          </a:p>
          <a:p>
            <a:pPr marL="342900" lvl="0" indent="-342900" rtl="0">
              <a:lnSpc>
                <a:spcPct val="114000"/>
              </a:lnSpc>
              <a:spcBef>
                <a:spcPts val="1000"/>
              </a:spcBef>
              <a:spcAft>
                <a:spcPts val="0"/>
              </a:spcAft>
              <a:buSzPts val="2800"/>
              <a:buFont typeface="Arial" panose="020B0604020202020204" pitchFamily="34" charset="0"/>
              <a:buChar char="•"/>
            </a:pPr>
            <a:r>
              <a:rPr lang="en-US">
                <a:solidFill>
                  <a:srgbClr val="3F3F3F"/>
                </a:solidFill>
                <a:latin typeface="Open Sans"/>
                <a:ea typeface="Open Sans"/>
                <a:cs typeface="Open Sans"/>
                <a:sym typeface="Open Sans"/>
              </a:rPr>
              <a:t>These threat actors operate like cybercriminal enterprises, engaging in activities such as ransomware attacks, credit card fraud, and identity theft.</a:t>
            </a:r>
            <a:endParaRPr lang="en-US">
              <a:solidFill>
                <a:srgbClr val="3F3F3F"/>
              </a:solidFill>
              <a:latin typeface="Open Sans"/>
              <a:ea typeface="Open Sans"/>
              <a:cs typeface="Open Sans"/>
            </a:endParaRPr>
          </a:p>
          <a:p>
            <a:pPr marL="228600" lvl="0" indent="0" algn="l" rtl="0">
              <a:lnSpc>
                <a:spcPct val="100000"/>
              </a:lnSpc>
              <a:spcBef>
                <a:spcPts val="0"/>
              </a:spcBef>
              <a:spcAft>
                <a:spcPts val="0"/>
              </a:spcAft>
              <a:buSzPts val="1400"/>
              <a:buFont typeface="Arial"/>
              <a:buNone/>
            </a:pPr>
            <a:endParaRPr lang="en-US" b="1"/>
          </a:p>
          <a:p>
            <a:pPr marL="228600" lvl="0" indent="0" algn="l" rtl="0">
              <a:lnSpc>
                <a:spcPct val="100000"/>
              </a:lnSpc>
              <a:spcBef>
                <a:spcPts val="0"/>
              </a:spcBef>
              <a:spcAft>
                <a:spcPts val="0"/>
              </a:spcAft>
              <a:buSzPts val="1400"/>
              <a:buFont typeface="Arial"/>
              <a:buNone/>
            </a:pPr>
            <a:endParaRPr lang="en-US" b="1"/>
          </a:p>
        </p:txBody>
      </p:sp>
      <p:sp>
        <p:nvSpPr>
          <p:cNvPr id="398" name="Google Shape;3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22605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Bloatware</a:t>
            </a:r>
          </a:p>
          <a:p>
            <a:pPr marL="0" lvl="0" indent="0" algn="l" rtl="0">
              <a:lnSpc>
                <a:spcPct val="100000"/>
              </a:lnSpc>
              <a:spcBef>
                <a:spcPts val="0"/>
              </a:spcBef>
              <a:spcAft>
                <a:spcPts val="0"/>
              </a:spcAft>
              <a:buSzPts val="1400"/>
              <a:buNone/>
            </a:pPr>
            <a:endParaRPr lang="en-US"/>
          </a:p>
          <a:p>
            <a:pPr marL="228600" lvl="1" indent="-228600" defTabSz="577850">
              <a:buSzPts val="2200"/>
              <a:buFont typeface="Arial"/>
              <a:buChar char="•"/>
            </a:pPr>
            <a:r>
              <a:rPr lang="en-US" sz="1200">
                <a:solidFill>
                  <a:srgbClr val="3F3F3F"/>
                </a:solidFill>
                <a:latin typeface="Open Sans"/>
                <a:ea typeface="Open Sans"/>
                <a:cs typeface="Open Sans"/>
              </a:rPr>
              <a:t>Bloatware refers to software that comes pre-installed on a new computer, phone, or tablet that you didn't ask for and likely don't want. </a:t>
            </a:r>
          </a:p>
          <a:p>
            <a:pPr marL="228600" lvl="1" indent="-228600" defTabSz="577850">
              <a:buSzPts val="2200"/>
              <a:buFont typeface="Arial"/>
              <a:buChar char="•"/>
            </a:pPr>
            <a:r>
              <a:rPr lang="en-US" sz="1200">
                <a:solidFill>
                  <a:srgbClr val="3F3F3F"/>
                </a:solidFill>
                <a:latin typeface="Open Sans"/>
                <a:ea typeface="Open Sans"/>
                <a:cs typeface="Open Sans"/>
              </a:rPr>
              <a:t>It can be a nuisance, hogging storage space and slowing down your device.</a:t>
            </a:r>
          </a:p>
          <a:p>
            <a:pPr marL="228600" lvl="1" indent="-228600" defTabSz="577850">
              <a:buSzPts val="2200"/>
              <a:buFont typeface="Arial"/>
              <a:buChar char="•"/>
            </a:pPr>
            <a:r>
              <a:rPr lang="en-US" sz="1200">
                <a:solidFill>
                  <a:srgbClr val="3F3F3F"/>
                </a:solidFill>
                <a:latin typeface="Open Sans"/>
                <a:ea typeface="Open Sans"/>
                <a:cs typeface="Open Sans"/>
              </a:rPr>
              <a:t>Examples : Trial versions of Software, Manufacturer branded apps, Promotional software, Unnecessary background programs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163</a:t>
            </a:fld>
            <a:endParaRPr/>
          </a:p>
        </p:txBody>
      </p:sp>
    </p:spTree>
    <p:extLst>
      <p:ext uri="{BB962C8B-B14F-4D97-AF65-F5344CB8AC3E}">
        <p14:creationId xmlns:p14="http://schemas.microsoft.com/office/powerpoint/2010/main" val="166820193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Root Kits</a:t>
            </a:r>
          </a:p>
          <a:p>
            <a:pPr marL="0" lvl="0" indent="0" algn="l" rtl="0">
              <a:lnSpc>
                <a:spcPct val="100000"/>
              </a:lnSpc>
              <a:spcBef>
                <a:spcPts val="0"/>
              </a:spcBef>
              <a:spcAft>
                <a:spcPts val="0"/>
              </a:spcAft>
              <a:buSzPts val="1400"/>
              <a:buNone/>
            </a:pPr>
            <a:endParaRPr lang="en-US"/>
          </a:p>
          <a:p>
            <a:pPr marL="228600" lvl="1" indent="-228600" defTabSz="577850">
              <a:buSzPts val="2200"/>
              <a:buFont typeface="Arial"/>
              <a:buChar char="•"/>
            </a:pPr>
            <a:r>
              <a:rPr lang="en-US" sz="1200">
                <a:solidFill>
                  <a:srgbClr val="3F3F3F"/>
                </a:solidFill>
                <a:latin typeface="Open Sans"/>
                <a:ea typeface="Open Sans"/>
                <a:cs typeface="Open Sans"/>
              </a:rPr>
              <a:t>A rootkit is a very stealthy type of malware that is created to give an attacker unauthorized, privileged access to a computer system.</a:t>
            </a:r>
          </a:p>
          <a:p>
            <a:pPr marL="228600" lvl="1" indent="-228600" defTabSz="577850">
              <a:buSzPts val="2200"/>
              <a:buFont typeface="Arial"/>
              <a:buChar char="•"/>
            </a:pPr>
            <a:r>
              <a:rPr lang="en-US" sz="1200">
                <a:solidFill>
                  <a:srgbClr val="3F3F3F"/>
                </a:solidFill>
                <a:latin typeface="Open Sans"/>
                <a:ea typeface="Open Sans"/>
                <a:cs typeface="Open Sans"/>
              </a:rPr>
              <a:t> It digs deep into the system, usually at the root level, hiding its presence while giving the attacker full control over the infected device.</a:t>
            </a:r>
          </a:p>
          <a:p>
            <a:pPr marL="228600" lvl="1" indent="-228600" defTabSz="577850">
              <a:buSzPts val="2200"/>
              <a:buFont typeface="Arial"/>
              <a:buChar char="•"/>
            </a:pPr>
            <a:r>
              <a:rPr lang="en-US" sz="1200">
                <a:solidFill>
                  <a:srgbClr val="3F3F3F"/>
                </a:solidFill>
                <a:latin typeface="Open Sans"/>
                <a:ea typeface="Open Sans"/>
                <a:cs typeface="Open Sans"/>
              </a:rPr>
              <a:t>Rootkits are a type of malware that is specifically designed to alter the operation of the operating system in some way to enable nonstandard functionality.</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164</a:t>
            </a:fld>
            <a:endParaRPr/>
          </a:p>
        </p:txBody>
      </p:sp>
    </p:spTree>
    <p:extLst>
      <p:ext uri="{BB962C8B-B14F-4D97-AF65-F5344CB8AC3E}">
        <p14:creationId xmlns:p14="http://schemas.microsoft.com/office/powerpoint/2010/main" val="6925520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165</a:t>
            </a:fld>
            <a:endParaRPr/>
          </a:p>
        </p:txBody>
      </p:sp>
    </p:spTree>
    <p:extLst>
      <p:ext uri="{BB962C8B-B14F-4D97-AF65-F5344CB8AC3E}">
        <p14:creationId xmlns:p14="http://schemas.microsoft.com/office/powerpoint/2010/main" val="195559364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Potentially Unwanted Program</a:t>
            </a:r>
          </a:p>
          <a:p>
            <a:pPr marL="0" lvl="0" indent="0" algn="l" rtl="0">
              <a:lnSpc>
                <a:spcPct val="100000"/>
              </a:lnSpc>
              <a:spcBef>
                <a:spcPts val="0"/>
              </a:spcBef>
              <a:spcAft>
                <a:spcPts val="0"/>
              </a:spcAft>
              <a:buSzPts val="1400"/>
              <a:buNone/>
            </a:pPr>
            <a:endParaRPr lang="en-US"/>
          </a:p>
          <a:p>
            <a:pPr marL="342900" indent="-342900">
              <a:lnSpc>
                <a:spcPts val="2400"/>
              </a:lnSpc>
              <a:buFont typeface="Arial" panose="020B0604020202020204" pitchFamily="34" charset="0"/>
              <a:buChar char="•"/>
            </a:pPr>
            <a:r>
              <a:rPr lang="en-US" sz="1200">
                <a:solidFill>
                  <a:srgbClr val="434343"/>
                </a:solidFill>
                <a:latin typeface="Open Sans"/>
                <a:ea typeface="Open Sans"/>
                <a:cs typeface="Open Sans"/>
              </a:rPr>
              <a:t>Potentially unwanted programs (PUPs), also sometimes referred to as potentially unwanted applications (PUAs), are software programs that may sneak onto your device without your full knowledge or consent.</a:t>
            </a:r>
          </a:p>
          <a:p>
            <a:pPr marL="342900" indent="-342900">
              <a:lnSpc>
                <a:spcPts val="2400"/>
              </a:lnSpc>
              <a:buFont typeface="Arial" panose="020B0604020202020204" pitchFamily="34" charset="0"/>
              <a:buChar char="•"/>
            </a:pPr>
            <a:r>
              <a:rPr lang="en-US" sz="1200">
                <a:solidFill>
                  <a:srgbClr val="434343"/>
                </a:solidFill>
                <a:latin typeface="Open Sans"/>
                <a:ea typeface="Open Sans"/>
                <a:cs typeface="Open Sans"/>
              </a:rPr>
              <a:t>Potentially Unwanted Programs (PUPs) are programs that are downloaded inside other programs. </a:t>
            </a:r>
          </a:p>
          <a:p>
            <a:pPr marL="342900" indent="-342900">
              <a:lnSpc>
                <a:spcPts val="2400"/>
              </a:lnSpc>
              <a:buFont typeface="Arial" panose="020B0604020202020204" pitchFamily="34" charset="0"/>
              <a:buChar char="•"/>
            </a:pPr>
            <a:endParaRPr lang="en-US" sz="1200">
              <a:solidFill>
                <a:srgbClr val="434343"/>
              </a:solidFill>
              <a:latin typeface="Open Sans"/>
              <a:ea typeface="Open Sans"/>
              <a:cs typeface="Open Sans"/>
            </a:endParaRPr>
          </a:p>
          <a:p>
            <a:pPr marL="342900" indent="-342900">
              <a:lnSpc>
                <a:spcPts val="2400"/>
              </a:lnSpc>
              <a:buFont typeface="Arial" panose="020B0604020202020204" pitchFamily="34" charset="0"/>
              <a:buChar char="•"/>
            </a:pPr>
            <a:r>
              <a:rPr lang="en-US" sz="1200">
                <a:solidFill>
                  <a:srgbClr val="434343"/>
                </a:solidFill>
                <a:latin typeface="Open Sans"/>
                <a:ea typeface="Open Sans"/>
                <a:cs typeface="Open Sans"/>
              </a:rPr>
              <a:t>They often overconsume computer resources and slow your computer down. PUPs are seen as grayware as they are neither malicious nor legitimate. Programs such as Malwarebytes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166</a:t>
            </a:fld>
            <a:endParaRPr/>
          </a:p>
        </p:txBody>
      </p:sp>
    </p:spTree>
    <p:extLst>
      <p:ext uri="{BB962C8B-B14F-4D97-AF65-F5344CB8AC3E}">
        <p14:creationId xmlns:p14="http://schemas.microsoft.com/office/powerpoint/2010/main" val="39322792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Preventive controls mentioned in slides for protections against malware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18058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Detective controls mentioned in slides for protection against malware</a:t>
            </a:r>
          </a:p>
          <a:p>
            <a:endParaRPr lang="en-US"/>
          </a:p>
          <a:p>
            <a:r>
              <a:rPr lang="en-US"/>
              <a:t>Regularly scans your system and network with Antivirus .</a:t>
            </a:r>
          </a:p>
          <a:p>
            <a:endParaRPr lang="en-US"/>
          </a:p>
          <a:p>
            <a:r>
              <a:rPr lang="en-US"/>
              <a:t>Regularly monitors the system and network with system monitoring tools</a:t>
            </a:r>
          </a:p>
          <a:p>
            <a:endParaRPr lang="en-US"/>
          </a:p>
          <a:p>
            <a:r>
              <a:rPr lang="en-US"/>
              <a:t>Security software alerts are notifications generated by your antivirus, firewall, or other security tools to inform you about potential or actual security threats. These alerts are crucial for maintaining the security of your system and data</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780575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Corrective controls mentioned in slides for protections against malware</a:t>
            </a:r>
          </a:p>
          <a:p>
            <a:endParaRPr lang="en-US"/>
          </a:p>
          <a:p>
            <a:endParaRPr lang="en-US"/>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30380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85d73439a_1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e85d73439a_1_3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Technical control mentioned in slides for protection against malware</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434343"/>
                </a:solidFill>
                <a:latin typeface="Open Sans"/>
                <a:ea typeface="Open Sans"/>
                <a:cs typeface="Open Sans"/>
                <a:sym typeface="Open Sans"/>
              </a:rPr>
              <a:t>Antivirus and Antimalware Software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34343"/>
                </a:solidFill>
                <a:latin typeface="Open Sans"/>
                <a:ea typeface="Open Sans"/>
                <a:cs typeface="Open Sans"/>
              </a:rPr>
              <a:t>Antivirus and anti-malware programs scan for malicious software, identify threats, and either block them or remove them from your device</a:t>
            </a: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434343"/>
                </a:solidFill>
                <a:latin typeface="Open Sans"/>
                <a:ea typeface="Open Sans"/>
                <a:cs typeface="Open Sans"/>
                <a:sym typeface="Open Sans"/>
              </a:rPr>
              <a:t>Endpoint Detection and Response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34343"/>
                </a:solidFill>
                <a:latin typeface="Open Sans"/>
                <a:ea typeface="Open Sans"/>
                <a:cs typeface="Open Sans"/>
              </a:rPr>
              <a:t>EDR solutions go beyond traditional antivirus by providing continuous monitoring and analysis of endpoint activity. They can detect suspicious behaviors that might indicate malware infection even if it's not a known variant</a:t>
            </a: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434343"/>
                </a:solidFill>
                <a:latin typeface="Open Sans"/>
                <a:ea typeface="Open Sans"/>
                <a:cs typeface="Open Sans"/>
                <a:sym typeface="Open Sans"/>
              </a:rPr>
              <a:t>Application Whitelisting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34343"/>
                </a:solidFill>
                <a:latin typeface="Open Sans"/>
                <a:ea typeface="Open Sans"/>
                <a:cs typeface="Open Sans"/>
              </a:rPr>
              <a:t>This control restricts your system to only run authorized applications. You create a whitelist of approved programs, and any attempt to execute unauthorized software is blocked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434343"/>
                </a:solidFill>
                <a:latin typeface="Open Sans"/>
                <a:ea typeface="Open Sans"/>
                <a:cs typeface="Open Sans"/>
                <a:sym typeface="Open Sans"/>
              </a:rPr>
              <a:t>Firewalls</a:t>
            </a:r>
            <a:br>
              <a:rPr lang="en-US" sz="1200" b="1" i="0" u="none" strike="noStrike" cap="none">
                <a:solidFill>
                  <a:srgbClr val="434343"/>
                </a:solidFill>
                <a:latin typeface="Open Sans"/>
                <a:ea typeface="Open Sans"/>
                <a:cs typeface="Open Sans"/>
                <a:sym typeface="Open Sans"/>
              </a:rPr>
            </a:br>
            <a:r>
              <a:rPr lang="en-US" sz="1200">
                <a:solidFill>
                  <a:srgbClr val="434343"/>
                </a:solidFill>
                <a:latin typeface="Open Sans"/>
                <a:ea typeface="Open Sans"/>
                <a:cs typeface="Open Sans"/>
              </a:rPr>
              <a:t>Firewalls act as a gatekeeper, filtering incoming and outgoing network traffic. Firewalls can be configured to block malicious traffic patterns associated with malware attempts to connect to command-and-control servers or exfiltrate data</a:t>
            </a:r>
            <a:endParaRPr lang="en-US" sz="1200" b="0" i="0" u="none" strike="noStrike" cap="none">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434343"/>
                </a:solidFill>
                <a:latin typeface="Open Sans"/>
                <a:ea typeface="Open Sans"/>
                <a:cs typeface="Open Sans"/>
                <a:sym typeface="Open Sans"/>
              </a:rPr>
              <a:t>Email Security Solutions</a:t>
            </a:r>
          </a:p>
          <a:p>
            <a:pPr marL="342900" indent="-342900">
              <a:lnSpc>
                <a:spcPct val="115000"/>
              </a:lnSpc>
              <a:buSzPts val="2200"/>
              <a:buFont typeface="Arial" panose="020B0604020202020204" pitchFamily="34" charset="0"/>
              <a:buChar char="•"/>
            </a:pPr>
            <a:r>
              <a:rPr lang="en-US" sz="1200">
                <a:solidFill>
                  <a:srgbClr val="434343"/>
                </a:solidFill>
                <a:latin typeface="Open Sans"/>
                <a:ea typeface="Open Sans"/>
                <a:cs typeface="Open Sans"/>
              </a:rPr>
              <a:t>Malicious emails are a common entry point for malware. Email security solutions can filter incoming emails, detecting and blocking phishing attempts, spam emails with malicious attachments, and other email-borne threats.</a:t>
            </a:r>
          </a:p>
          <a:p>
            <a:pPr marL="342900" marR="0" lvl="0" indent="-342900" algn="l" defTabSz="914400" rtl="0" eaLnBrk="1" fontAlgn="auto" latinLnBrk="0" hangingPunct="1">
              <a:lnSpc>
                <a:spcPct val="115000"/>
              </a:lnSpc>
              <a:spcBef>
                <a:spcPts val="0"/>
              </a:spcBef>
              <a:spcAft>
                <a:spcPts val="0"/>
              </a:spcAft>
              <a:buClr>
                <a:srgbClr val="000000"/>
              </a:buClr>
              <a:buSzPts val="2200"/>
              <a:buFont typeface="Arial" panose="020B0604020202020204" pitchFamily="34" charset="0"/>
              <a:buChar char="•"/>
              <a:tabLst/>
              <a:defRPr/>
            </a:pPr>
            <a:r>
              <a:rPr lang="en-US" sz="1200" b="1" i="0" u="none" strike="noStrike" cap="none">
                <a:solidFill>
                  <a:srgbClr val="434343"/>
                </a:solidFill>
                <a:latin typeface="Open Sans"/>
                <a:ea typeface="Open Sans"/>
                <a:cs typeface="Open Sans"/>
                <a:sym typeface="Open Sans"/>
              </a:rPr>
              <a:t>Data Loss Prevention</a:t>
            </a:r>
          </a:p>
          <a:p>
            <a:pPr marL="342900" indent="-342900">
              <a:lnSpc>
                <a:spcPct val="115000"/>
              </a:lnSpc>
              <a:buSzPts val="2200"/>
              <a:buFont typeface="Arial" panose="020B0604020202020204" pitchFamily="34" charset="0"/>
              <a:buChar char="•"/>
            </a:pPr>
            <a:r>
              <a:rPr lang="en-US" sz="1200">
                <a:solidFill>
                  <a:srgbClr val="434343"/>
                </a:solidFill>
                <a:latin typeface="Open Sans"/>
                <a:ea typeface="Open Sans"/>
                <a:cs typeface="Open Sans"/>
              </a:rPr>
              <a:t>DLP solutions can help prevent malware from exfiltrating sensitive data from your system. They can monitor data movement and enforce policies to restrict unauthorized data transfers.</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200" b="0" i="0" u="none" strike="noStrike" cap="none">
              <a:solidFill>
                <a:srgbClr val="434343"/>
              </a:solidFill>
              <a:latin typeface="Open Sans"/>
              <a:ea typeface="Open Sans"/>
              <a:cs typeface="Open Sans"/>
              <a:sym typeface="Open Sans"/>
            </a:endParaRPr>
          </a:p>
          <a:p>
            <a:pPr marL="342900" indent="-342900">
              <a:lnSpc>
                <a:spcPct val="115000"/>
              </a:lnSpc>
              <a:buSzPts val="2200"/>
              <a:buFont typeface="Arial" panose="020B0604020202020204" pitchFamily="34" charset="0"/>
              <a:buChar char="•"/>
            </a:pPr>
            <a:endParaRPr lang="en-US" sz="1200">
              <a:solidFill>
                <a:srgbClr val="434343"/>
              </a:solidFill>
              <a:latin typeface="Open Sans"/>
              <a:ea typeface="Open Sans"/>
              <a:cs typeface="Open Sans"/>
            </a:endParaRPr>
          </a:p>
          <a:p>
            <a:pPr marL="0" marR="0" lvl="0" indent="0" algn="ctr" rtl="0">
              <a:lnSpc>
                <a:spcPct val="115000"/>
              </a:lnSpc>
              <a:spcBef>
                <a:spcPts val="0"/>
              </a:spcBef>
              <a:spcAft>
                <a:spcPts val="0"/>
              </a:spcAft>
              <a:buClr>
                <a:srgbClr val="000000"/>
              </a:buClr>
              <a:buSzPts val="2200"/>
              <a:buFont typeface="Arial"/>
              <a:buNone/>
            </a:pPr>
            <a:endParaRPr lang="en-US" sz="1200" b="0" i="0" u="none" strike="noStrike" cap="none">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434343"/>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lang="en-US"/>
          </a:p>
        </p:txBody>
      </p:sp>
      <p:sp>
        <p:nvSpPr>
          <p:cNvPr id="640" name="Google Shape;640;ge85d73439a_1_3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170</a:t>
            </a:fld>
            <a:endParaRPr/>
          </a:p>
        </p:txBody>
      </p:sp>
    </p:spTree>
    <p:extLst>
      <p:ext uri="{BB962C8B-B14F-4D97-AF65-F5344CB8AC3E}">
        <p14:creationId xmlns:p14="http://schemas.microsoft.com/office/powerpoint/2010/main" val="8569529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85d73439a_1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e85d73439a_1_3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t>Trainer Notes:</a:t>
            </a:r>
          </a:p>
          <a:p>
            <a:pPr marL="0" lvl="0" indent="0" algn="l" rtl="0">
              <a:lnSpc>
                <a:spcPct val="100000"/>
              </a:lnSpc>
              <a:spcBef>
                <a:spcPts val="0"/>
              </a:spcBef>
              <a:spcAft>
                <a:spcPts val="0"/>
              </a:spcAft>
              <a:buSzPts val="1400"/>
              <a:buNone/>
            </a:pPr>
            <a:endParaRPr lang="en-US" sz="1400"/>
          </a:p>
          <a:p>
            <a:pPr marL="0" lvl="0" indent="0" algn="l" rtl="0">
              <a:lnSpc>
                <a:spcPct val="100000"/>
              </a:lnSpc>
              <a:spcBef>
                <a:spcPts val="0"/>
              </a:spcBef>
              <a:spcAft>
                <a:spcPts val="0"/>
              </a:spcAft>
              <a:buSzPts val="1400"/>
              <a:buNone/>
            </a:pPr>
            <a:r>
              <a:rPr lang="en-US" sz="1400"/>
              <a:t>Explain Technical control mentioned in slides for protection against malware</a:t>
            </a:r>
          </a:p>
          <a:p>
            <a:pPr marL="0" lvl="0" indent="0" algn="l" rtl="0">
              <a:lnSpc>
                <a:spcPct val="100000"/>
              </a:lnSpc>
              <a:spcBef>
                <a:spcPts val="0"/>
              </a:spcBef>
              <a:spcAft>
                <a:spcPts val="0"/>
              </a:spcAft>
              <a:buSzPts val="1400"/>
              <a:buNone/>
            </a:pPr>
            <a:endParaRPr lang="en-US" sz="1400"/>
          </a:p>
          <a:p>
            <a:pPr marL="0" lvl="0" indent="0" algn="l" rtl="0">
              <a:lnSpc>
                <a:spcPct val="100000"/>
              </a:lnSpc>
              <a:spcBef>
                <a:spcPts val="0"/>
              </a:spcBef>
              <a:spcAft>
                <a:spcPts val="0"/>
              </a:spcAft>
              <a:buSzPts val="1400"/>
              <a:buNone/>
            </a:pPr>
            <a:r>
              <a:rPr lang="en-US" sz="1400"/>
              <a:t>SIEM-</a:t>
            </a:r>
            <a:r>
              <a:rPr lang="en-US" sz="2000" b="1"/>
              <a:t>SIEM</a:t>
            </a:r>
            <a:r>
              <a:rPr lang="en-US" sz="2000"/>
              <a:t> stands for </a:t>
            </a:r>
            <a:r>
              <a:rPr lang="en-US" sz="2000" b="1"/>
              <a:t>Security Information and Event Management</a:t>
            </a:r>
            <a:r>
              <a:rPr lang="en-US" sz="2000"/>
              <a:t>. It's a software solution that collects, aggregates, analyzes, and correlates log data from various IT systems and network devices. This centralized platform provides security teams with a comprehensive view of their organization's security posture.</a:t>
            </a:r>
            <a:endParaRPr lang="en-US" sz="1400"/>
          </a:p>
          <a:p>
            <a:pPr marL="0" lvl="0" indent="0" algn="l" rtl="0">
              <a:lnSpc>
                <a:spcPct val="100000"/>
              </a:lnSpc>
              <a:spcBef>
                <a:spcPts val="0"/>
              </a:spcBef>
              <a:spcAft>
                <a:spcPts val="0"/>
              </a:spcAft>
              <a:buSzPts val="1400"/>
              <a:buNone/>
            </a:pPr>
            <a:endParaRPr lang="en-US" sz="1400"/>
          </a:p>
          <a:p>
            <a:pPr marL="0" lvl="0" indent="0" algn="l" rtl="0">
              <a:lnSpc>
                <a:spcPct val="100000"/>
              </a:lnSpc>
              <a:spcBef>
                <a:spcPts val="0"/>
              </a:spcBef>
              <a:spcAft>
                <a:spcPts val="0"/>
              </a:spcAft>
              <a:buSzPts val="1400"/>
              <a:buNone/>
            </a:pPr>
            <a:r>
              <a:rPr lang="en-US" sz="2000" b="1"/>
              <a:t>Network segmentation</a:t>
            </a:r>
            <a:r>
              <a:rPr lang="en-US" sz="2000"/>
              <a:t> is a security strategy that involves dividing a large network into smaller, isolated subnetworks. This compartmentalization helps to enhance security, improve performance, and simplify network management.</a:t>
            </a:r>
            <a:endParaRPr lang="en-US" sz="1400"/>
          </a:p>
          <a:p>
            <a:pPr marL="0" lvl="0" indent="0" algn="l" rtl="0">
              <a:lnSpc>
                <a:spcPct val="100000"/>
              </a:lnSpc>
              <a:spcBef>
                <a:spcPts val="0"/>
              </a:spcBef>
              <a:spcAft>
                <a:spcPts val="0"/>
              </a:spcAft>
              <a:buSzPts val="1400"/>
              <a:buNone/>
            </a:pPr>
            <a:endParaRPr lang="en-US" sz="1400"/>
          </a:p>
          <a:p>
            <a:pPr marL="0" lvl="0" indent="0" algn="l" rtl="0">
              <a:lnSpc>
                <a:spcPct val="100000"/>
              </a:lnSpc>
              <a:spcBef>
                <a:spcPts val="0"/>
              </a:spcBef>
              <a:spcAft>
                <a:spcPts val="0"/>
              </a:spcAft>
              <a:buSzPts val="1400"/>
              <a:buNone/>
            </a:pPr>
            <a:r>
              <a:rPr lang="en-US" sz="2000" b="1"/>
              <a:t>Network segmentation</a:t>
            </a:r>
            <a:r>
              <a:rPr lang="en-US" sz="2000"/>
              <a:t> is a security strategy that involves dividing a large network into smaller, isolated subnetworks. This compartmentalization helps to enhance security, improve performance, and simplify network management.</a:t>
            </a:r>
            <a:endParaRPr lang="en-US" sz="1400"/>
          </a:p>
          <a:p>
            <a:pPr marL="0" lvl="0" indent="0" algn="l" rtl="0">
              <a:lnSpc>
                <a:spcPct val="100000"/>
              </a:lnSpc>
              <a:spcBef>
                <a:spcPts val="0"/>
              </a:spcBef>
              <a:spcAft>
                <a:spcPts val="0"/>
              </a:spcAft>
              <a:buSzPts val="1400"/>
              <a:buNone/>
            </a:pPr>
            <a:endParaRPr/>
          </a:p>
        </p:txBody>
      </p:sp>
      <p:sp>
        <p:nvSpPr>
          <p:cNvPr id="640" name="Google Shape;640;ge85d73439a_1_3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171</a:t>
            </a:fld>
            <a:endParaRPr/>
          </a:p>
        </p:txBody>
      </p:sp>
    </p:spTree>
    <p:extLst>
      <p:ext uri="{BB962C8B-B14F-4D97-AF65-F5344CB8AC3E}">
        <p14:creationId xmlns:p14="http://schemas.microsoft.com/office/powerpoint/2010/main" val="159780607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1668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Explain Shadow IT</a:t>
            </a:r>
          </a:p>
          <a:p>
            <a:pPr marL="228600" lvl="0" indent="0" algn="l" rtl="0">
              <a:lnSpc>
                <a:spcPct val="100000"/>
              </a:lnSpc>
              <a:spcBef>
                <a:spcPts val="0"/>
              </a:spcBef>
              <a:spcAft>
                <a:spcPts val="0"/>
              </a:spcAft>
              <a:buSzPts val="1400"/>
              <a:buFont typeface="Arial"/>
              <a:buNone/>
            </a:pPr>
            <a:endParaRPr lang="en-US"/>
          </a:p>
          <a:p>
            <a:pPr marL="342900" lvl="0" indent="-342900" rtl="0">
              <a:lnSpc>
                <a:spcPct val="114000"/>
              </a:lnSpc>
              <a:spcBef>
                <a:spcPts val="1000"/>
              </a:spcBef>
              <a:spcAft>
                <a:spcPts val="0"/>
              </a:spcAft>
              <a:buSzPts val="2800"/>
              <a:buFont typeface="Arial" panose="020B0604020202020204" pitchFamily="34" charset="0"/>
              <a:buChar char="•"/>
            </a:pPr>
            <a:r>
              <a:rPr lang="en-US">
                <a:solidFill>
                  <a:srgbClr val="3F3F3F"/>
                </a:solidFill>
                <a:latin typeface="Open Sans"/>
                <a:ea typeface="Open Sans"/>
                <a:cs typeface="Open Sans"/>
                <a:sym typeface="Open Sans"/>
              </a:rPr>
              <a:t>Shadow IT refers to technology used within an organization without proper approval or oversight from the IT department. </a:t>
            </a:r>
          </a:p>
          <a:p>
            <a:pPr marL="342900" lvl="0" indent="-342900" rtl="0">
              <a:lnSpc>
                <a:spcPct val="114000"/>
              </a:lnSpc>
              <a:spcBef>
                <a:spcPts val="1000"/>
              </a:spcBef>
              <a:spcAft>
                <a:spcPts val="0"/>
              </a:spcAft>
              <a:buSzPts val="2800"/>
              <a:buFont typeface="Arial" panose="020B0604020202020204" pitchFamily="34" charset="0"/>
              <a:buChar char="•"/>
            </a:pPr>
            <a:r>
              <a:rPr lang="en-US">
                <a:solidFill>
                  <a:srgbClr val="3F3F3F"/>
                </a:solidFill>
                <a:latin typeface="Open Sans"/>
                <a:ea typeface="Open Sans"/>
                <a:cs typeface="Open Sans"/>
                <a:sym typeface="Open Sans"/>
              </a:rPr>
              <a:t>Employees might use unauthorized applications or devices out of a desire to enhance their productivity or streamline their work processes, rather than with any malicious intent.</a:t>
            </a:r>
          </a:p>
          <a:p>
            <a:pPr marL="342900" lvl="0" indent="-342900" rtl="0">
              <a:lnSpc>
                <a:spcPct val="114000"/>
              </a:lnSpc>
              <a:spcBef>
                <a:spcPts val="1000"/>
              </a:spcBef>
              <a:spcAft>
                <a:spcPts val="0"/>
              </a:spcAft>
              <a:buSzPts val="2800"/>
              <a:buFont typeface="Arial" panose="020B0604020202020204" pitchFamily="34" charset="0"/>
              <a:buChar char="•"/>
            </a:pPr>
            <a:endParaRPr lang="en-US">
              <a:solidFill>
                <a:srgbClr val="3F3F3F"/>
              </a:solidFill>
              <a:latin typeface="Open Sans"/>
              <a:ea typeface="Open Sans"/>
              <a:cs typeface="Open Sans"/>
              <a:sym typeface="Open Sans"/>
            </a:endParaRP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endParaRPr/>
          </a:p>
        </p:txBody>
      </p:sp>
      <p:sp>
        <p:nvSpPr>
          <p:cNvPr id="398" name="Google Shape;3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44763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Physical Attacks</a:t>
            </a:r>
          </a:p>
          <a:p>
            <a:pPr marL="0" lvl="0" indent="0" algn="l" rtl="0">
              <a:lnSpc>
                <a:spcPct val="100000"/>
              </a:lnSpc>
              <a:spcBef>
                <a:spcPts val="0"/>
              </a:spcBef>
              <a:spcAft>
                <a:spcPts val="0"/>
              </a:spcAft>
              <a:buSzPts val="1400"/>
              <a:buNone/>
            </a:pPr>
            <a:endParaRPr lang="en-US"/>
          </a:p>
          <a:p>
            <a:pPr marL="342900" indent="-342900">
              <a:lnSpc>
                <a:spcPct val="115000"/>
              </a:lnSpc>
              <a:buSzPts val="2200"/>
              <a:buFont typeface="Arial" panose="020B0604020202020204" pitchFamily="34" charset="0"/>
              <a:buChar char="•"/>
            </a:pPr>
            <a:r>
              <a:rPr lang="en-US" sz="1200">
                <a:solidFill>
                  <a:srgbClr val="434343"/>
                </a:solidFill>
                <a:latin typeface="Open Sans"/>
                <a:ea typeface="Open Sans"/>
                <a:cs typeface="Open Sans"/>
              </a:rPr>
              <a:t>Physical infrastructure attacks are deliberate assaults on critical infrastructure, aiming to disrupt, damage, or destroy physical components. </a:t>
            </a:r>
          </a:p>
          <a:p>
            <a:pPr marL="342900" indent="-342900">
              <a:lnSpc>
                <a:spcPct val="115000"/>
              </a:lnSpc>
              <a:buSzPts val="2200"/>
              <a:buFont typeface="Arial" panose="020B0604020202020204" pitchFamily="34" charset="0"/>
              <a:buChar char="•"/>
            </a:pPr>
            <a:r>
              <a:rPr lang="en-US" sz="1200">
                <a:solidFill>
                  <a:srgbClr val="434343"/>
                </a:solidFill>
                <a:latin typeface="Open Sans"/>
                <a:ea typeface="Open Sans"/>
                <a:cs typeface="Open Sans"/>
              </a:rPr>
              <a:t>They can have severe consequences, affecting essential services that communities rely on. </a:t>
            </a:r>
          </a:p>
          <a:p>
            <a:pPr marL="342900" indent="-342900">
              <a:lnSpc>
                <a:spcPct val="115000"/>
              </a:lnSpc>
              <a:buSzPts val="2200"/>
              <a:buFont typeface="Arial" panose="020B0604020202020204" pitchFamily="34" charset="0"/>
              <a:buChar char="•"/>
            </a:pPr>
            <a:r>
              <a:rPr lang="en-US" sz="1200">
                <a:solidFill>
                  <a:srgbClr val="434343"/>
                </a:solidFill>
                <a:latin typeface="Open Sans"/>
                <a:ea typeface="Open Sans"/>
                <a:cs typeface="Open Sans"/>
              </a:rPr>
              <a:t>These attacks involve using stealthy tactics to breach physical spaces.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173</a:t>
            </a:fld>
            <a:endParaRPr/>
          </a:p>
        </p:txBody>
      </p:sp>
    </p:spTree>
    <p:extLst>
      <p:ext uri="{BB962C8B-B14F-4D97-AF65-F5344CB8AC3E}">
        <p14:creationId xmlns:p14="http://schemas.microsoft.com/office/powerpoint/2010/main" val="1941924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44311652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c44311652f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Brute Force Physical Attack-</a:t>
            </a:r>
            <a:r>
              <a:rPr lang="en-US" sz="1200">
                <a:solidFill>
                  <a:srgbClr val="434343"/>
                </a:solidFill>
                <a:latin typeface="Open Sans"/>
                <a:ea typeface="Open Sans"/>
                <a:cs typeface="Open Sans"/>
              </a:rPr>
              <a:t>A brute-force attack is a direct physical assault using tools to break into a location and steal equipment</a:t>
            </a:r>
          </a:p>
          <a:p>
            <a:pPr marL="0" lvl="0" indent="0" algn="l" rtl="0">
              <a:lnSpc>
                <a:spcPct val="100000"/>
              </a:lnSpc>
              <a:spcBef>
                <a:spcPts val="0"/>
              </a:spcBef>
              <a:spcAft>
                <a:spcPts val="0"/>
              </a:spcAft>
              <a:buSzPts val="1400"/>
              <a:buNone/>
            </a:pPr>
            <a:r>
              <a:rPr lang="en-US" sz="1200">
                <a:solidFill>
                  <a:srgbClr val="434343"/>
                </a:solidFill>
                <a:latin typeface="Open Sans"/>
                <a:ea typeface="Open Sans"/>
                <a:cs typeface="Open Sans"/>
              </a:rPr>
              <a:t>RFID Cloning-RFID cloning is copying information from one chip onto another card, like making a fake key for a door that uses RFID cards instead of metal ones</a:t>
            </a:r>
            <a:endParaRPr/>
          </a:p>
          <a:p>
            <a:pPr marL="0" lvl="0" indent="0" algn="l" rtl="0">
              <a:lnSpc>
                <a:spcPct val="100000"/>
              </a:lnSpc>
              <a:spcBef>
                <a:spcPts val="0"/>
              </a:spcBef>
              <a:spcAft>
                <a:spcPts val="0"/>
              </a:spcAft>
              <a:buSzPts val="1400"/>
              <a:buNone/>
            </a:pPr>
            <a:endParaRPr/>
          </a:p>
        </p:txBody>
      </p:sp>
      <p:sp>
        <p:nvSpPr>
          <p:cNvPr id="100" name="Google Shape;100;gc44311652f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174</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24678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introduction to network attacks</a:t>
            </a:r>
          </a:p>
          <a:p>
            <a:pPr marL="0" lvl="0" indent="0" algn="l" rtl="0">
              <a:lnSpc>
                <a:spcPct val="100000"/>
              </a:lnSpc>
              <a:spcBef>
                <a:spcPts val="0"/>
              </a:spcBef>
              <a:spcAft>
                <a:spcPts val="0"/>
              </a:spcAft>
              <a:buSzPts val="1400"/>
              <a:buNone/>
            </a:pPr>
            <a:endParaRPr lang="en-US"/>
          </a:p>
          <a:p>
            <a:pPr defTabSz="577850"/>
            <a:r>
              <a:rPr lang="en-US" sz="1200">
                <a:solidFill>
                  <a:srgbClr val="434343"/>
                </a:solidFill>
                <a:latin typeface="Open Sans"/>
                <a:ea typeface="Open Sans"/>
                <a:cs typeface="Open Sans"/>
              </a:rPr>
              <a:t>A network attack is an unauthorized and malicious attempt to disrupt, compromise, or gain access to computer systems, data, or communication within a network, often for malicious purposes.</a:t>
            </a:r>
          </a:p>
          <a:p>
            <a:pPr defTabSz="577850"/>
            <a:endParaRPr lang="en-US" sz="1200">
              <a:solidFill>
                <a:srgbClr val="434343"/>
              </a:solidFill>
              <a:latin typeface="Open Sans"/>
              <a:ea typeface="Open Sans"/>
              <a:cs typeface="Open Sans"/>
            </a:endParaRPr>
          </a:p>
          <a:p>
            <a:pPr defTabSz="577850"/>
            <a:r>
              <a:rPr lang="en-US" sz="1200">
                <a:solidFill>
                  <a:srgbClr val="434343"/>
                </a:solidFill>
                <a:latin typeface="Open Sans"/>
                <a:ea typeface="Open Sans"/>
                <a:cs typeface="Open Sans"/>
              </a:rPr>
              <a:t>Most of these attacks are called server-side attacks as they target an organization’s servers, such as domain controllers, which hold user accounts, or SQL database servers, which hold confidential customer data and credit card information.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176</a:t>
            </a:fld>
            <a:endParaRPr/>
          </a:p>
        </p:txBody>
      </p:sp>
    </p:spTree>
    <p:extLst>
      <p:ext uri="{BB962C8B-B14F-4D97-AF65-F5344CB8AC3E}">
        <p14:creationId xmlns:p14="http://schemas.microsoft.com/office/powerpoint/2010/main" val="45786746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a:t>Trainer Notes: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rtl="0">
              <a:lnSpc>
                <a:spcPct val="100000"/>
              </a:lnSpc>
              <a:spcBef>
                <a:spcPct val="0"/>
              </a:spcBef>
              <a:spcAft>
                <a:spcPct val="0"/>
              </a:spcAft>
              <a:buClr>
                <a:srgbClr val="000000"/>
              </a:buClr>
              <a:buSzPts val="1400"/>
              <a:buFont typeface="Arial"/>
              <a:buNone/>
            </a:pPr>
            <a:r>
              <a:rPr lang="en-US"/>
              <a:t>Explain forms of Network Attacks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Passive Attack-</a:t>
            </a:r>
            <a:r>
              <a:rPr lang="en-US" sz="1200">
                <a:solidFill>
                  <a:srgbClr val="3F3F3F"/>
                </a:solidFill>
                <a:latin typeface="Open Sans"/>
                <a:ea typeface="Open Sans"/>
                <a:cs typeface="Open Sans"/>
              </a:rPr>
              <a:t>Involve monitoring network traffic to gather information without altering it. This can be done by sniffing traffic on a shared network or eavesdropping on wireless communications</a:t>
            </a:r>
            <a:endParaRPr lang="en-US" sz="1200" b="0" i="0" u="none" strike="noStrike" cap="none">
              <a:solidFill>
                <a:srgbClr val="000000"/>
              </a:solidFill>
              <a:latin typeface="Arial"/>
              <a:ea typeface="Arial"/>
              <a:cs typeface="Arial"/>
              <a:sym typeface="Arial"/>
            </a:endParaRPr>
          </a:p>
          <a:p>
            <a:pPr marL="457200" marR="0" lvl="0" indent="-22860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a:t>Active Attacks- </a:t>
            </a:r>
            <a:r>
              <a:rPr lang="en-US" sz="1200">
                <a:solidFill>
                  <a:srgbClr val="3F3F3F"/>
                </a:solidFill>
                <a:latin typeface="Open Sans"/>
                <a:ea typeface="Open Sans"/>
                <a:cs typeface="Open Sans"/>
              </a:rPr>
              <a:t>It involve modifying network traffic or systems. This can be done by launching denial-of-service (DoS) attacks, injecting malware into systems, or exploiting software vulnerabilities.</a:t>
            </a:r>
          </a:p>
          <a:p>
            <a:pPr marL="457200" marR="0" lvl="0" indent="-228600" algn="l" rtl="0">
              <a:lnSpc>
                <a:spcPct val="100000"/>
              </a:lnSpc>
              <a:spcBef>
                <a:spcPct val="0"/>
              </a:spcBef>
              <a:spcAft>
                <a:spcPct val="0"/>
              </a:spcAft>
              <a:buClr>
                <a:srgbClr val="000000"/>
              </a:buClr>
              <a:buSzPts val="1400"/>
              <a:buFont typeface="Arial"/>
              <a:buNone/>
            </a:pPr>
            <a:endParaRPr/>
          </a:p>
        </p:txBody>
      </p:sp>
      <p:sp>
        <p:nvSpPr>
          <p:cNvPr id="290" name="Google Shape;290;p1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316428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The different types of network attacks are: Pivoting, DOS or DDOS, ARP Poisoning, and Smurf attacks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34377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Pivoting Attack</a:t>
            </a:r>
          </a:p>
          <a:p>
            <a:pPr marL="0" lvl="0" indent="0" algn="l" rtl="0">
              <a:lnSpc>
                <a:spcPct val="100000"/>
              </a:lnSpc>
              <a:spcBef>
                <a:spcPts val="0"/>
              </a:spcBef>
              <a:spcAft>
                <a:spcPts val="0"/>
              </a:spcAft>
              <a:buSzPts val="1400"/>
              <a:buNone/>
            </a:pPr>
            <a:endParaRPr lang="en-US"/>
          </a:p>
          <a:p>
            <a:pPr defTabSz="577850">
              <a:lnSpc>
                <a:spcPct val="114000"/>
              </a:lnSpc>
              <a:spcBef>
                <a:spcPct val="0"/>
              </a:spcBef>
              <a:spcAft>
                <a:spcPct val="0"/>
              </a:spcAft>
              <a:buSzPts val="2200"/>
            </a:pPr>
            <a:r>
              <a:rPr lang="en-US" sz="1200">
                <a:solidFill>
                  <a:srgbClr val="3F3F3F"/>
                </a:solidFill>
                <a:latin typeface="Open Sans"/>
                <a:ea typeface="Open Sans"/>
                <a:cs typeface="Open Sans"/>
              </a:rPr>
              <a:t>It refers to a technique used by attackers (or ethical hackers during penetration testing) to move laterally within a network. </a:t>
            </a:r>
          </a:p>
          <a:p>
            <a:pPr defTabSz="577850">
              <a:lnSpc>
                <a:spcPct val="114000"/>
              </a:lnSpc>
              <a:spcBef>
                <a:spcPct val="0"/>
              </a:spcBef>
              <a:spcAft>
                <a:spcPct val="0"/>
              </a:spcAft>
              <a:buSzPts val="2200"/>
            </a:pPr>
            <a:r>
              <a:rPr lang="en-US" sz="1200">
                <a:solidFill>
                  <a:srgbClr val="3F3F3F"/>
                </a:solidFill>
                <a:latin typeface="Open Sans"/>
                <a:ea typeface="Open Sans"/>
                <a:cs typeface="Open Sans"/>
              </a:rPr>
              <a:t>It essentially means using a compromised system as a stepping stone to access other devices on the same network.</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179</a:t>
            </a:fld>
            <a:endParaRPr/>
          </a:p>
        </p:txBody>
      </p:sp>
    </p:spTree>
    <p:extLst>
      <p:ext uri="{BB962C8B-B14F-4D97-AF65-F5344CB8AC3E}">
        <p14:creationId xmlns:p14="http://schemas.microsoft.com/office/powerpoint/2010/main" val="26363229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r>
              <a:rPr lang="en-US">
                <a:solidFill>
                  <a:srgbClr val="45545F"/>
                </a:solidFill>
                <a:latin typeface="Open Sans"/>
                <a:ea typeface="Open Sans"/>
                <a:cs typeface="Open Sans"/>
                <a:sym typeface="Open Sans"/>
              </a:rPr>
              <a:t>Gaining foothold- </a:t>
            </a:r>
            <a:r>
              <a:rPr lang="en-US" sz="2200">
                <a:solidFill>
                  <a:srgbClr val="434343"/>
                </a:solidFill>
                <a:latin typeface="Open Sans" panose="020B0606030504020204" pitchFamily="34" charset="0"/>
                <a:ea typeface="Open Sans" panose="020B0606030504020204" pitchFamily="34" charset="0"/>
                <a:cs typeface="Open Sans" panose="020B0606030504020204" pitchFamily="34" charset="0"/>
              </a:rPr>
              <a:t>The attacker first needs to gain access to a single system within the network. This could  be achieved through various methods like phishing attacks, exploiting vulnerabilities, or social engineering</a:t>
            </a:r>
            <a:r>
              <a:rPr lang="en-US" sz="2200" i="0">
                <a:latin typeface="Open Sans" panose="020B0606030504020204" pitchFamily="34" charset="0"/>
                <a:ea typeface="Open Sans" panose="020B0606030504020204" pitchFamily="34" charset="0"/>
                <a:cs typeface="Open Sans" panose="020B0606030504020204" pitchFamily="34" charset="0"/>
              </a:rPr>
              <a:t>.</a:t>
            </a:r>
            <a:endParaRPr lang="en-US" sz="2200">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00000"/>
              </a:lnSpc>
              <a:spcBef>
                <a:spcPct val="0"/>
              </a:spcBef>
              <a:spcAft>
                <a:spcPct val="0"/>
              </a:spcAft>
              <a:buClr>
                <a:schemeClr val="dk1"/>
              </a:buClr>
              <a:buSzPts val="1400"/>
              <a:buFont typeface="Arial"/>
              <a:buNone/>
            </a:pPr>
            <a:endParaRPr lang="en-US">
              <a:solidFill>
                <a:srgbClr val="45545F"/>
              </a:solidFill>
              <a:latin typeface="Open Sans"/>
              <a:ea typeface="Open Sans"/>
              <a:cs typeface="Open Sans"/>
              <a:sym typeface="Open Sans"/>
            </a:endParaRP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r>
              <a:rPr lang="en-US">
                <a:solidFill>
                  <a:srgbClr val="45545F"/>
                </a:solidFill>
                <a:latin typeface="Open Sans"/>
                <a:ea typeface="Open Sans"/>
                <a:cs typeface="Open Sans"/>
                <a:sym typeface="Open Sans"/>
              </a:rPr>
              <a:t>Using foothold - </a:t>
            </a:r>
            <a:r>
              <a:rPr lang="en-US" sz="1200">
                <a:solidFill>
                  <a:srgbClr val="434343"/>
                </a:solidFill>
                <a:latin typeface="Open Sans"/>
                <a:ea typeface="Open Sans"/>
                <a:cs typeface="Open Sans"/>
              </a:rPr>
              <a:t>Once inside the initial system, the attacker leverages its resources to further their reach. This can involve stealing credentials, exploiting internal network configurations.</a:t>
            </a:r>
          </a:p>
          <a:p>
            <a:pPr marL="0" lvl="0" indent="0" algn="l" rtl="0">
              <a:lnSpc>
                <a:spcPct val="100000"/>
              </a:lnSpc>
              <a:spcBef>
                <a:spcPct val="0"/>
              </a:spcBef>
              <a:spcAft>
                <a:spcPct val="0"/>
              </a:spcAft>
              <a:buClr>
                <a:schemeClr val="dk1"/>
              </a:buClr>
              <a:buSzPts val="1400"/>
              <a:buFont typeface="Arial"/>
              <a:buNone/>
            </a:pPr>
            <a:endParaRPr lang="en-US">
              <a:solidFill>
                <a:srgbClr val="45545F"/>
              </a:solidFill>
              <a:latin typeface="Open Sans"/>
              <a:ea typeface="Open Sans"/>
              <a:cs typeface="Open Sans"/>
              <a:sym typeface="Open Sans"/>
            </a:endParaRPr>
          </a:p>
          <a:p>
            <a:pPr marL="0" marR="0" lvl="0" indent="0" algn="l" defTabSz="914400" rtl="0" eaLnBrk="1" fontAlgn="auto" latinLnBrk="0" hangingPunct="1">
              <a:lnSpc>
                <a:spcPct val="100000"/>
              </a:lnSpc>
              <a:spcBef>
                <a:spcPct val="0"/>
              </a:spcBef>
              <a:spcAft>
                <a:spcPct val="0"/>
              </a:spcAft>
              <a:buClr>
                <a:schemeClr val="dk1"/>
              </a:buClr>
              <a:buSzPts val="1400"/>
              <a:buFont typeface="Arial"/>
              <a:buNone/>
              <a:tabLst/>
              <a:defRPr/>
            </a:pPr>
            <a:r>
              <a:rPr lang="en-IN">
                <a:solidFill>
                  <a:srgbClr val="45545F"/>
                </a:solidFill>
                <a:latin typeface="Open Sans"/>
                <a:ea typeface="Open Sans"/>
                <a:cs typeface="Open Sans"/>
                <a:sym typeface="Open Sans"/>
              </a:rPr>
              <a:t>Moving laterally - </a:t>
            </a:r>
            <a:r>
              <a:rPr lang="en-US" sz="1200">
                <a:solidFill>
                  <a:srgbClr val="434343"/>
                </a:solidFill>
                <a:latin typeface="Open Sans"/>
                <a:ea typeface="Open Sans"/>
                <a:cs typeface="Open Sans"/>
              </a:rPr>
              <a:t>With the compromised system as a "pivot point," the attacker can then launch attacks on other machines on the network. This allows them to potentially access more valuable data, escalate privileges, or achieve their goal within the network.</a:t>
            </a:r>
          </a:p>
          <a:p>
            <a:pPr marL="0" lvl="0" indent="0" algn="l" rtl="0">
              <a:lnSpc>
                <a:spcPct val="100000"/>
              </a:lnSpc>
              <a:spcBef>
                <a:spcPct val="0"/>
              </a:spcBef>
              <a:spcAft>
                <a:spcPct val="0"/>
              </a:spcAft>
              <a:buClr>
                <a:schemeClr val="dk1"/>
              </a:buClr>
              <a:buSzPts val="1400"/>
              <a:buFont typeface="Arial"/>
              <a:buNone/>
            </a:pPr>
            <a:endParaRPr>
              <a:solidFill>
                <a:srgbClr val="45545F"/>
              </a:solidFill>
              <a:latin typeface="Open Sans"/>
              <a:ea typeface="Open Sans"/>
              <a:cs typeface="Open Sans"/>
              <a:sym typeface="Open Sans"/>
            </a:endParaRPr>
          </a:p>
        </p:txBody>
      </p:sp>
      <p:sp>
        <p:nvSpPr>
          <p:cNvPr id="460" name="Google Shape;460;p1: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Explain Denial of Service Attack</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In computing, a denial-of-service attack ( DoS attack) is a cyber-attack in which the perpetrator seeks to make a machine or network resource unavailable to its intended users by temporarily or indefinitely disrupting services of a host connected to the Internet.</a:t>
            </a:r>
            <a:endParaRPr lang="en-IN" sz="1200">
              <a:solidFill>
                <a:srgbClr val="3F3F3F"/>
              </a:solidFill>
              <a:latin typeface="Open Sans"/>
              <a:ea typeface="Open Sans"/>
              <a:cs typeface="Open Sans"/>
            </a:endParaRPr>
          </a:p>
          <a:p>
            <a:pPr marL="342900" indent="-342900">
              <a:buFont typeface="Arial" panose="020B0604020202020204" pitchFamily="34" charset="0"/>
              <a:buChar char="•"/>
            </a:pPr>
            <a:r>
              <a:rPr lang="en-GB" sz="1200">
                <a:solidFill>
                  <a:srgbClr val="3F3F3F"/>
                </a:solidFill>
                <a:latin typeface="Open Sans"/>
                <a:ea typeface="Open Sans"/>
                <a:cs typeface="Open Sans"/>
              </a:rPr>
              <a:t>This can be accomplished by crashing the system—taking it offline—or by sending so many requests that the machine is overwhelmed</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181</a:t>
            </a:fld>
            <a:endParaRPr/>
          </a:p>
        </p:txBody>
      </p:sp>
    </p:spTree>
    <p:extLst>
      <p:ext uri="{BB962C8B-B14F-4D97-AF65-F5344CB8AC3E}">
        <p14:creationId xmlns:p14="http://schemas.microsoft.com/office/powerpoint/2010/main" val="21965382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Syn flood attack</a:t>
            </a:r>
          </a:p>
          <a:p>
            <a:pPr marL="0" lvl="0" indent="0" algn="l" rtl="0">
              <a:lnSpc>
                <a:spcPct val="100000"/>
              </a:lnSpc>
              <a:spcBef>
                <a:spcPts val="0"/>
              </a:spcBef>
              <a:spcAft>
                <a:spcPts val="0"/>
              </a:spcAft>
              <a:buSzPts val="1400"/>
              <a:buNone/>
            </a:pPr>
            <a:endParaRPr lang="en-US"/>
          </a:p>
          <a:p>
            <a:pPr marL="342900" lvl="0" indent="-342900">
              <a:buFont typeface="Arial" panose="020B0604020202020204" pitchFamily="34" charset="0"/>
              <a:buChar char="•"/>
            </a:pPr>
            <a:r>
              <a:rPr lang="en-US" sz="1200">
                <a:solidFill>
                  <a:srgbClr val="3F3F3F"/>
                </a:solidFill>
                <a:latin typeface="Open Sans"/>
                <a:ea typeface="Open Sans"/>
                <a:cs typeface="Open Sans"/>
              </a:rPr>
              <a:t>A SYN flood (half-open attack) is a type of denial-of-service (DDoS) attack which aims to make a server unavailable to legitimate traffic by consuming all available server resources. </a:t>
            </a:r>
          </a:p>
          <a:p>
            <a:pPr marL="342900" lvl="0" indent="-342900">
              <a:buFont typeface="Arial" panose="020B0604020202020204" pitchFamily="34" charset="0"/>
              <a:buChar char="•"/>
            </a:pP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By repeatedly sending initial connection request (SYN) packets, the attacker can overwhelm all available ports on a targeted server machine, causing the targeted device to respond to legitimate traffic sluggishly or not at all.</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182</a:t>
            </a:fld>
            <a:endParaRPr/>
          </a:p>
        </p:txBody>
      </p:sp>
    </p:spTree>
    <p:extLst>
      <p:ext uri="{BB962C8B-B14F-4D97-AF65-F5344CB8AC3E}">
        <p14:creationId xmlns:p14="http://schemas.microsoft.com/office/powerpoint/2010/main" val="3105778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Explain Nation State</a:t>
            </a:r>
          </a:p>
          <a:p>
            <a:pPr marL="228600" lvl="0" indent="0" algn="l" rtl="0">
              <a:lnSpc>
                <a:spcPct val="100000"/>
              </a:lnSpc>
              <a:spcBef>
                <a:spcPts val="0"/>
              </a:spcBef>
              <a:spcAft>
                <a:spcPts val="0"/>
              </a:spcAft>
              <a:buSzPts val="1400"/>
              <a:buFont typeface="Arial"/>
              <a:buNone/>
            </a:pPr>
            <a:endParaRPr lang="en-US"/>
          </a:p>
          <a:p>
            <a:pPr marL="342900" lvl="0" indent="-342900" rtl="0">
              <a:lnSpc>
                <a:spcPct val="114000"/>
              </a:lnSpc>
              <a:spcBef>
                <a:spcPts val="1000"/>
              </a:spcBef>
              <a:spcAft>
                <a:spcPts val="0"/>
              </a:spcAft>
              <a:buSzPts val="2800"/>
              <a:buFont typeface="Arial" panose="020B0604020202020204" pitchFamily="34" charset="0"/>
              <a:buChar char="•"/>
            </a:pPr>
            <a:r>
              <a:rPr lang="en-US">
                <a:solidFill>
                  <a:srgbClr val="3F3F3F"/>
                </a:solidFill>
                <a:latin typeface="Open Sans"/>
                <a:ea typeface="Open Sans"/>
                <a:cs typeface="Open Sans"/>
                <a:sym typeface="Open Sans"/>
              </a:rPr>
              <a:t>Nation state threat actors are perhaps the most formidable adversaries in the realm of cybersecurity. </a:t>
            </a:r>
          </a:p>
          <a:p>
            <a:pPr marL="342900" lvl="0" indent="-342900" rtl="0">
              <a:lnSpc>
                <a:spcPct val="114000"/>
              </a:lnSpc>
              <a:spcBef>
                <a:spcPts val="1000"/>
              </a:spcBef>
              <a:spcAft>
                <a:spcPts val="0"/>
              </a:spcAft>
              <a:buSzPts val="2800"/>
              <a:buFont typeface="Arial" panose="020B0604020202020204" pitchFamily="34" charset="0"/>
              <a:buChar char="•"/>
            </a:pPr>
            <a:r>
              <a:rPr lang="en-US">
                <a:solidFill>
                  <a:srgbClr val="3F3F3F"/>
                </a:solidFill>
                <a:latin typeface="Open Sans"/>
                <a:ea typeface="Open Sans"/>
                <a:cs typeface="Open Sans"/>
                <a:sym typeface="Open Sans"/>
              </a:rPr>
              <a:t>These government-sponsored entities engage in cyber operations to further their national interests. </a:t>
            </a:r>
          </a:p>
          <a:p>
            <a:pPr marL="342900" lvl="0" indent="-342900" rtl="0">
              <a:lnSpc>
                <a:spcPct val="114000"/>
              </a:lnSpc>
              <a:spcBef>
                <a:spcPts val="1000"/>
              </a:spcBef>
              <a:spcAft>
                <a:spcPts val="0"/>
              </a:spcAft>
              <a:buSzPts val="2800"/>
              <a:buFont typeface="Arial" panose="020B0604020202020204" pitchFamily="34" charset="0"/>
              <a:buChar char="•"/>
            </a:pPr>
            <a:r>
              <a:rPr lang="en-US">
                <a:solidFill>
                  <a:srgbClr val="3F3F3F"/>
                </a:solidFill>
                <a:latin typeface="Open Sans"/>
                <a:ea typeface="Open Sans"/>
                <a:cs typeface="Open Sans"/>
                <a:sym typeface="Open Sans"/>
              </a:rPr>
              <a:t>Often possessing substantial resources and advanced technical capabilities, nation-states can launch sophisticated attacks, such as espionage, data theft, and even sabotage. </a:t>
            </a:r>
          </a:p>
          <a:p>
            <a:pPr marL="228600" lvl="0" indent="0" algn="l" rtl="0">
              <a:lnSpc>
                <a:spcPct val="100000"/>
              </a:lnSpc>
              <a:spcBef>
                <a:spcPts val="0"/>
              </a:spcBef>
              <a:spcAft>
                <a:spcPts val="0"/>
              </a:spcAft>
              <a:buSzPts val="1400"/>
              <a:buFont typeface="Arial"/>
              <a:buNone/>
            </a:pPr>
            <a:endParaRPr/>
          </a:p>
        </p:txBody>
      </p:sp>
      <p:sp>
        <p:nvSpPr>
          <p:cNvPr id="398" name="Google Shape;3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90963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DDOS Attack</a:t>
            </a:r>
          </a:p>
          <a:p>
            <a:pPr marL="0" lvl="0" indent="0" algn="l" rtl="0">
              <a:lnSpc>
                <a:spcPct val="100000"/>
              </a:lnSpc>
              <a:spcBef>
                <a:spcPts val="0"/>
              </a:spcBef>
              <a:spcAft>
                <a:spcPts val="0"/>
              </a:spcAft>
              <a:buSzPts val="1400"/>
              <a:buNone/>
            </a:pPr>
            <a:endParaRPr lang="en-US"/>
          </a:p>
          <a:p>
            <a:pPr marL="342900" lvl="0" indent="-342900">
              <a:buFont typeface="Arial" panose="020B0604020202020204" pitchFamily="34" charset="0"/>
              <a:buChar char="•"/>
            </a:pPr>
            <a:r>
              <a:rPr lang="en-GB" sz="1200">
                <a:solidFill>
                  <a:srgbClr val="3F3F3F"/>
                </a:solidFill>
                <a:latin typeface="Open Sans"/>
                <a:ea typeface="Open Sans"/>
                <a:cs typeface="Open Sans"/>
              </a:rPr>
              <a:t>In a typical DDoS attack, the hacker begins by exploiting a computer system and making it the DDoS master.</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GB" sz="1200">
                <a:solidFill>
                  <a:srgbClr val="3F3F3F"/>
                </a:solidFill>
                <a:latin typeface="Open Sans"/>
                <a:ea typeface="Open Sans"/>
                <a:cs typeface="Open Sans"/>
              </a:rPr>
              <a:t>The attack master system identifies other vulnerable systems and gains control over them by either infecting the systems with malware or bypassing the authentication controls . </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GB" sz="1200">
                <a:solidFill>
                  <a:srgbClr val="3F3F3F"/>
                </a:solidFill>
                <a:latin typeface="Open Sans"/>
                <a:ea typeface="Open Sans"/>
                <a:cs typeface="Open Sans"/>
              </a:rPr>
              <a:t>The attacker creates a command-and- control server to command the network of bots, also called a botnet. </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GB" sz="1200">
                <a:solidFill>
                  <a:srgbClr val="3F3F3F"/>
                </a:solidFill>
                <a:latin typeface="Open Sans"/>
                <a:ea typeface="Open Sans"/>
                <a:cs typeface="Open Sans"/>
              </a:rPr>
              <a:t>The person in control of a botnet is sometimes referred to as the botmaster. </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GB" sz="1200">
                <a:solidFill>
                  <a:srgbClr val="3F3F3F"/>
                </a:solidFill>
                <a:latin typeface="Open Sans"/>
                <a:ea typeface="Open Sans"/>
                <a:cs typeface="Open Sans"/>
              </a:rPr>
              <a:t>Their main aim is to prevent legitimate users from accessing a system or site. </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183</a:t>
            </a:fld>
            <a:endParaRPr/>
          </a:p>
        </p:txBody>
      </p:sp>
    </p:spTree>
    <p:extLst>
      <p:ext uri="{BB962C8B-B14F-4D97-AF65-F5344CB8AC3E}">
        <p14:creationId xmlns:p14="http://schemas.microsoft.com/office/powerpoint/2010/main" val="350662691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chemeClr val="lt1"/>
                </a:solidFill>
                <a:latin typeface="Open Sans"/>
                <a:ea typeface="Open Sans"/>
                <a:cs typeface="Open Sans"/>
                <a:sym typeface="Open Sans"/>
              </a:rPr>
              <a:t>Explain types of DDOS Attack</a:t>
            </a:r>
          </a:p>
          <a:p>
            <a:pPr marL="0" marR="0" lvl="0" indent="0" algn="l" rtl="0">
              <a:lnSpc>
                <a:spcPct val="100000"/>
              </a:lnSpc>
              <a:spcBef>
                <a:spcPts val="0"/>
              </a:spcBef>
              <a:spcAft>
                <a:spcPts val="0"/>
              </a:spcAft>
              <a:buClr>
                <a:srgbClr val="000000"/>
              </a:buClr>
              <a:buSzPts val="1400"/>
              <a:buFont typeface="Arial"/>
              <a:buNone/>
            </a:pPr>
            <a:endParaRPr lang="en-US" sz="1200" b="1" i="0" u="none" strike="noStrike" cap="none">
              <a:solidFill>
                <a:schemeClr val="lt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lt1"/>
                </a:solidFill>
                <a:latin typeface="Open Sans"/>
                <a:ea typeface="Open Sans"/>
                <a:cs typeface="Open Sans"/>
                <a:sym typeface="Open Sans"/>
              </a:rPr>
              <a:t>Network of Volume Centric-</a:t>
            </a:r>
            <a:r>
              <a:rPr lang="en-GB" sz="1200">
                <a:solidFill>
                  <a:srgbClr val="3F3F3F"/>
                </a:solidFill>
                <a:latin typeface="Open Sans"/>
                <a:ea typeface="Open Sans"/>
                <a:cs typeface="Open Sans"/>
              </a:rPr>
              <a:t>These attacks use bots and botnets to flood the network layers with a substantial amount of seemingly legitimate traffic. This consumes an excessive amount of bandwidth within or outside of the network and causes network operations to become extremely slow or to not work at all</a:t>
            </a: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a:solidFill>
                <a:srgbClr val="3F3F3F"/>
              </a:solidFill>
              <a:latin typeface="Open Sans"/>
              <a:ea typeface="Open Sans"/>
              <a:cs typeface="Open Sans"/>
            </a:endParaRPr>
          </a:p>
          <a:p>
            <a:pPr marL="342900" lvl="1" indent="-342900">
              <a:buSzPts val="2200"/>
              <a:buFont typeface="Arial"/>
              <a:buChar char="•"/>
            </a:pPr>
            <a:r>
              <a:rPr lang="en-US" sz="1200" b="0" i="0" u="none" strike="noStrike" cap="none">
                <a:solidFill>
                  <a:schemeClr val="lt1"/>
                </a:solidFill>
                <a:latin typeface="Open Sans"/>
                <a:ea typeface="Open Sans"/>
                <a:cs typeface="Open Sans"/>
                <a:sym typeface="Open Sans"/>
              </a:rPr>
              <a:t>Application Layer Attack-</a:t>
            </a:r>
            <a:r>
              <a:rPr lang="en-GB" sz="1200">
                <a:solidFill>
                  <a:srgbClr val="3F3F3F"/>
                </a:solidFill>
                <a:latin typeface="Open Sans"/>
                <a:ea typeface="Open Sans"/>
                <a:cs typeface="Open Sans"/>
              </a:rPr>
              <a:t>The goal of an application layer attack is to exhaust resources by consuming too much resources of application and are more sophisticated than Volume attack. They target the layer that manages HTTP and SMTP communication.</a:t>
            </a: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lt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400"/>
              <a:buFont typeface="Calibri"/>
              <a:buNone/>
            </a:pPr>
            <a:endParaRPr/>
          </a:p>
        </p:txBody>
      </p:sp>
      <p:sp>
        <p:nvSpPr>
          <p:cNvPr id="1697" name="Google Shape;169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Explain difference between DOS vs DDOS Attack</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DOS Attack </a:t>
            </a:r>
            <a:r>
              <a:rPr lang="en-GB" sz="1200" b="0" i="0" u="none" strike="noStrike" cap="none">
                <a:solidFill>
                  <a:srgbClr val="3F3F3F"/>
                </a:solidFill>
                <a:latin typeface="Open Sans"/>
                <a:ea typeface="Open Sans"/>
                <a:cs typeface="Open Sans"/>
                <a:sym typeface="Arial"/>
              </a:rPr>
              <a:t>In a DoS attack, a hacker uses a single Internet connection to either exploit a software vulnerability or flood a target with fake requests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DDOS Attack- </a:t>
            </a:r>
            <a:r>
              <a:rPr lang="en-GB" sz="1200" b="0" i="0" u="none" strike="noStrike" cap="none">
                <a:solidFill>
                  <a:srgbClr val="3F3F3F"/>
                </a:solidFill>
                <a:latin typeface="Open Sans"/>
                <a:ea typeface="Open Sans"/>
                <a:cs typeface="Open Sans"/>
                <a:sym typeface="Arial"/>
              </a:rPr>
              <a:t>On the other hand, distributed denial of service (DDoS) attacks are launched from multiple connected devices that are distributed across the Internet</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928800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Smurf Attack</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A Smurf attack is a distributed denial-of-service (DDoS) attack in which an attacker attempts to flood a targeted server with Internet Control Message Protocol (ICMP) packets.</a:t>
            </a:r>
          </a:p>
          <a:p>
            <a:pPr marL="342900" indent="-342900">
              <a:buFont typeface="Arial" panose="020B0604020202020204" pitchFamily="34" charset="0"/>
              <a:buChar char="•"/>
            </a:pPr>
            <a:endParaRPr lang="en-IN"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By making requests with the spoofed IP address of the targeted device to one or more computer networks, the computer networks then respond to the targeted server, amplifying the initial attack traffic and potentially overwhelming the target, rendering it inaccessible</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186</a:t>
            </a:fld>
            <a:endParaRPr/>
          </a:p>
        </p:txBody>
      </p:sp>
    </p:spTree>
    <p:extLst>
      <p:ext uri="{BB962C8B-B14F-4D97-AF65-F5344CB8AC3E}">
        <p14:creationId xmlns:p14="http://schemas.microsoft.com/office/powerpoint/2010/main" val="213672913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Step 1  </a:t>
            </a:r>
            <a:r>
              <a:rPr lang="en-US" sz="1200">
                <a:solidFill>
                  <a:schemeClr val="tx1">
                    <a:lumMod val="75000"/>
                    <a:lumOff val="25000"/>
                  </a:schemeClr>
                </a:solidFill>
                <a:latin typeface="Open Sans"/>
                <a:ea typeface="Open Sans"/>
                <a:cs typeface="Open Sans"/>
              </a:rPr>
              <a:t>Smurf malware is used to generate a fake Echo request containing a spoofed source IP, which is the target server address.</a:t>
            </a:r>
            <a:endParaRPr lang="en-IN" sz="1200">
              <a:solidFill>
                <a:schemeClr val="tx1">
                  <a:lumMod val="75000"/>
                  <a:lumOff val="25000"/>
                </a:schemeClr>
              </a:solidFill>
              <a:latin typeface="Open Sans"/>
              <a:ea typeface="Open Sans"/>
              <a:cs typeface="Open Sans"/>
            </a:endParaRPr>
          </a:p>
          <a:p>
            <a:endParaRPr lang="en-US"/>
          </a:p>
          <a:p>
            <a:r>
              <a:rPr lang="en-US"/>
              <a:t>Step 2  </a:t>
            </a:r>
            <a:r>
              <a:rPr lang="en-US" sz="1200">
                <a:solidFill>
                  <a:schemeClr val="tx1">
                    <a:lumMod val="75000"/>
                    <a:lumOff val="25000"/>
                  </a:schemeClr>
                </a:solidFill>
                <a:latin typeface="Open Sans"/>
                <a:ea typeface="Open Sans"/>
                <a:cs typeface="Open Sans"/>
              </a:rPr>
              <a:t>The request is sent to an intermediate IP broadcast network</a:t>
            </a:r>
          </a:p>
          <a:p>
            <a:endParaRPr lang="en-US" sz="1200">
              <a:solidFill>
                <a:schemeClr val="tx1">
                  <a:lumMod val="75000"/>
                  <a:lumOff val="25000"/>
                </a:schemeClr>
              </a:solidFill>
              <a:latin typeface="Open Sans"/>
              <a:ea typeface="Open Sans"/>
              <a:cs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tx1">
                    <a:lumMod val="75000"/>
                    <a:lumOff val="25000"/>
                  </a:schemeClr>
                </a:solidFill>
                <a:latin typeface="Open Sans"/>
                <a:ea typeface="Open Sans"/>
                <a:cs typeface="Open Sans"/>
              </a:rPr>
              <a:t>Step 3 The request is transmitted to all the network hosts on the network.</a:t>
            </a:r>
            <a:endParaRPr lang="en-IN" sz="1200">
              <a:solidFill>
                <a:schemeClr val="tx1">
                  <a:lumMod val="75000"/>
                  <a:lumOff val="25000"/>
                </a:schemeClr>
              </a:solidFill>
              <a:latin typeface="Open Sans"/>
              <a:ea typeface="Open Sans"/>
              <a:cs typeface="Open Sans"/>
            </a:endParaRP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Step 4 -  </a:t>
            </a:r>
            <a:r>
              <a:rPr lang="en-US" sz="1200">
                <a:solidFill>
                  <a:schemeClr val="tx1">
                    <a:lumMod val="75000"/>
                    <a:lumOff val="25000"/>
                  </a:schemeClr>
                </a:solidFill>
                <a:latin typeface="Open Sans"/>
                <a:ea typeface="Open Sans"/>
                <a:cs typeface="Open Sans"/>
              </a:rPr>
              <a:t>Each host sends an ICMP response to the spoofed source address.</a:t>
            </a:r>
            <a:endParaRPr lang="en-IN" sz="1200">
              <a:solidFill>
                <a:schemeClr val="tx1">
                  <a:lumMod val="75000"/>
                  <a:lumOff val="25000"/>
                </a:schemeClr>
              </a:solidFill>
              <a:latin typeface="Open Sans"/>
              <a:ea typeface="Open Sans"/>
              <a:cs typeface="Open Sans"/>
            </a:endParaRP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Step 5 -  </a:t>
            </a:r>
            <a:r>
              <a:rPr lang="en-US" sz="1200">
                <a:solidFill>
                  <a:schemeClr val="tx1">
                    <a:lumMod val="75000"/>
                    <a:lumOff val="25000"/>
                  </a:schemeClr>
                </a:solidFill>
                <a:latin typeface="Open Sans"/>
                <a:ea typeface="Open Sans"/>
                <a:cs typeface="Open Sans"/>
              </a:rPr>
              <a:t>With enough ICMP responses forwarded, the target server is brought down.</a:t>
            </a:r>
            <a:endParaRPr lang="en-IN" sz="1200">
              <a:solidFill>
                <a:schemeClr val="tx1">
                  <a:lumMod val="75000"/>
                  <a:lumOff val="25000"/>
                </a:schemeClr>
              </a:solidFill>
              <a:latin typeface="Open Sans"/>
              <a:ea typeface="Open Sans"/>
              <a:cs typeface="Open Sans"/>
            </a:endParaRPr>
          </a:p>
          <a:p>
            <a:endParaRPr lang="en-US"/>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188005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buFont typeface="Arial" panose="020B0604020202020204" pitchFamily="34" charset="0"/>
              <a:buNone/>
            </a:pPr>
            <a:r>
              <a:rPr lang="en-US" sz="1200">
                <a:solidFill>
                  <a:srgbClr val="3F3F3F"/>
                </a:solidFill>
                <a:latin typeface="Open Sans"/>
                <a:ea typeface="Open Sans"/>
                <a:cs typeface="Open Sans"/>
              </a:rPr>
              <a:t>Trainer Notes:</a:t>
            </a:r>
          </a:p>
          <a:p>
            <a:pPr marL="0" lvl="0" indent="0">
              <a:buFont typeface="Arial" panose="020B0604020202020204" pitchFamily="34" charset="0"/>
              <a:buNone/>
            </a:pPr>
            <a:endParaRPr lang="en-US" sz="1200">
              <a:solidFill>
                <a:srgbClr val="3F3F3F"/>
              </a:solidFill>
              <a:latin typeface="Open Sans"/>
              <a:ea typeface="Open Sans"/>
              <a:cs typeface="Open Sans"/>
            </a:endParaRPr>
          </a:p>
          <a:p>
            <a:pPr marL="0" lvl="0" indent="0">
              <a:buFont typeface="Arial" panose="020B0604020202020204" pitchFamily="34" charset="0"/>
              <a:buNone/>
            </a:pPr>
            <a:r>
              <a:rPr lang="en-US" sz="1200">
                <a:solidFill>
                  <a:srgbClr val="3F3F3F"/>
                </a:solidFill>
                <a:latin typeface="Open Sans"/>
                <a:ea typeface="Open Sans"/>
                <a:cs typeface="Open Sans"/>
              </a:rPr>
              <a:t>Explain what is ARP </a:t>
            </a:r>
          </a:p>
          <a:p>
            <a:pPr marL="0" lvl="0" indent="0">
              <a:buFont typeface="Arial" panose="020B0604020202020204" pitchFamily="34" charset="0"/>
              <a:buNone/>
            </a:pPr>
            <a:endParaRPr lang="en-US"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ARP stands for Address Resolution Protocol. It's a crucial protocol in networking, especially on Local Area Networks (LANs), like your home or office network. </a:t>
            </a:r>
          </a:p>
          <a:p>
            <a:pPr marL="342900" indent="-342900">
              <a:buFont typeface="Arial" panose="020B0604020202020204" pitchFamily="34" charset="0"/>
              <a:buChar char="•"/>
            </a:pPr>
            <a:r>
              <a:rPr lang="en-US" sz="1200">
                <a:solidFill>
                  <a:srgbClr val="3F3F3F"/>
                </a:solidFill>
                <a:latin typeface="Open Sans"/>
                <a:ea typeface="Open Sans"/>
                <a:cs typeface="Open Sans"/>
              </a:rPr>
              <a:t>ARP helps translate logical IP addresses, which are the addresses used to identify devices on a network, to physical addresses. </a:t>
            </a:r>
          </a:p>
          <a:p>
            <a:pPr marL="342900" indent="-342900">
              <a:buFont typeface="Arial" panose="020B0604020202020204" pitchFamily="34" charset="0"/>
              <a:buChar char="•"/>
            </a:pPr>
            <a:r>
              <a:rPr lang="en-US" sz="1200">
                <a:solidFill>
                  <a:srgbClr val="3F3F3F"/>
                </a:solidFill>
                <a:latin typeface="Open Sans"/>
                <a:ea typeface="Open Sans"/>
                <a:cs typeface="Open Sans"/>
              </a:rPr>
              <a:t>These physical addresses are called Media Access Control (MAC) addresses, baked into every network interface card (NIC).</a:t>
            </a:r>
            <a:endParaRPr lang="en-IN" sz="1200">
              <a:solidFill>
                <a:srgbClr val="3F3F3F"/>
              </a:solidFill>
              <a:latin typeface="Open Sans"/>
              <a:ea typeface="Open Sans"/>
              <a:cs typeface="Open Sans"/>
            </a:endParaRPr>
          </a:p>
          <a:p>
            <a:pPr marL="0" lvl="0" indent="0">
              <a:buFont typeface="Arial" panose="020B0604020202020204" pitchFamily="34" charset="0"/>
              <a:buNone/>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188</a:t>
            </a:fld>
            <a:endParaRPr/>
          </a:p>
        </p:txBody>
      </p:sp>
    </p:spTree>
    <p:extLst>
      <p:ext uri="{BB962C8B-B14F-4D97-AF65-F5344CB8AC3E}">
        <p14:creationId xmlns:p14="http://schemas.microsoft.com/office/powerpoint/2010/main" val="24777984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r>
              <a:rPr lang="en-US" dirty="0"/>
              <a:t>Explain the flow of ARP Functioning</a:t>
            </a:r>
          </a:p>
          <a:p>
            <a:endParaRPr lang="en-US" dirty="0"/>
          </a:p>
          <a:p>
            <a:r>
              <a:rPr lang="en-US" dirty="0"/>
              <a:t>ARP is a protocol which resolves the mac to IP address binding.</a:t>
            </a:r>
          </a:p>
          <a:p>
            <a:endParaRPr lang="en-US" dirty="0"/>
          </a:p>
          <a:p>
            <a:r>
              <a:rPr lang="en-US" dirty="0"/>
              <a:t>In image above , switch is having MAC and IP address binding of 3 systems instead of 4.</a:t>
            </a:r>
          </a:p>
          <a:p>
            <a:endParaRPr lang="en-US" dirty="0"/>
          </a:p>
          <a:p>
            <a:r>
              <a:rPr lang="en-US" dirty="0"/>
              <a:t>So switch sends a ARP query which is received by all 4 system , 3 ignore it and 4</a:t>
            </a:r>
            <a:r>
              <a:rPr lang="en-US" baseline="30000" dirty="0"/>
              <a:t>th</a:t>
            </a:r>
            <a:r>
              <a:rPr lang="en-US" dirty="0"/>
              <a:t> one 10.0.0.4  will respond back with MAC address as this was its IP Address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510705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b="1"/>
              <a:t>ARP poisoning</a:t>
            </a:r>
            <a:r>
              <a:rPr lang="en-US"/>
              <a:t>, also known as </a:t>
            </a:r>
            <a:r>
              <a:rPr lang="en-US" b="1"/>
              <a:t>ARP spoofing</a:t>
            </a:r>
            <a:r>
              <a:rPr lang="en-US"/>
              <a:t>, is a type of cyberattack where an attacker sends fraudulent Address Resolution Protocol (ARP) messages to a target network. This manipulation causes other devices on the network to incorrectly associate the attacker's MAC address with the IP address of another device, like the default gateway</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190</a:t>
            </a:fld>
            <a:endParaRPr/>
          </a:p>
        </p:txBody>
      </p:sp>
    </p:spTree>
    <p:extLst>
      <p:ext uri="{BB962C8B-B14F-4D97-AF65-F5344CB8AC3E}">
        <p14:creationId xmlns:p14="http://schemas.microsoft.com/office/powerpoint/2010/main" val="21146476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 Explain the flow of ARP Cache Poisoning</a:t>
            </a:r>
          </a:p>
          <a:p>
            <a:endParaRPr lang="en-US" dirty="0"/>
          </a:p>
          <a:p>
            <a:r>
              <a:rPr lang="en-US" dirty="0"/>
              <a:t>As mentioned ARP is a protocol which resolves IP to MAC address binding.</a:t>
            </a:r>
          </a:p>
          <a:p>
            <a:endParaRPr lang="en-US" dirty="0"/>
          </a:p>
          <a:p>
            <a:r>
              <a:rPr lang="en-US" dirty="0"/>
              <a:t>In this slide details about 10.0.0.3 MAC address was missing, so ARP query was sent and hacker which IP address was 10.0.0.4 respond with its own MAC address and not ARP table is populated with Hackers MAC address and all traffic destined for 10.0.0.3 will be send to 10.0.0.4</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492438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ea9e385443_0_15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0"/>
              </a:spcBef>
              <a:spcAft>
                <a:spcPts val="0"/>
              </a:spcAft>
              <a:buClr>
                <a:srgbClr val="535353"/>
              </a:buClr>
              <a:buSzPts val="4400"/>
              <a:buFont typeface="Open Sans"/>
              <a:buNone/>
            </a:pPr>
            <a:r>
              <a:rPr lang="en-US">
                <a:solidFill>
                  <a:srgbClr val="535353"/>
                </a:solidFill>
                <a:latin typeface="Open Sans"/>
                <a:ea typeface="Open Sans"/>
                <a:cs typeface="Open Sans"/>
                <a:sym typeface="Open Sans"/>
              </a:rPr>
              <a:t>Trainer Notes:</a:t>
            </a:r>
          </a:p>
          <a:p>
            <a:pPr marL="0" lvl="0" indent="0" algn="l" rtl="0">
              <a:lnSpc>
                <a:spcPct val="100000"/>
              </a:lnSpc>
              <a:spcBef>
                <a:spcPts val="3000"/>
              </a:spcBef>
              <a:spcAft>
                <a:spcPts val="0"/>
              </a:spcAft>
              <a:buClr>
                <a:srgbClr val="535353"/>
              </a:buClr>
              <a:buSzPts val="4400"/>
              <a:buFont typeface="Open Sans"/>
              <a:buNone/>
            </a:pPr>
            <a:endParaRPr lang="en-US">
              <a:solidFill>
                <a:srgbClr val="535353"/>
              </a:solidFill>
              <a:latin typeface="Open Sans"/>
              <a:ea typeface="Open Sans"/>
              <a:cs typeface="Open Sans"/>
              <a:sym typeface="Open Sans"/>
            </a:endParaRPr>
          </a:p>
          <a:p>
            <a:pPr marL="0" marR="0" lvl="0" indent="0" algn="l" defTabSz="914400" rtl="0" eaLnBrk="1" fontAlgn="auto" latinLnBrk="0" hangingPunct="1">
              <a:lnSpc>
                <a:spcPct val="100000"/>
              </a:lnSpc>
              <a:spcBef>
                <a:spcPts val="3000"/>
              </a:spcBef>
              <a:spcAft>
                <a:spcPts val="0"/>
              </a:spcAft>
              <a:buClr>
                <a:srgbClr val="535353"/>
              </a:buClr>
              <a:buSzPts val="4400"/>
              <a:buFont typeface="Open Sans"/>
              <a:buNone/>
              <a:tabLst/>
              <a:defRPr/>
            </a:pPr>
            <a:r>
              <a:rPr lang="en-US" sz="1200" b="0" i="0" u="none" strike="noStrike" cap="none">
                <a:solidFill>
                  <a:srgbClr val="3F3F3F"/>
                </a:solidFill>
                <a:latin typeface="Open Sans"/>
                <a:ea typeface="Open Sans"/>
                <a:cs typeface="Open Sans"/>
                <a:sym typeface="Open Sans"/>
              </a:rPr>
              <a:t>Domain Name System (DNS) is a name service that provides a standardized system for naming TCP/IP hosts and is also a way to search for a host's IP address using the DNS name.</a:t>
            </a:r>
          </a:p>
          <a:p>
            <a:pPr marL="0" lvl="0" indent="0" algn="l" rtl="0">
              <a:lnSpc>
                <a:spcPct val="100000"/>
              </a:lnSpc>
              <a:spcBef>
                <a:spcPts val="3000"/>
              </a:spcBef>
              <a:spcAft>
                <a:spcPts val="0"/>
              </a:spcAft>
              <a:buClr>
                <a:srgbClr val="535353"/>
              </a:buClr>
              <a:buSzPts val="4400"/>
              <a:buFont typeface="Open Sans"/>
              <a:buNone/>
            </a:pPr>
            <a:r>
              <a:rPr lang="en-US">
                <a:solidFill>
                  <a:srgbClr val="535353"/>
                </a:solidFill>
                <a:latin typeface="Open Sans"/>
                <a:ea typeface="Open Sans"/>
                <a:cs typeface="Open Sans"/>
                <a:sym typeface="Open Sans"/>
              </a:rPr>
              <a:t>DNS translates more readily memorized domain names to the numerical IP addresses needed for locating and identifying computer services and devices with the underlying network protocols.</a:t>
            </a:r>
            <a:endParaRPr/>
          </a:p>
          <a:p>
            <a:pPr marL="0" lvl="0" indent="0" algn="l" rtl="0">
              <a:lnSpc>
                <a:spcPct val="100000"/>
              </a:lnSpc>
              <a:spcBef>
                <a:spcPts val="0"/>
              </a:spcBef>
              <a:spcAft>
                <a:spcPts val="0"/>
              </a:spcAft>
              <a:buSzPts val="1400"/>
              <a:buNone/>
            </a:pPr>
            <a:endParaRPr/>
          </a:p>
        </p:txBody>
      </p:sp>
      <p:sp>
        <p:nvSpPr>
          <p:cNvPr id="1403" name="Google Shape;1403;gea9e385443_0_15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Trainer Notes:</a:t>
            </a:r>
          </a:p>
          <a:p>
            <a:endParaRPr lang="en-IN"/>
          </a:p>
          <a:p>
            <a:r>
              <a:rPr lang="en-US" b="1"/>
              <a:t>APT</a:t>
            </a:r>
            <a:r>
              <a:rPr lang="en-US"/>
              <a:t> stands for </a:t>
            </a:r>
            <a:r>
              <a:rPr lang="en-US" b="1"/>
              <a:t>Advanced Persistent Threat</a:t>
            </a:r>
            <a:r>
              <a:rPr lang="en-US"/>
              <a:t>. It refers to a sophisticated, long-term cyberattack perpetrated by highly motivated and well-funded attackers, often associated with nation-states or organized criminal groups.</a:t>
            </a:r>
          </a:p>
          <a:p>
            <a:r>
              <a:rPr lang="en-US" b="1"/>
              <a:t>Key characteristics of APTs:</a:t>
            </a:r>
          </a:p>
          <a:p>
            <a:pPr>
              <a:buFont typeface="Arial" panose="020B0604020202020204" pitchFamily="34" charset="0"/>
              <a:buChar char="•"/>
            </a:pPr>
            <a:r>
              <a:rPr lang="en-US" b="1"/>
              <a:t>Advanced:</a:t>
            </a:r>
            <a:r>
              <a:rPr lang="en-US"/>
              <a:t> Utilizes highly specialized tools and techniques.</a:t>
            </a:r>
          </a:p>
          <a:p>
            <a:pPr>
              <a:buFont typeface="Arial" panose="020B0604020202020204" pitchFamily="34" charset="0"/>
              <a:buChar char="•"/>
            </a:pPr>
            <a:r>
              <a:rPr lang="en-US" b="1"/>
              <a:t>Persistent:</a:t>
            </a:r>
            <a:r>
              <a:rPr lang="en-US"/>
              <a:t> Maintains a long-term presence in the target's network to steal data or disrupt operations.</a:t>
            </a:r>
          </a:p>
          <a:p>
            <a:pPr>
              <a:buFont typeface="Arial" panose="020B0604020202020204" pitchFamily="34" charset="0"/>
              <a:buChar char="•"/>
            </a:pPr>
            <a:r>
              <a:rPr lang="en-US" b="1"/>
              <a:t>Targeted:</a:t>
            </a:r>
            <a:r>
              <a:rPr lang="en-US"/>
              <a:t> Focuses on specific organizations or individuals for strategic reasons.</a:t>
            </a:r>
          </a:p>
          <a:p>
            <a:endParaRPr lang="en-IN"/>
          </a:p>
          <a:p>
            <a:r>
              <a:rPr lang="en-IN"/>
              <a:t>This requires through and timely analysis before targeting the organization or system</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132296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eb41dd67a6_2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0"/>
              </a:spcBef>
              <a:spcAft>
                <a:spcPts val="0"/>
              </a:spcAft>
              <a:buClr>
                <a:srgbClr val="535353"/>
              </a:buClr>
              <a:buSzPts val="4000"/>
              <a:buFont typeface="Open Sans"/>
              <a:buNone/>
            </a:pPr>
            <a:r>
              <a:rPr lang="en-US">
                <a:solidFill>
                  <a:srgbClr val="3F3F3F"/>
                </a:solidFill>
                <a:latin typeface="Open Sans"/>
                <a:ea typeface="Open Sans"/>
                <a:cs typeface="Open Sans"/>
                <a:sym typeface="Open Sans"/>
              </a:rPr>
              <a:t>DNS allows you to access a particular website by using the DNS name</a:t>
            </a:r>
            <a:r>
              <a:rPr lang="en-US">
                <a:solidFill>
                  <a:srgbClr val="3F3F3F"/>
                </a:solidFill>
              </a:rPr>
              <a:t> </a:t>
            </a:r>
            <a:r>
              <a:rPr lang="en-US">
                <a:solidFill>
                  <a:srgbClr val="3F3F3F"/>
                </a:solidFill>
                <a:latin typeface="Open Sans"/>
                <a:ea typeface="Open Sans"/>
                <a:cs typeface="Open Sans"/>
                <a:sym typeface="Open Sans"/>
              </a:rPr>
              <a:t>instead of the site’s IP address.</a:t>
            </a:r>
            <a:endParaRPr>
              <a:solidFill>
                <a:srgbClr val="3F3F3F"/>
              </a:solidFill>
            </a:endParaRPr>
          </a:p>
          <a:p>
            <a:pPr marL="0" lvl="0" indent="0" algn="l" rtl="0">
              <a:lnSpc>
                <a:spcPct val="100000"/>
              </a:lnSpc>
              <a:spcBef>
                <a:spcPts val="0"/>
              </a:spcBef>
              <a:spcAft>
                <a:spcPts val="0"/>
              </a:spcAft>
              <a:buSzPts val="1400"/>
              <a:buNone/>
            </a:pPr>
            <a:endParaRPr>
              <a:solidFill>
                <a:srgbClr val="3F3F3F"/>
              </a:solidFill>
              <a:latin typeface="Open Sans"/>
              <a:ea typeface="Open Sans"/>
              <a:cs typeface="Open Sans"/>
              <a:sym typeface="Open Sans"/>
            </a:endParaRPr>
          </a:p>
        </p:txBody>
      </p:sp>
      <p:sp>
        <p:nvSpPr>
          <p:cNvPr id="1422" name="Google Shape;1422;geb41dd67a6_2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eb41dd67a6_2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b="1"/>
              <a:t>DNS</a:t>
            </a:r>
            <a:r>
              <a:rPr lang="en-US"/>
              <a:t> (Domain Name System) is the fundamental directory service for the internet, translating human-readable domain names into machine-readable IP addresses. While its primary function is name resolution, DNS offers several additional features that enhance its functionality and security.</a:t>
            </a:r>
          </a:p>
          <a:p>
            <a:r>
              <a:rPr lang="en-US" b="1"/>
              <a:t>Core DNS Features</a:t>
            </a:r>
          </a:p>
          <a:p>
            <a:pPr>
              <a:buFont typeface="Arial" panose="020B0604020202020204" pitchFamily="34" charset="0"/>
              <a:buChar char="•"/>
            </a:pPr>
            <a:r>
              <a:rPr lang="en-US" b="1"/>
              <a:t>Name Resolution:</a:t>
            </a:r>
            <a:r>
              <a:rPr lang="en-US"/>
              <a:t> The primary function of DNS, converting domain names into IP addresses.</a:t>
            </a:r>
          </a:p>
          <a:p>
            <a:pPr>
              <a:buFont typeface="Arial" panose="020B0604020202020204" pitchFamily="34" charset="0"/>
              <a:buChar char="•"/>
            </a:pPr>
            <a:r>
              <a:rPr lang="en-US" b="1"/>
              <a:t>Caching:</a:t>
            </a:r>
            <a:r>
              <a:rPr lang="en-US"/>
              <a:t> DNS servers cache resolved IP addresses to improve performance and reduce load on authoritative servers.</a:t>
            </a:r>
          </a:p>
          <a:p>
            <a:pPr>
              <a:buFont typeface="Arial" panose="020B0604020202020204" pitchFamily="34" charset="0"/>
              <a:buChar char="•"/>
            </a:pPr>
            <a:r>
              <a:rPr lang="en-US" b="1"/>
              <a:t>Hierarchical Structure:</a:t>
            </a:r>
            <a:r>
              <a:rPr lang="en-US"/>
              <a:t> DNS uses a hierarchical naming system for efficient management and delegation of domain names.</a:t>
            </a:r>
          </a:p>
          <a:p>
            <a:pPr>
              <a:buFont typeface="Arial" panose="020B0604020202020204" pitchFamily="34" charset="0"/>
              <a:buChar char="•"/>
            </a:pPr>
            <a:r>
              <a:rPr lang="en-US" b="1"/>
              <a:t>Resource Records:</a:t>
            </a:r>
            <a:r>
              <a:rPr lang="en-US"/>
              <a:t> Stores various types of information about domains, including IP addresses, mail servers, and name servers.</a:t>
            </a:r>
          </a:p>
          <a:p>
            <a:pPr marL="0" lvl="0" indent="0" algn="l" rtl="0">
              <a:lnSpc>
                <a:spcPct val="100000"/>
              </a:lnSpc>
              <a:spcBef>
                <a:spcPts val="0"/>
              </a:spcBef>
              <a:spcAft>
                <a:spcPts val="0"/>
              </a:spcAft>
              <a:buSzPts val="1400"/>
              <a:buNone/>
            </a:pPr>
            <a:endParaRPr>
              <a:solidFill>
                <a:srgbClr val="535353"/>
              </a:solidFill>
              <a:latin typeface="Open Sans"/>
              <a:ea typeface="Open Sans"/>
              <a:cs typeface="Open Sans"/>
              <a:sym typeface="Open Sans"/>
            </a:endParaRPr>
          </a:p>
        </p:txBody>
      </p:sp>
      <p:sp>
        <p:nvSpPr>
          <p:cNvPr id="1411" name="Google Shape;1411;geb41dd67a6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DNS Cache Poisoning</a:t>
            </a:r>
          </a:p>
          <a:p>
            <a:pPr marL="0" lvl="0" indent="0" algn="l" rtl="0">
              <a:lnSpc>
                <a:spcPct val="100000"/>
              </a:lnSpc>
              <a:spcBef>
                <a:spcPts val="0"/>
              </a:spcBef>
              <a:spcAft>
                <a:spcPts val="0"/>
              </a:spcAft>
              <a:buSzPts val="1400"/>
              <a:buNone/>
            </a:pPr>
            <a:endParaRPr lang="en-US"/>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DNS cache poisoning, also known as DNS spoofing, is a cyberattack that corrupts the data stored in the Domain Name System (DNS) cache. </a:t>
            </a:r>
          </a:p>
          <a:p>
            <a:pPr marL="342900" indent="-342900">
              <a:lnSpc>
                <a:spcPct val="115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Imagine a DNS cache as a phone book for the internet, where website names (like "[invalid URL removed]") are mapped to their corresponding IP addresses (like "8.8.8.8"). </a:t>
            </a:r>
          </a:p>
          <a:p>
            <a:pPr marL="342900" indent="-342900">
              <a:lnSpc>
                <a:spcPct val="115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Attackers tamper with this cache to provide false information, essentially giving you the wrong address when you look up a website.</a:t>
            </a: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195</a:t>
            </a:fld>
            <a:endParaRPr/>
          </a:p>
        </p:txBody>
      </p:sp>
    </p:spTree>
    <p:extLst>
      <p:ext uri="{BB962C8B-B14F-4D97-AF65-F5344CB8AC3E}">
        <p14:creationId xmlns:p14="http://schemas.microsoft.com/office/powerpoint/2010/main" val="363075904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Step 1:</a:t>
            </a:r>
          </a:p>
          <a:p>
            <a:endParaRPr lang="en-US"/>
          </a:p>
          <a:p>
            <a:r>
              <a:rPr lang="en-US" b="0" i="0">
                <a:solidFill>
                  <a:srgbClr val="222222"/>
                </a:solidFill>
                <a:effectLst/>
                <a:highlight>
                  <a:srgbClr val="FFFFFF"/>
                </a:highlight>
                <a:latin typeface="Arial" panose="020B0604020202020204" pitchFamily="34" charset="0"/>
              </a:rPr>
              <a:t>DNS cache poisoning typically involves injecting malicious DNS responses into the cache of a DNS resolver </a:t>
            </a:r>
            <a:r>
              <a:rPr lang="en-US"/>
              <a:t>and replace the website of abc.com with that of its IP address.</a:t>
            </a:r>
          </a:p>
          <a:p>
            <a:endParaRPr lang="en-US"/>
          </a:p>
          <a:p>
            <a:r>
              <a:rPr lang="en-US"/>
              <a:t>Step 2: When a user tries to access abc.com, the request will be redirected to the hacker’s website instead of the original abc.com</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Step 3: </a:t>
            </a:r>
            <a:r>
              <a:rPr lang="en-US" sz="1200">
                <a:solidFill>
                  <a:srgbClr val="3F3F3F"/>
                </a:solidFill>
                <a:latin typeface="Open Sans"/>
                <a:ea typeface="Open Sans"/>
                <a:cs typeface="Open Sans"/>
              </a:rPr>
              <a:t>The user’s request will be redirected to fake.com instead of abc.com to cache poisoning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Step 4: </a:t>
            </a:r>
            <a:r>
              <a:rPr lang="en-US" sz="1200">
                <a:solidFill>
                  <a:srgbClr val="3F3F3F"/>
                </a:solidFill>
                <a:latin typeface="Open Sans"/>
                <a:ea typeface="Open Sans"/>
                <a:cs typeface="Open Sans"/>
              </a:rPr>
              <a:t>The hacker poisons the DNS Cache and replaces the original IP of abc.com with the IP address of the website fake.com</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964507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DNS DOS Attack</a:t>
            </a:r>
          </a:p>
          <a:p>
            <a:pPr marL="0" lvl="0" indent="0" algn="l" rtl="0">
              <a:lnSpc>
                <a:spcPct val="100000"/>
              </a:lnSpc>
              <a:spcBef>
                <a:spcPts val="0"/>
              </a:spcBef>
              <a:spcAft>
                <a:spcPts val="0"/>
              </a:spcAft>
              <a:buSzPts val="1400"/>
              <a:buNone/>
            </a:pPr>
            <a:endParaRPr lang="en-US"/>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Attackers bombard DNS servers with a massive amount of valid (but spoofed) DNS request packets. </a:t>
            </a:r>
          </a:p>
          <a:p>
            <a:pPr marL="342900" indent="-342900">
              <a:lnSpc>
                <a:spcPct val="115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This overload of requests can slow down or even crash the DNS server, preventing users from resolving website names to IP addresses and accessing the internet</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197</a:t>
            </a:fld>
            <a:endParaRPr/>
          </a:p>
        </p:txBody>
      </p:sp>
    </p:spTree>
    <p:extLst>
      <p:ext uri="{BB962C8B-B14F-4D97-AF65-F5344CB8AC3E}">
        <p14:creationId xmlns:p14="http://schemas.microsoft.com/office/powerpoint/2010/main" val="285017495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DNS Amplification</a:t>
            </a:r>
          </a:p>
          <a:p>
            <a:pPr marL="0" lvl="0" indent="0" algn="l" rtl="0">
              <a:lnSpc>
                <a:spcPct val="100000"/>
              </a:lnSpc>
              <a:spcBef>
                <a:spcPts val="0"/>
              </a:spcBef>
              <a:spcAft>
                <a:spcPts val="0"/>
              </a:spcAft>
              <a:buSzPts val="1400"/>
              <a:buNone/>
            </a:pPr>
            <a:endParaRPr lang="en-US"/>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Attacker spoofs DNS server and use spoofed DNS server to propagate false information about bogus websites.</a:t>
            </a:r>
          </a:p>
          <a:p>
            <a:pPr marL="342900" indent="-342900">
              <a:lnSpc>
                <a:spcPct val="115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Legitimate users may be redirected towards these focus websites</a:t>
            </a:r>
          </a:p>
          <a:p>
            <a:pPr marL="342900" indent="-342900">
              <a:lnSpc>
                <a:spcPct val="115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Suddenly, you're bombarded with a ton of loud, useless information (responses) that you didn't ask for</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198</a:t>
            </a:fld>
            <a:endParaRPr/>
          </a:p>
        </p:txBody>
      </p:sp>
    </p:spTree>
    <p:extLst>
      <p:ext uri="{BB962C8B-B14F-4D97-AF65-F5344CB8AC3E}">
        <p14:creationId xmlns:p14="http://schemas.microsoft.com/office/powerpoint/2010/main" val="38400217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t>Trainer Notes: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Explain steps to provide protection against DNS Attack</a:t>
            </a:r>
            <a:endParaRPr b="0"/>
          </a:p>
        </p:txBody>
      </p:sp>
    </p:spTree>
    <p:extLst>
      <p:ext uri="{BB962C8B-B14F-4D97-AF65-F5344CB8AC3E}">
        <p14:creationId xmlns:p14="http://schemas.microsoft.com/office/powerpoint/2010/main" val="258772869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342900" indent="-342900">
              <a:lnSpc>
                <a:spcPct val="115000"/>
              </a:lnSpc>
              <a:buSzPts val="2200"/>
              <a:buFont typeface="Arial" panose="020B0604020202020204" pitchFamily="34" charset="0"/>
              <a:buChar char="•"/>
            </a:pPr>
            <a:r>
              <a:rPr lang="en-US"/>
              <a:t>Explain WIFI </a:t>
            </a:r>
            <a:r>
              <a:rPr lang="en-US" sz="1200">
                <a:solidFill>
                  <a:srgbClr val="3F3F3F"/>
                </a:solidFill>
                <a:latin typeface="Open Sans"/>
                <a:ea typeface="Open Sans"/>
                <a:cs typeface="Open Sans"/>
              </a:rPr>
              <a:t>A wireless network is a computer network that uses radio waves instead of cables to connect devices to each other. </a:t>
            </a:r>
          </a:p>
          <a:p>
            <a:pPr marL="342900" indent="-342900">
              <a:lnSpc>
                <a:spcPct val="115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This allows you to connect to the internet or other devices on the network without being tethered to a physical location.</a:t>
            </a:r>
          </a:p>
          <a:p>
            <a:pPr marL="342900" indent="-342900">
              <a:lnSpc>
                <a:spcPct val="115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This allows you to connect to the internet without needing physical wires for each device.</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201</a:t>
            </a:fld>
            <a:endParaRPr/>
          </a:p>
        </p:txBody>
      </p:sp>
    </p:spTree>
    <p:extLst>
      <p:ext uri="{BB962C8B-B14F-4D97-AF65-F5344CB8AC3E}">
        <p14:creationId xmlns:p14="http://schemas.microsoft.com/office/powerpoint/2010/main" val="28003997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Benefits of Wireless Network</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Mobility: You can move around freely without having to worry about being tangled in cables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Flexibility: Wireless networks are easy to set up and expand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Cost-effective: You don't need to spend money on cables or installation fees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467" name="Google Shape;46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134909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1000"/>
              </a:spcBef>
              <a:spcAft>
                <a:spcPts val="0"/>
              </a:spcAft>
              <a:buClr>
                <a:srgbClr val="3F3F3F"/>
              </a:buClr>
              <a:buSzPts val="2200"/>
              <a:buFont typeface="Open Sans"/>
              <a:buNone/>
            </a:pPr>
            <a:r>
              <a:rPr lang="en-US"/>
              <a:t>Trainer Notes:</a:t>
            </a:r>
          </a:p>
          <a:p>
            <a:pPr marL="0" marR="0" lvl="0" indent="0" algn="l" rtl="0">
              <a:lnSpc>
                <a:spcPct val="114000"/>
              </a:lnSpc>
              <a:spcBef>
                <a:spcPts val="1000"/>
              </a:spcBef>
              <a:spcAft>
                <a:spcPts val="0"/>
              </a:spcAft>
              <a:buClr>
                <a:srgbClr val="3F3F3F"/>
              </a:buClr>
              <a:buSzPts val="2200"/>
              <a:buFont typeface="Open Sans"/>
              <a:buNone/>
            </a:pPr>
            <a:endParaRPr lang="en-US"/>
          </a:p>
          <a:p>
            <a:pPr marL="0" marR="0" lvl="0" indent="0" algn="l" rtl="0">
              <a:lnSpc>
                <a:spcPct val="114000"/>
              </a:lnSpc>
              <a:spcBef>
                <a:spcPts val="1000"/>
              </a:spcBef>
              <a:spcAft>
                <a:spcPts val="0"/>
              </a:spcAft>
              <a:buClr>
                <a:srgbClr val="3F3F3F"/>
              </a:buClr>
              <a:buSzPts val="2200"/>
              <a:buFont typeface="Open Sans"/>
              <a:buNone/>
            </a:pPr>
            <a:r>
              <a:rPr lang="en-US"/>
              <a:t>Explain Wireless Attacks</a:t>
            </a:r>
          </a:p>
          <a:p>
            <a:pPr marL="0" marR="0" lvl="0" indent="0" algn="l" rtl="0">
              <a:lnSpc>
                <a:spcPct val="114000"/>
              </a:lnSpc>
              <a:spcBef>
                <a:spcPts val="1000"/>
              </a:spcBef>
              <a:spcAft>
                <a:spcPts val="0"/>
              </a:spcAft>
              <a:buClr>
                <a:srgbClr val="3F3F3F"/>
              </a:buClr>
              <a:buSzPts val="2200"/>
              <a:buFont typeface="Open Sans"/>
              <a:buNone/>
            </a:pPr>
            <a:endParaRPr lang="en-US"/>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r>
              <a:rPr lang="en-US"/>
              <a:t>Evil Twin </a:t>
            </a:r>
            <a:r>
              <a:rPr lang="en-US" sz="1200">
                <a:solidFill>
                  <a:srgbClr val="3F3F3F"/>
                </a:solidFill>
                <a:latin typeface="Open Sans"/>
                <a:ea typeface="Open Sans"/>
                <a:cs typeface="Open Sans"/>
              </a:rPr>
              <a:t>An evil twin is a fraudulent </a:t>
            </a:r>
            <a:r>
              <a:rPr lang="en-US" sz="1200">
                <a:solidFill>
                  <a:srgbClr val="3F3F3F"/>
                </a:solidFill>
                <a:latin typeface="Open Sans"/>
                <a:ea typeface="Open Sans"/>
                <a:cs typeface="Open Sans"/>
                <a:hlinkClick r:id="rId3">
                  <a:extLst>
                    <a:ext uri="{A12FA001-AC4F-418D-AE19-62706E023703}">
                      <ahyp:hlinkClr xmlns:ahyp="http://schemas.microsoft.com/office/drawing/2018/hyperlinkcolor" val="tx"/>
                    </a:ext>
                  </a:extLst>
                </a:hlinkClick>
              </a:rPr>
              <a:t>Wi-Fi</a:t>
            </a:r>
            <a:r>
              <a:rPr lang="en-US" sz="1200">
                <a:solidFill>
                  <a:srgbClr val="3F3F3F"/>
                </a:solidFill>
                <a:latin typeface="Open Sans"/>
                <a:ea typeface="Open Sans"/>
                <a:cs typeface="Open Sans"/>
              </a:rPr>
              <a:t> access point that appears to be legitimate but is set up to eavesdrop on wireless communications. </a:t>
            </a:r>
          </a:p>
          <a:p>
            <a:pPr marL="342000" indent="-342000">
              <a:lnSpc>
                <a:spcPct val="114000"/>
              </a:lnSpc>
              <a:spcBef>
                <a:spcPts val="1000"/>
              </a:spcBef>
              <a:buClr>
                <a:srgbClr val="3F3F3F"/>
              </a:buClr>
              <a:buSzPts val="2200"/>
              <a:buFont typeface="Arial"/>
              <a:buChar char="•"/>
            </a:pPr>
            <a:r>
              <a:rPr lang="en-GB" sz="1200">
                <a:solidFill>
                  <a:srgbClr val="3F3F3F"/>
                </a:solidFill>
                <a:latin typeface="Open Sans"/>
                <a:ea typeface="Open Sans"/>
                <a:cs typeface="Open Sans"/>
              </a:rPr>
              <a:t>The evil twin attack is in essence an attack against the wireless protocol via substitute hardware. </a:t>
            </a:r>
            <a:endParaRPr lang="en-IN" sz="1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Arial"/>
              <a:buChar char="•"/>
            </a:pPr>
            <a:r>
              <a:rPr lang="en-GB" sz="1200">
                <a:solidFill>
                  <a:srgbClr val="3F3F3F"/>
                </a:solidFill>
                <a:latin typeface="Open Sans"/>
                <a:ea typeface="Open Sans"/>
                <a:cs typeface="Open Sans"/>
              </a:rPr>
              <a:t>This attack uses an access point owned by an attacker that usually has been enhanced with higher-power and higher-gain antennas to look like a better connection to the users and computers attaching to it.</a:t>
            </a: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r>
              <a:rPr lang="en-US"/>
              <a:t>Rogue AP </a:t>
            </a:r>
            <a:r>
              <a:rPr lang="en-US" sz="1200">
                <a:solidFill>
                  <a:srgbClr val="3F3F3F"/>
                </a:solidFill>
                <a:latin typeface="Open Sans"/>
                <a:ea typeface="Open Sans"/>
                <a:cs typeface="Open Sans"/>
              </a:rPr>
              <a:t>A</a:t>
            </a:r>
            <a:r>
              <a:rPr lang="en-US" sz="2000">
                <a:solidFill>
                  <a:srgbClr val="3F3F3F"/>
                </a:solidFill>
                <a:latin typeface="Open Sans"/>
                <a:ea typeface="Open Sans"/>
                <a:cs typeface="Open Sans"/>
              </a:rPr>
              <a:t> </a:t>
            </a:r>
            <a:r>
              <a:rPr lang="en-US" sz="1200">
                <a:solidFill>
                  <a:srgbClr val="3F3F3F"/>
                </a:solidFill>
                <a:latin typeface="Open Sans"/>
                <a:ea typeface="Open Sans"/>
                <a:cs typeface="Open Sans"/>
              </a:rPr>
              <a:t>rogue access point is a wireless access point that has been installed on a secure network without explicit authorization from a local network administrator, whether added by a well-meaning employee or by a malicious attacker</a:t>
            </a: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r>
              <a:rPr lang="en-US"/>
              <a:t>Jamming-</a:t>
            </a:r>
            <a:r>
              <a:rPr lang="en-US" sz="1200">
                <a:solidFill>
                  <a:srgbClr val="3F3F3F"/>
                </a:solidFill>
                <a:latin typeface="Open Sans"/>
                <a:ea typeface="Open Sans"/>
                <a:cs typeface="Open Sans"/>
              </a:rPr>
              <a:t>Jamming is a form of denial of service that specifically targets the radio spectrum aspect of wireless. Just as other DoS attacks can manipulate things behind the scenes, so can jamming on a wireless AP, enabling things such as attachment to a rogue AP</a:t>
            </a:r>
          </a:p>
          <a:p>
            <a:pPr marL="0" marR="0" lvl="0" indent="0" algn="l" rtl="0">
              <a:lnSpc>
                <a:spcPct val="114000"/>
              </a:lnSpc>
              <a:spcBef>
                <a:spcPts val="1000"/>
              </a:spcBef>
              <a:spcAft>
                <a:spcPts val="0"/>
              </a:spcAft>
              <a:buClr>
                <a:srgbClr val="3F3F3F"/>
              </a:buClr>
              <a:buSzPts val="2200"/>
              <a:buFont typeface="Open Sans"/>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633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Font typeface="Arial"/>
              <a:buNone/>
            </a:pPr>
            <a:r>
              <a:rPr lang="en-US"/>
              <a:t>Trainer Notes: </a:t>
            </a:r>
          </a:p>
          <a:p>
            <a:pPr marL="0" lvl="0" indent="0" algn="l" rtl="0">
              <a:lnSpc>
                <a:spcPct val="100000"/>
              </a:lnSpc>
              <a:spcBef>
                <a:spcPts val="0"/>
              </a:spcBef>
              <a:spcAft>
                <a:spcPts val="0"/>
              </a:spcAft>
              <a:buSzPts val="1400"/>
              <a:buFont typeface="Arial"/>
              <a:buNone/>
            </a:pPr>
            <a:endParaRPr lang="en-US"/>
          </a:p>
          <a:p>
            <a:pPr marL="342900" lvl="0" indent="-342900" rtl="0">
              <a:lnSpc>
                <a:spcPct val="114000"/>
              </a:lnSpc>
              <a:spcBef>
                <a:spcPts val="1000"/>
              </a:spcBef>
              <a:spcAft>
                <a:spcPts val="0"/>
              </a:spcAft>
              <a:buSzPts val="2800"/>
              <a:buFont typeface="Arial" panose="020B0604020202020204" pitchFamily="34" charset="0"/>
              <a:buChar char="•"/>
            </a:pPr>
            <a:r>
              <a:rPr lang="en-US"/>
              <a:t> Criminal syndicates, or organized crime groups, are highly structured organizations that engage in illegal activities for profit. </a:t>
            </a:r>
          </a:p>
          <a:p>
            <a:pPr marL="342900" lvl="0" indent="-342900" rtl="0">
              <a:lnSpc>
                <a:spcPct val="114000"/>
              </a:lnSpc>
              <a:spcBef>
                <a:spcPts val="1000"/>
              </a:spcBef>
              <a:spcAft>
                <a:spcPts val="0"/>
              </a:spcAft>
              <a:buSzPts val="2800"/>
              <a:buFont typeface="Arial" panose="020B0604020202020204" pitchFamily="34" charset="0"/>
              <a:buChar char="•"/>
            </a:pPr>
            <a:r>
              <a:rPr lang="en-US"/>
              <a:t>These groups are often involved in a wide range of criminal enterprises, including drug trafficking, extortion, gambling, prostitution, and human trafficking.</a:t>
            </a:r>
            <a:endParaRPr lang="en-US" sz="1200">
              <a:solidFill>
                <a:srgbClr val="3F3F3F"/>
              </a:solidFill>
              <a:latin typeface="Open Sans"/>
              <a:ea typeface="Open Sans"/>
              <a:cs typeface="Open Sans"/>
              <a:sym typeface="Open Sans"/>
            </a:endParaRPr>
          </a:p>
        </p:txBody>
      </p:sp>
      <p:sp>
        <p:nvSpPr>
          <p:cNvPr id="436" name="Google Shape;43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693647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rtl="0">
              <a:lnSpc>
                <a:spcPct val="114000"/>
              </a:lnSpc>
              <a:spcBef>
                <a:spcPts val="1000"/>
              </a:spcBef>
              <a:spcAft>
                <a:spcPts val="0"/>
              </a:spcAft>
              <a:buClr>
                <a:srgbClr val="3F3F3F"/>
              </a:buClr>
              <a:buSzPts val="2200"/>
              <a:buFont typeface="Open Sans"/>
              <a:buNone/>
            </a:pPr>
            <a:endParaRPr lang="en-US"/>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r>
              <a:rPr lang="en-US"/>
              <a:t>WIFI Protected Setup-</a:t>
            </a:r>
            <a:r>
              <a:rPr lang="en-US" sz="1200">
                <a:solidFill>
                  <a:srgbClr val="3F3F3F"/>
                </a:solidFill>
                <a:latin typeface="Open Sans"/>
                <a:ea typeface="Open Sans"/>
                <a:cs typeface="Open Sans"/>
              </a:rPr>
              <a:t>Wi-Fi Protected Setup (WPS) is a network security standard that was created to provide users with an easy method of configuring wireless networks. </a:t>
            </a:r>
          </a:p>
          <a:p>
            <a:pPr marL="342000" lvl="0" indent="-342000">
              <a:lnSpc>
                <a:spcPct val="114000"/>
              </a:lnSpc>
              <a:spcBef>
                <a:spcPts val="1000"/>
              </a:spcBef>
              <a:buClr>
                <a:srgbClr val="3F3F3F"/>
              </a:buClr>
              <a:buSzPts val="2200"/>
              <a:buFont typeface="Arial"/>
              <a:buChar char="•"/>
            </a:pPr>
            <a:r>
              <a:rPr lang="en-US" sz="1200">
                <a:solidFill>
                  <a:srgbClr val="3F3F3F"/>
                </a:solidFill>
                <a:latin typeface="Open Sans"/>
                <a:ea typeface="Open Sans"/>
                <a:cs typeface="Open Sans"/>
              </a:rPr>
              <a:t>Designed for home networks and small business networks, this standard involves the use of an eight-digit PIN to configure wireless devices.</a:t>
            </a:r>
            <a:endParaRPr lang="en-IN" sz="1200">
              <a:solidFill>
                <a:srgbClr val="3F3F3F"/>
              </a:solidFill>
              <a:latin typeface="Open Sans"/>
              <a:ea typeface="Open Sans"/>
              <a:cs typeface="Open Sans"/>
            </a:endParaRPr>
          </a:p>
          <a:p>
            <a:pPr marL="342000" lvl="0" indent="-342000">
              <a:lnSpc>
                <a:spcPct val="114000"/>
              </a:lnSpc>
              <a:spcBef>
                <a:spcPts val="1000"/>
              </a:spcBef>
              <a:buClr>
                <a:srgbClr val="3F3F3F"/>
              </a:buClr>
              <a:buSzPts val="2200"/>
              <a:buFont typeface="Arial"/>
              <a:buChar char="•"/>
            </a:pPr>
            <a:r>
              <a:rPr lang="en-US" sz="1200">
                <a:solidFill>
                  <a:srgbClr val="3F3F3F"/>
                </a:solidFill>
                <a:latin typeface="Open Sans"/>
                <a:ea typeface="Open Sans"/>
                <a:cs typeface="Open Sans"/>
              </a:rPr>
              <a:t>A successful attack can reveal the PIN and subsequently the WPA/WPA2 passphrase and allow unauthorized parties to gain access to the network. </a:t>
            </a: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endParaRPr lang="en-IN" sz="1200">
              <a:solidFill>
                <a:srgbClr val="3F3F3F"/>
              </a:solidFill>
              <a:latin typeface="Open Sans"/>
              <a:ea typeface="Open Sans"/>
              <a:cs typeface="Open Sans"/>
            </a:endParaRPr>
          </a:p>
          <a:p>
            <a:pPr marL="0" marR="0" lvl="0" indent="0" algn="l" rtl="0">
              <a:lnSpc>
                <a:spcPct val="114000"/>
              </a:lnSpc>
              <a:spcBef>
                <a:spcPts val="1000"/>
              </a:spcBef>
              <a:spcAft>
                <a:spcPts val="0"/>
              </a:spcAft>
              <a:buClr>
                <a:srgbClr val="3F3F3F"/>
              </a:buClr>
              <a:buSzPts val="2200"/>
              <a:buFont typeface="Open Sans"/>
              <a:buNone/>
            </a:pPr>
            <a:r>
              <a:rPr lang="en-US"/>
              <a:t>Disassociation-</a:t>
            </a:r>
            <a:r>
              <a:rPr lang="en-US" sz="1200">
                <a:solidFill>
                  <a:srgbClr val="3F3F3F"/>
                </a:solidFill>
                <a:latin typeface="Open Sans"/>
                <a:ea typeface="Open Sans"/>
                <a:cs typeface="Open Sans"/>
              </a:rPr>
              <a:t>Disassociation attacks against a wireless system are attacks designed to disassociate a host from the wireless access point, and from the wireless network</a:t>
            </a:r>
          </a:p>
          <a:p>
            <a:pPr marL="0" marR="0" lvl="0" indent="0" algn="l" rtl="0">
              <a:lnSpc>
                <a:spcPct val="114000"/>
              </a:lnSpc>
              <a:spcBef>
                <a:spcPts val="1000"/>
              </a:spcBef>
              <a:spcAft>
                <a:spcPts val="0"/>
              </a:spcAft>
              <a:buClr>
                <a:srgbClr val="3F3F3F"/>
              </a:buClr>
              <a:buSzPts val="2200"/>
              <a:buFont typeface="Open Sans"/>
              <a:buNone/>
            </a:pPr>
            <a:endParaRPr lang="en-US" sz="1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Arial"/>
              <a:buChar char="•"/>
            </a:pPr>
            <a:r>
              <a:rPr lang="en-US" sz="1200">
                <a:solidFill>
                  <a:srgbClr val="3F3F3F"/>
                </a:solidFill>
                <a:latin typeface="Open Sans"/>
                <a:ea typeface="Open Sans"/>
                <a:cs typeface="Open Sans"/>
              </a:rPr>
              <a:t>Disassociation attacks stem from the </a:t>
            </a:r>
            <a:r>
              <a:rPr lang="en-US" sz="1200" err="1">
                <a:solidFill>
                  <a:srgbClr val="3F3F3F"/>
                </a:solidFill>
                <a:latin typeface="Open Sans"/>
                <a:ea typeface="Open Sans"/>
                <a:cs typeface="Open Sans"/>
              </a:rPr>
              <a:t>deauthentication</a:t>
            </a:r>
            <a:r>
              <a:rPr lang="en-US" sz="1200">
                <a:solidFill>
                  <a:srgbClr val="3F3F3F"/>
                </a:solidFill>
                <a:latin typeface="Open Sans"/>
                <a:ea typeface="Open Sans"/>
                <a:cs typeface="Open Sans"/>
              </a:rPr>
              <a:t> frame that is in the IEEE 802.11 (Wi-Fi) standard. </a:t>
            </a:r>
            <a:endParaRPr lang="en-IN" sz="1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Arial"/>
              <a:buChar char="•"/>
            </a:pPr>
            <a:r>
              <a:rPr lang="en-US" sz="1200">
                <a:solidFill>
                  <a:srgbClr val="3F3F3F"/>
                </a:solidFill>
                <a:latin typeface="Open Sans"/>
                <a:ea typeface="Open Sans"/>
                <a:cs typeface="Open Sans"/>
              </a:rPr>
              <a:t>The </a:t>
            </a:r>
            <a:r>
              <a:rPr lang="en-US" sz="1200" err="1">
                <a:solidFill>
                  <a:srgbClr val="3F3F3F"/>
                </a:solidFill>
                <a:latin typeface="Open Sans"/>
                <a:ea typeface="Open Sans"/>
                <a:cs typeface="Open Sans"/>
              </a:rPr>
              <a:t>deauthentication</a:t>
            </a:r>
            <a:r>
              <a:rPr lang="en-US" sz="1200">
                <a:solidFill>
                  <a:srgbClr val="3F3F3F"/>
                </a:solidFill>
                <a:latin typeface="Open Sans"/>
                <a:ea typeface="Open Sans"/>
                <a:cs typeface="Open Sans"/>
              </a:rPr>
              <a:t> frame is designed as a tool to remove unauthorized stations from a Wi-Fi access point, but because of the design of the protocol, they can be implemented by virtually anyone</a:t>
            </a:r>
          </a:p>
          <a:p>
            <a:pPr marL="0" marR="0" lvl="0" indent="0" algn="l" rtl="0">
              <a:lnSpc>
                <a:spcPct val="114000"/>
              </a:lnSpc>
              <a:spcBef>
                <a:spcPts val="1000"/>
              </a:spcBef>
              <a:spcAft>
                <a:spcPts val="0"/>
              </a:spcAft>
              <a:buClr>
                <a:srgbClr val="3F3F3F"/>
              </a:buClr>
              <a:buSzPts val="2200"/>
              <a:buFont typeface="Open Sans"/>
              <a:buNone/>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r>
              <a:rPr lang="en-US" sz="1200">
                <a:solidFill>
                  <a:srgbClr val="3F3F3F"/>
                </a:solidFill>
                <a:latin typeface="Open Sans"/>
                <a:ea typeface="Open Sans"/>
                <a:cs typeface="Open Sans"/>
              </a:rPr>
              <a:t>War Driving-is the act of searching for Wi-Fi wireless networks, usually from a moving vehicle, using a laptop or smartphone. </a:t>
            </a: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endParaRPr lang="en-US" sz="1200">
              <a:solidFill>
                <a:srgbClr val="3F3F3F"/>
              </a:solidFill>
              <a:latin typeface="Open Sans"/>
              <a:ea typeface="Open Sans"/>
              <a:cs typeface="Open Sans"/>
            </a:endParaRP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r>
              <a:rPr lang="en-US" sz="1200">
                <a:solidFill>
                  <a:srgbClr val="3F3F3F"/>
                </a:solidFill>
                <a:latin typeface="Open Sans"/>
                <a:ea typeface="Open Sans"/>
                <a:cs typeface="Open Sans"/>
              </a:rPr>
              <a:t>It involves slowly driving around an area with the goal of locating Wi-Fi signals. This may be accomplished by an individual or by two or more people, with one person driving and others searching for wireless networks.</a:t>
            </a: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14000"/>
              </a:lnSpc>
              <a:spcBef>
                <a:spcPts val="1000"/>
              </a:spcBef>
              <a:spcAft>
                <a:spcPts val="0"/>
              </a:spcAft>
              <a:buClr>
                <a:srgbClr val="3F3F3F"/>
              </a:buClr>
              <a:buSzPts val="2200"/>
              <a:buFont typeface="Open Sans"/>
              <a:buNone/>
              <a:tabLst/>
              <a:defRPr/>
            </a:pPr>
            <a:endParaRPr lang="en-IN" sz="1200">
              <a:solidFill>
                <a:srgbClr val="3F3F3F"/>
              </a:solidFill>
              <a:latin typeface="Open Sans"/>
              <a:ea typeface="Open Sans"/>
              <a:cs typeface="Open Sans"/>
            </a:endParaRPr>
          </a:p>
          <a:p>
            <a:pPr marL="0" marR="0" lvl="0" indent="0" algn="l" rtl="0">
              <a:lnSpc>
                <a:spcPct val="114000"/>
              </a:lnSpc>
              <a:spcBef>
                <a:spcPts val="1000"/>
              </a:spcBef>
              <a:spcAft>
                <a:spcPts val="0"/>
              </a:spcAft>
              <a:buClr>
                <a:srgbClr val="3F3F3F"/>
              </a:buClr>
              <a:buSzPts val="2200"/>
              <a:buFont typeface="Open Sans"/>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682866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the different controls to secure WIFI</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Use of Encryption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Use Antivirus, antispyware and firewall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Use WPA3 Authentication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Turn off SSID Broadcast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bg1"/>
                </a:solidFill>
                <a:latin typeface="Open Sans"/>
                <a:ea typeface="Open Sans"/>
                <a:cs typeface="Open Sans"/>
                <a:sym typeface="Open Sans"/>
              </a:rPr>
              <a:t>Use WPA2 Authentication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2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441" name="Google Shape;44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On-Path Attacks</a:t>
            </a:r>
          </a:p>
          <a:p>
            <a:pPr marL="0" lvl="0" indent="0" algn="l" rtl="0">
              <a:lnSpc>
                <a:spcPct val="100000"/>
              </a:lnSpc>
              <a:spcBef>
                <a:spcPts val="0"/>
              </a:spcBef>
              <a:spcAft>
                <a:spcPts val="0"/>
              </a:spcAft>
              <a:buSzPts val="1400"/>
              <a:buNone/>
            </a:pPr>
            <a:endParaRPr lang="en-US"/>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On-path attacks, often referred to as “man-in-the-middle” or interception attacks, involve an adversary positioning themselves to intercept the communication between two parties. </a:t>
            </a: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They can intercept, modify, or eavesdrop on data being exchanged. </a:t>
            </a:r>
          </a:p>
          <a:p>
            <a:pPr marL="342900" indent="-342900">
              <a:lnSpc>
                <a:spcPct val="115000"/>
              </a:lnSpc>
              <a:buSzPts val="2200"/>
              <a:buFont typeface="Arial" panose="020B0604020202020204" pitchFamily="34" charset="0"/>
              <a:buChar char="•"/>
            </a:pPr>
            <a:r>
              <a:rPr lang="en-US" sz="1200">
                <a:solidFill>
                  <a:srgbClr val="3F3F3F"/>
                </a:solidFill>
                <a:latin typeface="Open Sans"/>
                <a:ea typeface="Open Sans"/>
                <a:cs typeface="Open Sans"/>
              </a:rPr>
              <a:t>This silent intrusion enables cybercriminals to exploit sensitive information, launch further attacks, or even manipulate transactions undetected.</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206</a:t>
            </a:fld>
            <a:endParaRPr/>
          </a:p>
        </p:txBody>
      </p:sp>
    </p:spTree>
    <p:extLst>
      <p:ext uri="{BB962C8B-B14F-4D97-AF65-F5344CB8AC3E}">
        <p14:creationId xmlns:p14="http://schemas.microsoft.com/office/powerpoint/2010/main" val="138121731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Man in the Middle Attack</a:t>
            </a:r>
          </a:p>
          <a:p>
            <a:pPr marL="0" lvl="0" indent="0" algn="l" rtl="0">
              <a:lnSpc>
                <a:spcPct val="100000"/>
              </a:lnSpc>
              <a:spcBef>
                <a:spcPts val="0"/>
              </a:spcBef>
              <a:spcAft>
                <a:spcPts val="0"/>
              </a:spcAft>
              <a:buSzPts val="1400"/>
              <a:buNone/>
            </a:pPr>
            <a:endParaRPr lang="en-US"/>
          </a:p>
          <a:p>
            <a:pPr marL="342900" lvl="0" indent="-342900">
              <a:buFont typeface="Arial" panose="020B0604020202020204" pitchFamily="34" charset="0"/>
              <a:buChar char="•"/>
            </a:pPr>
            <a:r>
              <a:rPr lang="en-GB" sz="1200">
                <a:solidFill>
                  <a:srgbClr val="3F3F3F"/>
                </a:solidFill>
                <a:latin typeface="Open Sans"/>
                <a:ea typeface="Open Sans"/>
                <a:cs typeface="Open Sans"/>
              </a:rPr>
              <a:t>MITM generally occurs when an attacker is able to place himself in the middle of two other hosts that are communicating.</a:t>
            </a:r>
          </a:p>
          <a:p>
            <a:pPr marL="342900" lvl="0" indent="-342900">
              <a:buFont typeface="Arial" panose="020B0604020202020204" pitchFamily="34" charset="0"/>
              <a:buChar char="•"/>
            </a:pP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GB" sz="1200">
                <a:solidFill>
                  <a:srgbClr val="3F3F3F"/>
                </a:solidFill>
                <a:latin typeface="Open Sans"/>
                <a:ea typeface="Open Sans"/>
                <a:cs typeface="Open Sans"/>
              </a:rPr>
              <a:t>It is done by ensuring all communication going to or from the target host is routed through the attacker’s host .</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GB" sz="1200">
                <a:solidFill>
                  <a:srgbClr val="3F3F3F"/>
                </a:solidFill>
                <a:latin typeface="Open Sans"/>
                <a:ea typeface="Open Sans"/>
                <a:cs typeface="Open Sans"/>
              </a:rPr>
              <a:t>The attacker can then observe all traffic before relaying it and can modify or block traffic.</a:t>
            </a: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GB" sz="1200">
                <a:solidFill>
                  <a:srgbClr val="3F3F3F"/>
                </a:solidFill>
                <a:latin typeface="Open Sans"/>
                <a:ea typeface="Open Sans"/>
                <a:cs typeface="Open Sans"/>
              </a:rPr>
              <a:t>To the target host, it appears that communication is occurring normally, since all expected replies are received</a:t>
            </a: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206" name="Google Shape;20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620419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Man in the browser attack</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In a </a:t>
            </a:r>
            <a:r>
              <a:rPr lang="en-US" sz="1200" err="1">
                <a:solidFill>
                  <a:srgbClr val="3F3F3F"/>
                </a:solidFill>
                <a:latin typeface="Open Sans"/>
                <a:ea typeface="Open Sans"/>
                <a:cs typeface="Open Sans"/>
              </a:rPr>
              <a:t>MitB</a:t>
            </a:r>
            <a:r>
              <a:rPr lang="en-US" sz="1200">
                <a:solidFill>
                  <a:srgbClr val="3F3F3F"/>
                </a:solidFill>
                <a:latin typeface="Open Sans"/>
                <a:ea typeface="Open Sans"/>
                <a:cs typeface="Open Sans"/>
              </a:rPr>
              <a:t> attack, the first element is a malware attack that places a Trojan element that can act as a proxy on the target machine. </a:t>
            </a:r>
          </a:p>
          <a:p>
            <a:pPr marL="342900" indent="-342900">
              <a:buFont typeface="Arial" panose="020B0604020202020204" pitchFamily="34" charset="0"/>
              <a:buChar char="•"/>
            </a:pPr>
            <a:endParaRPr lang="en-IN"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This malware changes browser </a:t>
            </a:r>
            <a:r>
              <a:rPr lang="en-US" sz="1200" err="1">
                <a:solidFill>
                  <a:srgbClr val="3F3F3F"/>
                </a:solidFill>
                <a:latin typeface="Open Sans"/>
                <a:ea typeface="Open Sans"/>
                <a:cs typeface="Open Sans"/>
              </a:rPr>
              <a:t>behaviour</a:t>
            </a:r>
            <a:r>
              <a:rPr lang="en-US" sz="1200">
                <a:solidFill>
                  <a:srgbClr val="3F3F3F"/>
                </a:solidFill>
                <a:latin typeface="Open Sans"/>
                <a:ea typeface="Open Sans"/>
                <a:cs typeface="Open Sans"/>
              </a:rPr>
              <a:t> through browser helper objects or extensions. </a:t>
            </a:r>
            <a:endParaRPr lang="en-IN"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When a user connects to their bank, the malware recognizes the target (a financial transaction) and injects itself into the conversation’s stream. </a:t>
            </a:r>
            <a:endParaRPr lang="en-IN"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When the user approves a transfer of $150 to pay a utility bill, for example, the malware intercepts the user’s keystrokes and modifies them to perform a different transaction. </a:t>
            </a:r>
          </a:p>
          <a:p>
            <a:pPr marL="342900" indent="-342900">
              <a:buFont typeface="Arial" panose="020B0604020202020204" pitchFamily="34" charset="0"/>
              <a:buChar char="•"/>
            </a:pP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206" name="Google Shape;20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87526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the Flow of Man in the browser attack</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Computer gets infected by a virus.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Malicious browser extension gets installed.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User opens bank websites and fills transaction forms.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The extension notes the data and modifies the transaction.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Money gets transferred to the attacker.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rPr>
              <a:t>The extension again modifies the transaction receipt to remain transparent.</a:t>
            </a:r>
          </a:p>
          <a:p>
            <a:endParaRPr lang="en-US"/>
          </a:p>
          <a:p>
            <a:endParaRPr lang="en-US"/>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79292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Credential replay attacks</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A credential replay attack, also known as a playback or repeat attack, is a cyberattack where an attacker steals valid authentication data and reuses it to gain unauthorized access to a system or account.</a:t>
            </a:r>
          </a:p>
          <a:p>
            <a:pPr marL="342900" indent="-342900">
              <a:buFont typeface="Arial" panose="020B0604020202020204" pitchFamily="34" charset="0"/>
              <a:buChar char="•"/>
            </a:pPr>
            <a:endParaRPr lang="en-US"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Imagine you're unlocking a door with a key. A credential replay attack is like someone stealing a copy of your key and using it to unlock the door themselves later.</a:t>
            </a:r>
          </a:p>
          <a:p>
            <a:pPr marL="342900" indent="-342900">
              <a:buFont typeface="Arial" panose="020B0604020202020204" pitchFamily="34" charset="0"/>
              <a:buChar char="•"/>
            </a:pPr>
            <a:r>
              <a:rPr lang="en-US" sz="1200">
                <a:solidFill>
                  <a:srgbClr val="3F3F3F"/>
                </a:solidFill>
                <a:latin typeface="Open Sans"/>
                <a:ea typeface="Open Sans"/>
                <a:cs typeface="Open Sans"/>
              </a:rPr>
              <a:t>One should refrain from using telnet or FTP, instead use SSH and secure version of protocols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210</a:t>
            </a:fld>
            <a:endParaRPr/>
          </a:p>
        </p:txBody>
      </p:sp>
    </p:spTree>
    <p:extLst>
      <p:ext uri="{BB962C8B-B14F-4D97-AF65-F5344CB8AC3E}">
        <p14:creationId xmlns:p14="http://schemas.microsoft.com/office/powerpoint/2010/main" val="83594467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Credential Stuffing attacks</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Credential stuffing is a cyberattack that preys on people's tendency to reuse login credentials across multiple accounts.</a:t>
            </a:r>
          </a:p>
          <a:p>
            <a:pPr marL="342900" indent="-342900">
              <a:buFont typeface="Arial" panose="020B0604020202020204" pitchFamily="34" charset="0"/>
              <a:buChar char="•"/>
            </a:pPr>
            <a:r>
              <a:rPr lang="en-US" sz="1200">
                <a:solidFill>
                  <a:srgbClr val="3F3F3F"/>
                </a:solidFill>
                <a:latin typeface="Open Sans"/>
                <a:ea typeface="Open Sans"/>
                <a:cs typeface="Open Sans"/>
              </a:rPr>
              <a:t>Attackers gather usernames and passwords from data breaches on other websites or services</a:t>
            </a:r>
          </a:p>
          <a:p>
            <a:pPr marL="342900" indent="-342900">
              <a:buFont typeface="Arial" panose="020B0604020202020204" pitchFamily="34" charset="0"/>
              <a:buChar char="•"/>
            </a:pPr>
            <a:r>
              <a:rPr lang="en-US" sz="1200">
                <a:solidFill>
                  <a:srgbClr val="3F3F3F"/>
                </a:solidFill>
                <a:latin typeface="Open Sans"/>
                <a:ea typeface="Open Sans"/>
                <a:cs typeface="Open Sans"/>
              </a:rPr>
              <a:t>Many people reuse the same login information (username/password) for multiple accounts. If someone reuses their login information from a breached site, the attacker might be able to access their accounts on other sites.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211</a:t>
            </a:fld>
            <a:endParaRPr/>
          </a:p>
        </p:txBody>
      </p:sp>
    </p:spTree>
    <p:extLst>
      <p:ext uri="{BB962C8B-B14F-4D97-AF65-F5344CB8AC3E}">
        <p14:creationId xmlns:p14="http://schemas.microsoft.com/office/powerpoint/2010/main" val="135095408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Trainer Notes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Explain Bash Shell Attacks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The Bash shell is a powerful tool found in most Unix-like operating systems that can nonetheless be exploited for malicious purposes. </a:t>
            </a:r>
          </a:p>
          <a:p>
            <a:pPr marL="342900" indent="-342900">
              <a:buFont typeface="Arial" panose="020B0604020202020204" pitchFamily="34" charset="0"/>
              <a:buChar char="•"/>
            </a:pPr>
            <a:r>
              <a:rPr lang="en-US" sz="1200">
                <a:solidFill>
                  <a:srgbClr val="3F3F3F"/>
                </a:solidFill>
                <a:latin typeface="Open Sans"/>
                <a:ea typeface="Open Sans"/>
                <a:cs typeface="Open Sans"/>
              </a:rPr>
              <a:t>Attackers may use Bash scripts to execute unauthorized commands, compromise systems, or manipulate files.</a:t>
            </a:r>
          </a:p>
          <a:p>
            <a:pPr marL="342900" indent="-342900">
              <a:buFont typeface="Arial" panose="020B0604020202020204" pitchFamily="34" charset="0"/>
              <a:buChar char="•"/>
            </a:pPr>
            <a:r>
              <a:rPr lang="en-US" sz="1200">
                <a:solidFill>
                  <a:srgbClr val="3F3F3F"/>
                </a:solidFill>
                <a:latin typeface="Open Sans"/>
                <a:ea typeface="Open Sans"/>
                <a:cs typeface="Open Sans"/>
              </a:rPr>
              <a:t> Common tactics include privilege escalation, file manipulation, and system reconnaissance. A Bash script can be identified by the .</a:t>
            </a:r>
            <a:r>
              <a:rPr lang="en-US" sz="1200" err="1">
                <a:solidFill>
                  <a:srgbClr val="3F3F3F"/>
                </a:solidFill>
                <a:latin typeface="Open Sans"/>
                <a:ea typeface="Open Sans"/>
                <a:cs typeface="Open Sans"/>
              </a:rPr>
              <a:t>sh</a:t>
            </a:r>
            <a:r>
              <a:rPr lang="en-US" sz="1200">
                <a:solidFill>
                  <a:srgbClr val="3F3F3F"/>
                </a:solidFill>
                <a:latin typeface="Open Sans"/>
                <a:ea typeface="Open Sans"/>
                <a:cs typeface="Open Sans"/>
              </a:rPr>
              <a:t> file extension.</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212</a:t>
            </a:fld>
            <a:endParaRPr/>
          </a:p>
        </p:txBody>
      </p:sp>
    </p:spTree>
    <p:extLst>
      <p:ext uri="{BB962C8B-B14F-4D97-AF65-F5344CB8AC3E}">
        <p14:creationId xmlns:p14="http://schemas.microsoft.com/office/powerpoint/2010/main" val="377711612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285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Trainer Notes: </a:t>
            </a:r>
          </a:p>
          <a:p>
            <a:pPr marL="0" lvl="0" indent="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Font typeface="Arial"/>
              <a:buNone/>
            </a:pPr>
            <a:r>
              <a:rPr lang="en-US"/>
              <a:t>Explain Criminal Syndicates</a:t>
            </a:r>
          </a:p>
          <a:p>
            <a:pPr>
              <a:buFont typeface="Arial" panose="020B0604020202020204" pitchFamily="34" charset="0"/>
              <a:buChar char="•"/>
            </a:pPr>
            <a:r>
              <a:rPr lang="en-US" b="1"/>
              <a:t>Operates Across Legal Jurisdictions</a:t>
            </a:r>
            <a:r>
              <a:rPr lang="en-US"/>
              <a:t>: "Cybercrime transcends national boundaries, operating across various legal systems."</a:t>
            </a:r>
          </a:p>
          <a:p>
            <a:pPr>
              <a:buFont typeface="Arial" panose="020B0604020202020204" pitchFamily="34" charset="0"/>
              <a:buChar char="•"/>
            </a:pPr>
            <a:r>
              <a:rPr lang="en-US" b="1"/>
              <a:t>Driven by Criminal Profit</a:t>
            </a:r>
            <a:r>
              <a:rPr lang="en-US"/>
              <a:t>: "The primary motivation behind cybercrime is the pursuit of criminal profit."</a:t>
            </a:r>
          </a:p>
          <a:p>
            <a:pPr>
              <a:buFont typeface="Arial" panose="020B0604020202020204" pitchFamily="34" charset="0"/>
              <a:buChar char="•"/>
            </a:pPr>
            <a:r>
              <a:rPr lang="en-US" b="1"/>
              <a:t>Well-Resourced and Funded</a:t>
            </a:r>
            <a:r>
              <a:rPr lang="en-US"/>
              <a:t>: "Cybercriminal networks are well-resourced and possess substantial funding."</a:t>
            </a:r>
          </a:p>
          <a:p>
            <a:pPr marL="0" lvl="0" indent="0" algn="l" rtl="0">
              <a:lnSpc>
                <a:spcPct val="100000"/>
              </a:lnSpc>
              <a:spcBef>
                <a:spcPts val="0"/>
              </a:spcBef>
              <a:spcAft>
                <a:spcPts val="0"/>
              </a:spcAft>
              <a:buSzPts val="1400"/>
              <a:buFont typeface="Arial"/>
              <a:buNone/>
            </a:pPr>
            <a:endParaRPr lang="en-US"/>
          </a:p>
        </p:txBody>
      </p:sp>
      <p:sp>
        <p:nvSpPr>
          <p:cNvPr id="436" name="Google Shape;43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606512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Cryptographic attacks. This is introductory slide</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Cryptography attacks are attempts to bypass the security of cryptographic systems. </a:t>
            </a:r>
          </a:p>
          <a:p>
            <a:pPr marL="342900" indent="-342900">
              <a:buFont typeface="Arial" panose="020B0604020202020204" pitchFamily="34" charset="0"/>
              <a:buChar char="•"/>
            </a:pPr>
            <a:r>
              <a:rPr lang="en-US" sz="1200">
                <a:solidFill>
                  <a:srgbClr val="3F3F3F"/>
                </a:solidFill>
                <a:latin typeface="Open Sans"/>
                <a:ea typeface="Open Sans"/>
                <a:cs typeface="Open Sans"/>
              </a:rPr>
              <a:t>Attackers aim to steal information, tamper with data, or gain unauthorized access to systems protected by encryption. </a:t>
            </a:r>
          </a:p>
          <a:p>
            <a:pPr marL="342900" indent="-342900">
              <a:buFont typeface="Arial" panose="020B0604020202020204" pitchFamily="34" charset="0"/>
              <a:buChar char="•"/>
            </a:pPr>
            <a:r>
              <a:rPr lang="en-US" sz="1200">
                <a:solidFill>
                  <a:srgbClr val="3F3F3F"/>
                </a:solidFill>
                <a:latin typeface="Open Sans"/>
                <a:ea typeface="Open Sans"/>
                <a:cs typeface="Open Sans"/>
              </a:rPr>
              <a:t>These attacks exploit weaknesses in various components of a cryptographic system, including cryptographic algorithm, encryption keys, cryptography protocols and key management </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214</a:t>
            </a:fld>
            <a:endParaRPr/>
          </a:p>
        </p:txBody>
      </p:sp>
    </p:spTree>
    <p:extLst>
      <p:ext uri="{BB962C8B-B14F-4D97-AF65-F5344CB8AC3E}">
        <p14:creationId xmlns:p14="http://schemas.microsoft.com/office/powerpoint/2010/main" val="360611637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Downgrade Attack</a:t>
            </a:r>
          </a:p>
          <a:p>
            <a:pPr marL="0" lvl="0" indent="0" algn="l" rtl="0">
              <a:lnSpc>
                <a:spcPct val="100000"/>
              </a:lnSpc>
              <a:spcBef>
                <a:spcPts val="0"/>
              </a:spcBef>
              <a:spcAft>
                <a:spcPts val="0"/>
              </a:spcAft>
              <a:buSzPts val="1400"/>
              <a:buNone/>
            </a:pPr>
            <a:endParaRPr lang="en-US"/>
          </a:p>
          <a:p>
            <a:r>
              <a:rPr lang="en-US"/>
              <a:t>A </a:t>
            </a:r>
            <a:r>
              <a:rPr lang="en-US" b="1"/>
              <a:t>cryptography downgrade attack</a:t>
            </a:r>
            <a:r>
              <a:rPr lang="en-US"/>
              <a:t> is a type of cyberattack where an attacker forces a system to use a weaker cryptographic algorithm or protocol, compromising the security of the communication. This allows the attacker to intercept and potentially decrypt sensitive data.</a:t>
            </a:r>
          </a:p>
          <a:p>
            <a:r>
              <a:rPr lang="en-US" b="1"/>
              <a:t>How Downgrade Attacks Work:</a:t>
            </a:r>
          </a:p>
          <a:p>
            <a:pPr>
              <a:buFont typeface="Arial" panose="020B0604020202020204" pitchFamily="34" charset="0"/>
              <a:buChar char="•"/>
            </a:pPr>
            <a:r>
              <a:rPr lang="en-US" b="1"/>
              <a:t>Exploiting Weaknesses:</a:t>
            </a:r>
            <a:r>
              <a:rPr lang="en-US"/>
              <a:t> Attackers target vulnerabilities in cryptographic protocols or implementations.</a:t>
            </a:r>
          </a:p>
          <a:p>
            <a:pPr>
              <a:buFont typeface="Arial" panose="020B0604020202020204" pitchFamily="34" charset="0"/>
              <a:buChar char="•"/>
            </a:pPr>
            <a:r>
              <a:rPr lang="en-US" b="1"/>
              <a:t>Forcing Downgrade:</a:t>
            </a:r>
            <a:r>
              <a:rPr lang="en-US"/>
              <a:t> They manipulate the communication to force the use of a weaker encryption method or protocol.</a:t>
            </a:r>
          </a:p>
          <a:p>
            <a:pPr>
              <a:buFont typeface="Arial" panose="020B0604020202020204" pitchFamily="34" charset="0"/>
              <a:buChar char="•"/>
            </a:pPr>
            <a:r>
              <a:rPr lang="en-US" b="1"/>
              <a:t>Intercepting Data:</a:t>
            </a:r>
            <a:r>
              <a:rPr lang="en-US"/>
              <a:t> Once the connection is downgraded, the attacker can intercept and decrypt the data.</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215</a:t>
            </a:fld>
            <a:endParaRPr/>
          </a:p>
        </p:txBody>
      </p:sp>
    </p:spTree>
    <p:extLst>
      <p:ext uri="{BB962C8B-B14F-4D97-AF65-F5344CB8AC3E}">
        <p14:creationId xmlns:p14="http://schemas.microsoft.com/office/powerpoint/2010/main" val="9235340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342900" lvl="1" indent="-342900">
              <a:buSzPts val="2200"/>
              <a:buFont typeface="Arial"/>
              <a:buChar char="•"/>
            </a:pPr>
            <a:r>
              <a:rPr lang="en-US"/>
              <a:t>SSL /TLS Downgrade-</a:t>
            </a:r>
            <a:r>
              <a:rPr lang="en-US" sz="1200">
                <a:solidFill>
                  <a:srgbClr val="3F3F3F"/>
                </a:solidFill>
                <a:latin typeface="Open Sans"/>
                <a:ea typeface="Open Sans"/>
                <a:cs typeface="Open Sans"/>
              </a:rPr>
              <a:t>SSL/TLS downgrade attack is where an attacker exploits vulnerabilities in the communication between a client. The attacker suggests using an older, less secure encryption method instead of the stronger ones that both parties support</a:t>
            </a:r>
          </a:p>
          <a:p>
            <a:pPr marL="342900" marR="0" lvl="1" indent="-342900" algn="l" defTabSz="914400" rtl="0" eaLnBrk="1" fontAlgn="auto" latinLnBrk="0" hangingPunct="1">
              <a:lnSpc>
                <a:spcPct val="100000"/>
              </a:lnSpc>
              <a:spcBef>
                <a:spcPts val="0"/>
              </a:spcBef>
              <a:spcAft>
                <a:spcPts val="0"/>
              </a:spcAft>
              <a:buClr>
                <a:srgbClr val="000000"/>
              </a:buClr>
              <a:buSzPts val="2200"/>
              <a:buFont typeface="Arial"/>
              <a:buChar char="•"/>
              <a:tabLst/>
              <a:defRPr/>
            </a:pPr>
            <a:r>
              <a:rPr lang="en-US" sz="1200">
                <a:solidFill>
                  <a:srgbClr val="3F3F3F"/>
                </a:solidFill>
                <a:latin typeface="Open Sans"/>
                <a:ea typeface="Open Sans"/>
                <a:cs typeface="Open Sans"/>
              </a:rPr>
              <a:t>SSL Striping-SSL stripping is an attack in which a malicious actor intercepts a secure HTTPS connection and downgrades it to an unsecured HTTP connection, allowing them to eavesdrop on sensitive information exchanged between a user and a website without detection.</a:t>
            </a:r>
          </a:p>
          <a:p>
            <a:pPr marL="342900" lvl="1" indent="-342900">
              <a:buSzPts val="2200"/>
              <a:buFont typeface="Arial"/>
              <a:buChar char="•"/>
            </a:pPr>
            <a:endParaRPr/>
          </a:p>
        </p:txBody>
      </p:sp>
      <p:sp>
        <p:nvSpPr>
          <p:cNvPr id="1697" name="Google Shape;169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582573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Collision attacks</a:t>
            </a:r>
          </a:p>
          <a:p>
            <a:pPr marL="0" lvl="0" indent="0" algn="l" rtl="0">
              <a:lnSpc>
                <a:spcPct val="100000"/>
              </a:lnSpc>
              <a:spcBef>
                <a:spcPts val="0"/>
              </a:spcBef>
              <a:spcAft>
                <a:spcPts val="0"/>
              </a:spcAft>
              <a:buSzPts val="1400"/>
              <a:buNone/>
            </a:pPr>
            <a:endParaRPr lang="en-US"/>
          </a:p>
          <a:p>
            <a:pPr marL="342900" indent="-342900">
              <a:buFont typeface="Arial"/>
              <a:buChar char="•"/>
            </a:pPr>
            <a:r>
              <a:rPr lang="en-US" sz="1200">
                <a:solidFill>
                  <a:srgbClr val="3F3F3F"/>
                </a:solidFill>
                <a:latin typeface="Open Sans"/>
                <a:ea typeface="Open Sans"/>
                <a:cs typeface="Open Sans"/>
              </a:rPr>
              <a:t>Collision occurs when two different inputs produce the same hash value. Ideally, a good hash function should make collisions very unlikely.</a:t>
            </a:r>
          </a:p>
          <a:p>
            <a:pPr marL="342900" indent="-342900">
              <a:buFont typeface="Arial"/>
              <a:buChar char="•"/>
            </a:pPr>
            <a:endParaRPr lang="en-US" sz="1200">
              <a:solidFill>
                <a:srgbClr val="3F3F3F"/>
              </a:solidFill>
              <a:latin typeface="Open Sans"/>
              <a:ea typeface="Open Sans"/>
              <a:cs typeface="Open Sans"/>
            </a:endParaRPr>
          </a:p>
          <a:p>
            <a:pPr marL="342900" indent="-342900">
              <a:buFont typeface="Arial"/>
              <a:buChar char="•"/>
            </a:pPr>
            <a:r>
              <a:rPr lang="en-US" sz="1200">
                <a:solidFill>
                  <a:srgbClr val="3F3F3F"/>
                </a:solidFill>
                <a:latin typeface="Open Sans"/>
                <a:ea typeface="Open Sans"/>
                <a:cs typeface="Open Sans"/>
              </a:rPr>
              <a:t>It can be used for digital signature forgery If an attacker can find a collision for a signed message, they could potentially create a new message with the same hash value and forge a valid digital signature.</a:t>
            </a:r>
          </a:p>
          <a:p>
            <a:pPr marL="342900" indent="-342900">
              <a:buFont typeface="Arial"/>
              <a:buChar char="•"/>
            </a:pPr>
            <a:r>
              <a:rPr lang="en-US" sz="1200">
                <a:solidFill>
                  <a:srgbClr val="3F3F3F"/>
                </a:solidFill>
                <a:latin typeface="Open Sans"/>
                <a:ea typeface="Open Sans"/>
                <a:cs typeface="Open Sans"/>
              </a:rPr>
              <a:t>It can be used for password hash cracking Rainbow tables, a precomputed database of hash collisions, can be used to crack password hashes if the hash function used for password storage is vulnerable to collisions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217</a:t>
            </a:fld>
            <a:endParaRPr/>
          </a:p>
        </p:txBody>
      </p:sp>
    </p:spTree>
    <p:extLst>
      <p:ext uri="{BB962C8B-B14F-4D97-AF65-F5344CB8AC3E}">
        <p14:creationId xmlns:p14="http://schemas.microsoft.com/office/powerpoint/2010/main" val="214682263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Birthday Attack</a:t>
            </a:r>
          </a:p>
          <a:p>
            <a:pPr marL="0" lvl="0" indent="0" algn="l" rtl="0">
              <a:lnSpc>
                <a:spcPct val="100000"/>
              </a:lnSpc>
              <a:spcBef>
                <a:spcPts val="0"/>
              </a:spcBef>
              <a:spcAft>
                <a:spcPts val="0"/>
              </a:spcAft>
              <a:buSzPts val="1400"/>
              <a:buNone/>
            </a:pPr>
            <a:endParaRPr lang="en-US"/>
          </a:p>
          <a:p>
            <a:pPr marL="355600" marR="596265" lvl="0" indent="-342900" algn="l" rtl="0">
              <a:lnSpc>
                <a:spcPct val="114000"/>
              </a:lnSpc>
              <a:spcBef>
                <a:spcPts val="30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The birthday attack attempts to exploit the probability of two messages producing the same message</a:t>
            </a:r>
            <a:r>
              <a:rPr lang="en-US" sz="1200">
                <a:solidFill>
                  <a:srgbClr val="3F3F3F"/>
                </a:solidFill>
                <a:latin typeface="Open Sans"/>
                <a:ea typeface="Open Sans"/>
                <a:cs typeface="Open Sans"/>
                <a:sym typeface="Open Sans"/>
              </a:rPr>
              <a:t> </a:t>
            </a:r>
            <a:r>
              <a:rPr lang="en-US" sz="1200" b="0" i="0" u="none" strike="noStrike" cap="none">
                <a:solidFill>
                  <a:srgbClr val="3F3F3F"/>
                </a:solidFill>
                <a:latin typeface="Open Sans"/>
                <a:ea typeface="Open Sans"/>
                <a:cs typeface="Open Sans"/>
                <a:sym typeface="Open Sans"/>
              </a:rPr>
              <a:t>digest by using the same hash function.</a:t>
            </a:r>
          </a:p>
          <a:p>
            <a:pPr marL="355600" marR="596265" lvl="0" indent="-342900" algn="l" rtl="0">
              <a:lnSpc>
                <a:spcPct val="114000"/>
              </a:lnSpc>
              <a:spcBef>
                <a:spcPts val="300"/>
              </a:spcBef>
              <a:spcAft>
                <a:spcPts val="0"/>
              </a:spcAft>
              <a:buClr>
                <a:srgbClr val="000000"/>
              </a:buClr>
              <a:buSzPts val="2200"/>
              <a:buFont typeface="Arial"/>
              <a:buChar char="•"/>
            </a:pPr>
            <a:endParaRPr lang="en-US" sz="800" b="0" i="0" u="none" strike="noStrike" cap="none">
              <a:solidFill>
                <a:srgbClr val="3F3F3F"/>
              </a:solidFill>
              <a:latin typeface="Arial"/>
              <a:ea typeface="Arial"/>
              <a:cs typeface="Arial"/>
              <a:sym typeface="Arial"/>
            </a:endParaRPr>
          </a:p>
          <a:p>
            <a:pPr marL="355600" marR="212725" lvl="0" indent="-342900" algn="l" rtl="0">
              <a:lnSpc>
                <a:spcPct val="114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It is based on the statistical probability that with 23 people in a room, there is more than 50% probability</a:t>
            </a:r>
            <a:r>
              <a:rPr lang="en-US" sz="1200">
                <a:solidFill>
                  <a:srgbClr val="3F3F3F"/>
                </a:solidFill>
                <a:latin typeface="Open Sans"/>
                <a:ea typeface="Open Sans"/>
                <a:cs typeface="Open Sans"/>
                <a:sym typeface="Open Sans"/>
              </a:rPr>
              <a:t> </a:t>
            </a:r>
            <a:r>
              <a:rPr lang="en-US" sz="1200" b="0" i="0" u="none" strike="noStrike" cap="none">
                <a:solidFill>
                  <a:srgbClr val="3F3F3F"/>
                </a:solidFill>
                <a:latin typeface="Open Sans"/>
                <a:ea typeface="Open Sans"/>
                <a:cs typeface="Open Sans"/>
                <a:sym typeface="Open Sans"/>
              </a:rPr>
              <a:t>that two people have the same birthday.</a:t>
            </a:r>
          </a:p>
          <a:p>
            <a:pPr marL="355600" marR="212725" lvl="0" indent="-342900" algn="l" rtl="0">
              <a:lnSpc>
                <a:spcPct val="114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rPr>
              <a:t>The birthday attack enables a malicious actor to generate different passwords that produce the same hash. </a:t>
            </a:r>
          </a:p>
          <a:p>
            <a:pPr marL="355600" marR="212725" lvl="0" indent="-342900" algn="l" rtl="0">
              <a:lnSpc>
                <a:spcPct val="114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rPr>
              <a:t>If the hash is matched then the attacker knows the password, potentially granting unauthorized access to a user account or system.</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218</a:t>
            </a:fld>
            <a:endParaRPr/>
          </a:p>
        </p:txBody>
      </p:sp>
    </p:spTree>
    <p:extLst>
      <p:ext uri="{BB962C8B-B14F-4D97-AF65-F5344CB8AC3E}">
        <p14:creationId xmlns:p14="http://schemas.microsoft.com/office/powerpoint/2010/main" val="77194136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Pass the hash attack</a:t>
            </a:r>
          </a:p>
          <a:p>
            <a:pPr marL="0" lvl="0" indent="0" algn="l" rtl="0">
              <a:lnSpc>
                <a:spcPct val="100000"/>
              </a:lnSpc>
              <a:spcBef>
                <a:spcPts val="0"/>
              </a:spcBef>
              <a:spcAft>
                <a:spcPts val="0"/>
              </a:spcAft>
              <a:buSzPts val="1400"/>
              <a:buNone/>
            </a:pPr>
            <a:endParaRPr lang="en-US"/>
          </a:p>
          <a:p>
            <a:pPr marL="342900" indent="-342900">
              <a:buFont typeface="Arial"/>
              <a:buChar char="•"/>
            </a:pPr>
            <a:r>
              <a:rPr lang="en-US" sz="1200">
                <a:solidFill>
                  <a:srgbClr val="3F3F3F"/>
                </a:solidFill>
                <a:latin typeface="Open Sans"/>
                <a:ea typeface="Open Sans"/>
                <a:cs typeface="Open Sans"/>
              </a:rPr>
              <a:t>A pass-the-hash attack is a security concern that primarily affects older operating systems such as Windows NT 4.0, for which the authentication protocol was NTLM and user passwords were stored locally and hashed using the MD4 algorithm. </a:t>
            </a:r>
          </a:p>
          <a:p>
            <a:pPr marL="342900" indent="-342900">
              <a:buFont typeface="Arial"/>
              <a:buChar char="•"/>
            </a:pPr>
            <a:r>
              <a:rPr lang="en-US" sz="1200">
                <a:solidFill>
                  <a:srgbClr val="3F3F3F"/>
                </a:solidFill>
                <a:latin typeface="Open Sans"/>
                <a:ea typeface="Open Sans"/>
                <a:cs typeface="Open Sans"/>
              </a:rPr>
              <a:t>In such systems, attackers could exploit weak hashing using methods such as rainbow tables or tools such as hashcat to carry out hash collision attacks. </a:t>
            </a:r>
          </a:p>
          <a:p>
            <a:pPr marL="342900" indent="-342900">
              <a:buFont typeface="Arial"/>
              <a:buChar char="•"/>
            </a:pPr>
            <a:r>
              <a:rPr lang="en-US" sz="1200">
                <a:solidFill>
                  <a:srgbClr val="3F3F3F"/>
                </a:solidFill>
                <a:latin typeface="Open Sans"/>
                <a:ea typeface="Open Sans"/>
                <a:cs typeface="Open Sans"/>
              </a:rPr>
              <a:t>These attacks aimed to recover user passwords from their hashed representations. The weakness of NTLM is that all of the passwords are stored in the Local Security Authority Subsystem Service (LSASS).</a:t>
            </a:r>
          </a:p>
          <a:p>
            <a:pPr marL="342900" indent="-342900">
              <a:buFont typeface="Arial"/>
              <a:buChar char="•"/>
            </a:pPr>
            <a:endParaRPr lang="en-US" sz="1200">
              <a:solidFill>
                <a:srgbClr val="3F3F3F"/>
              </a:solidFill>
              <a:latin typeface="Open Sans"/>
              <a:ea typeface="Open Sans"/>
              <a:cs typeface="Open Sans"/>
            </a:endParaRPr>
          </a:p>
          <a:p>
            <a:pPr marL="0" indent="0">
              <a:buFont typeface="Arial"/>
              <a:buNone/>
            </a:pPr>
            <a:r>
              <a:rPr lang="en-US" b="1"/>
              <a:t>[NTLM</a:t>
            </a:r>
            <a:r>
              <a:rPr lang="en-US"/>
              <a:t> (NT LAN Manager) is a suite of Microsoft security protocols designed to provide authentication, integrity, and confidentiality for users on a Windows network. It's a successor to the LAN Manager protocol.]</a:t>
            </a: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219</a:t>
            </a:fld>
            <a:endParaRPr/>
          </a:p>
        </p:txBody>
      </p:sp>
    </p:spTree>
    <p:extLst>
      <p:ext uri="{BB962C8B-B14F-4D97-AF65-F5344CB8AC3E}">
        <p14:creationId xmlns:p14="http://schemas.microsoft.com/office/powerpoint/2010/main" val="379820513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872179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The combination of username and password is the most common identification and authentication scheme. </a:t>
            </a:r>
            <a:endParaRPr lang="en-US"/>
          </a:p>
          <a:p>
            <a:pPr marL="0" lvl="0" indent="0" algn="l" rtl="0">
              <a:spcBef>
                <a:spcPts val="0"/>
              </a:spcBef>
              <a:spcAft>
                <a:spcPts val="0"/>
              </a:spcAft>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bg1"/>
                </a:solidFill>
                <a:latin typeface="Open Sans"/>
                <a:ea typeface="Open Sans"/>
                <a:cs typeface="Open Sans"/>
                <a:sym typeface="Open Sans"/>
              </a:rPr>
              <a:t>Problems with Passwords:</a:t>
            </a: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Insecure</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Easily broken</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Inconvenient</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Repudiable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a:solidFill>
                <a:schemeClr val="bg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chemeClr val="bg1"/>
                </a:solidFill>
                <a:latin typeface="Open Sans"/>
                <a:ea typeface="Open Sans"/>
                <a:cs typeface="Open Sans"/>
                <a:sym typeface="Open Sans"/>
              </a:rPr>
              <a:t>Common Password Attacks</a:t>
            </a:r>
            <a:r>
              <a:rPr lang="en-US" sz="1200" b="0">
                <a:solidFill>
                  <a:schemeClr val="bg1"/>
                </a:solidFill>
                <a:latin typeface="Open Sans"/>
                <a:ea typeface="Open Sans"/>
                <a:cs typeface="Open Sans"/>
                <a:sym typeface="Open Sans"/>
              </a:rPr>
              <a:t>:</a:t>
            </a: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Dictionary (Crack, John the Ripper)</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Brute force (</a:t>
            </a:r>
            <a:r>
              <a:rPr lang="en-US" sz="1200" err="1">
                <a:solidFill>
                  <a:srgbClr val="3F3F3F"/>
                </a:solidFill>
                <a:latin typeface="Open Sans"/>
                <a:ea typeface="Open Sans"/>
                <a:cs typeface="Open Sans"/>
                <a:sym typeface="Open Sans"/>
              </a:rPr>
              <a:t>Lophtcrack</a:t>
            </a:r>
            <a:r>
              <a:rPr lang="en-US" sz="1200">
                <a:solidFill>
                  <a:srgbClr val="3F3F3F"/>
                </a:solidFill>
                <a:latin typeface="Open Sans"/>
                <a:ea typeface="Open Sans"/>
                <a:cs typeface="Open Sans"/>
                <a:sym typeface="Open Sans"/>
              </a:rPr>
              <a:t>)</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Hybrid attack (Dictionary and Brute Force)</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Trojan horse login program (Password sending Trojans)</a:t>
            </a:r>
            <a:endParaRPr lang="en-US" sz="1000">
              <a:solidFill>
                <a:srgbClr val="3F3F3F"/>
              </a:solidFill>
              <a:latin typeface="Open Sans"/>
              <a:ea typeface="Open Sans"/>
              <a:cs typeface="Open Sans"/>
              <a:sym typeface="Open Sans"/>
            </a:endParaRPr>
          </a:p>
          <a:p>
            <a:pPr marL="431800" lvl="0" indent="-342900">
              <a:lnSpc>
                <a:spcPct val="114000"/>
              </a:lnSpc>
              <a:buClr>
                <a:srgbClr val="3F3F3F"/>
              </a:buClr>
              <a:buSzPts val="2200"/>
              <a:buFont typeface="Arial" panose="020B0604020202020204" pitchFamily="34" charset="0"/>
              <a:buChar char="•"/>
            </a:pPr>
            <a:r>
              <a:rPr lang="en-US" sz="1200">
                <a:solidFill>
                  <a:srgbClr val="3F3F3F"/>
                </a:solidFill>
                <a:latin typeface="Open Sans"/>
                <a:ea typeface="Open Sans"/>
                <a:cs typeface="Open Sans"/>
                <a:sym typeface="Open Sans"/>
              </a:rPr>
              <a:t>Social engineering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a:solidFill>
                <a:schemeClr val="bg1"/>
              </a:solidFill>
              <a:latin typeface="Open Sans"/>
              <a:ea typeface="Open Sans"/>
              <a:cs typeface="Open Sans"/>
              <a:sym typeface="Open Sans"/>
            </a:endParaRPr>
          </a:p>
        </p:txBody>
      </p:sp>
      <p:sp>
        <p:nvSpPr>
          <p:cNvPr id="417" name="Google Shape;41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Types of Password Attacks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Online Password Attacks</a:t>
            </a:r>
          </a:p>
          <a:p>
            <a:pPr marL="0" lvl="0" indent="0" algn="l" rtl="0">
              <a:lnSpc>
                <a:spcPct val="100000"/>
              </a:lnSpc>
              <a:spcBef>
                <a:spcPts val="0"/>
              </a:spcBef>
              <a:spcAft>
                <a:spcPts val="0"/>
              </a:spcAft>
              <a:buClr>
                <a:schemeClr val="dk1"/>
              </a:buClr>
              <a:buSzPts val="1400"/>
              <a:buFont typeface="Calibri"/>
              <a:buNone/>
            </a:pPr>
            <a:r>
              <a:rPr lang="en-US"/>
              <a:t>Offline Passwords Attacks</a:t>
            </a:r>
            <a:endParaRPr/>
          </a:p>
        </p:txBody>
      </p:sp>
      <p:sp>
        <p:nvSpPr>
          <p:cNvPr id="1697" name="Google Shape;169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282051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r>
              <a:rPr lang="en-IN"/>
              <a:t>Explain the information given on slide.</a:t>
            </a:r>
            <a:endParaRPr/>
          </a:p>
        </p:txBody>
      </p:sp>
      <p:sp>
        <p:nvSpPr>
          <p:cNvPr id="443" name="Google Shape;44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endParaRPr lang="en-US"/>
          </a:p>
          <a:p>
            <a:r>
              <a:rPr lang="en-US" b="1"/>
              <a:t>Competitor espionage</a:t>
            </a:r>
            <a:r>
              <a:rPr lang="en-US"/>
              <a:t> in the cybersecurity realm is a significant threat, where organizations actively target rivals to steal intellectual property, research data, customer information, and other valuable assets.</a:t>
            </a:r>
          </a:p>
          <a:p>
            <a:endParaRPr lang="en-US"/>
          </a:p>
          <a:p>
            <a:r>
              <a:rPr lang="en-US"/>
              <a:t>This can be achieved through a variety of cyberattacks, including:</a:t>
            </a:r>
          </a:p>
          <a:p>
            <a:endParaRPr lang="en-US"/>
          </a:p>
          <a:p>
            <a:r>
              <a:rPr lang="en-US" b="1"/>
              <a:t>Cyber Espionage:</a:t>
            </a:r>
            <a:r>
              <a:rPr lang="en-US"/>
              <a:t> The use of cyberattacks to steal sensitive information, such as trade secrets, product designs, or customer data.</a:t>
            </a:r>
          </a:p>
          <a:p>
            <a:r>
              <a:rPr lang="en-US"/>
              <a:t>Insider Threats:</a:t>
            </a:r>
          </a:p>
          <a:p>
            <a:endParaRPr lang="en-US"/>
          </a:p>
          <a:p>
            <a:r>
              <a:rPr lang="en-US" b="1"/>
              <a:t>Insider threats</a:t>
            </a:r>
            <a:r>
              <a:rPr lang="en-US"/>
              <a:t> pose a significant risk in the realm of cyber espionage. These threats originate from within an organization, where individuals with authorized access misuse their privileges to harm the company.</a:t>
            </a:r>
          </a:p>
          <a:p>
            <a:endParaRPr lang="en-US"/>
          </a:p>
          <a:p>
            <a:pPr marL="0" lvl="0" indent="0" algn="l" rtl="0">
              <a:lnSpc>
                <a:spcPct val="100000"/>
              </a:lnSpc>
              <a:spcBef>
                <a:spcPts val="0"/>
              </a:spcBef>
              <a:spcAft>
                <a:spcPts val="0"/>
              </a:spcAft>
              <a:buSzPts val="1400"/>
              <a:buFont typeface="Arial"/>
              <a:buNone/>
            </a:pPr>
            <a:endParaRPr/>
          </a:p>
        </p:txBody>
      </p:sp>
      <p:sp>
        <p:nvSpPr>
          <p:cNvPr id="453" name="Google Shape;45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068366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115826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Application Attacks</a:t>
            </a:r>
          </a:p>
          <a:p>
            <a:pPr marL="0" lvl="0" indent="0" algn="l" rtl="0">
              <a:lnSpc>
                <a:spcPct val="100000"/>
              </a:lnSpc>
              <a:spcBef>
                <a:spcPts val="0"/>
              </a:spcBef>
              <a:spcAft>
                <a:spcPts val="0"/>
              </a:spcAft>
              <a:buSzPts val="1400"/>
              <a:buNone/>
            </a:pPr>
            <a:endParaRPr lang="en-US"/>
          </a:p>
          <a:p>
            <a:r>
              <a:rPr lang="en-US" sz="1200">
                <a:solidFill>
                  <a:srgbClr val="3F3F3F"/>
                </a:solidFill>
                <a:latin typeface="Open Sans"/>
                <a:ea typeface="Open Sans"/>
                <a:cs typeface="Open Sans"/>
              </a:rPr>
              <a:t>Application attacks are a category of cyber threats that exploit vulnerabilities in software applications, targeting weaknesses in design, development, and implementation.</a:t>
            </a:r>
          </a:p>
          <a:p>
            <a:r>
              <a:rPr lang="en-US" sz="1200">
                <a:solidFill>
                  <a:srgbClr val="3F3F3F"/>
                </a:solidFill>
                <a:latin typeface="Open Sans"/>
                <a:ea typeface="Open Sans"/>
                <a:cs typeface="Open Sans"/>
              </a:rPr>
              <a:t>These attacks aim to compromise data, breach user privacy, and disrupt functionality.</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225</a:t>
            </a:fld>
            <a:endParaRPr/>
          </a:p>
        </p:txBody>
      </p:sp>
    </p:spTree>
    <p:extLst>
      <p:ext uri="{BB962C8B-B14F-4D97-AF65-F5344CB8AC3E}">
        <p14:creationId xmlns:p14="http://schemas.microsoft.com/office/powerpoint/2010/main" val="26288940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Explain Injections Attacks</a:t>
            </a:r>
          </a:p>
          <a:p>
            <a:pPr marL="228600" lvl="0" indent="0" algn="l" rtl="0">
              <a:lnSpc>
                <a:spcPct val="100000"/>
              </a:lnSpc>
              <a:spcBef>
                <a:spcPts val="0"/>
              </a:spcBef>
              <a:spcAft>
                <a:spcPts val="0"/>
              </a:spcAft>
              <a:buSzPts val="1400"/>
              <a:buFont typeface="Arial"/>
              <a:buNone/>
            </a:pPr>
            <a:endParaRPr lang="en-US"/>
          </a:p>
          <a:p>
            <a:pPr marL="0" indent="0">
              <a:lnSpc>
                <a:spcPct val="114000"/>
              </a:lnSpc>
              <a:spcBef>
                <a:spcPts val="0"/>
              </a:spcBef>
              <a:buClr>
                <a:srgbClr val="000000"/>
              </a:buClr>
              <a:buSzPts val="2200"/>
            </a:pPr>
            <a:r>
              <a:rPr lang="en-US">
                <a:sym typeface="Arial"/>
              </a:rPr>
              <a:t>Injection attacks are a type of security vulnerability that arises when an application takes user input when an application takes user input and uses that input in an unsafe way</a:t>
            </a:r>
          </a:p>
          <a:p>
            <a:endParaRPr lang="en-US" sz="1050" b="0" i="0" u="none" strike="noStrike" baseline="0">
              <a:latin typeface="Barlow" panose="00000500000000000000" pitchFamily="2" charset="0"/>
            </a:endParaRPr>
          </a:p>
          <a:p>
            <a:r>
              <a:rPr lang="en-US" sz="1050">
                <a:solidFill>
                  <a:srgbClr val="3F3F3F"/>
                </a:solidFill>
                <a:latin typeface="Open Sans"/>
                <a:ea typeface="Open Sans"/>
                <a:cs typeface="Open Sans"/>
                <a:sym typeface="Open Sans"/>
              </a:rPr>
              <a:t>Injection attacks are one of the most dangerous attacks where an attack simply sends malicious data to make the application process it and do something it is not supposed to do.</a:t>
            </a:r>
            <a:endParaRPr lang="en-US" sz="900" b="0" i="0" u="none" strike="noStrike" baseline="0">
              <a:latin typeface="Barlow" panose="00000500000000000000" pitchFamily="2" charset="0"/>
            </a:endParaRPr>
          </a:p>
          <a:p>
            <a:endParaRPr lang="en-US" sz="900" b="0" i="0" u="none" strike="noStrike" baseline="0">
              <a:latin typeface="Barlow" panose="00000500000000000000" pitchFamily="2" charset="0"/>
            </a:endParaRPr>
          </a:p>
          <a:p>
            <a:endParaRPr lang="en-US" sz="900" b="0" i="0" u="none" strike="noStrike" baseline="0">
              <a:latin typeface="Barlow" panose="00000500000000000000" pitchFamily="2" charset="0"/>
            </a:endParaRPr>
          </a:p>
          <a:p>
            <a:endParaRPr lang="en-US" sz="900" b="0" i="0" u="none" strike="noStrike" baseline="0">
              <a:latin typeface="Barlow" panose="00000500000000000000" pitchFamily="2" charset="0"/>
            </a:endParaRPr>
          </a:p>
          <a:p>
            <a:endParaRPr lang="en-US" sz="900" b="0" i="0" u="none" strike="noStrike" baseline="0">
              <a:latin typeface="Barlow" panose="00000500000000000000" pitchFamily="2" charset="0"/>
            </a:endParaRPr>
          </a:p>
          <a:p>
            <a:endParaRPr lang="en-US" sz="900" b="0" i="0" u="none" strike="noStrike" baseline="0">
              <a:latin typeface="Barlow" panose="00000500000000000000" pitchFamily="2" charset="0"/>
            </a:endParaRPr>
          </a:p>
          <a:p>
            <a:endParaRPr lang="en-US" sz="900" b="0" i="0" u="none" strike="noStrike" baseline="0">
              <a:latin typeface="Barlow" panose="00000500000000000000" pitchFamily="2" charset="0"/>
            </a:endParaRPr>
          </a:p>
          <a:p>
            <a:endParaRPr lang="en-US" sz="900" b="0" i="0" u="none" strike="noStrike" baseline="0">
              <a:latin typeface="Barlow" panose="00000500000000000000" pitchFamily="2" charset="0"/>
            </a:endParaRPr>
          </a:p>
          <a:p>
            <a:endParaRPr lang="en-US" sz="900" b="0" i="0" u="none" strike="noStrike" baseline="0">
              <a:latin typeface="Barlow" panose="00000500000000000000" pitchFamily="2" charset="0"/>
            </a:endParaRPr>
          </a:p>
          <a:p>
            <a:endParaRPr lang="en-US" sz="900" b="0" i="0" u="none" strike="noStrike" baseline="0">
              <a:latin typeface="Barlow" panose="00000500000000000000" pitchFamily="2" charset="0"/>
            </a:endParaRPr>
          </a:p>
          <a:p>
            <a:endParaRPr lang="en-US" sz="1050" b="0" i="0" u="none" strike="noStrike" baseline="0">
              <a:latin typeface="Barlow" panose="00000500000000000000" pitchFamily="2" charset="0"/>
            </a:endParaRPr>
          </a:p>
          <a:p>
            <a:pPr marL="228600" lvl="0" indent="0" algn="l" rtl="0">
              <a:lnSpc>
                <a:spcPct val="100000"/>
              </a:lnSpc>
              <a:spcBef>
                <a:spcPts val="0"/>
              </a:spcBef>
              <a:spcAft>
                <a:spcPts val="0"/>
              </a:spcAft>
              <a:buSzPts val="1400"/>
              <a:buFont typeface="Arial"/>
              <a:buNone/>
            </a:pPr>
            <a:endParaRPr/>
          </a:p>
        </p:txBody>
      </p:sp>
      <p:sp>
        <p:nvSpPr>
          <p:cNvPr id="503" name="Google Shape;50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191050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t>A </a:t>
            </a:r>
            <a:r>
              <a:rPr lang="en-US" b="1"/>
              <a:t>replay attack</a:t>
            </a:r>
            <a:r>
              <a:rPr lang="en-US"/>
              <a:t> is a type of cyberattack where a valid data transmission is captured and later retransmitted to a target system to produce an unauthorized action. The attacker essentially replays a previously recorded communication to deceive the system into thinking it's a new, legitimate request.</a:t>
            </a:r>
          </a:p>
          <a:p>
            <a:r>
              <a:rPr lang="en-US" b="1"/>
              <a:t>How Replay Attacks Work:</a:t>
            </a:r>
          </a:p>
          <a:p>
            <a:pPr>
              <a:buFont typeface="Arial" panose="020B0604020202020204" pitchFamily="34" charset="0"/>
              <a:buChar char="•"/>
            </a:pPr>
            <a:r>
              <a:rPr lang="en-US" b="1"/>
              <a:t>Data Capture:</a:t>
            </a:r>
            <a:r>
              <a:rPr lang="en-US"/>
              <a:t> The attacker intercepts and records a valid data transmission.</a:t>
            </a:r>
          </a:p>
          <a:p>
            <a:pPr>
              <a:buFont typeface="Arial" panose="020B0604020202020204" pitchFamily="34" charset="0"/>
              <a:buChar char="•"/>
            </a:pPr>
            <a:r>
              <a:rPr lang="en-US" b="1"/>
              <a:t>Data Replication:</a:t>
            </a:r>
            <a:r>
              <a:rPr lang="en-US"/>
              <a:t> The captured data is stored for later use.</a:t>
            </a:r>
          </a:p>
          <a:p>
            <a:pPr>
              <a:buFont typeface="Arial" panose="020B0604020202020204" pitchFamily="34" charset="0"/>
              <a:buChar char="•"/>
            </a:pPr>
            <a:r>
              <a:rPr lang="en-US" b="1"/>
              <a:t>Data Replay:</a:t>
            </a:r>
            <a:r>
              <a:rPr lang="en-US"/>
              <a:t> The attacker retransmits the captured data to the target system, mimicking the original sender.</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227</a:t>
            </a:fld>
            <a:endParaRPr/>
          </a:p>
        </p:txBody>
      </p:sp>
    </p:spTree>
    <p:extLst>
      <p:ext uri="{BB962C8B-B14F-4D97-AF65-F5344CB8AC3E}">
        <p14:creationId xmlns:p14="http://schemas.microsoft.com/office/powerpoint/2010/main" val="200165562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Trainer Notes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r>
              <a:rPr lang="en-US" sz="1200">
                <a:solidFill>
                  <a:srgbClr val="3F3F3F"/>
                </a:solidFill>
                <a:latin typeface="Open Sans"/>
                <a:ea typeface="Open Sans"/>
                <a:cs typeface="Open Sans"/>
              </a:rPr>
              <a:t>Directory traversal, also known as path traversal, is a web security vulnerability that attackers can exploit to access files or folders on a web server that they shouldn't normally be able to. </a:t>
            </a:r>
          </a:p>
          <a:p>
            <a:endParaRPr lang="en-US" sz="1200">
              <a:solidFill>
                <a:srgbClr val="3F3F3F"/>
              </a:solidFill>
              <a:latin typeface="Open Sans"/>
              <a:ea typeface="Open Sans"/>
              <a:cs typeface="Open Sans"/>
            </a:endParaRPr>
          </a:p>
          <a:p>
            <a:r>
              <a:rPr lang="en-US" sz="1200">
                <a:solidFill>
                  <a:srgbClr val="3F3F3F"/>
                </a:solidFill>
                <a:latin typeface="Open Sans"/>
                <a:ea typeface="Open Sans"/>
                <a:cs typeface="Open Sans"/>
              </a:rPr>
              <a:t>It essentially tricks the server into giving away unauthorized information or even executing malicious code.</a:t>
            </a:r>
          </a:p>
          <a:p>
            <a:endParaRPr lang="en-US" sz="1200">
              <a:solidFill>
                <a:srgbClr val="3F3F3F"/>
              </a:solidFill>
              <a:latin typeface="Open Sans"/>
              <a:ea typeface="Open Sans"/>
              <a:cs typeface="Open Sans"/>
            </a:endParaRPr>
          </a:p>
          <a:p>
            <a:r>
              <a:rPr lang="en-US" sz="1200">
                <a:solidFill>
                  <a:srgbClr val="3F3F3F"/>
                </a:solidFill>
                <a:latin typeface="Open Sans"/>
                <a:ea typeface="Open Sans"/>
                <a:cs typeface="Open Sans"/>
              </a:rPr>
              <a:t>Imagine a filing system on a computer like a library. There are different folders (directories) containing various documents (files).</a:t>
            </a:r>
          </a:p>
          <a:p>
            <a:endParaRPr lang="en-US" sz="1200">
              <a:solidFill>
                <a:srgbClr val="3F3F3F"/>
              </a:solidFill>
              <a:latin typeface="Open Sans"/>
              <a:ea typeface="Open Sans"/>
              <a:cs typeface="Open Sans"/>
            </a:endParaRPr>
          </a:p>
          <a:p>
            <a:r>
              <a:rPr lang="en-US" sz="1200">
                <a:solidFill>
                  <a:srgbClr val="3F3F3F"/>
                </a:solidFill>
                <a:latin typeface="Open Sans"/>
                <a:ea typeface="Open Sans"/>
                <a:cs typeface="Open Sans"/>
              </a:rPr>
              <a:t>Directory traversal exploits weaknesses in how the web server retrieves these documents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228</a:t>
            </a:fld>
            <a:endParaRPr/>
          </a:p>
        </p:txBody>
      </p:sp>
    </p:spTree>
    <p:extLst>
      <p:ext uri="{BB962C8B-B14F-4D97-AF65-F5344CB8AC3E}">
        <p14:creationId xmlns:p14="http://schemas.microsoft.com/office/powerpoint/2010/main" val="8664234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Trainer Notes:</a:t>
            </a:r>
          </a:p>
          <a:p>
            <a:pPr marL="342900" marR="0" lvl="0" indent="-342900" algn="l" rtl="0">
              <a:lnSpc>
                <a:spcPct val="120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Privilege escalation occurs when a malicious user is able to gain higher level of permissions, access, or privileges than they have been assigned. </a:t>
            </a:r>
            <a:endParaRPr lang="en-US" sz="1200">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rtl="0">
              <a:lnSpc>
                <a:spcPct val="120000"/>
              </a:lnSpc>
              <a:spcBef>
                <a:spcPts val="2000"/>
              </a:spcBef>
              <a:spcAft>
                <a:spcPts val="0"/>
              </a:spcAft>
              <a:buClr>
                <a:srgbClr val="000000"/>
              </a:buClr>
              <a:buSzPts val="2200"/>
              <a:buFont typeface="Arial"/>
              <a:buChar char="•"/>
            </a:pP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Privilege escalation can occur due to </a:t>
            </a: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administrative</a:t>
            </a:r>
            <a:r>
              <a:rPr lang="en-US" sz="1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 oversight, through identity theft or credential compromise, such as keystroke capturing or password cracking.</a:t>
            </a:r>
            <a:endParaRPr lang="en-US"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a:p>
        </p:txBody>
      </p:sp>
      <p:sp>
        <p:nvSpPr>
          <p:cNvPr id="280" name="Google Shape;28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rtl="0">
              <a:spcBef>
                <a:spcPts val="0"/>
              </a:spcBef>
              <a:spcAft>
                <a:spcPts val="0"/>
              </a:spcAft>
            </a:pPr>
            <a:r>
              <a:rPr lang="en-IN" b="1"/>
              <a:t>Source:</a:t>
            </a:r>
            <a:r>
              <a:rPr lang="en-IN"/>
              <a:t> </a:t>
            </a:r>
            <a:r>
              <a:rPr lang="en-IN" sz="1800" b="0" i="0" u="sng" strike="noStrike">
                <a:solidFill>
                  <a:srgbClr val="0563C1"/>
                </a:solidFill>
                <a:effectLst/>
                <a:latin typeface="Arial" panose="020B0604020202020204" pitchFamily="34" charset="0"/>
                <a:hlinkClick r:id="rId3"/>
              </a:rPr>
              <a:t>https://www.beyondtrust.com/blog/entry/privilege-escalation-attack-defense-explained</a:t>
            </a:r>
            <a:r>
              <a:rPr lang="en-IN" sz="1800" b="0" i="0" u="none" strike="noStrike">
                <a:solidFill>
                  <a:srgbClr val="000000"/>
                </a:solidFill>
                <a:effectLst/>
                <a:latin typeface="Calibri" panose="020F0502020204030204" pitchFamily="34" charset="0"/>
              </a:rPr>
              <a:t> </a:t>
            </a:r>
          </a:p>
          <a:p>
            <a:pPr marL="228600" rtl="0">
              <a:spcBef>
                <a:spcPts val="0"/>
              </a:spcBef>
              <a:spcAft>
                <a:spcPts val="0"/>
              </a:spcAft>
            </a:pPr>
            <a:endParaRPr lang="en-IN" sz="1800" b="0" i="0" u="none" strike="noStrike">
              <a:solidFill>
                <a:srgbClr val="000000"/>
              </a:solidFill>
              <a:effectLst/>
              <a:latin typeface="Calibri" panose="020F0502020204030204" pitchFamily="34" charset="0"/>
            </a:endParaRPr>
          </a:p>
          <a:p>
            <a:pPr marL="228600" rtl="0">
              <a:spcBef>
                <a:spcPts val="0"/>
              </a:spcBef>
              <a:spcAft>
                <a:spcPts val="0"/>
              </a:spcAft>
            </a:pPr>
            <a:r>
              <a:rPr lang="en-IN" sz="1800" b="0" i="0" u="none" strike="noStrike">
                <a:solidFill>
                  <a:srgbClr val="000000"/>
                </a:solidFill>
                <a:effectLst/>
                <a:latin typeface="Calibri" panose="020F0502020204030204" pitchFamily="34" charset="0"/>
              </a:rPr>
              <a:t>Trainer Notes:</a:t>
            </a:r>
          </a:p>
          <a:p>
            <a:pPr marL="228600" rtl="0">
              <a:spcBef>
                <a:spcPts val="0"/>
              </a:spcBef>
              <a:spcAft>
                <a:spcPts val="0"/>
              </a:spcAft>
            </a:pPr>
            <a:endParaRPr lang="en-IN" sz="1800" b="0" i="0" u="none" strike="noStrike">
              <a:solidFill>
                <a:srgbClr val="000000"/>
              </a:solidFill>
              <a:effectLst/>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800" b="1">
                <a:solidFill>
                  <a:srgbClr val="3F3F3F"/>
                </a:solidFill>
                <a:latin typeface="Open Sans"/>
                <a:ea typeface="Open Sans"/>
                <a:cs typeface="Open Sans"/>
                <a:sym typeface="Open Sans"/>
              </a:rPr>
              <a:t>Horizontal privilege escalation</a:t>
            </a:r>
            <a:r>
              <a:rPr lang="en-US" sz="1100" b="0" i="0" u="none" strike="noStrike" cap="none">
                <a:solidFill>
                  <a:srgbClr val="000000"/>
                </a:solidFill>
                <a:effectLst/>
                <a:latin typeface="Arial"/>
                <a:ea typeface="Open Sans"/>
                <a:cs typeface="Arial"/>
                <a:sym typeface="Arial"/>
              </a:rPr>
              <a:t>:</a:t>
            </a:r>
          </a:p>
          <a:p>
            <a:pPr marL="228600" rtl="0">
              <a:spcBef>
                <a:spcPts val="0"/>
              </a:spcBef>
              <a:spcAft>
                <a:spcPts val="0"/>
              </a:spcAft>
            </a:pPr>
            <a:r>
              <a:rPr lang="en-US" sz="1200">
                <a:solidFill>
                  <a:srgbClr val="3F3F3F"/>
                </a:solidFill>
                <a:latin typeface="Open Sans"/>
                <a:ea typeface="Open Sans"/>
                <a:cs typeface="Open Sans"/>
                <a:sym typeface="Open Sans"/>
              </a:rPr>
              <a:t>Occurs when an attacker gains rights and privileges of another user with similar privileges. This action is referred to as </a:t>
            </a:r>
            <a:r>
              <a:rPr lang="en-US" sz="1200" b="1">
                <a:solidFill>
                  <a:srgbClr val="3F3F3F"/>
                </a:solidFill>
                <a:latin typeface="Open Sans"/>
                <a:ea typeface="Open Sans"/>
                <a:cs typeface="Open Sans"/>
                <a:sym typeface="Open Sans"/>
              </a:rPr>
              <a:t>account takeover.</a:t>
            </a:r>
          </a:p>
          <a:p>
            <a:pPr marL="228600" rtl="0">
              <a:spcBef>
                <a:spcPts val="0"/>
              </a:spcBef>
              <a:spcAft>
                <a:spcPts val="0"/>
              </a:spcAft>
            </a:pPr>
            <a:endParaRPr lang="en-US" sz="1200" b="1">
              <a:solidFill>
                <a:srgbClr val="3F3F3F"/>
              </a:solidFill>
              <a:effectLst/>
              <a:latin typeface="Open Sans"/>
              <a:ea typeface="Open Sans"/>
              <a:cs typeface="Open Sans"/>
              <a:sym typeface="Open Sans"/>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a:solidFill>
                  <a:srgbClr val="3F3F3F"/>
                </a:solidFill>
                <a:latin typeface="Open Sans"/>
                <a:ea typeface="Open Sans"/>
                <a:cs typeface="Open Sans"/>
                <a:sym typeface="Open Sans"/>
              </a:rPr>
              <a:t>Vertical privilege escalation</a:t>
            </a:r>
            <a:r>
              <a:rPr lang="en-IN" sz="1200" b="0">
                <a:solidFill>
                  <a:srgbClr val="3F3F3F"/>
                </a:solidFill>
                <a:effectLst/>
                <a:latin typeface="Open Sans"/>
                <a:ea typeface="Open Sans"/>
                <a:cs typeface="Open Sans"/>
                <a:sym typeface="Open Sans"/>
              </a:rPr>
              <a: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a:solidFill>
                  <a:srgbClr val="3F3F3F"/>
                </a:solidFill>
                <a:latin typeface="Open Sans"/>
                <a:ea typeface="Open Sans"/>
                <a:cs typeface="Open Sans"/>
                <a:sym typeface="Open Sans"/>
              </a:rPr>
              <a:t>Occurs when an attacker gains access to an account and then tries to elevate the privileges of the account. This is also known as a </a:t>
            </a:r>
            <a:r>
              <a:rPr lang="en-US" sz="900" b="1">
                <a:solidFill>
                  <a:srgbClr val="3F3F3F"/>
                </a:solidFill>
                <a:latin typeface="Open Sans"/>
                <a:ea typeface="Open Sans"/>
                <a:cs typeface="Open Sans"/>
                <a:sym typeface="Open Sans"/>
              </a:rPr>
              <a:t>privilege elevation attack</a:t>
            </a:r>
            <a:r>
              <a:rPr lang="en-US" sz="900">
                <a:solidFill>
                  <a:srgbClr val="3F3F3F"/>
                </a:solidFill>
                <a:latin typeface="Open Sans"/>
                <a:ea typeface="Open Sans"/>
                <a:cs typeface="Open Sans"/>
                <a:sym typeface="Open Sans"/>
              </a:rPr>
              <a:t> and entails moving from a low-level of privileged access, to a higher level of privileged access.</a:t>
            </a:r>
            <a:endParaRPr lang="en-US" sz="900" b="0" i="0" u="none" strike="noStrike" cap="none">
              <a:solidFill>
                <a:srgbClr val="3F3F3F"/>
              </a:solidFill>
              <a:latin typeface="Open Sans"/>
              <a:ea typeface="Open Sans"/>
              <a:cs typeface="Open Sans"/>
              <a:sym typeface="Open Sans"/>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p:txBody>
      </p:sp>
      <p:sp>
        <p:nvSpPr>
          <p:cNvPr id="288" name="Google Shape;2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191366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Mitigation Strategies</a:t>
            </a:r>
          </a:p>
          <a:p>
            <a:pPr marL="0" lvl="0" indent="0" algn="l" rtl="0">
              <a:lnSpc>
                <a:spcPct val="100000"/>
              </a:lnSpc>
              <a:spcBef>
                <a:spcPts val="0"/>
              </a:spcBef>
              <a:spcAft>
                <a:spcPts val="0"/>
              </a:spcAft>
              <a:buSzPts val="1400"/>
              <a:buNone/>
            </a:pPr>
            <a:endParaRPr lang="en-US"/>
          </a:p>
          <a:p>
            <a:r>
              <a:rPr lang="en-US" sz="1200">
                <a:solidFill>
                  <a:srgbClr val="3F3F3F"/>
                </a:solidFill>
                <a:latin typeface="Open Sans"/>
                <a:ea typeface="Open Sans"/>
                <a:cs typeface="Open Sans"/>
              </a:rPr>
              <a:t>Mitigation strategies are controls organization implements to protect organization from different attacks.</a:t>
            </a:r>
          </a:p>
          <a:p>
            <a:r>
              <a:rPr lang="en-US" sz="1200">
                <a:solidFill>
                  <a:srgbClr val="3F3F3F"/>
                </a:solidFill>
                <a:latin typeface="Open Sans"/>
                <a:ea typeface="Open Sans"/>
                <a:cs typeface="Open Sans"/>
              </a:rPr>
              <a:t>It focuses on the implementation and understanding of practices like segmentation, access control (including ACLs and permissions), application allowlisting, isolation, patching, encryption, monitoring, least privilege etc</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232</a:t>
            </a:fld>
            <a:endParaRPr/>
          </a:p>
        </p:txBody>
      </p:sp>
    </p:spTree>
    <p:extLst>
      <p:ext uri="{BB962C8B-B14F-4D97-AF65-F5344CB8AC3E}">
        <p14:creationId xmlns:p14="http://schemas.microsoft.com/office/powerpoint/2010/main" val="340160619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Mitigation Strategies: These 2 slides just an introductions, details about mitigation strategies are described in details in following slides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2053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e961dd843d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ge961dd843d_0_3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r>
              <a:rPr lang="en-US"/>
              <a:t>Explain about Insider Threat </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sz="1200" b="0" i="0" u="none" strike="noStrike" cap="none">
                <a:solidFill>
                  <a:srgbClr val="3F3F3F"/>
                </a:solidFill>
                <a:latin typeface="Open Sans"/>
                <a:ea typeface="Open Sans"/>
                <a:cs typeface="Open Sans"/>
                <a:sym typeface="Open Sans"/>
              </a:rPr>
              <a:t>Insider threat refers to the possibility that someone with or without access privileges to an organization's assets will use such access, either purposefully or accidentally, to harm the business</a:t>
            </a:r>
          </a:p>
          <a:p>
            <a:r>
              <a:rPr lang="en-US" b="1"/>
              <a:t>Authorized Access</a:t>
            </a:r>
            <a:r>
              <a:rPr lang="en-US"/>
              <a:t>:</a:t>
            </a:r>
          </a:p>
          <a:p>
            <a:pPr>
              <a:buFont typeface="Arial" panose="020B0604020202020204" pitchFamily="34" charset="0"/>
              <a:buChar char="•"/>
            </a:pPr>
            <a:r>
              <a:rPr lang="en-US"/>
              <a:t>"Possesses or previously held authorized access to the organization's assets."</a:t>
            </a:r>
          </a:p>
          <a:p>
            <a:r>
              <a:rPr lang="en-US" b="1"/>
              <a:t>Wide Inclusion</a:t>
            </a:r>
            <a:r>
              <a:rPr lang="en-US"/>
              <a:t>:</a:t>
            </a:r>
          </a:p>
          <a:p>
            <a:pPr>
              <a:buFont typeface="Arial" panose="020B0604020202020204" pitchFamily="34" charset="0"/>
              <a:buChar char="•"/>
            </a:pPr>
            <a:r>
              <a:rPr lang="en-US"/>
              <a:t>"Can include employees, contractors, and partners as potential threats."</a:t>
            </a:r>
          </a:p>
          <a:p>
            <a:r>
              <a:rPr lang="en-US" b="1"/>
              <a:t>Motivations</a:t>
            </a:r>
            <a:r>
              <a:rPr lang="en-US"/>
              <a:t>:</a:t>
            </a:r>
          </a:p>
          <a:p>
            <a:pPr>
              <a:buFont typeface="Arial" panose="020B0604020202020204" pitchFamily="34" charset="0"/>
              <a:buChar char="•"/>
            </a:pPr>
            <a:r>
              <a:rPr lang="en-US"/>
              <a:t>"Engages in activities such as sabotage, financial gain, or seeking a business advantage."</a:t>
            </a:r>
          </a:p>
          <a:p>
            <a:pPr marL="0" lvl="0" indent="0" algn="l" rtl="0">
              <a:lnSpc>
                <a:spcPct val="100000"/>
              </a:lnSpc>
              <a:spcBef>
                <a:spcPts val="0"/>
              </a:spcBef>
              <a:spcAft>
                <a:spcPts val="0"/>
              </a:spcAft>
              <a:buClr>
                <a:schemeClr val="dk1"/>
              </a:buClr>
              <a:buSzPts val="1100"/>
              <a:buFont typeface="Arial"/>
              <a:buNone/>
            </a:pPr>
            <a:endParaRPr lang="en-US"/>
          </a:p>
        </p:txBody>
      </p:sp>
      <p:sp>
        <p:nvSpPr>
          <p:cNvPr id="631" name="Google Shape;631;ge961dd843d_0_3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291723743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Mitigation Strategies: These 2 slides just an introductions, details about mitigation strategies are described in details in following slides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713979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Segregation and Segmentation. and how they are important for security</a:t>
            </a:r>
          </a:p>
          <a:p>
            <a:pPr marL="0" lvl="0" indent="0" algn="l" rtl="0">
              <a:lnSpc>
                <a:spcPct val="100000"/>
              </a:lnSpc>
              <a:spcBef>
                <a:spcPts val="0"/>
              </a:spcBef>
              <a:spcAft>
                <a:spcPts val="0"/>
              </a:spcAft>
              <a:buClr>
                <a:schemeClr val="dk1"/>
              </a:buClr>
              <a:buSzPts val="1400"/>
              <a:buFont typeface="Calibri"/>
              <a:buNone/>
            </a:pPr>
            <a:endParaRPr lang="en-US"/>
          </a:p>
          <a:p>
            <a:pPr marL="342900" lvl="1" indent="-342900">
              <a:lnSpc>
                <a:spcPct val="115000"/>
              </a:lnSpc>
              <a:spcBef>
                <a:spcPts val="0"/>
              </a:spcBef>
              <a:buClr>
                <a:schemeClr val="dk1"/>
              </a:buClr>
              <a:buSzPts val="2400"/>
              <a:buFont typeface="Arial" panose="020B0604020202020204" pitchFamily="34" charset="0"/>
              <a:buChar char="•"/>
            </a:pPr>
            <a:r>
              <a:rPr lang="en-US" sz="1200">
                <a:solidFill>
                  <a:srgbClr val="404040"/>
                </a:solidFill>
                <a:latin typeface="Open Sans" pitchFamily="2" charset="0"/>
                <a:ea typeface="Open Sans"/>
                <a:cs typeface="Open Sans"/>
              </a:rPr>
              <a:t>Network segmentation and isolation are fundamental security practices that involve dividing a large network into smaller, isolated subnetworks. </a:t>
            </a:r>
          </a:p>
          <a:p>
            <a:pPr marL="342900" lvl="1" indent="-342900">
              <a:lnSpc>
                <a:spcPct val="115000"/>
              </a:lnSpc>
              <a:spcBef>
                <a:spcPts val="0"/>
              </a:spcBef>
              <a:buClr>
                <a:schemeClr val="dk1"/>
              </a:buClr>
              <a:buSzPts val="2400"/>
              <a:buFont typeface="Arial" panose="020B0604020202020204" pitchFamily="34" charset="0"/>
              <a:buChar char="•"/>
            </a:pPr>
            <a:r>
              <a:rPr lang="en-US" sz="1200">
                <a:solidFill>
                  <a:srgbClr val="404040"/>
                </a:solidFill>
                <a:latin typeface="Open Sans" pitchFamily="2" charset="0"/>
                <a:ea typeface="Open Sans"/>
                <a:cs typeface="Open Sans"/>
              </a:rPr>
              <a:t>This approach enhances security, improves performance, and simplifies network management</a:t>
            </a:r>
            <a:endParaRPr lang="en-US" sz="1200">
              <a:solidFill>
                <a:srgbClr val="404040"/>
              </a:solidFill>
              <a:latin typeface="Open Sans" pitchFamily="2" charset="0"/>
              <a:ea typeface="Open Sans"/>
              <a:cs typeface="Open Sans"/>
              <a:sym typeface="Calibri"/>
            </a:endParaRPr>
          </a:p>
          <a:p>
            <a:pPr marL="342900" marR="0" lvl="1" indent="-342900" algn="l" rtl="0">
              <a:lnSpc>
                <a:spcPct val="115000"/>
              </a:lnSpc>
              <a:spcBef>
                <a:spcPts val="0"/>
              </a:spcBef>
              <a:spcAft>
                <a:spcPts val="0"/>
              </a:spcAft>
              <a:buClr>
                <a:schemeClr val="dk1"/>
              </a:buClr>
              <a:buSzPts val="2400"/>
              <a:buFont typeface="Arial" panose="020B0604020202020204" pitchFamily="34" charset="0"/>
              <a:buChar char="•"/>
            </a:pPr>
            <a:r>
              <a:rPr lang="en-US" sz="1200">
                <a:solidFill>
                  <a:srgbClr val="404040"/>
                </a:solidFill>
                <a:latin typeface="Open Sans" pitchFamily="2" charset="0"/>
                <a:ea typeface="Open Sans"/>
                <a:cs typeface="Open Sans"/>
                <a:sym typeface="Calibri"/>
              </a:rPr>
              <a:t>Network segregation, segmentation, and isolation are some of the most effective controls an organization can implement to mitigate the effect of a network intrusion. </a:t>
            </a:r>
          </a:p>
          <a:p>
            <a:pPr marL="342900" marR="0" lvl="1" indent="-342900" algn="l" rtl="0">
              <a:lnSpc>
                <a:spcPct val="115000"/>
              </a:lnSpc>
              <a:spcBef>
                <a:spcPts val="0"/>
              </a:spcBef>
              <a:spcAft>
                <a:spcPts val="0"/>
              </a:spcAft>
              <a:buClr>
                <a:schemeClr val="dk1"/>
              </a:buClr>
              <a:buSzPts val="2400"/>
              <a:buFont typeface="Arial" panose="020B0604020202020204" pitchFamily="34" charset="0"/>
              <a:buChar char="•"/>
            </a:pPr>
            <a:endParaRPr lang="en-US" sz="1200">
              <a:solidFill>
                <a:srgbClr val="404040"/>
              </a:solidFill>
              <a:latin typeface="Open Sans" pitchFamily="2" charset="0"/>
              <a:ea typeface="Open Sans"/>
              <a:cs typeface="Open Sans"/>
              <a:sym typeface="Calibri"/>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endParaRPr/>
          </a:p>
        </p:txBody>
      </p:sp>
      <p:sp>
        <p:nvSpPr>
          <p:cNvPr id="658" name="Google Shape;6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824166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a:t>Trainer Notes: Each type is explained in the upcoming slides.</a:t>
            </a:r>
          </a:p>
          <a:p>
            <a:pPr marL="457200" marR="0" lvl="0" indent="-228600" algn="l" rtl="0">
              <a:lnSpc>
                <a:spcPct val="100000"/>
              </a:lnSpc>
              <a:spcBef>
                <a:spcPct val="0"/>
              </a:spcBef>
              <a:spcAft>
                <a:spcPct val="0"/>
              </a:spcAft>
              <a:buClr>
                <a:srgbClr val="000000"/>
              </a:buClr>
              <a:buSzPts val="1400"/>
              <a:buFont typeface="Arial"/>
              <a:buNone/>
            </a:pPr>
            <a:endParaRPr/>
          </a:p>
        </p:txBody>
      </p:sp>
      <p:sp>
        <p:nvSpPr>
          <p:cNvPr id="244" name="Google Shape;244;p5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471845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Physical separation:</a:t>
            </a:r>
          </a:p>
          <a:p>
            <a:pPr marL="0" lvl="1" indent="0">
              <a:buSzPts val="2200"/>
              <a:buFont typeface="Arial"/>
              <a:buNone/>
            </a:pPr>
            <a:endParaRPr lang="en-US" sz="1200">
              <a:solidFill>
                <a:srgbClr val="3F3F3F"/>
              </a:solidFill>
              <a:latin typeface="Open Sans"/>
              <a:ea typeface="Open Sans"/>
              <a:cs typeface="Open Sans"/>
              <a:sym typeface="Calibri"/>
            </a:endParaRPr>
          </a:p>
          <a:p>
            <a:pPr marL="57150" lvl="1" indent="-69850">
              <a:buSzPts val="2200"/>
              <a:buFont typeface="Arial"/>
              <a:buChar char="•"/>
            </a:pPr>
            <a:r>
              <a:rPr lang="en-US" sz="1200">
                <a:solidFill>
                  <a:srgbClr val="3F3F3F"/>
                </a:solidFill>
                <a:latin typeface="Open Sans"/>
                <a:ea typeface="Open Sans"/>
                <a:cs typeface="Open Sans"/>
                <a:sym typeface="Calibri"/>
              </a:rPr>
              <a:t>Physical segregation is where you have separate physical equipment to handle different classes of traffic, including separate switches, separate routers, separate cables.</a:t>
            </a:r>
          </a:p>
          <a:p>
            <a:pPr marL="57150" lvl="1" indent="-69850">
              <a:buSzPts val="2200"/>
              <a:buFont typeface="Arial"/>
              <a:buChar char="•"/>
            </a:pPr>
            <a:endParaRPr lang="en-US" sz="1200">
              <a:solidFill>
                <a:srgbClr val="3F3F3F"/>
              </a:solidFill>
              <a:latin typeface="Open Sans"/>
              <a:ea typeface="Open Sans"/>
              <a:cs typeface="Open Sans"/>
              <a:sym typeface="Calibri"/>
            </a:endParaRPr>
          </a:p>
          <a:p>
            <a:pPr marL="57150" lvl="1" indent="-69850">
              <a:buSzPts val="2200"/>
              <a:buFont typeface="Arial"/>
              <a:buChar char="•"/>
            </a:pPr>
            <a:r>
              <a:rPr lang="en-US" sz="1200">
                <a:solidFill>
                  <a:srgbClr val="3F3F3F"/>
                </a:solidFill>
                <a:latin typeface="Open Sans"/>
                <a:ea typeface="Open Sans"/>
                <a:cs typeface="Open Sans"/>
                <a:sym typeface="Calibri"/>
              </a:rPr>
              <a:t>This is the most secure method of separating traffic, but also the most expensive. </a:t>
            </a:r>
          </a:p>
          <a:p>
            <a:pPr lvl="1">
              <a:buSzPts val="2200"/>
            </a:pPr>
            <a:endParaRPr lang="en-US" sz="1200">
              <a:solidFill>
                <a:srgbClr val="3F3F3F"/>
              </a:solidFill>
              <a:latin typeface="Open Sans"/>
              <a:ea typeface="Open Sans"/>
              <a:cs typeface="Open Sans"/>
              <a:sym typeface="Calibri"/>
            </a:endParaRPr>
          </a:p>
          <a:p>
            <a:pPr marL="57150" lvl="1" indent="-69850">
              <a:buSzPts val="2200"/>
              <a:buFont typeface="Arial"/>
              <a:buChar char="•"/>
            </a:pPr>
            <a:r>
              <a:rPr lang="en-US" sz="1200">
                <a:solidFill>
                  <a:srgbClr val="3F3F3F"/>
                </a:solidFill>
                <a:latin typeface="Open Sans"/>
                <a:ea typeface="Open Sans"/>
                <a:cs typeface="Open Sans"/>
                <a:sym typeface="Calibri"/>
              </a:rPr>
              <a:t>Organizations commonly have separate physical paths in the outermost sections of the network where connections to the Internet are made.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Virtualization:</a:t>
            </a:r>
          </a:p>
          <a:p>
            <a:pPr marL="0" lvl="0" indent="0" algn="l" rtl="0">
              <a:lnSpc>
                <a:spcPct val="100000"/>
              </a:lnSpc>
              <a:spcBef>
                <a:spcPts val="0"/>
              </a:spcBef>
              <a:spcAft>
                <a:spcPts val="0"/>
              </a:spcAft>
              <a:buSzPts val="1400"/>
              <a:buNone/>
            </a:pPr>
            <a:endParaRPr lang="en-US"/>
          </a:p>
          <a:p>
            <a:pPr marL="57150" marR="0" lvl="1" indent="-69850" algn="l" rtl="0">
              <a:lnSpc>
                <a:spcPct val="90000"/>
              </a:lnSpc>
              <a:spcBef>
                <a:spcPts val="490"/>
              </a:spcBef>
              <a:spcAft>
                <a:spcPts val="0"/>
              </a:spcAft>
              <a:buClr>
                <a:schemeClr val="dk1"/>
              </a:buClr>
              <a:buSzPts val="1100"/>
              <a:buFont typeface="Calibri"/>
              <a:buChar char="•"/>
            </a:pPr>
            <a:r>
              <a:rPr lang="en-US" sz="1200">
                <a:solidFill>
                  <a:srgbClr val="3F3F3F"/>
                </a:solidFill>
                <a:latin typeface="Open Sans"/>
                <a:ea typeface="Open Sans"/>
                <a:cs typeface="Open Sans"/>
                <a:sym typeface="Calibri"/>
              </a:rPr>
              <a:t>Virtualization offers server isolation logically while still enabling physical hosting. </a:t>
            </a:r>
          </a:p>
          <a:p>
            <a:pPr marR="0" lvl="1" algn="l" rtl="0">
              <a:lnSpc>
                <a:spcPct val="90000"/>
              </a:lnSpc>
              <a:spcBef>
                <a:spcPts val="490"/>
              </a:spcBef>
              <a:spcAft>
                <a:spcPts val="0"/>
              </a:spcAft>
              <a:buClr>
                <a:schemeClr val="dk1"/>
              </a:buClr>
              <a:buSzPts val="1100"/>
            </a:pPr>
            <a:endParaRPr lang="en-US" sz="1200">
              <a:solidFill>
                <a:srgbClr val="3F3F3F"/>
              </a:solidFill>
              <a:latin typeface="Open Sans"/>
              <a:ea typeface="Open Sans"/>
              <a:cs typeface="Open Sans"/>
              <a:sym typeface="Calibri"/>
            </a:endParaRPr>
          </a:p>
          <a:p>
            <a:pPr marL="57150" marR="0" lvl="1" indent="-69850" algn="l" rtl="0">
              <a:lnSpc>
                <a:spcPct val="90000"/>
              </a:lnSpc>
              <a:spcBef>
                <a:spcPts val="165"/>
              </a:spcBef>
              <a:spcAft>
                <a:spcPts val="0"/>
              </a:spcAft>
              <a:buClr>
                <a:schemeClr val="dk1"/>
              </a:buClr>
              <a:buSzPts val="1100"/>
              <a:buFont typeface="Calibri"/>
              <a:buChar char="•"/>
            </a:pPr>
            <a:r>
              <a:rPr lang="en-US" sz="1200">
                <a:solidFill>
                  <a:srgbClr val="3F3F3F"/>
                </a:solidFill>
                <a:latin typeface="Open Sans"/>
                <a:ea typeface="Open Sans"/>
                <a:cs typeface="Open Sans"/>
                <a:sym typeface="Calibri"/>
              </a:rPr>
              <a:t>Virtual machines allow you to run multiple servers on a single piece of hardware, enabling the use of more powerful machines in the enterprise at higher rates of utilization. </a:t>
            </a:r>
          </a:p>
          <a:p>
            <a:pPr marR="0" lvl="1" algn="l" rtl="0">
              <a:lnSpc>
                <a:spcPct val="90000"/>
              </a:lnSpc>
              <a:spcBef>
                <a:spcPts val="165"/>
              </a:spcBef>
              <a:spcAft>
                <a:spcPts val="0"/>
              </a:spcAft>
              <a:buClr>
                <a:schemeClr val="dk1"/>
              </a:buClr>
              <a:buSzPts val="1100"/>
            </a:pPr>
            <a:endParaRPr lang="en-US" sz="1200">
              <a:solidFill>
                <a:srgbClr val="3F3F3F"/>
              </a:solidFill>
              <a:latin typeface="Open Sans"/>
              <a:ea typeface="Open Sans"/>
              <a:cs typeface="Open Sans"/>
              <a:sym typeface="Calibri"/>
            </a:endParaRPr>
          </a:p>
          <a:p>
            <a:pPr marL="57150" marR="0" lvl="1" indent="-69850" algn="l" rtl="0">
              <a:lnSpc>
                <a:spcPct val="90000"/>
              </a:lnSpc>
              <a:spcBef>
                <a:spcPts val="165"/>
              </a:spcBef>
              <a:spcAft>
                <a:spcPts val="0"/>
              </a:spcAft>
              <a:buClr>
                <a:schemeClr val="dk1"/>
              </a:buClr>
              <a:buSzPts val="1100"/>
              <a:buFont typeface="Calibri"/>
              <a:buChar char="•"/>
            </a:pPr>
            <a:r>
              <a:rPr lang="en-US" sz="1200">
                <a:solidFill>
                  <a:srgbClr val="3F3F3F"/>
                </a:solidFill>
                <a:latin typeface="Open Sans"/>
                <a:ea typeface="Open Sans"/>
                <a:cs typeface="Open Sans"/>
                <a:sym typeface="Calibri"/>
              </a:rPr>
              <a:t>By definition, a virtual machine provides a certain level of isolation from the underlying hardware, operating through a hypervisor layer.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p:txBody>
      </p:sp>
      <p:sp>
        <p:nvSpPr>
          <p:cNvPr id="220" name="Google Shape;22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254948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IN"/>
              <a:t>Air gaps:</a:t>
            </a:r>
            <a:endParaRPr lang="en-US" sz="1200">
              <a:solidFill>
                <a:srgbClr val="3F3F3F"/>
              </a:solidFill>
              <a:latin typeface="Open Sans"/>
              <a:ea typeface="Open Sans"/>
              <a:cs typeface="Open Sans"/>
              <a:sym typeface="Calibri"/>
            </a:endParaRPr>
          </a:p>
          <a:p>
            <a:pPr marL="57150" lvl="1" indent="-69850">
              <a:buSzPts val="2200"/>
              <a:buFont typeface="Arial"/>
              <a:buChar char="•"/>
            </a:pPr>
            <a:endParaRPr lang="en-US" sz="1200">
              <a:solidFill>
                <a:srgbClr val="3F3F3F"/>
              </a:solidFill>
              <a:latin typeface="Open Sans"/>
              <a:ea typeface="Open Sans"/>
              <a:cs typeface="Open Sans"/>
              <a:sym typeface="Calibri"/>
            </a:endParaRPr>
          </a:p>
          <a:p>
            <a:pPr marL="57150" marR="0" lvl="1" indent="-69850" algn="l" rtl="0">
              <a:lnSpc>
                <a:spcPct val="90000"/>
              </a:lnSpc>
              <a:spcBef>
                <a:spcPts val="490"/>
              </a:spcBef>
              <a:spcAft>
                <a:spcPts val="0"/>
              </a:spcAft>
              <a:buClr>
                <a:schemeClr val="dk1"/>
              </a:buClr>
              <a:buSzPts val="1100"/>
              <a:buFont typeface="Calibri"/>
              <a:buChar char="•"/>
            </a:pPr>
            <a:r>
              <a:rPr lang="en-US" sz="1200">
                <a:solidFill>
                  <a:srgbClr val="3F3F3F"/>
                </a:solidFill>
                <a:latin typeface="Open Sans"/>
                <a:ea typeface="Open Sans"/>
                <a:cs typeface="Open Sans"/>
                <a:sym typeface="Calibri"/>
              </a:rPr>
              <a:t>Air gaps is the term used to describe when no data path exists between two networks that are not connected in any way except via a physical air gap between them. </a:t>
            </a:r>
          </a:p>
          <a:p>
            <a:pPr marL="57150" marR="0" lvl="1" indent="-69850" algn="l" rtl="0">
              <a:lnSpc>
                <a:spcPct val="90000"/>
              </a:lnSpc>
              <a:spcBef>
                <a:spcPts val="490"/>
              </a:spcBef>
              <a:spcAft>
                <a:spcPts val="0"/>
              </a:spcAft>
              <a:buClr>
                <a:schemeClr val="dk1"/>
              </a:buClr>
              <a:buSzPts val="1100"/>
              <a:buFont typeface="Calibri"/>
              <a:buChar char="•"/>
            </a:pPr>
            <a:endParaRPr lang="en-US" sz="1200">
              <a:solidFill>
                <a:srgbClr val="3F3F3F"/>
              </a:solidFill>
              <a:latin typeface="Open Sans"/>
              <a:ea typeface="Open Sans"/>
              <a:cs typeface="Open Sans"/>
              <a:sym typeface="Calibri"/>
            </a:endParaRPr>
          </a:p>
          <a:p>
            <a:pPr marL="57150" marR="0" lvl="1" indent="-69850" algn="l" rtl="0">
              <a:lnSpc>
                <a:spcPct val="90000"/>
              </a:lnSpc>
              <a:spcBef>
                <a:spcPts val="490"/>
              </a:spcBef>
              <a:spcAft>
                <a:spcPts val="0"/>
              </a:spcAft>
              <a:buClr>
                <a:schemeClr val="dk1"/>
              </a:buClr>
              <a:buSzPts val="1100"/>
              <a:buFont typeface="Calibri"/>
              <a:buChar char="•"/>
            </a:pPr>
            <a:r>
              <a:rPr lang="en-US" sz="1200">
                <a:solidFill>
                  <a:srgbClr val="3F3F3F"/>
                </a:solidFill>
                <a:latin typeface="Open Sans"/>
                <a:ea typeface="Open Sans"/>
                <a:cs typeface="Open Sans"/>
                <a:sym typeface="Calibri"/>
              </a:rPr>
              <a:t>Physically or logically there is no direct path between them.</a:t>
            </a:r>
          </a:p>
          <a:p>
            <a:pPr marR="0" lvl="1" algn="l" rtl="0">
              <a:lnSpc>
                <a:spcPct val="90000"/>
              </a:lnSpc>
              <a:spcBef>
                <a:spcPts val="490"/>
              </a:spcBef>
              <a:spcAft>
                <a:spcPts val="0"/>
              </a:spcAft>
              <a:buClr>
                <a:schemeClr val="dk1"/>
              </a:buClr>
              <a:buSzPts val="1100"/>
            </a:pPr>
            <a:endParaRPr lang="en-US" sz="1200">
              <a:solidFill>
                <a:srgbClr val="3F3F3F"/>
              </a:solidFill>
              <a:latin typeface="Open Sans"/>
              <a:ea typeface="Open Sans"/>
              <a:cs typeface="Open Sans"/>
              <a:sym typeface="Calibri"/>
            </a:endParaRPr>
          </a:p>
          <a:p>
            <a:pPr marL="57150" marR="0" lvl="1" indent="-69850" algn="l" rtl="0">
              <a:lnSpc>
                <a:spcPct val="90000"/>
              </a:lnSpc>
              <a:spcBef>
                <a:spcPts val="165"/>
              </a:spcBef>
              <a:spcAft>
                <a:spcPts val="0"/>
              </a:spcAft>
              <a:buClr>
                <a:schemeClr val="dk1"/>
              </a:buClr>
              <a:buSzPts val="1100"/>
              <a:buFont typeface="Calibri"/>
              <a:buChar char="•"/>
            </a:pPr>
            <a:r>
              <a:rPr lang="en-US" sz="1200">
                <a:solidFill>
                  <a:srgbClr val="3F3F3F"/>
                </a:solidFill>
                <a:latin typeface="Open Sans"/>
                <a:ea typeface="Open Sans"/>
                <a:cs typeface="Open Sans"/>
                <a:sym typeface="Calibri"/>
              </a:rPr>
              <a:t>It is a conceptual term that refers to isolating a secure network or computer from all other networks (particularly the Internet) and computers by ensuring that it can’t establish external communication, the goal of which is to prevent any possibility of unauthorized access</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r>
              <a:rPr lang="en-IN"/>
              <a:t>VLAN</a:t>
            </a:r>
          </a:p>
          <a:p>
            <a:pPr marL="57150" lvl="1" indent="-69850">
              <a:lnSpc>
                <a:spcPct val="90000"/>
              </a:lnSpc>
              <a:spcBef>
                <a:spcPts val="0"/>
              </a:spcBef>
              <a:buClr>
                <a:schemeClr val="dk1"/>
              </a:buClr>
              <a:buSzPts val="1100"/>
              <a:buFont typeface="Calibri"/>
              <a:buChar char="•"/>
            </a:pPr>
            <a:r>
              <a:rPr lang="en-US" sz="1200">
                <a:solidFill>
                  <a:srgbClr val="3F3F3F"/>
                </a:solidFill>
                <a:latin typeface="Open Sans"/>
                <a:ea typeface="Open Sans"/>
                <a:cs typeface="Open Sans"/>
                <a:sym typeface="Open Sans"/>
              </a:rPr>
              <a:t>Virtual Local Area Networks (VLANs) allow the ports on the same or different switches to be grouped so that the traffic is confined to the members of that group.</a:t>
            </a:r>
            <a:endParaRPr lang="en-US" sz="1200">
              <a:solidFill>
                <a:srgbClr val="3F3F3F"/>
              </a:solidFill>
              <a:latin typeface="Open Sans"/>
              <a:ea typeface="Open Sans"/>
              <a:cs typeface="Open Sans"/>
            </a:endParaRPr>
          </a:p>
          <a:p>
            <a:pPr lvl="1">
              <a:lnSpc>
                <a:spcPct val="90000"/>
              </a:lnSpc>
              <a:spcBef>
                <a:spcPts val="0"/>
              </a:spcBef>
              <a:buClr>
                <a:schemeClr val="dk1"/>
              </a:buClr>
              <a:buSzPts val="1100"/>
            </a:pPr>
            <a:endParaRPr lang="en-US" sz="1200">
              <a:solidFill>
                <a:srgbClr val="3F3F3F"/>
              </a:solidFill>
              <a:latin typeface="Open Sans"/>
              <a:ea typeface="Open Sans"/>
              <a:cs typeface="Open Sans"/>
            </a:endParaRPr>
          </a:p>
          <a:p>
            <a:pPr marL="57150" lvl="1" indent="-69850">
              <a:lnSpc>
                <a:spcPct val="90000"/>
              </a:lnSpc>
              <a:spcBef>
                <a:spcPts val="0"/>
              </a:spcBef>
              <a:buClr>
                <a:schemeClr val="dk1"/>
              </a:buClr>
              <a:buSzPts val="1100"/>
              <a:buFont typeface="Calibri"/>
              <a:buChar char="•"/>
            </a:pPr>
            <a:r>
              <a:rPr lang="en-US" sz="1200">
                <a:solidFill>
                  <a:srgbClr val="3F3F3F"/>
                </a:solidFill>
                <a:latin typeface="Open Sans"/>
                <a:ea typeface="Open Sans"/>
                <a:cs typeface="Open Sans"/>
                <a:sym typeface="Open Sans"/>
              </a:rPr>
              <a:t>A VLAN creates an isolated broadcast domain and a switch with multiple broadcast domains, like a router.</a:t>
            </a:r>
            <a:endParaRPr lang="en-US" sz="1200">
              <a:solidFill>
                <a:srgbClr val="3F3F3F"/>
              </a:solidFill>
              <a:latin typeface="Open Sans"/>
              <a:ea typeface="Open Sans"/>
              <a:cs typeface="Open Sans"/>
            </a:endParaRPr>
          </a:p>
          <a:p>
            <a:pPr marL="57150" lvl="1" indent="-69850">
              <a:lnSpc>
                <a:spcPct val="90000"/>
              </a:lnSpc>
              <a:spcBef>
                <a:spcPts val="0"/>
              </a:spcBef>
              <a:buClr>
                <a:schemeClr val="dk1"/>
              </a:buClr>
              <a:buSzPts val="1100"/>
              <a:buFont typeface="Calibri"/>
              <a:buChar char="•"/>
            </a:pPr>
            <a:endParaRPr lang="en-US" sz="1200">
              <a:solidFill>
                <a:srgbClr val="3F3F3F"/>
              </a:solidFill>
              <a:latin typeface="Open Sans"/>
              <a:ea typeface="Open Sans"/>
              <a:cs typeface="Open Sans"/>
            </a:endParaRPr>
          </a:p>
          <a:p>
            <a:pPr marL="57150" lvl="1" indent="-69850">
              <a:lnSpc>
                <a:spcPct val="90000"/>
              </a:lnSpc>
              <a:spcBef>
                <a:spcPts val="0"/>
              </a:spcBef>
              <a:buClr>
                <a:schemeClr val="dk1"/>
              </a:buClr>
              <a:buSzPts val="1100"/>
              <a:buFont typeface="Calibri"/>
              <a:buChar char="•"/>
            </a:pPr>
            <a:r>
              <a:rPr lang="en-US" sz="1200">
                <a:solidFill>
                  <a:srgbClr val="3F3F3F"/>
                </a:solidFill>
                <a:latin typeface="Open Sans"/>
                <a:ea typeface="Open Sans"/>
                <a:cs typeface="Open Sans"/>
                <a:sym typeface="Open Sans"/>
              </a:rPr>
              <a:t>It aids in isolating segments, reduces routing broadcasts, and segregates department functions.</a:t>
            </a:r>
            <a:endParaRPr lang="en-US" sz="1200">
              <a:solidFill>
                <a:srgbClr val="3F3F3F"/>
              </a:solidFill>
              <a:latin typeface="Open Sans"/>
              <a:ea typeface="Open Sans"/>
              <a:cs typeface="Open Sans"/>
            </a:endParaRPr>
          </a:p>
          <a:p>
            <a:pPr marL="57150" lvl="1" indent="-69850">
              <a:lnSpc>
                <a:spcPct val="90000"/>
              </a:lnSpc>
              <a:spcBef>
                <a:spcPts val="0"/>
              </a:spcBef>
              <a:buClr>
                <a:schemeClr val="dk1"/>
              </a:buClr>
              <a:buSzPts val="1100"/>
              <a:buFont typeface="Calibri"/>
              <a:buChar char="•"/>
            </a:pPr>
            <a:endParaRPr lang="en-US" sz="1200">
              <a:solidFill>
                <a:srgbClr val="3F3F3F"/>
              </a:solidFill>
              <a:latin typeface="Open Sans"/>
              <a:ea typeface="Open Sans"/>
              <a:cs typeface="Open Sans"/>
              <a:sym typeface="Open Sans"/>
            </a:endParaRPr>
          </a:p>
          <a:p>
            <a:pPr marL="57150" lvl="1" indent="-69850">
              <a:lnSpc>
                <a:spcPct val="90000"/>
              </a:lnSpc>
              <a:spcBef>
                <a:spcPts val="0"/>
              </a:spcBef>
              <a:buClr>
                <a:schemeClr val="dk1"/>
              </a:buClr>
              <a:buSzPts val="1100"/>
              <a:buFont typeface="Calibri"/>
              <a:buChar char="•"/>
            </a:pPr>
            <a:r>
              <a:rPr lang="en-US" sz="1200">
                <a:solidFill>
                  <a:srgbClr val="3F3F3F"/>
                </a:solidFill>
                <a:latin typeface="Open Sans"/>
                <a:ea typeface="Open Sans"/>
                <a:cs typeface="Open Sans"/>
                <a:sym typeface="Open Sans"/>
              </a:rPr>
              <a:t>It can be segmented logically.</a:t>
            </a: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endParaRPr/>
          </a:p>
        </p:txBody>
      </p:sp>
      <p:sp>
        <p:nvSpPr>
          <p:cNvPr id="220" name="Google Shape;22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169355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 name="Google Shape;180;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400"/>
              <a:t>Trainer Notes:</a:t>
            </a:r>
          </a:p>
          <a:p>
            <a:pPr marL="0" marR="0" lvl="0" indent="0" algn="l" rtl="0">
              <a:lnSpc>
                <a:spcPct val="100000"/>
              </a:lnSpc>
              <a:spcBef>
                <a:spcPts val="0"/>
              </a:spcBef>
              <a:spcAft>
                <a:spcPts val="0"/>
              </a:spcAft>
              <a:buClr>
                <a:schemeClr val="dk1"/>
              </a:buClr>
              <a:buSzPts val="1400"/>
              <a:buFont typeface="Calibri"/>
              <a:buNone/>
            </a:pPr>
            <a:r>
              <a:rPr lang="en-US" sz="2000" b="0" i="0">
                <a:solidFill>
                  <a:srgbClr val="222222"/>
                </a:solidFill>
                <a:effectLst/>
                <a:highlight>
                  <a:srgbClr val="FFFFFF"/>
                </a:highlight>
                <a:latin typeface="Arial" panose="020B0604020202020204" pitchFamily="34" charset="0"/>
              </a:rPr>
              <a:t>Micro-segmentation creates security zones and is specifically designed to provide granular security controls within the same data center or cloud environment.</a:t>
            </a:r>
          </a:p>
          <a:p>
            <a:pPr marL="0" marR="0" lvl="0" indent="0" algn="l" rtl="0">
              <a:lnSpc>
                <a:spcPct val="100000"/>
              </a:lnSpc>
              <a:spcBef>
                <a:spcPts val="0"/>
              </a:spcBef>
              <a:spcAft>
                <a:spcPts val="0"/>
              </a:spcAft>
              <a:buClr>
                <a:schemeClr val="dk1"/>
              </a:buClr>
              <a:buSzPts val="1400"/>
              <a:buFont typeface="Calibri"/>
              <a:buNone/>
            </a:pPr>
            <a:endParaRPr lang="en-US" sz="1400"/>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b="0" i="0" u="none" strike="noStrike" cap="none">
                <a:solidFill>
                  <a:srgbClr val="3F3F3F"/>
                </a:solidFill>
                <a:latin typeface="Open Sans"/>
                <a:ea typeface="Open Sans"/>
                <a:cs typeface="Open Sans"/>
                <a:sym typeface="Open Sans"/>
              </a:rPr>
              <a:t>Micro-segmentation creates distinct security zones in data centers and cloud environments to isolate workloads from one another and then define security controls to secure them individually. </a:t>
            </a:r>
          </a:p>
          <a:p>
            <a:pPr marL="0" marR="0" lvl="0" indent="0" algn="l" rtl="0">
              <a:lnSpc>
                <a:spcPct val="100000"/>
              </a:lnSpc>
              <a:spcBef>
                <a:spcPts val="0"/>
              </a:spcBef>
              <a:spcAft>
                <a:spcPts val="0"/>
              </a:spcAft>
              <a:buClr>
                <a:schemeClr val="dk1"/>
              </a:buClr>
              <a:buSzPts val="1400"/>
              <a:buFont typeface="Calibri"/>
              <a:buNone/>
            </a:pPr>
            <a:endParaRPr/>
          </a:p>
        </p:txBody>
      </p:sp>
    </p:spTree>
    <p:extLst>
      <p:ext uri="{BB962C8B-B14F-4D97-AF65-F5344CB8AC3E}">
        <p14:creationId xmlns:p14="http://schemas.microsoft.com/office/powerpoint/2010/main" val="337523664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400"/>
              <a:t>Trainer Notes:</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b="0" i="0" u="none" strike="noStrike" cap="none">
                <a:solidFill>
                  <a:srgbClr val="3F3F3F"/>
                </a:solidFill>
                <a:latin typeface="Open Sans"/>
                <a:ea typeface="Open Sans"/>
                <a:cs typeface="Open Sans"/>
                <a:sym typeface="Open Sans"/>
              </a:rPr>
              <a:t>Benefits of micro-segmentation:</a:t>
            </a:r>
            <a:endParaRPr lang="en-US">
              <a:solidFill>
                <a:srgbClr val="3F3F3F"/>
              </a:solidFill>
            </a:endParaRPr>
          </a:p>
          <a:p>
            <a:pPr marL="0" marR="0" lvl="0" indent="0" algn="l" rtl="0">
              <a:lnSpc>
                <a:spcPct val="100000"/>
              </a:lnSpc>
              <a:spcBef>
                <a:spcPts val="0"/>
              </a:spcBef>
              <a:spcAft>
                <a:spcPts val="0"/>
              </a:spcAft>
              <a:buClr>
                <a:schemeClr val="dk1"/>
              </a:buClr>
              <a:buSzPts val="14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b="1" i="0" u="none" strike="noStrike" cap="none">
                <a:solidFill>
                  <a:schemeClr val="lt1"/>
                </a:solidFill>
                <a:latin typeface="Open Sans"/>
                <a:ea typeface="Open Sans"/>
                <a:cs typeface="Open Sans"/>
                <a:sym typeface="Open Sans"/>
              </a:rPr>
              <a:t>Reduce network attack surface</a:t>
            </a:r>
            <a:endParaRPr lang="en-US" sz="1200" b="0" i="0" u="none" strike="noStrike" cap="none">
              <a:solidFill>
                <a:schemeClr val="lt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sym typeface="Open Sans"/>
              </a:rPr>
              <a:t>B</a:t>
            </a:r>
            <a:r>
              <a:rPr lang="en-US" sz="1200" i="0" u="none" strike="noStrike" cap="none">
                <a:solidFill>
                  <a:srgbClr val="3F3F3F"/>
                </a:solidFill>
                <a:latin typeface="Open Sans"/>
                <a:ea typeface="Open Sans"/>
                <a:cs typeface="Open Sans"/>
                <a:sym typeface="Open Sans"/>
              </a:rPr>
              <a:t>y limiting attackers movement from one potentially compromised workload to another</a:t>
            </a: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4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b="1" i="0" u="none" strike="noStrike" cap="none">
                <a:solidFill>
                  <a:schemeClr val="lt1"/>
                </a:solidFill>
                <a:latin typeface="Open Sans"/>
                <a:ea typeface="Open Sans"/>
                <a:cs typeface="Open Sans"/>
                <a:sym typeface="Open Sans"/>
              </a:rPr>
              <a:t>Improve breach containment</a:t>
            </a:r>
            <a:endParaRPr lang="en-US" sz="1200" b="0" i="0" u="none" strike="noStrike" cap="none">
              <a:solidFill>
                <a:schemeClr val="lt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sym typeface="Open Sans"/>
              </a:rPr>
              <a:t>B</a:t>
            </a:r>
            <a:r>
              <a:rPr lang="en-US" sz="1200" i="0" u="none" strike="noStrike" cap="none">
                <a:solidFill>
                  <a:srgbClr val="3F3F3F"/>
                </a:solidFill>
                <a:latin typeface="Open Sans"/>
                <a:ea typeface="Open Sans"/>
                <a:cs typeface="Open Sans"/>
                <a:sym typeface="Open Sans"/>
              </a:rPr>
              <a:t>y blocking unsanctioned activities and drastically improving threat detection and response times with real-time alerts</a:t>
            </a:r>
            <a:endParaRPr lang="en-US" sz="1200">
              <a:solidFill>
                <a:srgbClr val="3F3F3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endParaRPr lang="en-US" sz="1200" b="1" i="0" u="none" strike="noStrike" cap="none">
              <a:solidFill>
                <a:schemeClr val="lt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b="1" i="0" u="none" strike="noStrike" cap="none">
                <a:solidFill>
                  <a:schemeClr val="lt1"/>
                </a:solidFill>
                <a:latin typeface="Open Sans"/>
                <a:ea typeface="Open Sans"/>
                <a:cs typeface="Open Sans"/>
                <a:sym typeface="Open Sans"/>
              </a:rPr>
              <a:t>Strengthen regulatory compliance</a:t>
            </a:r>
            <a:endParaRPr lang="en-US" sz="1200" b="0" i="0" u="none" strike="noStrike" cap="none">
              <a:solidFill>
                <a:schemeClr val="lt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sym typeface="Open Sans"/>
              </a:rPr>
              <a:t>B</a:t>
            </a:r>
            <a:r>
              <a:rPr lang="en-US" sz="1200" i="0" u="none" strike="noStrike" cap="none">
                <a:solidFill>
                  <a:srgbClr val="3F3F3F"/>
                </a:solidFill>
                <a:latin typeface="Open Sans"/>
                <a:ea typeface="Open Sans"/>
                <a:cs typeface="Open Sans"/>
                <a:sym typeface="Open Sans"/>
              </a:rPr>
              <a:t>y isolating segments that specifically store regulated data such as PII and PHI</a:t>
            </a: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4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b="1">
                <a:solidFill>
                  <a:schemeClr val="lt1"/>
                </a:solidFill>
                <a:latin typeface="Open Sans"/>
                <a:ea typeface="Open Sans"/>
                <a:cs typeface="Open Sans"/>
                <a:sym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8"/>
                  </a:ext>
                </a:extLst>
              </a:rPr>
              <a:t>Achieve zero trust with micro-segmentation</a:t>
            </a:r>
            <a:endParaRPr lang="en-US" sz="1200" b="0" i="0" u="none" strike="noStrike" cap="none">
              <a:solidFill>
                <a:schemeClr val="lt1"/>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a:solidFill>
                  <a:srgbClr val="3F3F3F"/>
                </a:solidFill>
                <a:latin typeface="Open Sans"/>
                <a:ea typeface="Open Sans"/>
                <a:cs typeface="Open Sans"/>
                <a:sym typeface="Open Sans"/>
              </a:rPr>
              <a:t>B</a:t>
            </a:r>
            <a:r>
              <a:rPr lang="en-US" sz="1200" i="0" u="none" strike="noStrike" cap="none">
                <a:solidFill>
                  <a:srgbClr val="3F3F3F"/>
                </a:solidFill>
                <a:latin typeface="Open Sans"/>
                <a:ea typeface="Open Sans"/>
                <a:cs typeface="Open Sans"/>
                <a:sym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7"/>
                  </a:ext>
                </a:extLst>
              </a:rPr>
              <a:t>y creating and enforcing granular policies</a:t>
            </a: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400"/>
              <a:buFont typeface="Calibri"/>
              <a:buNone/>
            </a:pPr>
            <a:endParaRPr lang="en-US"/>
          </a:p>
          <a:p>
            <a:r>
              <a:rPr lang="en-US" b="1"/>
              <a:t>PII: Personally Identifiable Information</a:t>
            </a:r>
          </a:p>
          <a:p>
            <a:r>
              <a:rPr lang="en-US" b="1"/>
              <a:t>PII</a:t>
            </a:r>
            <a:r>
              <a:rPr lang="en-US"/>
              <a:t> refers to any data that can be used to identify, contact, or locate a specific individual. This includes information like:</a:t>
            </a:r>
          </a:p>
          <a:p>
            <a:pPr>
              <a:buFont typeface="Arial" panose="020B0604020202020204" pitchFamily="34" charset="0"/>
              <a:buChar char="•"/>
            </a:pPr>
            <a:r>
              <a:rPr lang="en-US"/>
              <a:t>Name</a:t>
            </a:r>
          </a:p>
          <a:p>
            <a:pPr>
              <a:buFont typeface="Arial" panose="020B0604020202020204" pitchFamily="34" charset="0"/>
              <a:buChar char="•"/>
            </a:pPr>
            <a:r>
              <a:rPr lang="en-US"/>
              <a:t>Address</a:t>
            </a:r>
          </a:p>
          <a:p>
            <a:pPr>
              <a:buFont typeface="Arial" panose="020B0604020202020204" pitchFamily="34" charset="0"/>
              <a:buChar char="•"/>
            </a:pPr>
            <a:r>
              <a:rPr lang="en-US"/>
              <a:t>Social Security Number</a:t>
            </a:r>
          </a:p>
          <a:p>
            <a:pPr marL="0" marR="0" lvl="0" indent="0" algn="l" rtl="0">
              <a:lnSpc>
                <a:spcPct val="100000"/>
              </a:lnSpc>
              <a:spcBef>
                <a:spcPts val="0"/>
              </a:spcBef>
              <a:spcAft>
                <a:spcPts val="0"/>
              </a:spcAft>
              <a:buClr>
                <a:schemeClr val="dk1"/>
              </a:buClr>
              <a:buSzPts val="1400"/>
              <a:buFont typeface="Calibri"/>
              <a:buNone/>
            </a:pPr>
            <a:endParaRPr lang="en-US"/>
          </a:p>
          <a:p>
            <a:r>
              <a:rPr lang="en-US" b="1"/>
              <a:t>PHI: Protected Health Information</a:t>
            </a:r>
          </a:p>
          <a:p>
            <a:r>
              <a:rPr lang="en-US" b="1"/>
              <a:t>PHI</a:t>
            </a:r>
            <a:r>
              <a:rPr lang="en-US"/>
              <a:t> is a subset of PII specifically related to an individual's health history and/or status. It includes information like:</a:t>
            </a:r>
          </a:p>
          <a:p>
            <a:pPr>
              <a:buFont typeface="Arial" panose="020B0604020202020204" pitchFamily="34" charset="0"/>
              <a:buChar char="•"/>
            </a:pPr>
            <a:r>
              <a:rPr lang="en-US"/>
              <a:t>Medical records</a:t>
            </a:r>
          </a:p>
          <a:p>
            <a:pPr>
              <a:buFont typeface="Arial" panose="020B0604020202020204" pitchFamily="34" charset="0"/>
              <a:buChar char="•"/>
            </a:pPr>
            <a:r>
              <a:rPr lang="en-US"/>
              <a:t>Insurance claims</a:t>
            </a:r>
          </a:p>
          <a:p>
            <a:pPr>
              <a:buFont typeface="Arial" panose="020B0604020202020204" pitchFamily="34" charset="0"/>
              <a:buChar char="•"/>
            </a:pPr>
            <a:r>
              <a:rPr lang="en-US"/>
              <a:t>Billing information</a:t>
            </a:r>
          </a:p>
          <a:p>
            <a:pPr marL="0" marR="0" lvl="0" indent="0" algn="l" rtl="0">
              <a:lnSpc>
                <a:spcPct val="100000"/>
              </a:lnSpc>
              <a:spcBef>
                <a:spcPts val="0"/>
              </a:spcBef>
              <a:spcAft>
                <a:spcPts val="0"/>
              </a:spcAft>
              <a:buClr>
                <a:schemeClr val="dk1"/>
              </a:buClr>
              <a:buSzPts val="1400"/>
              <a:buFont typeface="Calibri"/>
              <a:buNone/>
            </a:pPr>
            <a:endParaRPr lang="en-US"/>
          </a:p>
        </p:txBody>
      </p:sp>
    </p:spTree>
    <p:extLst>
      <p:ext uri="{BB962C8B-B14F-4D97-AF65-F5344CB8AC3E}">
        <p14:creationId xmlns:p14="http://schemas.microsoft.com/office/powerpoint/2010/main" val="149884161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 name="Google Shape;180;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400"/>
              <a:t>Trainer Notes:</a:t>
            </a:r>
          </a:p>
          <a:p>
            <a:pPr marL="342900" indent="-342900">
              <a:buClr>
                <a:srgbClr val="3F3F3F"/>
              </a:buClr>
              <a:buSzPts val="2200"/>
              <a:buFont typeface="Arial"/>
              <a:buChar char="•"/>
            </a:pPr>
            <a:r>
              <a:rPr lang="en-US" sz="1200">
                <a:solidFill>
                  <a:srgbClr val="3F3F3F"/>
                </a:solidFill>
                <a:latin typeface="Open Sans"/>
                <a:ea typeface="Open Sans"/>
                <a:cs typeface="Open Sans"/>
              </a:rPr>
              <a:t>Each sub-network created through segmentation is called a zone. These zones represent groups of devices or functionalities with similar security needs.</a:t>
            </a:r>
          </a:p>
          <a:p>
            <a:pPr marL="342900" indent="-342900">
              <a:buClr>
                <a:srgbClr val="3F3F3F"/>
              </a:buClr>
              <a:buSzPts val="2200"/>
              <a:buFont typeface="Arial"/>
              <a:buChar char="•"/>
            </a:pPr>
            <a:endParaRPr lang="en-US" sz="1200">
              <a:solidFill>
                <a:srgbClr val="3F3F3F"/>
              </a:solidFill>
              <a:latin typeface="Open Sans"/>
              <a:ea typeface="Open Sans"/>
              <a:cs typeface="Open Sans"/>
            </a:endParaRPr>
          </a:p>
          <a:p>
            <a:pPr marL="342900" indent="-342900">
              <a:buClr>
                <a:srgbClr val="3F3F3F"/>
              </a:buClr>
              <a:buSzPts val="2200"/>
              <a:buFont typeface="Arial"/>
              <a:buChar char="•"/>
            </a:pPr>
            <a:r>
              <a:rPr lang="en-US" sz="1200">
                <a:solidFill>
                  <a:srgbClr val="3F3F3F"/>
                </a:solidFill>
                <a:latin typeface="Open Sans"/>
                <a:ea typeface="Open Sans"/>
                <a:cs typeface="Open Sans"/>
              </a:rPr>
              <a:t>Network zones are the building blocks of network segmentation. </a:t>
            </a:r>
          </a:p>
          <a:p>
            <a:pPr marL="342900" indent="-342900">
              <a:buClr>
                <a:srgbClr val="3F3F3F"/>
              </a:buClr>
              <a:buSzPts val="2200"/>
              <a:buFont typeface="Arial"/>
              <a:buChar char="•"/>
            </a:pPr>
            <a:endParaRPr lang="en-US" sz="1200">
              <a:solidFill>
                <a:srgbClr val="3F3F3F"/>
              </a:solidFill>
              <a:latin typeface="Open Sans"/>
              <a:ea typeface="Open Sans"/>
              <a:cs typeface="Open Sans"/>
            </a:endParaRPr>
          </a:p>
          <a:p>
            <a:pPr marL="0" indent="0">
              <a:buClr>
                <a:srgbClr val="3F3F3F"/>
              </a:buClr>
              <a:buSzPts val="2200"/>
              <a:buFont typeface="Arial"/>
              <a:buNone/>
            </a:pPr>
            <a:r>
              <a:rPr lang="en-US" sz="1200" err="1">
                <a:solidFill>
                  <a:srgbClr val="3F3F3F"/>
                </a:solidFill>
                <a:latin typeface="Open Sans"/>
                <a:ea typeface="Open Sans"/>
                <a:cs typeface="Open Sans"/>
              </a:rPr>
              <a:t>ey</a:t>
            </a:r>
            <a:r>
              <a:rPr lang="en-US" sz="1200">
                <a:solidFill>
                  <a:srgbClr val="3F3F3F"/>
                </a:solidFill>
                <a:latin typeface="Open Sans"/>
                <a:ea typeface="Open Sans"/>
                <a:cs typeface="Open Sans"/>
              </a:rPr>
              <a:t> are essentially the individual sub-networks created when you divide a larger network into smaller, more manageable sections. </a:t>
            </a:r>
          </a:p>
          <a:p>
            <a:pPr marL="342900" indent="-342900">
              <a:buClr>
                <a:srgbClr val="3F3F3F"/>
              </a:buClr>
              <a:buSzPts val="2200"/>
              <a:buFont typeface="Arial"/>
              <a:buChar char="•"/>
            </a:pPr>
            <a:endParaRPr lang="en-US"/>
          </a:p>
          <a:p>
            <a:pPr marL="342900" indent="-342900">
              <a:buClr>
                <a:srgbClr val="3F3F3F"/>
              </a:buClr>
              <a:buSzPts val="2200"/>
              <a:buFont typeface="Arial"/>
              <a:buChar char="•"/>
            </a:pPr>
            <a:r>
              <a:rPr lang="en-US"/>
              <a:t>Network zones are the building blocks of network segmentation. They are essentially the individual sub-networks created when you divide a larger network into smaller, more manageable sections. Each zone represents a specific group of devices or functionalities that share similar characteristics, particularly in terms of security needs.</a:t>
            </a:r>
            <a:endParaRPr/>
          </a:p>
        </p:txBody>
      </p:sp>
    </p:spTree>
    <p:extLst>
      <p:ext uri="{BB962C8B-B14F-4D97-AF65-F5344CB8AC3E}">
        <p14:creationId xmlns:p14="http://schemas.microsoft.com/office/powerpoint/2010/main" val="295464807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t>Trainer Notes: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Explained different types of Network zones, details are in next slides</a:t>
            </a:r>
            <a:endParaRPr b="0"/>
          </a:p>
        </p:txBody>
      </p:sp>
      <p:sp>
        <p:nvSpPr>
          <p:cNvPr id="333" name="Google Shape;33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Intranet </a:t>
            </a:r>
          </a:p>
          <a:p>
            <a:pPr marL="0" lvl="0" indent="0" algn="l" rtl="0">
              <a:lnSpc>
                <a:spcPct val="100000"/>
              </a:lnSpc>
              <a:spcBef>
                <a:spcPts val="0"/>
              </a:spcBef>
              <a:spcAft>
                <a:spcPts val="0"/>
              </a:spcAft>
              <a:buClr>
                <a:schemeClr val="dk1"/>
              </a:buClr>
              <a:buSzPts val="1400"/>
              <a:buFont typeface="Calibri"/>
              <a:buNone/>
            </a:pPr>
            <a:endParaRPr lang="en-US"/>
          </a:p>
          <a:p>
            <a:pPr marL="114300" marR="0" lvl="1" indent="-114300" algn="l" rtl="0">
              <a:lnSpc>
                <a:spcPct val="90000"/>
              </a:lnSpc>
              <a:spcBef>
                <a:spcPts val="630"/>
              </a:spcBef>
              <a:spcAft>
                <a:spcPts val="0"/>
              </a:spcAft>
              <a:buClr>
                <a:schemeClr val="dk1"/>
              </a:buClr>
              <a:buSzPts val="1400"/>
              <a:buFont typeface="Calibri"/>
              <a:buChar char="•"/>
            </a:pPr>
            <a:r>
              <a:rPr lang="en-US" sz="1200">
                <a:solidFill>
                  <a:srgbClr val="3F3F3F"/>
                </a:solidFill>
                <a:latin typeface="Open Sans"/>
                <a:ea typeface="Open Sans"/>
                <a:cs typeface="Open Sans"/>
                <a:sym typeface="Calibri"/>
              </a:rPr>
              <a:t>An intranet describes a network that has the same functionality as the Internet for users but lies completely inside the trusted area of a network and is under the security control of the system and network administrators.</a:t>
            </a:r>
          </a:p>
          <a:p>
            <a:pPr marL="114300" marR="0" lvl="1" indent="-114300" algn="l" rtl="0">
              <a:lnSpc>
                <a:spcPct val="90000"/>
              </a:lnSpc>
              <a:spcBef>
                <a:spcPts val="210"/>
              </a:spcBef>
              <a:spcAft>
                <a:spcPts val="0"/>
              </a:spcAft>
              <a:buClr>
                <a:schemeClr val="dk1"/>
              </a:buClr>
              <a:buSzPts val="1400"/>
              <a:buFont typeface="Calibri"/>
              <a:buChar char="•"/>
            </a:pPr>
            <a:r>
              <a:rPr lang="en-US" sz="1200">
                <a:solidFill>
                  <a:srgbClr val="3F3F3F"/>
                </a:solidFill>
                <a:latin typeface="Open Sans"/>
                <a:ea typeface="Open Sans"/>
                <a:cs typeface="Open Sans"/>
                <a:sym typeface="Calibri"/>
              </a:rPr>
              <a:t>Typically referred to as campus or corporate networks, intranets are used every day in companies around the world. </a:t>
            </a:r>
          </a:p>
          <a:p>
            <a:pPr marL="114300" marR="0" lvl="1" indent="-114300" algn="l" rtl="0">
              <a:lnSpc>
                <a:spcPct val="90000"/>
              </a:lnSpc>
              <a:spcBef>
                <a:spcPts val="210"/>
              </a:spcBef>
              <a:spcAft>
                <a:spcPts val="0"/>
              </a:spcAft>
              <a:buClr>
                <a:schemeClr val="dk1"/>
              </a:buClr>
              <a:buSzPts val="1400"/>
              <a:buFont typeface="Calibri"/>
              <a:buChar char="•"/>
            </a:pPr>
            <a:r>
              <a:rPr lang="en-US" sz="1200">
                <a:solidFill>
                  <a:srgbClr val="3F3F3F"/>
                </a:solidFill>
                <a:latin typeface="Open Sans"/>
                <a:ea typeface="Open Sans"/>
                <a:cs typeface="Open Sans"/>
                <a:sym typeface="Calibri"/>
              </a:rPr>
              <a:t>Content on intranet web servers is not available over the Internet to untrusted users. </a:t>
            </a:r>
          </a:p>
          <a:p>
            <a:pPr marL="114300" marR="0" lvl="1" indent="-114300" algn="l" rtl="0">
              <a:lnSpc>
                <a:spcPct val="90000"/>
              </a:lnSpc>
              <a:spcBef>
                <a:spcPts val="630"/>
              </a:spcBef>
              <a:spcAft>
                <a:spcPts val="0"/>
              </a:spcAft>
              <a:buClr>
                <a:schemeClr val="dk1"/>
              </a:buClr>
              <a:buSzPts val="1400"/>
              <a:buFont typeface="Calibri"/>
              <a:buChar char="•"/>
            </a:pPr>
            <a:endParaRPr lang="en-US"/>
          </a:p>
          <a:p>
            <a:pPr marL="0" lvl="0" indent="0" algn="l" rtl="0">
              <a:lnSpc>
                <a:spcPct val="100000"/>
              </a:lnSpc>
              <a:spcBef>
                <a:spcPts val="0"/>
              </a:spcBef>
              <a:spcAft>
                <a:spcPts val="0"/>
              </a:spcAft>
              <a:buClr>
                <a:schemeClr val="dk1"/>
              </a:buClr>
              <a:buSzPts val="1400"/>
              <a:buFont typeface="Calibri"/>
              <a:buNone/>
            </a:pPr>
            <a:endParaRPr/>
          </a:p>
        </p:txBody>
      </p:sp>
      <p:sp>
        <p:nvSpPr>
          <p:cNvPr id="658" name="Google Shape;6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4816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1dd843d_0_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e961dd843d_0_3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List the Individuals involved in Insider Threat</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Current or former employee-</a:t>
            </a:r>
            <a:r>
              <a:rPr lang="en-US" b="1"/>
              <a:t>Insider threats posed by current or former employees</a:t>
            </a:r>
            <a:r>
              <a:rPr lang="en-US"/>
              <a:t> are a significant concern for organizations. These individuals possess legitimate access to sensitive data and systems, making them a potential source of data breaches, intellectual property theft, sabotage, and other malicious activities.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Part time employes-</a:t>
            </a:r>
            <a:r>
              <a:rPr lang="en-US" b="1"/>
              <a:t>Part-time employees</a:t>
            </a:r>
            <a:r>
              <a:rPr lang="en-US"/>
              <a:t> represent a unique challenge in insider threat management. While they may have limited access compared to full-time employees, they can still pose significant risks to an organization.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Contractors -</a:t>
            </a:r>
            <a:r>
              <a:rPr lang="en-US" b="1"/>
              <a:t>Contractors</a:t>
            </a:r>
            <a:r>
              <a:rPr lang="en-US"/>
              <a:t> represent a unique and growing challenge in insider threat management. Unlike traditional employees, they often have temporary or project-based roles, varying levels of access, and potentially weaker ties to the organization.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Temporary employees-</a:t>
            </a:r>
            <a:r>
              <a:rPr lang="en-US" b="1"/>
              <a:t>Temporary employees</a:t>
            </a:r>
            <a:r>
              <a:rPr lang="en-US"/>
              <a:t> are often overlooked as a potential source of insider threats. While they typically have limited tenure, they can still pose significant risks to an organization.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Trusted business partners- Trusted Business Partners (TBPs) are often seen as extensions of an organization, sharing sensitive data and systems. However, they also represent a significant insider threat vector.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Full time Employee-</a:t>
            </a:r>
            <a:r>
              <a:rPr lang="en-US" b="1"/>
              <a:t>Full-time employees</a:t>
            </a:r>
            <a:r>
              <a:rPr lang="en-US"/>
              <a:t> represent the largest and most complex category of insider threats. Given their prolonged access to sensitive data and systems, they can pose significant risks to an organization.</a:t>
            </a:r>
          </a:p>
          <a:p>
            <a:pPr marL="0" lvl="0" indent="0" algn="l" rtl="0">
              <a:lnSpc>
                <a:spcPct val="100000"/>
              </a:lnSpc>
              <a:spcBef>
                <a:spcPts val="0"/>
              </a:spcBef>
              <a:spcAft>
                <a:spcPts val="0"/>
              </a:spcAft>
              <a:buSzPts val="1400"/>
              <a:buNone/>
            </a:pPr>
            <a:endParaRPr/>
          </a:p>
        </p:txBody>
      </p:sp>
      <p:sp>
        <p:nvSpPr>
          <p:cNvPr id="640" name="Google Shape;640;ge961dd843d_0_3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extLst>
      <p:ext uri="{BB962C8B-B14F-4D97-AF65-F5344CB8AC3E}">
        <p14:creationId xmlns:p14="http://schemas.microsoft.com/office/powerpoint/2010/main" val="8027243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Extranet</a:t>
            </a:r>
          </a:p>
          <a:p>
            <a:pPr marL="0" lvl="0" indent="0" algn="l" rtl="0">
              <a:lnSpc>
                <a:spcPct val="100000"/>
              </a:lnSpc>
              <a:spcBef>
                <a:spcPts val="0"/>
              </a:spcBef>
              <a:spcAft>
                <a:spcPts val="0"/>
              </a:spcAft>
              <a:buClr>
                <a:schemeClr val="dk1"/>
              </a:buClr>
              <a:buSzPts val="1400"/>
              <a:buFont typeface="Calibri"/>
              <a:buNone/>
            </a:pPr>
            <a:endParaRPr lang="en-US"/>
          </a:p>
          <a:p>
            <a:pPr marL="114300" lvl="1" indent="-114300">
              <a:lnSpc>
                <a:spcPct val="90000"/>
              </a:lnSpc>
              <a:spcBef>
                <a:spcPts val="630"/>
              </a:spcBef>
              <a:buClr>
                <a:schemeClr val="dk1"/>
              </a:buClr>
              <a:buSzPts val="1400"/>
              <a:buFont typeface="Calibri"/>
              <a:buChar char="•"/>
            </a:pPr>
            <a:r>
              <a:rPr lang="en-US" sz="1200">
                <a:solidFill>
                  <a:srgbClr val="3F3F3F"/>
                </a:solidFill>
                <a:latin typeface="Open Sans"/>
                <a:ea typeface="Open Sans"/>
                <a:cs typeface="Open Sans"/>
                <a:sym typeface="Calibri"/>
              </a:rPr>
              <a:t>An extranet is an extension of a selected portion of a company’s intranet to external partners.</a:t>
            </a:r>
          </a:p>
          <a:p>
            <a:pPr marL="114300" lvl="1" indent="-114300">
              <a:lnSpc>
                <a:spcPct val="90000"/>
              </a:lnSpc>
              <a:spcBef>
                <a:spcPts val="210"/>
              </a:spcBef>
              <a:buClr>
                <a:schemeClr val="dk1"/>
              </a:buClr>
              <a:buSzPts val="1400"/>
              <a:buFont typeface="Calibri"/>
              <a:buChar char="•"/>
            </a:pPr>
            <a:r>
              <a:rPr lang="en-US" sz="1200">
                <a:solidFill>
                  <a:srgbClr val="3F3F3F"/>
                </a:solidFill>
                <a:latin typeface="Open Sans"/>
                <a:ea typeface="Open Sans"/>
                <a:cs typeface="Open Sans"/>
                <a:sym typeface="Calibri"/>
              </a:rPr>
              <a:t>This allows a business to share information with customers, suppliers, partners, and other trusted groups while using a common set of Internet protocols to facilitate operations.</a:t>
            </a:r>
          </a:p>
          <a:p>
            <a:pPr marL="114300" marR="0" lvl="1" indent="-114300" algn="l" defTabSz="914400" rtl="0" eaLnBrk="1" fontAlgn="auto" latinLnBrk="0" hangingPunct="1">
              <a:lnSpc>
                <a:spcPct val="90000"/>
              </a:lnSpc>
              <a:spcBef>
                <a:spcPts val="210"/>
              </a:spcBef>
              <a:spcAft>
                <a:spcPts val="0"/>
              </a:spcAft>
              <a:buClr>
                <a:schemeClr val="dk1"/>
              </a:buClr>
              <a:buSzPts val="1400"/>
              <a:buFont typeface="Calibri"/>
              <a:buChar char="•"/>
              <a:tabLst/>
              <a:defRPr/>
            </a:pPr>
            <a:r>
              <a:rPr lang="en-US" sz="1200">
                <a:solidFill>
                  <a:srgbClr val="404040"/>
                </a:solidFill>
                <a:latin typeface="Open Sans" pitchFamily="2" charset="0"/>
                <a:ea typeface="Open Sans"/>
                <a:cs typeface="Open Sans"/>
                <a:sym typeface="Calibri"/>
              </a:rPr>
              <a:t>Extranets can utilize public networks to extend their reach beyond a company’s internal network, typically secured using some form of security like VPN.</a:t>
            </a:r>
            <a:endParaRPr lang="en-US" sz="1200">
              <a:solidFill>
                <a:srgbClr val="3F3F3F"/>
              </a:solidFill>
              <a:latin typeface="Open Sans"/>
              <a:ea typeface="Open Sans"/>
              <a:cs typeface="Open Sans"/>
              <a:sym typeface="Calibri"/>
            </a:endParaRPr>
          </a:p>
          <a:p>
            <a:pPr marL="114300" lvl="1" indent="-114300">
              <a:lnSpc>
                <a:spcPct val="90000"/>
              </a:lnSpc>
              <a:spcBef>
                <a:spcPts val="210"/>
              </a:spcBef>
              <a:buClr>
                <a:schemeClr val="dk1"/>
              </a:buClr>
              <a:buSzPts val="1400"/>
              <a:buFont typeface="Calibri"/>
              <a:buChar char="•"/>
            </a:pPr>
            <a:endParaRPr lang="en-US" sz="1200">
              <a:solidFill>
                <a:srgbClr val="3F3F3F"/>
              </a:solidFill>
              <a:latin typeface="Open Sans"/>
              <a:ea typeface="Open Sans"/>
              <a:cs typeface="Open Sans"/>
              <a:sym typeface="Calibri"/>
            </a:endParaRPr>
          </a:p>
          <a:p>
            <a:pPr marL="0" lvl="0" indent="0" algn="l" rtl="0">
              <a:lnSpc>
                <a:spcPct val="100000"/>
              </a:lnSpc>
              <a:spcBef>
                <a:spcPts val="0"/>
              </a:spcBef>
              <a:spcAft>
                <a:spcPts val="0"/>
              </a:spcAft>
              <a:buClr>
                <a:schemeClr val="dk1"/>
              </a:buClr>
              <a:buSzPts val="1400"/>
              <a:buFont typeface="Calibri"/>
              <a:buNone/>
            </a:pPr>
            <a:endParaRPr/>
          </a:p>
        </p:txBody>
      </p:sp>
      <p:sp>
        <p:nvSpPr>
          <p:cNvPr id="658" name="Google Shape;6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081305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dc32f7adc0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b="1"/>
              <a:t>DMZ: A Buffer Zone in Your Network</a:t>
            </a:r>
          </a:p>
          <a:p>
            <a:r>
              <a:rPr lang="en-US" b="1"/>
              <a:t>DMZ</a:t>
            </a:r>
            <a:r>
              <a:rPr lang="en-US"/>
              <a:t> stands for </a:t>
            </a:r>
            <a:r>
              <a:rPr lang="en-US" b="1"/>
              <a:t>Demilitarized Zone</a:t>
            </a:r>
            <a:r>
              <a:rPr lang="en-US"/>
              <a:t>. In the realm of cybersecurity, it's a physical or logical subnetwork that sits between your internal network and the internet. Think of it as a buffer zone or a perimeter network.</a:t>
            </a:r>
          </a:p>
          <a:p>
            <a:r>
              <a:rPr lang="en-US" b="1"/>
              <a:t>Purpose of a DMZ</a:t>
            </a:r>
          </a:p>
          <a:p>
            <a:pPr>
              <a:buFont typeface="Arial" panose="020B0604020202020204" pitchFamily="34" charset="0"/>
              <a:buChar char="•"/>
            </a:pPr>
            <a:r>
              <a:rPr lang="en-US" b="1"/>
              <a:t>Isolation:</a:t>
            </a:r>
            <a:r>
              <a:rPr lang="en-US"/>
              <a:t> It isolates your internal network from the public internet, reducing the risk of external threats compromising your sensitive data.</a:t>
            </a:r>
          </a:p>
          <a:p>
            <a:pPr>
              <a:buFont typeface="Arial" panose="020B0604020202020204" pitchFamily="34" charset="0"/>
              <a:buChar char="•"/>
            </a:pPr>
            <a:r>
              <a:rPr lang="en-US" b="1"/>
              <a:t>Exposure:</a:t>
            </a:r>
            <a:r>
              <a:rPr lang="en-US"/>
              <a:t> It allows you to expose certain services to the internet, like web servers or email servers, without exposing your entire internal network.</a:t>
            </a:r>
          </a:p>
          <a:p>
            <a:pPr>
              <a:buFont typeface="Arial" panose="020B0604020202020204" pitchFamily="34" charset="0"/>
              <a:buChar char="•"/>
            </a:pPr>
            <a:r>
              <a:rPr lang="en-US" b="1"/>
              <a:t>Additional Security Layer:</a:t>
            </a:r>
            <a:r>
              <a:rPr lang="en-US"/>
              <a:t> By adding an extra layer of security between your internal network and the internet, you can enhance your overall security posture.</a:t>
            </a:r>
          </a:p>
          <a:p>
            <a:pPr marL="0" lvl="0" indent="0" algn="l" rtl="0">
              <a:lnSpc>
                <a:spcPct val="100000"/>
              </a:lnSpc>
              <a:spcBef>
                <a:spcPct val="0"/>
              </a:spcBef>
              <a:spcAft>
                <a:spcPct val="0"/>
              </a:spcAft>
              <a:buSzPts val="1400"/>
              <a:buNone/>
            </a:pPr>
            <a:endParaRPr i="1"/>
          </a:p>
        </p:txBody>
      </p:sp>
      <p:sp>
        <p:nvSpPr>
          <p:cNvPr id="730" name="Google Shape;730;gdc32f7adc0_0_139: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dc32f7adc0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It is quite likely that more than one DMZ will be required as the services that run in them may have different security requirements:</a:t>
            </a:r>
            <a:endParaRPr/>
          </a:p>
          <a:p>
            <a:pPr marL="0" lvl="0" indent="0" algn="l" rtl="0">
              <a:lnSpc>
                <a:spcPct val="100000"/>
              </a:lnSpc>
              <a:spcBef>
                <a:spcPct val="0"/>
              </a:spcBef>
              <a:spcAft>
                <a:spcPct val="0"/>
              </a:spcAft>
              <a:buSzPts val="1400"/>
              <a:buNone/>
            </a:pPr>
            <a:r>
              <a:rPr lang="en-US"/>
              <a:t>• A DMZ hosting proxies or secure web gateways to allow employees access to web browsing and other Internet services.</a:t>
            </a:r>
            <a:endParaRPr/>
          </a:p>
          <a:p>
            <a:pPr marL="0" lvl="0" indent="0" algn="l" rtl="0">
              <a:lnSpc>
                <a:spcPct val="100000"/>
              </a:lnSpc>
              <a:spcBef>
                <a:spcPct val="0"/>
              </a:spcBef>
              <a:spcAft>
                <a:spcPct val="0"/>
              </a:spcAft>
              <a:buSzPts val="1400"/>
              <a:buNone/>
            </a:pPr>
            <a:r>
              <a:rPr lang="en-US"/>
              <a:t>• A DMZ hosting communication servers, such as email, VoIP, and conferencing.</a:t>
            </a:r>
            <a:endParaRPr/>
          </a:p>
          <a:p>
            <a:pPr marL="0" lvl="0" indent="0" algn="l" rtl="0">
              <a:lnSpc>
                <a:spcPct val="100000"/>
              </a:lnSpc>
              <a:spcBef>
                <a:spcPct val="0"/>
              </a:spcBef>
              <a:spcAft>
                <a:spcPct val="0"/>
              </a:spcAft>
              <a:buSzPts val="1400"/>
              <a:buNone/>
            </a:pPr>
            <a:r>
              <a:rPr lang="en-US"/>
              <a:t>• A DMZ for servers providing remote access to the local network via a Virtual Private Network (VPN).</a:t>
            </a:r>
            <a:endParaRPr/>
          </a:p>
          <a:p>
            <a:pPr marL="0" lvl="0" indent="0" algn="l" rtl="0">
              <a:lnSpc>
                <a:spcPct val="100000"/>
              </a:lnSpc>
              <a:spcBef>
                <a:spcPct val="0"/>
              </a:spcBef>
              <a:spcAft>
                <a:spcPct val="0"/>
              </a:spcAft>
              <a:buSzPts val="1400"/>
              <a:buNone/>
            </a:pPr>
            <a:r>
              <a:rPr lang="en-US"/>
              <a:t>• A DMZ hosting traffic for authorized cloud applications.</a:t>
            </a:r>
            <a:endParaRPr/>
          </a:p>
          <a:p>
            <a:pPr marL="0" lvl="0" indent="0" algn="l" rtl="0">
              <a:lnSpc>
                <a:spcPct val="100000"/>
              </a:lnSpc>
              <a:spcBef>
                <a:spcPct val="0"/>
              </a:spcBef>
              <a:spcAft>
                <a:spcPct val="0"/>
              </a:spcAft>
              <a:buSzPts val="1400"/>
              <a:buNone/>
            </a:pPr>
            <a:r>
              <a:rPr lang="en-US"/>
              <a:t>• A multi-tier DMZ to isolate front-end, middleware, and backend servers.</a:t>
            </a:r>
            <a:endParaRPr/>
          </a:p>
          <a:p>
            <a:pPr marL="0" lvl="0" indent="0" algn="l" rtl="0">
              <a:lnSpc>
                <a:spcPct val="100000"/>
              </a:lnSpc>
              <a:spcBef>
                <a:spcPct val="0"/>
              </a:spcBef>
              <a:spcAft>
                <a:spcPct val="0"/>
              </a:spcAft>
              <a:buSzPts val="1400"/>
              <a:buNone/>
            </a:pPr>
            <a:endParaRPr/>
          </a:p>
          <a:p>
            <a:pPr marL="0" lvl="0" indent="0" algn="l" rtl="0">
              <a:lnSpc>
                <a:spcPct val="100000"/>
              </a:lnSpc>
              <a:spcBef>
                <a:spcPct val="0"/>
              </a:spcBef>
              <a:spcAft>
                <a:spcPct val="0"/>
              </a:spcAft>
              <a:buSzPts val="1400"/>
              <a:buNone/>
            </a:pPr>
            <a:endParaRPr/>
          </a:p>
        </p:txBody>
      </p:sp>
      <p:sp>
        <p:nvSpPr>
          <p:cNvPr id="819" name="Google Shape;819;gdc32f7adc0_0_1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WIFI</a:t>
            </a:r>
          </a:p>
          <a:p>
            <a:pPr marL="0" lvl="0" indent="0" algn="l" rtl="0">
              <a:lnSpc>
                <a:spcPct val="100000"/>
              </a:lnSpc>
              <a:spcBef>
                <a:spcPts val="0"/>
              </a:spcBef>
              <a:spcAft>
                <a:spcPts val="0"/>
              </a:spcAft>
              <a:buClr>
                <a:schemeClr val="dk1"/>
              </a:buClr>
              <a:buSzPts val="1400"/>
              <a:buFont typeface="Calibri"/>
              <a:buNone/>
            </a:pPr>
            <a:endParaRPr lang="en-US"/>
          </a:p>
          <a:p>
            <a:pPr marL="114300" lvl="1" indent="-114300">
              <a:lnSpc>
                <a:spcPct val="90000"/>
              </a:lnSpc>
              <a:spcBef>
                <a:spcPts val="210"/>
              </a:spcBef>
              <a:buClr>
                <a:schemeClr val="dk1"/>
              </a:buClr>
              <a:buSzPts val="1400"/>
              <a:buFont typeface="Calibri"/>
              <a:buChar char="•"/>
            </a:pPr>
            <a:r>
              <a:rPr lang="en-US" sz="1200">
                <a:solidFill>
                  <a:srgbClr val="3F3F3F"/>
                </a:solidFill>
                <a:latin typeface="Open Sans"/>
                <a:ea typeface="Open Sans"/>
                <a:cs typeface="Open Sans"/>
                <a:sym typeface="Calibri"/>
              </a:rPr>
              <a:t>Wireless networking is the transmission of packetized data by means of a physical topology that does not use direct physical links</a:t>
            </a:r>
          </a:p>
          <a:p>
            <a:pPr lvl="1">
              <a:lnSpc>
                <a:spcPct val="90000"/>
              </a:lnSpc>
              <a:spcBef>
                <a:spcPts val="210"/>
              </a:spcBef>
              <a:buClr>
                <a:schemeClr val="dk1"/>
              </a:buClr>
              <a:buSzPts val="1400"/>
            </a:pPr>
            <a:endParaRPr lang="en-US" sz="1200">
              <a:solidFill>
                <a:srgbClr val="3F3F3F"/>
              </a:solidFill>
              <a:latin typeface="Open Sans"/>
              <a:ea typeface="Open Sans"/>
              <a:cs typeface="Open Sans"/>
              <a:sym typeface="Calibri"/>
            </a:endParaRPr>
          </a:p>
          <a:p>
            <a:pPr marL="114300" lvl="1" indent="-114300">
              <a:lnSpc>
                <a:spcPct val="90000"/>
              </a:lnSpc>
              <a:spcBef>
                <a:spcPts val="210"/>
              </a:spcBef>
              <a:buClr>
                <a:schemeClr val="dk1"/>
              </a:buClr>
              <a:buSzPts val="1400"/>
              <a:buFont typeface="Calibri"/>
              <a:buChar char="•"/>
            </a:pPr>
            <a:r>
              <a:rPr lang="en-US" sz="1200">
                <a:solidFill>
                  <a:srgbClr val="3F3F3F"/>
                </a:solidFill>
                <a:latin typeface="Open Sans"/>
                <a:ea typeface="Open Sans"/>
                <a:cs typeface="Open Sans"/>
                <a:sym typeface="Calibri"/>
              </a:rPr>
              <a:t>Wireless networks should have separate zones. Access to the internal zone can be controlled through MAC filtering.</a:t>
            </a:r>
            <a:br>
              <a:rPr lang="en-US" sz="1200">
                <a:solidFill>
                  <a:srgbClr val="3F3F3F"/>
                </a:solidFill>
                <a:latin typeface="Open Sans"/>
                <a:ea typeface="Open Sans"/>
                <a:cs typeface="Open Sans"/>
                <a:sym typeface="Calibri"/>
              </a:rPr>
            </a:br>
            <a:r>
              <a:rPr lang="en-US" sz="1200">
                <a:solidFill>
                  <a:srgbClr val="3F3F3F"/>
                </a:solidFill>
                <a:latin typeface="Open Sans"/>
                <a:ea typeface="Open Sans"/>
                <a:cs typeface="Open Sans"/>
                <a:sym typeface="Calibri"/>
              </a:rPr>
              <a:t>Wireless access points should be configured to accept connections only from specific MAC addresses.</a:t>
            </a:r>
          </a:p>
          <a:p>
            <a:pPr marL="0" lvl="0" indent="0" algn="l" rtl="0">
              <a:lnSpc>
                <a:spcPct val="100000"/>
              </a:lnSpc>
              <a:spcBef>
                <a:spcPts val="0"/>
              </a:spcBef>
              <a:spcAft>
                <a:spcPts val="0"/>
              </a:spcAft>
              <a:buClr>
                <a:schemeClr val="dk1"/>
              </a:buClr>
              <a:buSzPts val="1400"/>
              <a:buFont typeface="Calibri"/>
              <a:buNone/>
            </a:pPr>
            <a:endParaRPr/>
          </a:p>
        </p:txBody>
      </p:sp>
      <p:sp>
        <p:nvSpPr>
          <p:cNvPr id="658" name="Google Shape;6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656843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Guest </a:t>
            </a:r>
            <a:r>
              <a:rPr lang="en-US" err="1"/>
              <a:t>Wifi</a:t>
            </a:r>
            <a:endParaRPr lang="en-US"/>
          </a:p>
          <a:p>
            <a:pPr marL="0" lvl="0" indent="0" algn="l" rtl="0">
              <a:lnSpc>
                <a:spcPct val="100000"/>
              </a:lnSpc>
              <a:spcBef>
                <a:spcPts val="0"/>
              </a:spcBef>
              <a:spcAft>
                <a:spcPts val="0"/>
              </a:spcAft>
              <a:buClr>
                <a:schemeClr val="dk1"/>
              </a:buClr>
              <a:buSzPts val="1400"/>
              <a:buFont typeface="Calibri"/>
              <a:buNone/>
            </a:pPr>
            <a:endParaRPr lang="en-US"/>
          </a:p>
          <a:p>
            <a:pPr marL="114300" lvl="1" indent="-114300">
              <a:lnSpc>
                <a:spcPct val="115000"/>
              </a:lnSpc>
              <a:spcBef>
                <a:spcPts val="490"/>
              </a:spcBef>
              <a:buClr>
                <a:schemeClr val="dk1"/>
              </a:buClr>
              <a:buSzPts val="1400"/>
              <a:buFont typeface="Calibri"/>
              <a:buChar char="•"/>
            </a:pPr>
            <a:r>
              <a:rPr lang="en-US" sz="2200">
                <a:solidFill>
                  <a:srgbClr val="404040"/>
                </a:solidFill>
                <a:latin typeface="Open Sans" pitchFamily="2" charset="0"/>
                <a:ea typeface="Open Sans"/>
                <a:cs typeface="Open Sans"/>
                <a:sym typeface="Calibri"/>
              </a:rPr>
              <a:t>Guest wireless networks should have defined separation from the internal network through a wireless firewall for separate networks as MAC address authentication doesn’t work in guest. </a:t>
            </a:r>
          </a:p>
          <a:p>
            <a:pPr marL="114300" lvl="1" indent="-114300">
              <a:lnSpc>
                <a:spcPct val="115000"/>
              </a:lnSpc>
              <a:spcBef>
                <a:spcPts val="490"/>
              </a:spcBef>
              <a:buClr>
                <a:schemeClr val="dk1"/>
              </a:buClr>
              <a:buSzPts val="1400"/>
              <a:buFont typeface="Calibri"/>
              <a:buChar char="•"/>
            </a:pPr>
            <a:endParaRPr lang="en-US" sz="2200">
              <a:solidFill>
                <a:srgbClr val="404040"/>
              </a:solidFill>
              <a:latin typeface="Open Sans" pitchFamily="2" charset="0"/>
              <a:ea typeface="Open Sans"/>
              <a:cs typeface="Open Sans"/>
              <a:sym typeface="Calibri"/>
            </a:endParaRPr>
          </a:p>
          <a:p>
            <a:pPr marL="114300" lvl="1" indent="-114300">
              <a:lnSpc>
                <a:spcPct val="115000"/>
              </a:lnSpc>
              <a:spcBef>
                <a:spcPts val="165"/>
              </a:spcBef>
              <a:buClr>
                <a:schemeClr val="dk1"/>
              </a:buClr>
              <a:buSzPts val="1400"/>
              <a:buFont typeface="Calibri"/>
              <a:buChar char="•"/>
            </a:pPr>
            <a:r>
              <a:rPr lang="en-US" sz="2200">
                <a:solidFill>
                  <a:srgbClr val="404040"/>
                </a:solidFill>
                <a:latin typeface="Open Sans" pitchFamily="2" charset="0"/>
                <a:ea typeface="Open Sans"/>
                <a:cs typeface="Open Sans"/>
                <a:sym typeface="Calibri"/>
              </a:rPr>
              <a:t>A guest network user should only be able to access the Internet gateway to surf the web and check email.</a:t>
            </a:r>
          </a:p>
          <a:p>
            <a:pPr marL="114300" lvl="1" indent="-114300">
              <a:lnSpc>
                <a:spcPct val="115000"/>
              </a:lnSpc>
              <a:spcBef>
                <a:spcPts val="165"/>
              </a:spcBef>
              <a:buClr>
                <a:schemeClr val="dk1"/>
              </a:buClr>
              <a:buSzPts val="1400"/>
              <a:buFont typeface="Calibri"/>
              <a:buChar char="•"/>
            </a:pPr>
            <a:endParaRPr lang="en-US" sz="2200">
              <a:solidFill>
                <a:srgbClr val="404040"/>
              </a:solidFill>
              <a:latin typeface="Open Sans" pitchFamily="2" charset="0"/>
              <a:ea typeface="Open Sans"/>
              <a:cs typeface="Open Sans"/>
              <a:sym typeface="Calibri"/>
            </a:endParaRPr>
          </a:p>
          <a:p>
            <a:pPr marL="114300" lvl="1" indent="-114300">
              <a:lnSpc>
                <a:spcPct val="115000"/>
              </a:lnSpc>
              <a:spcBef>
                <a:spcPts val="165"/>
              </a:spcBef>
              <a:buClr>
                <a:schemeClr val="dk1"/>
              </a:buClr>
              <a:buSzPts val="1400"/>
              <a:buFont typeface="Calibri"/>
              <a:buChar char="•"/>
            </a:pPr>
            <a:r>
              <a:rPr lang="en-US" sz="2200">
                <a:solidFill>
                  <a:srgbClr val="404040"/>
                </a:solidFill>
                <a:latin typeface="Open Sans" pitchFamily="2" charset="0"/>
                <a:ea typeface="Open Sans"/>
                <a:cs typeface="Open Sans"/>
                <a:sym typeface="Calibri"/>
              </a:rPr>
              <a:t>In Guest Wireless, captive portals are often used. They are widely used in businesses that offer free Wi-Fi hotspots to Internet users, such as hotels and restaurants.</a:t>
            </a:r>
          </a:p>
          <a:p>
            <a:pPr marL="114300" lvl="1" indent="-114300">
              <a:lnSpc>
                <a:spcPct val="115000"/>
              </a:lnSpc>
              <a:spcBef>
                <a:spcPts val="165"/>
              </a:spcBef>
              <a:buClr>
                <a:schemeClr val="dk1"/>
              </a:buClr>
              <a:buSzPts val="1400"/>
              <a:buFont typeface="Calibri"/>
              <a:buChar char="•"/>
            </a:pPr>
            <a:endParaRPr lang="en-US" sz="2200">
              <a:solidFill>
                <a:srgbClr val="404040"/>
              </a:solidFill>
              <a:latin typeface="Open Sans" pitchFamily="2" charset="0"/>
              <a:ea typeface="Open Sans"/>
              <a:cs typeface="Open Sans"/>
              <a:sym typeface="Calibri"/>
            </a:endParaRPr>
          </a:p>
          <a:p>
            <a:pPr marL="114300" lvl="1" indent="-114300">
              <a:lnSpc>
                <a:spcPct val="115000"/>
              </a:lnSpc>
              <a:spcBef>
                <a:spcPts val="165"/>
              </a:spcBef>
              <a:buClr>
                <a:schemeClr val="dk1"/>
              </a:buClr>
              <a:buSzPts val="1400"/>
              <a:buFont typeface="Calibri"/>
              <a:buChar char="•"/>
            </a:pPr>
            <a:r>
              <a:rPr lang="en-US" sz="2200">
                <a:solidFill>
                  <a:srgbClr val="404040"/>
                </a:solidFill>
                <a:latin typeface="Open Sans" pitchFamily="2" charset="0"/>
                <a:ea typeface="Open Sans"/>
                <a:cs typeface="Open Sans"/>
                <a:sym typeface="Calibri"/>
              </a:rPr>
              <a:t>A captive portal web page can be used to require authentication, complete payment for usage, or display some type of policy or agreement</a:t>
            </a:r>
          </a:p>
          <a:p>
            <a:pPr marL="114300" lvl="1" indent="-114300">
              <a:lnSpc>
                <a:spcPct val="115000"/>
              </a:lnSpc>
              <a:spcBef>
                <a:spcPts val="165"/>
              </a:spcBef>
              <a:buClr>
                <a:schemeClr val="dk1"/>
              </a:buClr>
              <a:buSzPts val="1400"/>
              <a:buFont typeface="Calibri"/>
              <a:buChar char="•"/>
            </a:pPr>
            <a:endParaRPr lang="en-US" sz="2200">
              <a:solidFill>
                <a:srgbClr val="404040"/>
              </a:solidFill>
              <a:latin typeface="Open Sans" pitchFamily="2" charset="0"/>
              <a:ea typeface="Open Sans"/>
              <a:cs typeface="Open Sans"/>
              <a:sym typeface="Calibri"/>
            </a:endParaRPr>
          </a:p>
          <a:p>
            <a:pPr marL="114300" lvl="1" indent="-114300">
              <a:lnSpc>
                <a:spcPct val="115000"/>
              </a:lnSpc>
              <a:spcBef>
                <a:spcPts val="165"/>
              </a:spcBef>
              <a:buClr>
                <a:schemeClr val="dk1"/>
              </a:buClr>
              <a:buSzPts val="1400"/>
              <a:buFont typeface="Calibri"/>
              <a:buChar char="•"/>
            </a:pPr>
            <a:r>
              <a:rPr lang="en-US" sz="2200">
                <a:solidFill>
                  <a:srgbClr val="404040"/>
                </a:solidFill>
                <a:latin typeface="Open Sans" pitchFamily="2" charset="0"/>
                <a:ea typeface="Open Sans"/>
                <a:cs typeface="Open Sans"/>
                <a:sym typeface="Calibri"/>
              </a:rPr>
              <a:t>What is  Captive Portal-</a:t>
            </a:r>
            <a:r>
              <a:rPr lang="en-US" sz="3600"/>
              <a:t>A </a:t>
            </a:r>
            <a:r>
              <a:rPr lang="en-US" sz="3600" b="1"/>
              <a:t>captive portal</a:t>
            </a:r>
            <a:r>
              <a:rPr lang="en-US" sz="3600"/>
              <a:t> is a web page that is </a:t>
            </a:r>
            <a:r>
              <a:rPr lang="en-US" sz="3600" err="1"/>
              <a:t>displayedto</a:t>
            </a:r>
            <a:r>
              <a:rPr lang="en-US" sz="3600"/>
              <a:t> users before they can access a wireless network or other network service. It typically requires some form of authentication or acceptance of terms and conditions before granting network access</a:t>
            </a:r>
            <a:endParaRPr lang="en-US" sz="2200">
              <a:solidFill>
                <a:srgbClr val="404040"/>
              </a:solidFill>
              <a:latin typeface="Open Sans" pitchFamily="2" charset="0"/>
              <a:ea typeface="Open Sans"/>
              <a:cs typeface="Open Sans"/>
              <a:sym typeface="Calibri"/>
            </a:endParaRPr>
          </a:p>
          <a:p>
            <a:pPr>
              <a:lnSpc>
                <a:spcPct val="114000"/>
              </a:lnSpc>
              <a:buClr>
                <a:srgbClr val="404040"/>
              </a:buClr>
              <a:buSzPts val="2200"/>
            </a:pPr>
            <a:endParaRPr lang="en-US" sz="2200">
              <a:solidFill>
                <a:srgbClr val="3F3F3F"/>
              </a:solidFill>
              <a:latin typeface="Open Sans"/>
              <a:ea typeface="Open Sans"/>
              <a:cs typeface="Open Sans"/>
              <a:sym typeface="Calibri"/>
            </a:endParaRPr>
          </a:p>
          <a:p>
            <a:pPr marL="114300" lvl="1" indent="-114300">
              <a:lnSpc>
                <a:spcPct val="90000"/>
              </a:lnSpc>
              <a:spcBef>
                <a:spcPts val="165"/>
              </a:spcBef>
              <a:buClr>
                <a:schemeClr val="dk1"/>
              </a:buClr>
              <a:buSzPts val="1400"/>
              <a:buFont typeface="Calibri"/>
              <a:buChar char="•"/>
            </a:pPr>
            <a:endParaRPr lang="en-US" sz="1200">
              <a:solidFill>
                <a:srgbClr val="3F3F3F"/>
              </a:solidFill>
              <a:latin typeface="Open Sans"/>
              <a:ea typeface="Open Sans"/>
              <a:cs typeface="Open Sans"/>
              <a:sym typeface="Calibri"/>
            </a:endParaRPr>
          </a:p>
          <a:p>
            <a:pPr marL="0" lvl="0" indent="0" algn="l" rtl="0">
              <a:lnSpc>
                <a:spcPct val="100000"/>
              </a:lnSpc>
              <a:spcBef>
                <a:spcPts val="0"/>
              </a:spcBef>
              <a:spcAft>
                <a:spcPts val="0"/>
              </a:spcAft>
              <a:buClr>
                <a:schemeClr val="dk1"/>
              </a:buClr>
              <a:buSzPts val="1400"/>
              <a:buFont typeface="Calibri"/>
              <a:buNone/>
            </a:pPr>
            <a:endParaRPr/>
          </a:p>
        </p:txBody>
      </p:sp>
      <p:sp>
        <p:nvSpPr>
          <p:cNvPr id="658" name="Google Shape;6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597179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r>
              <a:rPr lang="en-IN"/>
              <a:t>Explain the information given on slide.</a:t>
            </a:r>
          </a:p>
          <a:p>
            <a:pPr marL="0" lvl="0" indent="0" algn="l" rtl="0">
              <a:spcBef>
                <a:spcPts val="0"/>
              </a:spcBef>
              <a:spcAft>
                <a:spcPts val="0"/>
              </a:spcAft>
              <a:buNone/>
            </a:pPr>
            <a:endParaRPr lang="en-IN"/>
          </a:p>
          <a:p>
            <a:r>
              <a:rPr lang="en-US" b="1"/>
              <a:t>Enhanced Security</a:t>
            </a:r>
          </a:p>
          <a:p>
            <a:pPr>
              <a:buFont typeface="Arial" panose="020B0604020202020204" pitchFamily="34" charset="0"/>
              <a:buChar char="•"/>
            </a:pPr>
            <a:r>
              <a:rPr lang="en-US" b="1"/>
              <a:t>Limited Attack Surface:</a:t>
            </a:r>
            <a:r>
              <a:rPr lang="en-US"/>
              <a:t> By dividing the network into smaller segments, the potential impact of a successful attack is reduced.</a:t>
            </a:r>
          </a:p>
          <a:p>
            <a:pPr>
              <a:buFont typeface="Arial" panose="020B0604020202020204" pitchFamily="34" charset="0"/>
              <a:buChar char="•"/>
            </a:pPr>
            <a:r>
              <a:rPr lang="en-US" b="1"/>
              <a:t>Data Protection:</a:t>
            </a:r>
            <a:r>
              <a:rPr lang="en-US"/>
              <a:t> Sensitive data can be isolated in specific segments, preventing unauthorized access</a:t>
            </a:r>
          </a:p>
          <a:p>
            <a:pPr>
              <a:buFont typeface="Arial" panose="020B0604020202020204" pitchFamily="34" charset="0"/>
              <a:buChar char="•"/>
            </a:pPr>
            <a:endParaRPr lang="en-US"/>
          </a:p>
          <a:p>
            <a:r>
              <a:rPr lang="en-US" b="1"/>
              <a:t>Improved Network Performance</a:t>
            </a:r>
          </a:p>
          <a:p>
            <a:pPr>
              <a:buFont typeface="Arial" panose="020B0604020202020204" pitchFamily="34" charset="0"/>
              <a:buChar char="•"/>
            </a:pPr>
            <a:r>
              <a:rPr lang="en-US" b="1"/>
              <a:t>Reduced Congestion:</a:t>
            </a:r>
            <a:r>
              <a:rPr lang="en-US"/>
              <a:t> Segmentation can alleviate network congestion by distributing traffic across multiple segments.</a:t>
            </a:r>
          </a:p>
          <a:p>
            <a:pPr>
              <a:buFont typeface="Arial" panose="020B0604020202020204" pitchFamily="34" charset="0"/>
              <a:buChar char="•"/>
            </a:pPr>
            <a:r>
              <a:rPr lang="en-US" b="1"/>
              <a:t>Optimized Resource Allocation:</a:t>
            </a:r>
            <a:r>
              <a:rPr lang="en-US"/>
              <a:t> Network resources can be allocated more efficiently based on segment requirements.</a:t>
            </a:r>
          </a:p>
          <a:p>
            <a:pPr>
              <a:buFont typeface="Arial" panose="020B0604020202020204" pitchFamily="34" charset="0"/>
              <a:buChar char="•"/>
            </a:pPr>
            <a:endParaRPr lang="en-US"/>
          </a:p>
          <a:p>
            <a:r>
              <a:rPr lang="en-US" b="1"/>
              <a:t>Compliance Adherence</a:t>
            </a:r>
          </a:p>
          <a:p>
            <a:pPr>
              <a:buFont typeface="Arial" panose="020B0604020202020204" pitchFamily="34" charset="0"/>
              <a:buChar char="•"/>
            </a:pPr>
            <a:r>
              <a:rPr lang="en-US" b="1"/>
              <a:t>Data Privacy Regulations:</a:t>
            </a:r>
            <a:r>
              <a:rPr lang="en-US"/>
              <a:t> Meeting compliance requirements like GDPR or HIPAA can be easier with network segmentation.</a:t>
            </a:r>
          </a:p>
          <a:p>
            <a:pPr>
              <a:buFont typeface="Arial" panose="020B0604020202020204" pitchFamily="34" charset="0"/>
              <a:buChar char="•"/>
            </a:pPr>
            <a:r>
              <a:rPr lang="en-US" b="1"/>
              <a:t>Industry Standards:</a:t>
            </a:r>
            <a:r>
              <a:rPr lang="en-US"/>
              <a:t> Aligning with security standards like PCI DSS is often facilitated by segmentation</a:t>
            </a:r>
          </a:p>
          <a:p>
            <a:pPr>
              <a:buFont typeface="Arial" panose="020B0604020202020204" pitchFamily="34" charset="0"/>
              <a:buChar char="•"/>
            </a:pPr>
            <a:endParaRPr lang="en-US"/>
          </a:p>
          <a:p>
            <a:r>
              <a:rPr lang="en-US" b="1"/>
              <a:t>Isolating Critical Systems Through Segmentation</a:t>
            </a:r>
          </a:p>
          <a:p>
            <a:r>
              <a:rPr lang="en-US" b="1"/>
              <a:t>Isolation of critical systems</a:t>
            </a:r>
            <a:r>
              <a:rPr lang="en-US"/>
              <a:t> is a paramount aspect of network segmentation. By placing these systems in highly protected, isolated segments, organizations can significantly reduce the risk of compromise.</a:t>
            </a:r>
          </a:p>
          <a:p>
            <a:pPr>
              <a:buFont typeface="Arial" panose="020B0604020202020204" pitchFamily="34" charset="0"/>
              <a:buChar char="•"/>
            </a:pPr>
            <a:endParaRPr lang="en-US"/>
          </a:p>
          <a:p>
            <a:r>
              <a:rPr lang="en-US" b="1"/>
              <a:t>Scalability in Network Segmentation</a:t>
            </a:r>
          </a:p>
          <a:p>
            <a:r>
              <a:rPr lang="en-US" b="1"/>
              <a:t>Scalability</a:t>
            </a:r>
            <a:r>
              <a:rPr lang="en-US"/>
              <a:t> is a critical factor to consider when implementing network segmentation. A well-designed segmented network should be able to accommodate growth and changes in the organization's infrastructure without compromising security or performance.</a:t>
            </a:r>
          </a:p>
          <a:p>
            <a:pPr>
              <a:buFont typeface="Arial" panose="020B0604020202020204" pitchFamily="34" charset="0"/>
              <a:buChar char="•"/>
            </a:pPr>
            <a:endParaRPr lang="en-US"/>
          </a:p>
          <a:p>
            <a:pPr>
              <a:buFont typeface="Arial" panose="020B0604020202020204" pitchFamily="34" charset="0"/>
              <a:buChar char="•"/>
            </a:pPr>
            <a:endParaRPr lang="en-US"/>
          </a:p>
          <a:p>
            <a:pPr marL="0" lvl="0" indent="0" algn="l" rtl="0">
              <a:spcBef>
                <a:spcPts val="0"/>
              </a:spcBef>
              <a:spcAft>
                <a:spcPts val="0"/>
              </a:spcAft>
              <a:buNone/>
            </a:pPr>
            <a:endParaRPr/>
          </a:p>
        </p:txBody>
      </p:sp>
      <p:sp>
        <p:nvSpPr>
          <p:cNvPr id="443" name="Google Shape;44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25312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Access Controls</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Access control is the selective restriction of access to a place or resource. </a:t>
            </a:r>
          </a:p>
          <a:p>
            <a:pPr marL="342900" indent="-342900">
              <a:buFont typeface="Arial" panose="020B0604020202020204" pitchFamily="34" charset="0"/>
              <a:buChar char="•"/>
            </a:pPr>
            <a:r>
              <a:rPr lang="en-US" sz="1200">
                <a:solidFill>
                  <a:srgbClr val="3F3F3F"/>
                </a:solidFill>
                <a:latin typeface="Open Sans"/>
                <a:ea typeface="Open Sans"/>
                <a:cs typeface="Open Sans"/>
              </a:rPr>
              <a:t>Access control refers to the process of allowing or restricting access of different parties to the organization’s data, applications, network, or the cloud based on the organization’s policies.</a:t>
            </a:r>
          </a:p>
          <a:p>
            <a:pPr marL="342900" indent="-342900">
              <a:buFont typeface="Arial" panose="020B0604020202020204" pitchFamily="34" charset="0"/>
              <a:buChar char="•"/>
            </a:pPr>
            <a:r>
              <a:rPr lang="en-US" sz="1200">
                <a:solidFill>
                  <a:srgbClr val="3F3F3F"/>
                </a:solidFill>
                <a:latin typeface="Open Sans"/>
                <a:ea typeface="Open Sans"/>
                <a:cs typeface="Open Sans"/>
              </a:rPr>
              <a:t>It is an essential aspect of security management that ensures only authorized users have access to specific resources, and it’s achieved through various means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250</a:t>
            </a:fld>
            <a:endParaRPr/>
          </a:p>
        </p:txBody>
      </p:sp>
    </p:spTree>
    <p:extLst>
      <p:ext uri="{BB962C8B-B14F-4D97-AF65-F5344CB8AC3E}">
        <p14:creationId xmlns:p14="http://schemas.microsoft.com/office/powerpoint/2010/main" val="265187132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Font typeface="Arial"/>
              <a:buNone/>
            </a:pPr>
            <a:r>
              <a:rPr lang="en-US"/>
              <a:t>Trainer Notes:</a:t>
            </a:r>
          </a:p>
          <a:p>
            <a:pPr marL="0" lvl="0" indent="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Font typeface="Arial"/>
              <a:buNone/>
            </a:pPr>
            <a:r>
              <a:rPr lang="en-US"/>
              <a:t>Explain Types of Access Control</a:t>
            </a:r>
          </a:p>
          <a:p>
            <a:pPr marL="0" lvl="0" indent="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Font typeface="Arial"/>
              <a:buNone/>
            </a:pPr>
            <a:r>
              <a:rPr lang="en-US"/>
              <a:t>Details are in following slides</a:t>
            </a:r>
            <a:endParaRPr/>
          </a:p>
        </p:txBody>
      </p:sp>
      <p:sp>
        <p:nvSpPr>
          <p:cNvPr id="453" name="Google Shape;45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053797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Types of Access Control</a:t>
            </a:r>
          </a:p>
          <a:p>
            <a:pPr marL="0" lvl="0" indent="0" algn="l" rtl="0">
              <a:lnSpc>
                <a:spcPct val="100000"/>
              </a:lnSpc>
              <a:spcBef>
                <a:spcPts val="0"/>
              </a:spcBef>
              <a:spcAft>
                <a:spcPts val="0"/>
              </a:spcAft>
              <a:buClr>
                <a:schemeClr val="dk1"/>
              </a:buClr>
              <a:buSzPts val="1400"/>
              <a:buFont typeface="Calibri"/>
              <a:buNone/>
            </a:pPr>
            <a:endParaRPr lang="en-US"/>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a:t>Access Control List-</a:t>
            </a:r>
            <a:r>
              <a:rPr lang="en-US" sz="1200">
                <a:solidFill>
                  <a:srgbClr val="3F3F3F"/>
                </a:solidFill>
                <a:latin typeface="Open Sans"/>
                <a:ea typeface="Open Sans"/>
                <a:cs typeface="Open Sans"/>
              </a:rPr>
              <a:t>Access control lists (ACLs) are vital tools in network security that allow administrators to define rules that control the traffic into and out of a network. </a:t>
            </a:r>
          </a:p>
          <a:p>
            <a:pPr marL="0" lvl="1" indent="0">
              <a:buSzPts val="2200"/>
              <a:buFont typeface="Arial"/>
              <a:buNone/>
            </a:pPr>
            <a:r>
              <a:rPr lang="en-US"/>
              <a:t>Access Level -</a:t>
            </a:r>
            <a:r>
              <a:rPr lang="en-US" sz="1200">
                <a:solidFill>
                  <a:srgbClr val="3F3F3F"/>
                </a:solidFill>
                <a:latin typeface="Open Sans"/>
                <a:ea typeface="Open Sans"/>
                <a:cs typeface="Open Sans"/>
              </a:rPr>
              <a:t>Permissions are defined rights to perform actions on a system. They are typically associated with files, directories, or processes and determine who (or what) can read, write, or execute them.</a:t>
            </a:r>
          </a:p>
          <a:p>
            <a:pPr marL="0" lvl="0" indent="0" algn="l" rtl="0">
              <a:lnSpc>
                <a:spcPct val="100000"/>
              </a:lnSpc>
              <a:spcBef>
                <a:spcPts val="0"/>
              </a:spcBef>
              <a:spcAft>
                <a:spcPts val="0"/>
              </a:spcAft>
              <a:buClr>
                <a:schemeClr val="dk1"/>
              </a:buClr>
              <a:buSzPts val="1400"/>
              <a:buFont typeface="Calibri"/>
              <a:buNone/>
            </a:pPr>
            <a:endParaRPr/>
          </a:p>
        </p:txBody>
      </p:sp>
      <p:sp>
        <p:nvSpPr>
          <p:cNvPr id="1697" name="Google Shape;169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802748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Application Allow Lists</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An application allow list, also known as application control or whitelisting, is a security measure used to restrict what software can run on a device or network. </a:t>
            </a:r>
          </a:p>
          <a:p>
            <a:pPr marL="342900" indent="-342900">
              <a:buFont typeface="Arial" panose="020B0604020202020204" pitchFamily="34" charset="0"/>
              <a:buChar char="•"/>
            </a:pPr>
            <a:r>
              <a:rPr lang="en-US" sz="1200">
                <a:solidFill>
                  <a:srgbClr val="3F3F3F"/>
                </a:solidFill>
                <a:latin typeface="Open Sans"/>
                <a:ea typeface="Open Sans"/>
                <a:cs typeface="Open Sans"/>
              </a:rPr>
              <a:t>It works by creating a list of authorized applications and only allowing those applications to execute. Any program not on the list is blocked</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253</a:t>
            </a:fld>
            <a:endParaRPr/>
          </a:p>
        </p:txBody>
      </p:sp>
    </p:spTree>
    <p:extLst>
      <p:ext uri="{BB962C8B-B14F-4D97-AF65-F5344CB8AC3E}">
        <p14:creationId xmlns:p14="http://schemas.microsoft.com/office/powerpoint/2010/main" val="1950988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e961dd843d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e961dd843d_0_4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List the </a:t>
            </a:r>
            <a:r>
              <a:rPr lang="en-US">
                <a:solidFill>
                  <a:srgbClr val="3F3F3F"/>
                </a:solidFill>
              </a:rPr>
              <a:t>Organizational Assets affected by Insider Threat</a:t>
            </a:r>
          </a:p>
          <a:p>
            <a:pPr marL="0" lvl="0" indent="0" algn="l" rtl="0">
              <a:lnSpc>
                <a:spcPct val="100000"/>
              </a:lnSpc>
              <a:spcBef>
                <a:spcPts val="0"/>
              </a:spcBef>
              <a:spcAft>
                <a:spcPts val="0"/>
              </a:spcAft>
              <a:buSzPts val="1400"/>
              <a:buNone/>
            </a:pPr>
            <a:endParaRPr lang="en-US">
              <a:solidFill>
                <a:srgbClr val="3F3F3F"/>
              </a:solidFill>
            </a:endParaRPr>
          </a:p>
          <a:p>
            <a:pPr marL="0" lvl="0" indent="0" algn="l" rtl="0">
              <a:lnSpc>
                <a:spcPct val="100000"/>
              </a:lnSpc>
              <a:spcBef>
                <a:spcPts val="0"/>
              </a:spcBef>
              <a:spcAft>
                <a:spcPts val="0"/>
              </a:spcAft>
              <a:buSzPts val="1400"/>
              <a:buNone/>
            </a:pPr>
            <a:r>
              <a:rPr lang="en-US">
                <a:solidFill>
                  <a:srgbClr val="3F3F3F"/>
                </a:solidFill>
              </a:rPr>
              <a:t>Information-Insider threats have access to organization information which if leaked can pose serious threat to organization.</a:t>
            </a:r>
            <a:r>
              <a:rPr lang="en-US" b="1"/>
              <a:t> Information misuse</a:t>
            </a:r>
            <a:r>
              <a:rPr lang="en-US"/>
              <a:t> is a core component of insider threats. It involves the unauthorized access, use, disclosure, modification, or destruction of sensitive information. This can lead to significant financial losses, reputational damage, and operational disruption.</a:t>
            </a:r>
            <a:endParaRPr lang="en-US">
              <a:solidFill>
                <a:srgbClr val="3F3F3F"/>
              </a:solidFill>
            </a:endParaRPr>
          </a:p>
          <a:p>
            <a:pPr marL="0" lvl="0" indent="0" algn="l" rtl="0">
              <a:lnSpc>
                <a:spcPct val="100000"/>
              </a:lnSpc>
              <a:spcBef>
                <a:spcPts val="0"/>
              </a:spcBef>
              <a:spcAft>
                <a:spcPts val="0"/>
              </a:spcAft>
              <a:buSzPts val="1400"/>
              <a:buNone/>
            </a:pPr>
            <a:endParaRPr lang="en-US">
              <a:solidFill>
                <a:srgbClr val="3F3F3F"/>
              </a:solidFill>
            </a:endParaRPr>
          </a:p>
          <a:p>
            <a:pPr marL="0" lvl="0" indent="0" algn="l" rtl="0">
              <a:lnSpc>
                <a:spcPct val="100000"/>
              </a:lnSpc>
              <a:spcBef>
                <a:spcPts val="0"/>
              </a:spcBef>
              <a:spcAft>
                <a:spcPts val="0"/>
              </a:spcAft>
              <a:buSzPts val="1400"/>
              <a:buNone/>
            </a:pPr>
            <a:r>
              <a:rPr lang="en-US">
                <a:solidFill>
                  <a:srgbClr val="3F3F3F"/>
                </a:solidFill>
              </a:rPr>
              <a:t>Technology- People have access to technology which can be misused if not control properly.</a:t>
            </a:r>
            <a:r>
              <a:rPr lang="en-US"/>
              <a:t> It involves the improper use of IT systems, applications, and data for unauthorized or malicious purposes.</a:t>
            </a:r>
            <a:endParaRPr lang="en-US">
              <a:solidFill>
                <a:srgbClr val="3F3F3F"/>
              </a:solidFill>
            </a:endParaRPr>
          </a:p>
          <a:p>
            <a:pPr marL="0" lvl="0" indent="0" algn="l" rtl="0">
              <a:lnSpc>
                <a:spcPct val="100000"/>
              </a:lnSpc>
              <a:spcBef>
                <a:spcPts val="0"/>
              </a:spcBef>
              <a:spcAft>
                <a:spcPts val="0"/>
              </a:spcAft>
              <a:buSzPts val="1400"/>
              <a:buNone/>
            </a:pPr>
            <a:endParaRPr lang="en-US">
              <a:solidFill>
                <a:srgbClr val="3F3F3F"/>
              </a:solidFill>
            </a:endParaRPr>
          </a:p>
          <a:p>
            <a:pPr marL="0" lvl="0" indent="0" algn="l" rtl="0">
              <a:lnSpc>
                <a:spcPct val="100000"/>
              </a:lnSpc>
              <a:spcBef>
                <a:spcPts val="0"/>
              </a:spcBef>
              <a:spcAft>
                <a:spcPts val="0"/>
              </a:spcAft>
              <a:buSzPts val="1400"/>
              <a:buNone/>
            </a:pPr>
            <a:r>
              <a:rPr lang="en-US">
                <a:solidFill>
                  <a:srgbClr val="3F3F3F"/>
                </a:solidFill>
              </a:rPr>
              <a:t>Facilities- </a:t>
            </a:r>
            <a:r>
              <a:rPr lang="en-US" b="1"/>
              <a:t>Facilities misuse</a:t>
            </a:r>
            <a:r>
              <a:rPr lang="en-US"/>
              <a:t> is a often overlooked aspect of insider threats, but it can have significant consequences for an organization. This involves the improper use of physical assets, infrastructure, and resources within the organization.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People-</a:t>
            </a:r>
            <a:r>
              <a:rPr lang="en-US" b="1"/>
              <a:t>People misuse</a:t>
            </a:r>
            <a:r>
              <a:rPr lang="en-US"/>
              <a:t> in information security refers to the actions of individuals that compromise the confidentiality, integrity, or availability of information. This often involves human error, negligence, or malicious intent</a:t>
            </a:r>
            <a:endParaRPr/>
          </a:p>
        </p:txBody>
      </p:sp>
      <p:sp>
        <p:nvSpPr>
          <p:cNvPr id="654" name="Google Shape;654;ge961dd843d_0_4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59771006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04040"/>
                </a:solidFill>
                <a:latin typeface="Open Sans" pitchFamily="2" charset="0"/>
              </a:rPr>
              <a:t>The process of creating, maintaining, and updating an application allowlist is as follows:</a:t>
            </a:r>
            <a:endParaRPr lang="en-IN" sz="1200">
              <a:solidFill>
                <a:srgbClr val="404040"/>
              </a:solidFill>
              <a:latin typeface="Open Sans" pitchFamily="2" charset="0"/>
            </a:endParaRPr>
          </a:p>
          <a:p>
            <a:endParaRPr lang="en-US"/>
          </a:p>
          <a:p>
            <a:r>
              <a:rPr lang="en-US"/>
              <a:t>Step 1 Identify approved application which are allowed to be used in organization</a:t>
            </a:r>
          </a:p>
          <a:p>
            <a:r>
              <a:rPr lang="en-US"/>
              <a:t>Step 2 Build the list which consists of all approved application</a:t>
            </a:r>
          </a:p>
          <a:p>
            <a:r>
              <a:rPr lang="en-US"/>
              <a:t>Step 3 Deploy it centrally so that stakeholders can use and install</a:t>
            </a:r>
          </a:p>
          <a:p>
            <a:r>
              <a:rPr lang="en-US"/>
              <a:t>Step 4 If there is a requirement to update list based on incident , then update the list based on approvals and risk assessment</a:t>
            </a:r>
          </a:p>
          <a:p>
            <a:r>
              <a:rPr lang="en-US"/>
              <a:t>Step 5 Asses the user impact once list is updated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694293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Attributes of Allow List</a:t>
            </a:r>
          </a:p>
          <a:p>
            <a:pPr marL="0" lvl="0" indent="0" algn="l" rtl="0">
              <a:lnSpc>
                <a:spcPct val="100000"/>
              </a:lnSpc>
              <a:spcBef>
                <a:spcPts val="0"/>
              </a:spcBef>
              <a:spcAft>
                <a:spcPts val="0"/>
              </a:spcAft>
              <a:buSzPts val="1400"/>
              <a:buNone/>
            </a:pPr>
            <a:endParaRPr lang="en-US"/>
          </a:p>
          <a:p>
            <a:pPr marL="342900" indent="-342900">
              <a:lnSpc>
                <a:spcPct val="114000"/>
              </a:lnSpc>
              <a:buSzPts val="2200"/>
              <a:buFont typeface="Arial" panose="020B0604020202020204" pitchFamily="34" charset="0"/>
              <a:buChar char="•"/>
            </a:pPr>
            <a:r>
              <a:rPr lang="en-US" sz="1200" b="1">
                <a:solidFill>
                  <a:srgbClr val="3F3F3F"/>
                </a:solidFill>
                <a:latin typeface="Open Sans"/>
                <a:ea typeface="Open Sans"/>
                <a:cs typeface="Open Sans"/>
              </a:rPr>
              <a:t>Security</a:t>
            </a:r>
            <a:r>
              <a:rPr lang="en-US" sz="1200">
                <a:solidFill>
                  <a:srgbClr val="3F3F3F"/>
                </a:solidFill>
                <a:latin typeface="Open Sans"/>
                <a:ea typeface="Open Sans"/>
                <a:cs typeface="Open Sans"/>
              </a:rPr>
              <a:t>: By only allowing trusted applications to run, application allow lists can help prevent malware and other malicious software from infecting a system</a:t>
            </a:r>
          </a:p>
          <a:p>
            <a:pPr>
              <a:lnSpc>
                <a:spcPct val="114000"/>
              </a:lnSpc>
              <a:buSzPts val="2200"/>
            </a:pPr>
            <a:endParaRPr lang="en-US" sz="1200">
              <a:solidFill>
                <a:srgbClr val="3F3F3F"/>
              </a:solidFill>
              <a:latin typeface="Open Sans"/>
              <a:ea typeface="Open Sans"/>
              <a:cs typeface="Open Sans"/>
            </a:endParaRPr>
          </a:p>
          <a:p>
            <a:pPr marL="342900" indent="-342900">
              <a:lnSpc>
                <a:spcPct val="114000"/>
              </a:lnSpc>
              <a:buSzPts val="2200"/>
              <a:buFont typeface="Arial" panose="020B0604020202020204" pitchFamily="34" charset="0"/>
              <a:buChar char="•"/>
            </a:pPr>
            <a:r>
              <a:rPr lang="en-US" sz="1200" b="1">
                <a:solidFill>
                  <a:srgbClr val="3F3F3F"/>
                </a:solidFill>
                <a:latin typeface="Open Sans"/>
                <a:ea typeface="Open Sans"/>
                <a:cs typeface="Open Sans"/>
              </a:rPr>
              <a:t>Improved Management</a:t>
            </a:r>
            <a:r>
              <a:rPr lang="en-US" sz="1200">
                <a:solidFill>
                  <a:srgbClr val="3F3F3F"/>
                </a:solidFill>
                <a:latin typeface="Open Sans"/>
                <a:ea typeface="Open Sans"/>
                <a:cs typeface="Open Sans"/>
              </a:rPr>
              <a:t>: It can also help improve IT management by ensuring that only necessary software is installed and running on devices.</a:t>
            </a:r>
          </a:p>
          <a:p>
            <a:pPr>
              <a:lnSpc>
                <a:spcPct val="114000"/>
              </a:lnSpc>
              <a:buSzPts val="2200"/>
            </a:pPr>
            <a:endParaRPr lang="en-US" sz="1200">
              <a:solidFill>
                <a:srgbClr val="3F3F3F"/>
              </a:solidFill>
              <a:latin typeface="Open Sans"/>
              <a:ea typeface="Open Sans"/>
              <a:cs typeface="Open Sans"/>
            </a:endParaRPr>
          </a:p>
          <a:p>
            <a:pPr marL="342900" indent="-342900">
              <a:lnSpc>
                <a:spcPct val="114000"/>
              </a:lnSpc>
              <a:buSzPts val="2200"/>
              <a:buFont typeface="Arial" panose="020B0604020202020204" pitchFamily="34" charset="0"/>
              <a:buChar char="•"/>
            </a:pPr>
            <a:r>
              <a:rPr lang="en-US" sz="1200" b="1">
                <a:solidFill>
                  <a:srgbClr val="3F3F3F"/>
                </a:solidFill>
                <a:latin typeface="Open Sans"/>
                <a:ea typeface="Open Sans"/>
                <a:cs typeface="Open Sans"/>
              </a:rPr>
              <a:t>Implementation</a:t>
            </a:r>
            <a:r>
              <a:rPr lang="en-US" sz="1200">
                <a:solidFill>
                  <a:srgbClr val="3F3F3F"/>
                </a:solidFill>
                <a:latin typeface="Open Sans"/>
                <a:ea typeface="Open Sans"/>
                <a:cs typeface="Open Sans"/>
              </a:rPr>
              <a:t>: Application allow listing can be implemented through security software or through settings within the operating system itself</a:t>
            </a:r>
          </a:p>
          <a:p>
            <a:pPr>
              <a:lnSpc>
                <a:spcPct val="114000"/>
              </a:lnSpc>
              <a:buSzPts val="2200"/>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p:txBody>
      </p:sp>
      <p:sp>
        <p:nvSpPr>
          <p:cNvPr id="467" name="Google Shape;46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92923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Discuss what is application blacklist</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An application blacklist is a list of software programs that are prohibited from running on a computer system or network. </a:t>
            </a:r>
          </a:p>
          <a:p>
            <a:pPr marL="342900" indent="-342900">
              <a:buFont typeface="Arial" panose="020B0604020202020204" pitchFamily="34" charset="0"/>
              <a:buChar char="•"/>
            </a:pPr>
            <a:endParaRPr lang="en-US" sz="1200">
              <a:solidFill>
                <a:srgbClr val="3F3F3F"/>
              </a:solidFill>
              <a:latin typeface="Open Sans"/>
              <a:ea typeface="Open Sans"/>
              <a:cs typeface="Open Sans"/>
            </a:endParaRPr>
          </a:p>
          <a:p>
            <a:pPr marL="342900" indent="-342900">
              <a:buFont typeface="Arial" panose="020B0604020202020204" pitchFamily="34" charset="0"/>
              <a:buChar char="•"/>
            </a:pPr>
            <a:r>
              <a:rPr lang="en-US" sz="1200">
                <a:solidFill>
                  <a:srgbClr val="3F3F3F"/>
                </a:solidFill>
                <a:latin typeface="Open Sans"/>
                <a:ea typeface="Open Sans"/>
                <a:cs typeface="Open Sans"/>
              </a:rPr>
              <a:t>It's a cybersecurity measure to block potentially harmful or unwanted applications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256</a:t>
            </a:fld>
            <a:endParaRPr/>
          </a:p>
        </p:txBody>
      </p:sp>
    </p:spTree>
    <p:extLst>
      <p:ext uri="{BB962C8B-B14F-4D97-AF65-F5344CB8AC3E}">
        <p14:creationId xmlns:p14="http://schemas.microsoft.com/office/powerpoint/2010/main" val="232320357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attributes of Blacklist  </a:t>
            </a:r>
          </a:p>
          <a:p>
            <a:pPr marL="0" lvl="0" indent="0" algn="l" rtl="0">
              <a:lnSpc>
                <a:spcPct val="100000"/>
              </a:lnSpc>
              <a:spcBef>
                <a:spcPts val="0"/>
              </a:spcBef>
              <a:spcAft>
                <a:spcPts val="0"/>
              </a:spcAft>
              <a:buSzPts val="1400"/>
              <a:buNone/>
            </a:pPr>
            <a:endParaRPr lang="en-US"/>
          </a:p>
          <a:p>
            <a:pPr marL="342900" indent="-342900">
              <a:lnSpc>
                <a:spcPct val="114000"/>
              </a:lnSpc>
              <a:buSzPts val="2200"/>
              <a:buFont typeface="Arial" panose="020B0604020202020204" pitchFamily="34" charset="0"/>
              <a:buChar char="•"/>
            </a:pPr>
            <a:r>
              <a:rPr lang="en-US" sz="1200" b="1">
                <a:solidFill>
                  <a:srgbClr val="3F3F3F"/>
                </a:solidFill>
                <a:latin typeface="Open Sans"/>
                <a:ea typeface="Open Sans"/>
                <a:cs typeface="Open Sans"/>
              </a:rPr>
              <a:t>Security Focus</a:t>
            </a:r>
            <a:r>
              <a:rPr lang="en-US" sz="1200">
                <a:solidFill>
                  <a:srgbClr val="3F3F3F"/>
                </a:solidFill>
                <a:latin typeface="Open Sans"/>
                <a:ea typeface="Open Sans"/>
                <a:cs typeface="Open Sans"/>
              </a:rPr>
              <a:t>: Their primary function is to block known malicious software (malware), preventing infections and potential damage. This includes things like viruses, worms, and ransomware.</a:t>
            </a:r>
          </a:p>
          <a:p>
            <a:pPr marL="342900" indent="-342900">
              <a:lnSpc>
                <a:spcPct val="114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4000"/>
              </a:lnSpc>
              <a:buSzPts val="2200"/>
              <a:buFont typeface="Arial" panose="020B0604020202020204" pitchFamily="34" charset="0"/>
              <a:buChar char="•"/>
            </a:pPr>
            <a:r>
              <a:rPr lang="en-US" sz="1200" b="1">
                <a:solidFill>
                  <a:srgbClr val="3F3F3F"/>
                </a:solidFill>
                <a:latin typeface="Open Sans"/>
                <a:ea typeface="Open Sans"/>
                <a:cs typeface="Open Sans"/>
              </a:rPr>
              <a:t>Productivity Boost</a:t>
            </a:r>
            <a:r>
              <a:rPr lang="en-US" sz="1200">
                <a:solidFill>
                  <a:srgbClr val="3F3F3F"/>
                </a:solidFill>
                <a:latin typeface="Open Sans"/>
                <a:ea typeface="Open Sans"/>
                <a:cs typeface="Open Sans"/>
              </a:rPr>
              <a:t>: By blocking distracting or unauthorized applications, they can improve user productivity by limiting access to time-wasting programs or those not relevant to work</a:t>
            </a:r>
          </a:p>
          <a:p>
            <a:pPr marL="342900" indent="-342900">
              <a:lnSpc>
                <a:spcPct val="114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4000"/>
              </a:lnSpc>
              <a:buSzPts val="2200"/>
              <a:buFont typeface="Arial" panose="020B0604020202020204" pitchFamily="34" charset="0"/>
              <a:buChar char="•"/>
            </a:pPr>
            <a:r>
              <a:rPr lang="en-US" sz="1200" b="1">
                <a:solidFill>
                  <a:srgbClr val="3F3F3F"/>
                </a:solidFill>
                <a:latin typeface="Open Sans"/>
                <a:ea typeface="Open Sans"/>
                <a:cs typeface="Open Sans"/>
              </a:rPr>
              <a:t>Management Control</a:t>
            </a:r>
            <a:r>
              <a:rPr lang="en-US" sz="1200">
                <a:solidFill>
                  <a:srgbClr val="3F3F3F"/>
                </a:solidFill>
                <a:latin typeface="Open Sans"/>
                <a:ea typeface="Open Sans"/>
                <a:cs typeface="Open Sans"/>
              </a:rPr>
              <a:t>: They offer IT administrators more control over what software runs on company devices, ensuring adherence to security policies and software licensing compliance</a:t>
            </a:r>
          </a:p>
          <a:p>
            <a:pPr marL="342900" indent="-342900">
              <a:lnSpc>
                <a:spcPct val="114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4000"/>
              </a:lnSpc>
              <a:buSzPts val="2200"/>
              <a:buFont typeface="Arial" panose="020B0604020202020204" pitchFamily="34" charset="0"/>
              <a:buChar char="•"/>
            </a:pPr>
            <a:endParaRPr lang="en-IN"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467" name="Google Shape;46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56389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Sandboxing</a:t>
            </a:r>
          </a:p>
          <a:p>
            <a:pPr marL="0" lvl="0" indent="0" algn="l" rtl="0">
              <a:lnSpc>
                <a:spcPct val="100000"/>
              </a:lnSpc>
              <a:spcBef>
                <a:spcPts val="0"/>
              </a:spcBef>
              <a:spcAft>
                <a:spcPts val="0"/>
              </a:spcAft>
              <a:buSzPts val="1400"/>
              <a:buNone/>
            </a:pPr>
            <a:endParaRPr lang="en-US"/>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Sandboxing is a technique used to safely evaluate the threat in an isolated test environment (sandbox).</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Sandboxing is used to test suspicious programs that may contain a virus or other malicious code in an isolated environment, without allowing the software to harm the host device.</a:t>
            </a: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It provides effective protection against zero-day attacks and advanced threats.</a:t>
            </a:r>
          </a:p>
          <a:p>
            <a:pPr marL="342900" lvl="0" indent="-342900">
              <a:lnSpc>
                <a:spcPct val="114000"/>
              </a:lnSpc>
              <a:buSzPts val="20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342900" lvl="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Suspicious email attachments are sent to a virtual sandbox that performs deep analysis for malicious activity.</a:t>
            </a:r>
          </a:p>
          <a:p>
            <a:pPr marL="342900" lvl="0" indent="-342900">
              <a:lnSpc>
                <a:spcPct val="114000"/>
              </a:lnSpc>
              <a:buSzPts val="20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258</a:t>
            </a:fld>
            <a:endParaRPr/>
          </a:p>
        </p:txBody>
      </p:sp>
    </p:spTree>
    <p:extLst>
      <p:ext uri="{BB962C8B-B14F-4D97-AF65-F5344CB8AC3E}">
        <p14:creationId xmlns:p14="http://schemas.microsoft.com/office/powerpoint/2010/main" val="102275629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dc32f7adc0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r>
              <a:rPr lang="en-US"/>
              <a:t>Explain Flow of sandboxing</a:t>
            </a:r>
          </a:p>
          <a:p>
            <a:pPr marL="0" lvl="0" indent="0" algn="l" rtl="0">
              <a:lnSpc>
                <a:spcPct val="100000"/>
              </a:lnSpc>
              <a:spcBef>
                <a:spcPct val="0"/>
              </a:spcBef>
              <a:spcAft>
                <a:spcPct val="0"/>
              </a:spcAft>
              <a:buSzPts val="1400"/>
              <a:buNone/>
            </a:pPr>
            <a:endParaRPr lang="en-US"/>
          </a:p>
          <a:p>
            <a:pPr marL="0" lvl="0" indent="0" algn="l" rtl="0">
              <a:lnSpc>
                <a:spcPct val="100000"/>
              </a:lnSpc>
              <a:spcBef>
                <a:spcPct val="0"/>
              </a:spcBef>
              <a:spcAft>
                <a:spcPct val="0"/>
              </a:spcAft>
              <a:buSzPts val="1400"/>
              <a:buNone/>
            </a:pPr>
            <a:r>
              <a:rPr lang="en-US"/>
              <a:t>Isolation-</a:t>
            </a:r>
            <a:r>
              <a:rPr lang="en-US" sz="1200">
                <a:solidFill>
                  <a:srgbClr val="404040"/>
                </a:solidFill>
                <a:latin typeface="Open Sans" pitchFamily="2" charset="0"/>
                <a:ea typeface="Open Sans"/>
                <a:cs typeface="Open Sans"/>
              </a:rPr>
              <a:t>A sandbox creates a segregated environment that mimics a real operating system, allowing suspicious programs to be executed without affecting the real system or network.</a:t>
            </a:r>
          </a:p>
          <a:p>
            <a:pPr marL="0" lvl="0" indent="0" algn="l" rtl="0">
              <a:lnSpc>
                <a:spcPct val="100000"/>
              </a:lnSpc>
              <a:spcBef>
                <a:spcPct val="0"/>
              </a:spcBef>
              <a:spcAft>
                <a:spcPct val="0"/>
              </a:spcAft>
              <a:buSzPts val="1400"/>
              <a:buNone/>
            </a:pPr>
            <a:r>
              <a:rPr lang="en-US" sz="1200">
                <a:solidFill>
                  <a:srgbClr val="404040"/>
                </a:solidFill>
                <a:latin typeface="Open Sans" pitchFamily="2" charset="0"/>
                <a:ea typeface="Open Sans"/>
                <a:cs typeface="Open Sans"/>
              </a:rPr>
              <a:t>Detonation-The suspicious code is then detonated within the sandbox, essentially running it and monitoring its behavior closely</a:t>
            </a:r>
          </a:p>
          <a:p>
            <a:pPr marL="0" lvl="0" indent="0" algn="l" rtl="0">
              <a:lnSpc>
                <a:spcPct val="100000"/>
              </a:lnSpc>
              <a:spcBef>
                <a:spcPct val="0"/>
              </a:spcBef>
              <a:spcAft>
                <a:spcPct val="0"/>
              </a:spcAft>
              <a:buSzPts val="1400"/>
              <a:buNone/>
            </a:pPr>
            <a:r>
              <a:rPr lang="en-US" sz="1200">
                <a:solidFill>
                  <a:srgbClr val="404040"/>
                </a:solidFill>
                <a:latin typeface="Open Sans" pitchFamily="2" charset="0"/>
                <a:ea typeface="Open Sans"/>
                <a:cs typeface="Open Sans"/>
              </a:rPr>
              <a:t>Analysis-Security experts can then analyze the code's activity inside the sandbox</a:t>
            </a:r>
          </a:p>
          <a:p>
            <a:pPr marL="0" lvl="0" indent="0" algn="l" rtl="0">
              <a:lnSpc>
                <a:spcPct val="100000"/>
              </a:lnSpc>
              <a:spcBef>
                <a:spcPct val="0"/>
              </a:spcBef>
              <a:spcAft>
                <a:spcPct val="0"/>
              </a:spcAft>
              <a:buSzPts val="1400"/>
              <a:buNone/>
            </a:pPr>
            <a:r>
              <a:rPr lang="en-US" sz="1200">
                <a:solidFill>
                  <a:srgbClr val="404040"/>
                </a:solidFill>
                <a:latin typeface="Open Sans" pitchFamily="2" charset="0"/>
                <a:ea typeface="Open Sans"/>
                <a:cs typeface="Open Sans"/>
              </a:rPr>
              <a:t>Threat Detection-By observing the code's behavior, analysts can identify malicious activity, such as attempts to steal data, install malware, or damage the system.</a:t>
            </a:r>
          </a:p>
          <a:p>
            <a:pPr marL="0" marR="0" lvl="0" indent="0" algn="l" defTabSz="914400" rtl="0" eaLnBrk="1" fontAlgn="auto" latinLnBrk="0" hangingPunct="1">
              <a:lnSpc>
                <a:spcPct val="100000"/>
              </a:lnSpc>
              <a:spcBef>
                <a:spcPct val="0"/>
              </a:spcBef>
              <a:spcAft>
                <a:spcPct val="0"/>
              </a:spcAft>
              <a:buClr>
                <a:srgbClr val="000000"/>
              </a:buClr>
              <a:buSzPts val="1400"/>
              <a:buFont typeface="Arial"/>
              <a:buNone/>
              <a:tabLst/>
              <a:defRPr/>
            </a:pPr>
            <a:r>
              <a:rPr lang="en-US" sz="1200">
                <a:solidFill>
                  <a:srgbClr val="404040"/>
                </a:solidFill>
                <a:latin typeface="Open Sans" pitchFamily="2" charset="0"/>
                <a:ea typeface="Open Sans"/>
                <a:cs typeface="Open Sans"/>
              </a:rPr>
              <a:t>Protection-If the code is found to be malicious, it can be prevented from entering the real system, thus stopping a cyberattack in its tracks.</a:t>
            </a:r>
          </a:p>
          <a:p>
            <a:pPr marL="0" lvl="0" indent="0" algn="l" rtl="0">
              <a:lnSpc>
                <a:spcPct val="100000"/>
              </a:lnSpc>
              <a:spcBef>
                <a:spcPct val="0"/>
              </a:spcBef>
              <a:spcAft>
                <a:spcPct val="0"/>
              </a:spcAft>
              <a:buSzPts val="1400"/>
              <a:buNone/>
            </a:pPr>
            <a:endParaRPr/>
          </a:p>
        </p:txBody>
      </p:sp>
      <p:sp>
        <p:nvSpPr>
          <p:cNvPr id="819" name="Google Shape;819;gdc32f7adc0_0_173: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489387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Benefits of Sandboxing</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Proactive Defense-</a:t>
            </a:r>
            <a:r>
              <a:rPr lang="en-US" sz="1200">
                <a:solidFill>
                  <a:srgbClr val="404040"/>
                </a:solidFill>
                <a:latin typeface="Open Sans" pitchFamily="2" charset="0"/>
                <a:ea typeface="Open Sans"/>
                <a:cs typeface="Open Sans"/>
              </a:rPr>
              <a:t>Sandboxing allows for the analysis of unknown or zero-day threats that traditional signature-based security might miss.</a:t>
            </a:r>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Safe Analysis-</a:t>
            </a:r>
            <a:r>
              <a:rPr lang="en-US" sz="1200">
                <a:solidFill>
                  <a:srgbClr val="404040"/>
                </a:solidFill>
                <a:latin typeface="Open Sans" pitchFamily="2" charset="0"/>
                <a:ea typeface="Open Sans"/>
                <a:cs typeface="Open Sans"/>
              </a:rPr>
              <a:t>Security professionals can examine potentially risky code without putting the actual system or network at risk.</a:t>
            </a:r>
          </a:p>
          <a:p>
            <a:endParaRPr lang="en-US"/>
          </a:p>
          <a:p>
            <a:r>
              <a:rPr lang="en-US"/>
              <a:t>Improved Detection Rates-</a:t>
            </a:r>
            <a:r>
              <a:rPr lang="en-US" sz="1200">
                <a:solidFill>
                  <a:srgbClr val="404040"/>
                </a:solidFill>
                <a:latin typeface="Open Sans" pitchFamily="2" charset="0"/>
                <a:ea typeface="Open Sans"/>
                <a:cs typeface="Open Sans"/>
              </a:rPr>
              <a:t>Sandboxes can uncover sophisticated malware that might bypass traditional security measures</a:t>
            </a: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293202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rgbClr val="3F3F3F"/>
                </a:solidFill>
                <a:latin typeface="Open Sans"/>
                <a:ea typeface="Open Sans"/>
                <a:cs typeface="Open Sans"/>
                <a:sym typeface="Open Sans"/>
              </a:rPr>
              <a:t>Patch management is </a:t>
            </a:r>
            <a:r>
              <a:rPr lang="en-US" sz="1200">
                <a:solidFill>
                  <a:srgbClr val="3F3F3F"/>
                </a:solidFill>
                <a:latin typeface="Open Sans"/>
                <a:ea typeface="Open Sans"/>
                <a:cs typeface="Open Sans"/>
                <a:sym typeface="Open Sans"/>
              </a:rPr>
              <a:t>the</a:t>
            </a:r>
            <a:r>
              <a:rPr lang="en-US" sz="1200" i="0" u="none" strike="noStrike" cap="none">
                <a:solidFill>
                  <a:srgbClr val="3F3F3F"/>
                </a:solidFill>
                <a:latin typeface="Open Sans"/>
                <a:ea typeface="Open Sans"/>
                <a:cs typeface="Open Sans"/>
                <a:sym typeface="Open Sans"/>
              </a:rPr>
              <a:t> process of applying proper patches to </a:t>
            </a:r>
            <a:r>
              <a:rPr lang="en-US" sz="1200">
                <a:solidFill>
                  <a:srgbClr val="3F3F3F"/>
                </a:solidFill>
                <a:latin typeface="Open Sans"/>
                <a:ea typeface="Open Sans"/>
                <a:cs typeface="Open Sans"/>
                <a:sym typeface="Open Sans"/>
              </a:rPr>
              <a:t>a</a:t>
            </a:r>
            <a:r>
              <a:rPr lang="en-US" sz="1200" i="0" u="none" strike="noStrike" cap="none">
                <a:solidFill>
                  <a:srgbClr val="3F3F3F"/>
                </a:solidFill>
                <a:latin typeface="Open Sans"/>
                <a:ea typeface="Open Sans"/>
                <a:cs typeface="Open Sans"/>
                <a:sym typeface="Open Sans"/>
              </a:rPr>
              <a:t> system at a specified time using a strategy and plan.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Hotfixes</a:t>
            </a:r>
            <a:endParaRPr lang="en-US" sz="1200" i="0" u="none" strike="noStrike" cap="none">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rgbClr val="3F3F3F"/>
                </a:solidFill>
                <a:latin typeface="Open Sans"/>
                <a:ea typeface="Open Sans"/>
                <a:cs typeface="Open Sans"/>
                <a:sym typeface="Open Sans"/>
              </a:rPr>
              <a:t>Small updates with a specific purpose that alter the behavior of installed applications in a limited manner</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Service packs</a:t>
            </a:r>
            <a:endParaRPr lang="en-US" sz="1200" i="0" u="none" strike="noStrike" cap="none">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rgbClr val="3F3F3F"/>
                </a:solidFill>
                <a:latin typeface="Open Sans"/>
                <a:ea typeface="Open Sans"/>
                <a:cs typeface="Open Sans"/>
                <a:sym typeface="Open Sans"/>
              </a:rPr>
              <a:t>Tested and cumulative set of all hotfixes, security updates, and critical updates</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Updates</a:t>
            </a:r>
            <a:endParaRPr lang="en-US" sz="1200" i="0" u="none" strike="noStrike" cap="none">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rgbClr val="3F3F3F"/>
                </a:solidFill>
                <a:latin typeface="Open Sans"/>
                <a:ea typeface="Open Sans"/>
                <a:cs typeface="Open Sans"/>
                <a:sym typeface="Open Sans"/>
              </a:rPr>
              <a:t>Address a noncritical, non-security-related bug and </a:t>
            </a:r>
            <a:r>
              <a:rPr lang="en-US" sz="1200">
                <a:solidFill>
                  <a:srgbClr val="3F3F3F"/>
                </a:solidFill>
                <a:latin typeface="Open Sans"/>
                <a:ea typeface="Open Sans"/>
                <a:cs typeface="Open Sans"/>
                <a:sym typeface="Open Sans"/>
              </a:rPr>
              <a:t>are a</a:t>
            </a:r>
            <a:r>
              <a:rPr lang="en-US" sz="1200" i="0" u="none" strike="noStrike" cap="none">
                <a:solidFill>
                  <a:srgbClr val="3F3F3F"/>
                </a:solidFill>
                <a:latin typeface="Open Sans"/>
                <a:ea typeface="Open Sans"/>
                <a:cs typeface="Open Sans"/>
                <a:sym typeface="Open Sans"/>
              </a:rPr>
              <a:t> fix for a specific problem</a:t>
            </a:r>
          </a:p>
          <a:p>
            <a:pPr marL="0" lvl="0" indent="0" algn="l" rtl="0">
              <a:lnSpc>
                <a:spcPct val="100000"/>
              </a:lnSpc>
              <a:spcBef>
                <a:spcPts val="0"/>
              </a:spcBef>
              <a:spcAft>
                <a:spcPts val="0"/>
              </a:spcAft>
              <a:buSzPts val="1400"/>
              <a:buNone/>
            </a:pPr>
            <a:endParaRPr/>
          </a:p>
        </p:txBody>
      </p:sp>
      <p:sp>
        <p:nvSpPr>
          <p:cNvPr id="112" name="Google Shape;1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388247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none" strike="noStrike" cap="none">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Patch management involves:</a:t>
            </a:r>
            <a:endParaRPr lang="en-US" sz="1200" b="0" i="0" u="none" strike="noStrike" cap="none">
              <a:solidFill>
                <a:schemeClr val="tx1">
                  <a:lumMod val="75000"/>
                  <a:lumOff val="25000"/>
                </a:schemeClr>
              </a:solidFill>
              <a:latin typeface="Open Sans"/>
              <a:ea typeface="Open Sans"/>
              <a:cs typeface="Open Sans"/>
              <a:sym typeface="Open Sans"/>
            </a:endParaRPr>
          </a:p>
          <a:p>
            <a:pPr marL="228600" marR="0" lvl="1" indent="-228600" algn="l" rtl="0">
              <a:lnSpc>
                <a:spcPct val="150000"/>
              </a:lnSpc>
              <a:spcBef>
                <a:spcPts val="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Scheduling and prioritizing patches</a:t>
            </a:r>
          </a:p>
          <a:p>
            <a:pPr marL="228600" marR="0" lvl="1" indent="-228600" algn="l" rtl="0">
              <a:lnSpc>
                <a:spcPct val="150000"/>
              </a:lnSpc>
              <a:spcBef>
                <a:spcPts val="9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Testing the patches</a:t>
            </a:r>
          </a:p>
          <a:p>
            <a:pPr marL="228600" marR="0" lvl="1" indent="-228600" algn="l" rtl="0">
              <a:lnSpc>
                <a:spcPct val="150000"/>
              </a:lnSpc>
              <a:spcBef>
                <a:spcPts val="9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Changing management</a:t>
            </a:r>
          </a:p>
          <a:p>
            <a:pPr marL="228600" marR="0" lvl="1" indent="-228600" algn="l" rtl="0">
              <a:lnSpc>
                <a:spcPct val="150000"/>
              </a:lnSpc>
              <a:spcBef>
                <a:spcPts val="9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Installing and deploying patches</a:t>
            </a:r>
          </a:p>
          <a:p>
            <a:pPr marL="228600" marR="0" lvl="1" indent="-228600" algn="l" rtl="0">
              <a:lnSpc>
                <a:spcPct val="150000"/>
              </a:lnSpc>
              <a:spcBef>
                <a:spcPts val="900"/>
              </a:spcBef>
              <a:spcAft>
                <a:spcPts val="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Auditing and assessment</a:t>
            </a:r>
          </a:p>
          <a:p>
            <a:pPr marL="228600" marR="0" lvl="1" indent="-228600" algn="l" rtl="0">
              <a:lnSpc>
                <a:spcPct val="150000"/>
              </a:lnSpc>
              <a:spcBef>
                <a:spcPts val="900"/>
              </a:spcBef>
              <a:spcAft>
                <a:spcPts val="600"/>
              </a:spcAft>
              <a:buClr>
                <a:srgbClr val="3F3F3F"/>
              </a:buClr>
              <a:buSzPts val="2200"/>
              <a:buFont typeface="Calibri"/>
              <a:buChar char="•"/>
            </a:pPr>
            <a:r>
              <a:rPr lang="en-US" sz="1200" b="0" i="0" u="none" strike="noStrike" cap="none">
                <a:solidFill>
                  <a:srgbClr val="3F3F3F"/>
                </a:solidFill>
                <a:latin typeface="Open Sans"/>
                <a:ea typeface="Open Sans"/>
                <a:cs typeface="Open Sans"/>
                <a:sym typeface="Open Sans"/>
              </a:rPr>
              <a:t>Compliance</a:t>
            </a:r>
          </a:p>
          <a:p>
            <a:pPr marL="0" lvl="0" indent="0" algn="l" rtl="0">
              <a:lnSpc>
                <a:spcPct val="100000"/>
              </a:lnSpc>
              <a:spcBef>
                <a:spcPts val="0"/>
              </a:spcBef>
              <a:spcAft>
                <a:spcPts val="0"/>
              </a:spcAft>
              <a:buSzPts val="1400"/>
              <a:buNone/>
            </a:pPr>
            <a:endParaRPr/>
          </a:p>
        </p:txBody>
      </p:sp>
      <p:sp>
        <p:nvSpPr>
          <p:cNvPr id="139" name="Google Shape;13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Step 1 Please check if new patch is available</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r>
              <a:rPr lang="en-IN"/>
              <a:t>Step 2 If patch is relevant , if it is relevant, acquire the patch</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r>
              <a:rPr lang="en-IN"/>
              <a:t>Step 3- Test the Patch before applying.</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r>
              <a:rPr lang="en-IN"/>
              <a:t>Step 4 – Deploy and implement the patch.</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r>
              <a:rPr lang="en-IN"/>
              <a:t>Step 5 – Review the deployment if it is successful</a:t>
            </a:r>
          </a:p>
        </p:txBody>
      </p:sp>
      <p:sp>
        <p:nvSpPr>
          <p:cNvPr id="139" name="Google Shape;13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3500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e961dd843d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ge961dd843d_0_4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List about I</a:t>
            </a:r>
            <a:r>
              <a:rPr lang="en-US">
                <a:solidFill>
                  <a:srgbClr val="3F3F3F"/>
                </a:solidFill>
              </a:rPr>
              <a:t>ntentional or Unintentional Insider Threat</a:t>
            </a:r>
          </a:p>
          <a:p>
            <a:pPr marL="0" lvl="0" indent="0" algn="l" rtl="0">
              <a:lnSpc>
                <a:spcPct val="100000"/>
              </a:lnSpc>
              <a:spcBef>
                <a:spcPts val="0"/>
              </a:spcBef>
              <a:spcAft>
                <a:spcPts val="0"/>
              </a:spcAft>
              <a:buSzPts val="1400"/>
              <a:buNone/>
            </a:pPr>
            <a:r>
              <a:rPr lang="en-US">
                <a:solidFill>
                  <a:srgbClr val="3F3F3F"/>
                </a:solidFill>
              </a:rPr>
              <a:t>Fraud</a:t>
            </a:r>
          </a:p>
          <a:p>
            <a:pPr marL="0" lvl="0" indent="0" algn="l" rtl="0">
              <a:lnSpc>
                <a:spcPct val="100000"/>
              </a:lnSpc>
              <a:spcBef>
                <a:spcPts val="0"/>
              </a:spcBef>
              <a:spcAft>
                <a:spcPts val="0"/>
              </a:spcAft>
              <a:buSzPts val="1400"/>
              <a:buNone/>
            </a:pPr>
            <a:r>
              <a:rPr lang="en-US">
                <a:solidFill>
                  <a:srgbClr val="3F3F3F"/>
                </a:solidFill>
              </a:rPr>
              <a:t>Theft of Intellectual Property</a:t>
            </a:r>
          </a:p>
          <a:p>
            <a:pPr marL="0" lvl="0" indent="0" algn="l" rtl="0">
              <a:lnSpc>
                <a:spcPct val="100000"/>
              </a:lnSpc>
              <a:spcBef>
                <a:spcPts val="0"/>
              </a:spcBef>
              <a:spcAft>
                <a:spcPts val="0"/>
              </a:spcAft>
              <a:buSzPts val="1400"/>
              <a:buNone/>
            </a:pPr>
            <a:r>
              <a:rPr lang="en-US">
                <a:solidFill>
                  <a:srgbClr val="3F3F3F"/>
                </a:solidFill>
              </a:rPr>
              <a:t>Cyber Sabotage</a:t>
            </a:r>
          </a:p>
          <a:p>
            <a:pPr marL="0" lvl="0" indent="0" algn="l" rtl="0">
              <a:lnSpc>
                <a:spcPct val="100000"/>
              </a:lnSpc>
              <a:spcBef>
                <a:spcPts val="0"/>
              </a:spcBef>
              <a:spcAft>
                <a:spcPts val="0"/>
              </a:spcAft>
              <a:buSzPts val="1400"/>
              <a:buNone/>
            </a:pPr>
            <a:r>
              <a:rPr lang="en-US">
                <a:solidFill>
                  <a:srgbClr val="3F3F3F"/>
                </a:solidFill>
              </a:rPr>
              <a:t>Espionage</a:t>
            </a:r>
            <a:endParaRPr/>
          </a:p>
        </p:txBody>
      </p:sp>
      <p:sp>
        <p:nvSpPr>
          <p:cNvPr id="669" name="Google Shape;669;ge961dd843d_0_4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240535801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b="1"/>
              <a:t>Encryption</a:t>
            </a:r>
            <a:r>
              <a:rPr lang="en-US"/>
              <a:t> is the process of converting readable data (plaintext) into an unreadable format (ciphertext) to protect it from unauthorized access. It's like locking a message in a safe, where only someone with the right key can unlock it.</a:t>
            </a:r>
          </a:p>
          <a:p>
            <a:pPr marL="342900" lvl="0" indent="-342900">
              <a:buFont typeface="Arial" panose="020B0604020202020204" pitchFamily="34" charset="0"/>
              <a:buChar char="•"/>
            </a:pPr>
            <a:endParaRPr lang="en-US"/>
          </a:p>
          <a:p>
            <a:r>
              <a:rPr lang="en-US" b="1"/>
              <a:t>Benefits of Encryption:</a:t>
            </a:r>
          </a:p>
          <a:p>
            <a:pPr>
              <a:buFont typeface="Arial" panose="020B0604020202020204" pitchFamily="34" charset="0"/>
              <a:buChar char="•"/>
            </a:pPr>
            <a:r>
              <a:rPr lang="en-US" b="1"/>
              <a:t>Confidentiality:</a:t>
            </a:r>
            <a:r>
              <a:rPr lang="en-US"/>
              <a:t> Prevents unauthorized access to data.</a:t>
            </a:r>
          </a:p>
          <a:p>
            <a:pPr>
              <a:buFont typeface="Arial" panose="020B0604020202020204" pitchFamily="34" charset="0"/>
              <a:buChar char="•"/>
            </a:pPr>
            <a:r>
              <a:rPr lang="en-US" b="1"/>
              <a:t>Integrity:</a:t>
            </a:r>
            <a:r>
              <a:rPr lang="en-US"/>
              <a:t> Ensures data hasn't been altered.</a:t>
            </a:r>
          </a:p>
          <a:p>
            <a:pPr>
              <a:buFont typeface="Arial" panose="020B0604020202020204" pitchFamily="34" charset="0"/>
              <a:buChar char="•"/>
            </a:pPr>
            <a:r>
              <a:rPr lang="en-US" b="1"/>
              <a:t>Authentication:</a:t>
            </a:r>
            <a:r>
              <a:rPr lang="en-US"/>
              <a:t> Verifies the identity of the sender.</a:t>
            </a:r>
          </a:p>
          <a:p>
            <a:pPr marL="342900" lvl="0" indent="-342900">
              <a:buFont typeface="Arial" panose="020B0604020202020204" pitchFamily="34" charset="0"/>
              <a:buChar char="•"/>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264</a:t>
            </a:fld>
            <a:endParaRPr/>
          </a:p>
        </p:txBody>
      </p:sp>
    </p:spTree>
    <p:extLst>
      <p:ext uri="{BB962C8B-B14F-4D97-AF65-F5344CB8AC3E}">
        <p14:creationId xmlns:p14="http://schemas.microsoft.com/office/powerpoint/2010/main" val="1628721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rgbClr val="3F3F3F"/>
                </a:solidFill>
                <a:latin typeface="Open Sans"/>
                <a:ea typeface="Open Sans"/>
                <a:cs typeface="Open Sans"/>
                <a:sym typeface="Open Sans"/>
              </a:rPr>
              <a:t>Security controls for stored data and data on the network are described below.</a:t>
            </a:r>
            <a:endParaRPr lang="en-US"/>
          </a:p>
          <a:p>
            <a:pPr marL="0" lvl="0" indent="0" algn="l" rtl="0">
              <a:spcBef>
                <a:spcPts val="0"/>
              </a:spcBef>
              <a:spcAft>
                <a:spcPts val="0"/>
              </a:spcAft>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chemeClr val="bg1"/>
                </a:solidFill>
                <a:latin typeface="Open Sans"/>
                <a:ea typeface="Open Sans"/>
                <a:cs typeface="Open Sans"/>
                <a:sym typeface="Open Sans"/>
              </a:rPr>
              <a:t>Data at Rest:</a:t>
            </a:r>
            <a:endParaRPr lang="en-US" sz="1200">
              <a:solidFill>
                <a:schemeClr val="bg1"/>
              </a:solidFill>
            </a:endParaRPr>
          </a:p>
          <a:p>
            <a:pPr marL="431800" marR="0" lvl="0" indent="-342900" algn="l" rtl="0">
              <a:spcBef>
                <a:spcPts val="0"/>
              </a:spcBef>
              <a:spcAft>
                <a:spcPts val="0"/>
              </a:spcAft>
              <a:buClr>
                <a:srgbClr val="3F3F3F"/>
              </a:buClr>
              <a:buSzPts val="22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Security controls include encryption, hashing, compressing, strong passwords, labeling, marking, storage, and documentation.</a:t>
            </a:r>
          </a:p>
          <a:p>
            <a:pPr marL="431800" marR="0" lvl="0" indent="-342900" algn="l" rtl="0">
              <a:spcBef>
                <a:spcPts val="0"/>
              </a:spcBef>
              <a:spcAft>
                <a:spcPts val="0"/>
              </a:spcAft>
              <a:buClr>
                <a:srgbClr val="3F3F3F"/>
              </a:buClr>
              <a:buSzPts val="2200"/>
              <a:buFont typeface="Arial" panose="020B0604020202020204" pitchFamily="34" charset="0"/>
              <a:buChar char="•"/>
            </a:pPr>
            <a:endParaRPr lang="en-US" sz="1000" i="0" u="none" strike="noStrike" cap="none">
              <a:solidFill>
                <a:srgbClr val="3F3F3F"/>
              </a:solidFill>
              <a:latin typeface="Open Sans"/>
              <a:ea typeface="Open Sans"/>
              <a:cs typeface="Open Sans"/>
              <a:sym typeface="Open Sans"/>
            </a:endParaRPr>
          </a:p>
          <a:p>
            <a:pPr marL="431800" marR="0" lvl="0" indent="-342900" algn="l" rtl="0">
              <a:spcBef>
                <a:spcPts val="0"/>
              </a:spcBef>
              <a:spcAft>
                <a:spcPts val="0"/>
              </a:spcAft>
              <a:buClr>
                <a:srgbClr val="3F3F3F"/>
              </a:buClr>
              <a:buSzPts val="2200"/>
              <a:buFont typeface="Arial" panose="020B0604020202020204" pitchFamily="34" charset="0"/>
              <a:buChar char="•"/>
            </a:pPr>
            <a:r>
              <a:rPr lang="en-US" sz="1200" b="1" i="0" u="none" strike="noStrike" cap="none">
                <a:solidFill>
                  <a:srgbClr val="3F3F3F"/>
                </a:solidFill>
                <a:latin typeface="Open Sans"/>
                <a:ea typeface="Open Sans"/>
                <a:cs typeface="Open Sans"/>
                <a:sym typeface="Open Sans"/>
              </a:rPr>
              <a:t>Encryption tools</a:t>
            </a:r>
            <a:r>
              <a:rPr lang="en-US" sz="1200" i="0" u="none" strike="noStrike" cap="none">
                <a:solidFill>
                  <a:srgbClr val="3F3F3F"/>
                </a:solidFill>
                <a:latin typeface="Open Sans"/>
                <a:ea typeface="Open Sans"/>
                <a:cs typeface="Open Sans"/>
                <a:sym typeface="Open Sans"/>
              </a:rPr>
              <a:t>: Self-encrypting USB drives and file and media encryption software</a:t>
            </a:r>
            <a:endParaRPr lang="en-US" sz="1200">
              <a:solidFill>
                <a:srgbClr val="3F3F3F"/>
              </a:solidFill>
              <a:latin typeface="Open Sans"/>
              <a:ea typeface="Open Sans"/>
              <a:cs typeface="Open Sans"/>
              <a:sym typeface="Open Sans"/>
            </a:endParaRPr>
          </a:p>
          <a:p>
            <a:pPr marL="0" lvl="0" indent="0" algn="l" rtl="0">
              <a:spcBef>
                <a:spcPts val="0"/>
              </a:spcBef>
              <a:spcAft>
                <a:spcPts val="0"/>
              </a:spcAft>
              <a:buNone/>
            </a:pPr>
            <a:endParaRPr lang="en-IN"/>
          </a:p>
          <a:p>
            <a:pPr marL="0" lvl="0" indent="0" algn="l" rtl="0">
              <a:spcBef>
                <a:spcPts val="0"/>
              </a:spcBef>
              <a:spcAft>
                <a:spcPts val="0"/>
              </a:spcAft>
              <a:buNone/>
            </a:pPr>
            <a:endParaRPr lang="en-IN"/>
          </a:p>
          <a:p>
            <a:pPr marL="0" lvl="0" indent="0" algn="l" rtl="0">
              <a:spcBef>
                <a:spcPts val="0"/>
              </a:spcBef>
              <a:spcAft>
                <a:spcPts val="0"/>
              </a:spcAft>
              <a:buNone/>
            </a:pPr>
            <a:r>
              <a:rPr lang="en-US" sz="1200" b="1" i="0" u="none" strike="noStrike" cap="none">
                <a:solidFill>
                  <a:schemeClr val="bg1"/>
                </a:solidFill>
                <a:latin typeface="Open Sans"/>
                <a:ea typeface="Open Sans"/>
                <a:cs typeface="Open Sans"/>
                <a:sym typeface="Open Sans"/>
              </a:rPr>
              <a:t>Data in Transit:</a:t>
            </a:r>
          </a:p>
          <a:p>
            <a:pPr marL="431800" marR="0" lvl="0" indent="-342900" algn="l" rtl="0">
              <a:spcBef>
                <a:spcPts val="0"/>
              </a:spcBef>
              <a:spcAft>
                <a:spcPts val="0"/>
              </a:spcAft>
              <a:buClr>
                <a:srgbClr val="3F3F3F"/>
              </a:buClr>
              <a:buSzPts val="2200"/>
              <a:buFont typeface="Arial" panose="020B0604020202020204" pitchFamily="34" charset="0"/>
              <a:buChar char="•"/>
            </a:pPr>
            <a:r>
              <a:rPr lang="en-US" sz="1200" i="0" u="none" strike="noStrike" cap="none">
                <a:solidFill>
                  <a:srgbClr val="3F3F3F"/>
                </a:solidFill>
                <a:latin typeface="Open Sans"/>
                <a:ea typeface="Open Sans"/>
                <a:cs typeface="Open Sans"/>
                <a:sym typeface="Open Sans"/>
              </a:rPr>
              <a:t>Security controls include cryptographic functions such as encryption and hashing.</a:t>
            </a:r>
          </a:p>
          <a:p>
            <a:pPr marL="431800" marR="0" lvl="0" indent="-342900" algn="l" rtl="0">
              <a:spcBef>
                <a:spcPts val="0"/>
              </a:spcBef>
              <a:spcAft>
                <a:spcPts val="0"/>
              </a:spcAft>
              <a:buClr>
                <a:srgbClr val="3F3F3F"/>
              </a:buClr>
              <a:buSzPts val="2200"/>
              <a:buFont typeface="Arial" panose="020B0604020202020204" pitchFamily="34" charset="0"/>
              <a:buChar char="•"/>
            </a:pPr>
            <a:endParaRPr lang="en-US" sz="1000" i="0" u="none" strike="noStrike" cap="none">
              <a:solidFill>
                <a:srgbClr val="3F3F3F"/>
              </a:solidFill>
              <a:latin typeface="Open Sans"/>
              <a:ea typeface="Open Sans"/>
              <a:cs typeface="Open Sans"/>
              <a:sym typeface="Open Sans"/>
            </a:endParaRPr>
          </a:p>
          <a:p>
            <a:pPr marL="431800" marR="0" lvl="0" indent="-342900" algn="l" rtl="0">
              <a:spcBef>
                <a:spcPts val="0"/>
              </a:spcBef>
              <a:spcAft>
                <a:spcPts val="0"/>
              </a:spcAft>
              <a:buClr>
                <a:srgbClr val="3F3F3F"/>
              </a:buClr>
              <a:buSzPts val="2200"/>
              <a:buFont typeface="Arial" panose="020B0604020202020204" pitchFamily="34" charset="0"/>
              <a:buChar char="•"/>
            </a:pPr>
            <a:r>
              <a:rPr lang="en-US" sz="1200" b="1" i="0" u="none" strike="noStrike" cap="none">
                <a:solidFill>
                  <a:srgbClr val="3F3F3F"/>
                </a:solidFill>
                <a:latin typeface="Open Sans"/>
                <a:ea typeface="Open Sans"/>
                <a:cs typeface="Open Sans"/>
                <a:sym typeface="Open Sans"/>
              </a:rPr>
              <a:t>End-to-end Encryption: </a:t>
            </a:r>
            <a:r>
              <a:rPr lang="en-US" sz="1200" i="0" u="none" strike="noStrike" cap="none">
                <a:solidFill>
                  <a:srgbClr val="3F3F3F"/>
                </a:solidFill>
                <a:latin typeface="Open Sans"/>
                <a:ea typeface="Open Sans"/>
                <a:cs typeface="Open Sans"/>
                <a:sym typeface="Open Sans"/>
              </a:rPr>
              <a:t>Data is encrypted, but the routing information remains visible</a:t>
            </a:r>
          </a:p>
          <a:p>
            <a:pPr marL="431800" marR="0" lvl="0" indent="-342900" algn="l" rtl="0">
              <a:spcBef>
                <a:spcPts val="0"/>
              </a:spcBef>
              <a:spcAft>
                <a:spcPts val="0"/>
              </a:spcAft>
              <a:buClr>
                <a:srgbClr val="3F3F3F"/>
              </a:buClr>
              <a:buSzPts val="2200"/>
              <a:buFont typeface="Arial" panose="020B0604020202020204" pitchFamily="34" charset="0"/>
              <a:buChar char="•"/>
            </a:pPr>
            <a:endParaRPr lang="en-US" sz="1000" i="0" u="none" strike="noStrike" cap="none">
              <a:solidFill>
                <a:srgbClr val="3F3F3F"/>
              </a:solidFill>
              <a:latin typeface="Open Sans"/>
              <a:ea typeface="Open Sans"/>
              <a:cs typeface="Open Sans"/>
              <a:sym typeface="Open Sans"/>
            </a:endParaRPr>
          </a:p>
          <a:p>
            <a:pPr marL="431800" marR="0" lvl="0" indent="-342900" algn="l" rtl="0">
              <a:spcBef>
                <a:spcPts val="0"/>
              </a:spcBef>
              <a:spcAft>
                <a:spcPts val="0"/>
              </a:spcAft>
              <a:buClr>
                <a:srgbClr val="3F3F3F"/>
              </a:buClr>
              <a:buSzPts val="2200"/>
              <a:buFont typeface="Arial" panose="020B0604020202020204" pitchFamily="34" charset="0"/>
              <a:buChar char="•"/>
            </a:pPr>
            <a:r>
              <a:rPr lang="en-US" sz="1200" b="1" i="0" u="none" strike="noStrike" cap="none">
                <a:solidFill>
                  <a:srgbClr val="3F3F3F"/>
                </a:solidFill>
                <a:latin typeface="Open Sans"/>
                <a:ea typeface="Open Sans"/>
                <a:cs typeface="Open Sans"/>
                <a:sym typeface="Open Sans"/>
              </a:rPr>
              <a:t>Link Encryption: </a:t>
            </a:r>
            <a:r>
              <a:rPr lang="en-US" sz="1200" i="0" u="none" strike="noStrike" cap="none">
                <a:solidFill>
                  <a:srgbClr val="3F3F3F"/>
                </a:solidFill>
                <a:latin typeface="Open Sans"/>
                <a:ea typeface="Open Sans"/>
                <a:cs typeface="Open Sans"/>
                <a:sym typeface="Open Sans"/>
              </a:rPr>
              <a:t>Data as well as routing information is encrypted</a:t>
            </a:r>
          </a:p>
          <a:p>
            <a:pPr marL="0" lvl="0" indent="0" algn="l" rtl="0">
              <a:spcBef>
                <a:spcPts val="0"/>
              </a:spcBef>
              <a:spcAft>
                <a:spcPts val="0"/>
              </a:spcAft>
              <a:buNone/>
            </a:pPr>
            <a:endParaRPr/>
          </a:p>
        </p:txBody>
      </p:sp>
      <p:sp>
        <p:nvSpPr>
          <p:cNvPr id="672" name="Google Shape;672;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p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600"/>
              </a:spcBef>
              <a:spcAft>
                <a:spcPts val="0"/>
              </a:spcAft>
              <a:buClr>
                <a:schemeClr val="dk1"/>
              </a:buClr>
              <a:buSzPts val="1400"/>
              <a:buFont typeface="Calibri"/>
              <a:buNone/>
            </a:pPr>
            <a:endParaRPr lang="en-US"/>
          </a:p>
          <a:p>
            <a:r>
              <a:rPr lang="en-US" b="1"/>
              <a:t>Link Encryption</a:t>
            </a:r>
          </a:p>
          <a:p>
            <a:pPr>
              <a:buFont typeface="Arial" panose="020B0604020202020204" pitchFamily="34" charset="0"/>
              <a:buChar char="•"/>
            </a:pPr>
            <a:r>
              <a:rPr lang="en-US" b="1"/>
              <a:t>Scope:</a:t>
            </a:r>
            <a:r>
              <a:rPr lang="en-US"/>
              <a:t> Encrypts data only while it's in transit over a specific communication link.</a:t>
            </a:r>
          </a:p>
          <a:p>
            <a:pPr>
              <a:buFont typeface="Arial" panose="020B0604020202020204" pitchFamily="34" charset="0"/>
              <a:buChar char="•"/>
            </a:pPr>
            <a:r>
              <a:rPr lang="en-US" b="1"/>
              <a:t>Process:</a:t>
            </a:r>
            <a:r>
              <a:rPr lang="en-US"/>
              <a:t> The data is encrypted before being sent over the network and decrypted at the receiving end of the link.</a:t>
            </a:r>
          </a:p>
          <a:p>
            <a:pPr>
              <a:buFont typeface="Arial" panose="020B0604020202020204" pitchFamily="34" charset="0"/>
              <a:buChar char="•"/>
            </a:pPr>
            <a:r>
              <a:rPr lang="en-US" b="1"/>
              <a:t>Security:</a:t>
            </a:r>
            <a:r>
              <a:rPr lang="en-US"/>
              <a:t> Protects data from eavesdropping on the specific link, but the data may be exposed at intermediate network nodes.</a:t>
            </a:r>
          </a:p>
          <a:p>
            <a:pPr>
              <a:buFont typeface="Arial" panose="020B0604020202020204" pitchFamily="34" charset="0"/>
              <a:buChar char="•"/>
            </a:pPr>
            <a:endParaRPr lang="en-US"/>
          </a:p>
          <a:p>
            <a:r>
              <a:rPr lang="en-US" b="1"/>
              <a:t>End-to-End Encryption</a:t>
            </a:r>
          </a:p>
          <a:p>
            <a:pPr>
              <a:buFont typeface="Arial" panose="020B0604020202020204" pitchFamily="34" charset="0"/>
              <a:buChar char="•"/>
            </a:pPr>
            <a:r>
              <a:rPr lang="en-US" b="1"/>
              <a:t>Scope:</a:t>
            </a:r>
            <a:r>
              <a:rPr lang="en-US"/>
              <a:t> Encrypts data from the originating device to the final recipient, regardless of the number of intermediate network hops.</a:t>
            </a:r>
          </a:p>
          <a:p>
            <a:pPr>
              <a:buFont typeface="Arial" panose="020B0604020202020204" pitchFamily="34" charset="0"/>
              <a:buChar char="•"/>
            </a:pPr>
            <a:r>
              <a:rPr lang="en-US" b="1"/>
              <a:t>Process:</a:t>
            </a:r>
            <a:r>
              <a:rPr lang="en-US"/>
              <a:t> The data is encrypted by the sender using a key known only to the sender and recipient. It remains encrypted throughout the entire journey.</a:t>
            </a:r>
          </a:p>
          <a:p>
            <a:pPr>
              <a:buFont typeface="Arial" panose="020B0604020202020204" pitchFamily="34" charset="0"/>
              <a:buChar char="•"/>
            </a:pPr>
            <a:r>
              <a:rPr lang="en-US" b="1"/>
              <a:t>Security:</a:t>
            </a:r>
            <a:r>
              <a:rPr lang="en-US"/>
              <a:t> Provides the highest level of security as the data is protected from eavesdropping at any point in the network.</a:t>
            </a:r>
          </a:p>
          <a:p>
            <a:pPr>
              <a:buFont typeface="Arial" panose="020B0604020202020204" pitchFamily="34" charset="0"/>
              <a:buChar char="•"/>
            </a:pPr>
            <a:endParaRPr lang="en-US"/>
          </a:p>
          <a:p>
            <a:pPr marL="0" lvl="0" indent="0" algn="l" rtl="0">
              <a:lnSpc>
                <a:spcPct val="100000"/>
              </a:lnSpc>
              <a:spcBef>
                <a:spcPts val="600"/>
              </a:spcBef>
              <a:spcAft>
                <a:spcPts val="0"/>
              </a:spcAft>
              <a:buClr>
                <a:schemeClr val="dk1"/>
              </a:buClr>
              <a:buSzPts val="1400"/>
              <a:buFont typeface="Calibri"/>
              <a:buNone/>
            </a:pPr>
            <a:endParaRPr/>
          </a:p>
        </p:txBody>
      </p:sp>
      <p:sp>
        <p:nvSpPr>
          <p:cNvPr id="1940" name="Google Shape;1940;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r>
              <a:rPr lang="en-IN"/>
              <a:t>Explain the </a:t>
            </a:r>
            <a:r>
              <a:rPr lang="en-US"/>
              <a:t>Data in Transit: Best Practices given on the slide.</a:t>
            </a:r>
            <a:endParaRPr/>
          </a:p>
        </p:txBody>
      </p:sp>
      <p:sp>
        <p:nvSpPr>
          <p:cNvPr id="690" name="Google Shape;69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p96:notes"/>
          <p:cNvSpPr>
            <a:spLocks noGrp="1" noRot="1" noChangeAspect="1"/>
          </p:cNvSpPr>
          <p:nvPr>
            <p:ph type="sldImg" idx="2"/>
          </p:nvPr>
        </p:nvSpPr>
        <p:spPr>
          <a:xfrm>
            <a:off x="5384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7" name="Google Shape;1827;p96:notes"/>
          <p:cNvSpPr txBox="1">
            <a:spLocks noGrp="1"/>
          </p:cNvSpPr>
          <p:nvPr>
            <p:ph type="body" idx="1"/>
          </p:nvPr>
        </p:nvSpPr>
        <p:spPr>
          <a:xfrm>
            <a:off x="1625600" y="4400550"/>
            <a:ext cx="130048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 </a:t>
            </a:r>
            <a:endParaRPr/>
          </a:p>
          <a:p>
            <a:pPr marL="0" marR="0" lvl="0" indent="0" algn="l" rtl="0">
              <a:lnSpc>
                <a:spcPct val="100000"/>
              </a:lnSpc>
              <a:spcBef>
                <a:spcPts val="0"/>
              </a:spcBef>
              <a:spcAft>
                <a:spcPts val="0"/>
              </a:spcAft>
              <a:buClr>
                <a:schemeClr val="dk1"/>
              </a:buClr>
              <a:buSzPts val="1200"/>
              <a:buFont typeface="Calibri"/>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r>
              <a:rPr lang="en-US" b="1"/>
              <a:t>Homomorphic encryption</a:t>
            </a:r>
            <a:r>
              <a:rPr lang="en-US"/>
              <a:t> is a form of encryption that allows computations to be performed directly on encrypted data without decrypting it first. This revolutionary concept has the potential to transform data privacy and </a:t>
            </a:r>
            <a:r>
              <a:rPr lang="en-US" err="1"/>
              <a:t>security.It</a:t>
            </a:r>
            <a:r>
              <a:rPr lang="en-US"/>
              <a:t> is used for protecting data in use</a:t>
            </a:r>
            <a:endParaRPr sz="1200">
              <a:solidFill>
                <a:srgbClr val="3F3F3F"/>
              </a:solidFill>
              <a:latin typeface="Open Sans"/>
              <a:ea typeface="Open Sans"/>
              <a:cs typeface="Open Sans"/>
              <a:sym typeface="Open Sans"/>
            </a:endParaRPr>
          </a:p>
        </p:txBody>
      </p:sp>
      <p:sp>
        <p:nvSpPr>
          <p:cNvPr id="1828" name="Google Shape;1828;p96:notes"/>
          <p:cNvSpPr txBox="1">
            <a:spLocks noGrp="1"/>
          </p:cNvSpPr>
          <p:nvPr>
            <p:ph type="sldNum" idx="12"/>
          </p:nvPr>
        </p:nvSpPr>
        <p:spPr>
          <a:xfrm>
            <a:off x="9207502" y="8685214"/>
            <a:ext cx="7045324"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268</a:t>
            </a:fld>
            <a:endParaRPr/>
          </a:p>
        </p:txBody>
      </p:sp>
    </p:spTree>
    <p:extLst>
      <p:ext uri="{BB962C8B-B14F-4D97-AF65-F5344CB8AC3E}">
        <p14:creationId xmlns:p14="http://schemas.microsoft.com/office/powerpoint/2010/main" val="166908768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p96:notes"/>
          <p:cNvSpPr>
            <a:spLocks noGrp="1" noRot="1" noChangeAspect="1"/>
          </p:cNvSpPr>
          <p:nvPr>
            <p:ph type="sldImg" idx="2"/>
          </p:nvPr>
        </p:nvSpPr>
        <p:spPr>
          <a:xfrm>
            <a:off x="5384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7" name="Google Shape;1827;p96:notes"/>
          <p:cNvSpPr txBox="1">
            <a:spLocks noGrp="1"/>
          </p:cNvSpPr>
          <p:nvPr>
            <p:ph type="body" idx="1"/>
          </p:nvPr>
        </p:nvSpPr>
        <p:spPr>
          <a:xfrm>
            <a:off x="1625600" y="4400550"/>
            <a:ext cx="130048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 </a:t>
            </a:r>
            <a:endParaRPr/>
          </a:p>
          <a:p>
            <a:pPr marL="0" marR="0" lvl="0" indent="0" algn="l" rtl="0">
              <a:lnSpc>
                <a:spcPct val="100000"/>
              </a:lnSpc>
              <a:spcBef>
                <a:spcPts val="0"/>
              </a:spcBef>
              <a:spcAft>
                <a:spcPts val="0"/>
              </a:spcAft>
              <a:buClr>
                <a:schemeClr val="dk1"/>
              </a:buClr>
              <a:buSzPts val="1200"/>
              <a:buFont typeface="Calibri"/>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r>
              <a:rPr lang="en-US" b="1"/>
              <a:t>Confidential computing</a:t>
            </a:r>
            <a:r>
              <a:rPr lang="en-US"/>
              <a:t> is a technology that protects data while it's being processed. It's a crucial advancement in data security, as traditional encryption methods typically protect data at rest and in transit, but not while it's actively being used.</a:t>
            </a:r>
          </a:p>
          <a:p>
            <a:pPr marL="0" marR="0" lvl="0" indent="0" algn="l" rtl="0">
              <a:lnSpc>
                <a:spcPct val="100000"/>
              </a:lnSpc>
              <a:spcBef>
                <a:spcPts val="0"/>
              </a:spcBef>
              <a:spcAft>
                <a:spcPts val="0"/>
              </a:spcAft>
              <a:buClr>
                <a:schemeClr val="dk1"/>
              </a:buClr>
              <a:buSzPts val="1200"/>
              <a:buFont typeface="Calibri"/>
              <a:buNone/>
            </a:pPr>
            <a:endParaRPr lang="en-US" sz="1200">
              <a:solidFill>
                <a:srgbClr val="3F3F3F"/>
              </a:solidFill>
              <a:latin typeface="Open Sans"/>
              <a:ea typeface="Open Sans"/>
              <a:cs typeface="Open Sans"/>
              <a:sym typeface="Open Sans"/>
            </a:endParaRPr>
          </a:p>
          <a:p>
            <a:r>
              <a:rPr lang="en-US" b="1"/>
              <a:t>ow Confidential Computing Works:</a:t>
            </a:r>
          </a:p>
          <a:p>
            <a:pPr>
              <a:buFont typeface="Arial" panose="020B0604020202020204" pitchFamily="34" charset="0"/>
              <a:buChar char="•"/>
            </a:pPr>
            <a:r>
              <a:rPr lang="en-US" b="1"/>
              <a:t>Trusted Execution Environments (TEEs):</a:t>
            </a:r>
            <a:r>
              <a:rPr lang="en-US"/>
              <a:t> Data is processed within a secure, isolated environment called a TEE, created by hardware-based security features.</a:t>
            </a:r>
          </a:p>
          <a:p>
            <a:pPr>
              <a:buFont typeface="Arial" panose="020B0604020202020204" pitchFamily="34" charset="0"/>
              <a:buChar char="•"/>
            </a:pPr>
            <a:r>
              <a:rPr lang="en-US" b="1"/>
              <a:t>Hardware-Based Security:</a:t>
            </a:r>
            <a:r>
              <a:rPr lang="en-US"/>
              <a:t> The TEE is protected by the underlying hardware, making it difficult for malicious actors to access or tamper with the data.</a:t>
            </a:r>
          </a:p>
          <a:p>
            <a:pPr>
              <a:buFont typeface="Arial" panose="020B0604020202020204" pitchFamily="34" charset="0"/>
              <a:buChar char="•"/>
            </a:pPr>
            <a:r>
              <a:rPr lang="en-US" b="1"/>
              <a:t>Data Encryption:</a:t>
            </a:r>
            <a:r>
              <a:rPr lang="en-US"/>
              <a:t> Data is encrypted both at rest and in use, providing comprehensive protection.</a:t>
            </a:r>
          </a:p>
          <a:p>
            <a:pPr marL="0" marR="0" lvl="0" indent="0" algn="l" rtl="0">
              <a:lnSpc>
                <a:spcPct val="100000"/>
              </a:lnSpc>
              <a:spcBef>
                <a:spcPts val="0"/>
              </a:spcBef>
              <a:spcAft>
                <a:spcPts val="0"/>
              </a:spcAft>
              <a:buClr>
                <a:schemeClr val="dk1"/>
              </a:buClr>
              <a:buSzPts val="1200"/>
              <a:buFont typeface="Calibri"/>
              <a:buNone/>
            </a:pPr>
            <a:endParaRPr sz="1200">
              <a:solidFill>
                <a:srgbClr val="3F3F3F"/>
              </a:solidFill>
              <a:latin typeface="Open Sans"/>
              <a:ea typeface="Open Sans"/>
              <a:cs typeface="Open Sans"/>
              <a:sym typeface="Open Sans"/>
            </a:endParaRPr>
          </a:p>
        </p:txBody>
      </p:sp>
      <p:sp>
        <p:nvSpPr>
          <p:cNvPr id="1828" name="Google Shape;1828;p96:notes"/>
          <p:cNvSpPr txBox="1">
            <a:spLocks noGrp="1"/>
          </p:cNvSpPr>
          <p:nvPr>
            <p:ph type="sldNum" idx="12"/>
          </p:nvPr>
        </p:nvSpPr>
        <p:spPr>
          <a:xfrm>
            <a:off x="9207502" y="8685214"/>
            <a:ext cx="7045324"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269</a:t>
            </a:fld>
            <a:endParaRPr/>
          </a:p>
        </p:txBody>
      </p:sp>
    </p:spTree>
    <p:extLst>
      <p:ext uri="{BB962C8B-B14F-4D97-AF65-F5344CB8AC3E}">
        <p14:creationId xmlns:p14="http://schemas.microsoft.com/office/powerpoint/2010/main" val="186635917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Monitoring</a:t>
            </a:r>
          </a:p>
          <a:p>
            <a:pPr marL="0" lvl="0" indent="0" algn="l" rtl="0">
              <a:lnSpc>
                <a:spcPct val="100000"/>
              </a:lnSpc>
              <a:spcBef>
                <a:spcPts val="0"/>
              </a:spcBef>
              <a:spcAft>
                <a:spcPts val="0"/>
              </a:spcAft>
              <a:buSzPts val="1400"/>
              <a:buNone/>
            </a:pPr>
            <a:endParaRPr lang="en-US"/>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The purpose of monitoring is to watch network and system activities and constantly scan for any anomalies or suspicious behaviour. </a:t>
            </a: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Monitoring ensures that deviations from the norm are swiftly detected and addressed. </a:t>
            </a: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Monitoring logs, traffic patterns, and system behavior not only aids in threat detection but also alerts the security operations center.</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270</a:t>
            </a:fld>
            <a:endParaRPr/>
          </a:p>
        </p:txBody>
      </p:sp>
    </p:spTree>
    <p:extLst>
      <p:ext uri="{BB962C8B-B14F-4D97-AF65-F5344CB8AC3E}">
        <p14:creationId xmlns:p14="http://schemas.microsoft.com/office/powerpoint/2010/main" val="46239949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342900" lvl="0" indent="-342900">
              <a:lnSpc>
                <a:spcPct val="114000"/>
              </a:lnSpc>
              <a:buClr>
                <a:srgbClr val="3F3F3F"/>
              </a:buClr>
              <a:buSzPts val="2100"/>
              <a:buFont typeface="Arial"/>
              <a:buChar cha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is a term for software products and services combining security information management (SIM) and security event management (SEM). </a:t>
            </a:r>
          </a:p>
          <a:p>
            <a:pPr marL="342900" lvl="0" indent="-342900">
              <a:lnSpc>
                <a:spcPct val="114000"/>
              </a:lnSpc>
              <a:buClr>
                <a:srgbClr val="3F3F3F"/>
              </a:buClr>
              <a:buSzPts val="2100"/>
              <a:buFont typeface="Arial"/>
              <a:buChar char="•"/>
            </a:pPr>
            <a:r>
              <a:rPr lang="en-US"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SIEM technology provides real-time analysis of security alerts generated by network hardware and applications.</a:t>
            </a:r>
          </a:p>
          <a:p>
            <a:pPr marL="0" lvl="0" indent="0" algn="l" rtl="0">
              <a:lnSpc>
                <a:spcPct val="100000"/>
              </a:lnSpc>
              <a:spcBef>
                <a:spcPts val="0"/>
              </a:spcBef>
              <a:spcAft>
                <a:spcPts val="0"/>
              </a:spcAft>
              <a:buSzPts val="1400"/>
              <a:buNone/>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271</a:t>
            </a:fld>
            <a:endParaRPr/>
          </a:p>
        </p:txBody>
      </p:sp>
    </p:spTree>
    <p:extLst>
      <p:ext uri="{BB962C8B-B14F-4D97-AF65-F5344CB8AC3E}">
        <p14:creationId xmlns:p14="http://schemas.microsoft.com/office/powerpoint/2010/main" val="43220630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Components of SIEM:</a:t>
            </a:r>
            <a:endParaRPr lang="en-US" sz="1200" b="1" i="0" u="none" strike="noStrike" cap="none">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lt1"/>
                </a:solidFill>
                <a:latin typeface="Open Sans SemiBold"/>
                <a:ea typeface="Open Sans SemiBold"/>
                <a:cs typeface="Open Sans SemiBold"/>
                <a:sym typeface="Open Sans SemiBold"/>
              </a:rPr>
              <a:t>Security event management (SEM):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segment of security management that deals with real-time monitoring, correlation of events, notifications, and console views is commonly known as SEM.</a:t>
            </a:r>
          </a:p>
          <a:p>
            <a:pPr marL="0" lvl="0" indent="0" algn="l" rtl="0">
              <a:lnSpc>
                <a:spcPct val="100000"/>
              </a:lnSpc>
              <a:spcBef>
                <a:spcPts val="0"/>
              </a:spcBef>
              <a:spcAft>
                <a:spcPts val="0"/>
              </a:spcAft>
              <a:buSzPts val="1400"/>
              <a:buNone/>
            </a:pPr>
            <a:endParaRPr lang="en-IN"/>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lt1"/>
                </a:solidFill>
                <a:latin typeface="Open Sans SemiBold"/>
                <a:ea typeface="Open Sans SemiBold"/>
                <a:cs typeface="Open Sans SemiBold"/>
                <a:sym typeface="Open Sans SemiBold"/>
              </a:rPr>
              <a:t>Security information management (SIM):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second area provides long-term storage, analysis, and reporting of log data.</a:t>
            </a:r>
          </a:p>
          <a:p>
            <a:pPr marL="0" lvl="0" indent="0" algn="l" rtl="0">
              <a:lnSpc>
                <a:spcPct val="100000"/>
              </a:lnSpc>
              <a:spcBef>
                <a:spcPts val="0"/>
              </a:spcBef>
              <a:spcAft>
                <a:spcPts val="0"/>
              </a:spcAft>
              <a:buSzPts val="1400"/>
              <a:buNone/>
            </a:pPr>
            <a:endParaRPr/>
          </a:p>
        </p:txBody>
      </p:sp>
      <p:sp>
        <p:nvSpPr>
          <p:cNvPr id="220" name="Google Shape;22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845859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a:solidFill>
                  <a:srgbClr val="FFFFFF"/>
                </a:solidFill>
                <a:latin typeface="Open Sans"/>
                <a:ea typeface="Open Sans"/>
                <a:cs typeface="Open Sans"/>
                <a:sym typeface="Open Sans"/>
              </a:rPr>
              <a:t>Security Information and Event Management</a:t>
            </a:r>
            <a:endParaRPr lang="en-US"/>
          </a:p>
          <a:p>
            <a:pPr marL="285750" marR="0" lvl="1" indent="-285750" algn="l" rtl="0">
              <a:lnSpc>
                <a:spcPct val="114000"/>
              </a:lnSpc>
              <a:spcBef>
                <a:spcPts val="0"/>
              </a:spcBef>
              <a:spcAft>
                <a:spcPts val="0"/>
              </a:spcAft>
              <a:buClr>
                <a:srgbClr val="000000"/>
              </a:buClr>
              <a:buSzPts val="2200"/>
              <a:buFont typeface="Calibri"/>
              <a:buChar char="•"/>
            </a:pPr>
            <a:r>
              <a:rPr lang="en-US" sz="1200" b="0" i="0" u="none" strike="noStrike" cap="none">
                <a:solidFill>
                  <a:srgbClr val="3F3F3F"/>
                </a:solidFill>
                <a:latin typeface="Open Sans"/>
                <a:ea typeface="Open Sans"/>
                <a:cs typeface="Open Sans"/>
                <a:sym typeface="Open Sans"/>
              </a:rPr>
              <a:t>Data aggregation</a:t>
            </a:r>
            <a:endParaRPr lang="en-US"/>
          </a:p>
          <a:p>
            <a:pPr marL="285750" marR="0" lvl="1" indent="-285750" algn="l" rtl="0">
              <a:lnSpc>
                <a:spcPct val="114000"/>
              </a:lnSpc>
              <a:spcBef>
                <a:spcPts val="0"/>
              </a:spcBef>
              <a:spcAft>
                <a:spcPts val="0"/>
              </a:spcAft>
              <a:buClr>
                <a:srgbClr val="000000"/>
              </a:buClr>
              <a:buSzPts val="2200"/>
              <a:buFont typeface="Calibri"/>
              <a:buChar char="•"/>
            </a:pPr>
            <a:r>
              <a:rPr lang="en-US" sz="1200" b="0" i="0" u="none" strike="noStrike" cap="none">
                <a:solidFill>
                  <a:srgbClr val="3F3F3F"/>
                </a:solidFill>
                <a:latin typeface="Open Sans"/>
                <a:ea typeface="Open Sans"/>
                <a:cs typeface="Open Sans"/>
                <a:sym typeface="Open Sans"/>
              </a:rPr>
              <a:t>Correlation</a:t>
            </a:r>
            <a:endParaRPr lang="en-US"/>
          </a:p>
          <a:p>
            <a:pPr marL="285750" marR="0" lvl="1" indent="-285750" algn="l" rtl="0">
              <a:lnSpc>
                <a:spcPct val="114000"/>
              </a:lnSpc>
              <a:spcBef>
                <a:spcPts val="0"/>
              </a:spcBef>
              <a:spcAft>
                <a:spcPts val="0"/>
              </a:spcAft>
              <a:buClr>
                <a:srgbClr val="000000"/>
              </a:buClr>
              <a:buSzPts val="2200"/>
              <a:buFont typeface="Calibri"/>
              <a:buChar char="•"/>
            </a:pPr>
            <a:r>
              <a:rPr lang="en-US" sz="1200" b="0" i="0" u="none" strike="noStrike" cap="none">
                <a:solidFill>
                  <a:srgbClr val="3F3F3F"/>
                </a:solidFill>
                <a:latin typeface="Open Sans"/>
                <a:ea typeface="Open Sans"/>
                <a:cs typeface="Open Sans"/>
                <a:sym typeface="Open Sans"/>
              </a:rPr>
              <a:t>Alerting</a:t>
            </a:r>
            <a:endParaRPr lang="en-US"/>
          </a:p>
          <a:p>
            <a:pPr marL="285750" marR="0" lvl="1" indent="-285750" algn="l" rtl="0">
              <a:lnSpc>
                <a:spcPct val="114000"/>
              </a:lnSpc>
              <a:spcBef>
                <a:spcPts val="0"/>
              </a:spcBef>
              <a:spcAft>
                <a:spcPts val="0"/>
              </a:spcAft>
              <a:buClr>
                <a:srgbClr val="000000"/>
              </a:buClr>
              <a:buSzPts val="2200"/>
              <a:buFont typeface="Calibri"/>
              <a:buChar char="•"/>
            </a:pPr>
            <a:r>
              <a:rPr lang="en-US" sz="1200" b="0" i="0" u="none" strike="noStrike" cap="none">
                <a:solidFill>
                  <a:srgbClr val="3F3F3F"/>
                </a:solidFill>
                <a:latin typeface="Open Sans"/>
                <a:ea typeface="Open Sans"/>
                <a:cs typeface="Open Sans"/>
                <a:sym typeface="Open Sans"/>
              </a:rPr>
              <a:t>Dashboards</a:t>
            </a:r>
            <a:endParaRPr lang="en-US"/>
          </a:p>
          <a:p>
            <a:pPr marL="285750" marR="0" lvl="1" indent="-285750" algn="l" rtl="0">
              <a:lnSpc>
                <a:spcPct val="114000"/>
              </a:lnSpc>
              <a:spcBef>
                <a:spcPts val="0"/>
              </a:spcBef>
              <a:spcAft>
                <a:spcPts val="0"/>
              </a:spcAft>
              <a:buClr>
                <a:srgbClr val="000000"/>
              </a:buClr>
              <a:buSzPts val="2200"/>
              <a:buFont typeface="Calibri"/>
              <a:buChar char="•"/>
            </a:pPr>
            <a:r>
              <a:rPr lang="en-US" sz="1200" b="0" i="0" u="none" strike="noStrike" cap="none">
                <a:solidFill>
                  <a:srgbClr val="3F3F3F"/>
                </a:solidFill>
                <a:latin typeface="Open Sans"/>
                <a:ea typeface="Open Sans"/>
                <a:cs typeface="Open Sans"/>
                <a:sym typeface="Open Sans"/>
              </a:rPr>
              <a:t>Compliance</a:t>
            </a:r>
            <a:endParaRPr lang="en-US"/>
          </a:p>
          <a:p>
            <a:pPr marL="285750" marR="0" lvl="1" indent="-285750" algn="l" rtl="0">
              <a:lnSpc>
                <a:spcPct val="114000"/>
              </a:lnSpc>
              <a:spcBef>
                <a:spcPts val="0"/>
              </a:spcBef>
              <a:spcAft>
                <a:spcPts val="0"/>
              </a:spcAft>
              <a:buClr>
                <a:srgbClr val="000000"/>
              </a:buClr>
              <a:buSzPts val="2200"/>
              <a:buFont typeface="Calibri"/>
              <a:buChar char="•"/>
            </a:pPr>
            <a:r>
              <a:rPr lang="en-US" sz="1200" b="0" i="0" u="none" strike="noStrike" cap="none">
                <a:solidFill>
                  <a:srgbClr val="3F3F3F"/>
                </a:solidFill>
                <a:latin typeface="Open Sans"/>
                <a:ea typeface="Open Sans"/>
                <a:cs typeface="Open Sans"/>
                <a:sym typeface="Open Sans"/>
              </a:rPr>
              <a:t>Retention</a:t>
            </a:r>
            <a:endParaRPr lang="en-US"/>
          </a:p>
          <a:p>
            <a:pPr marL="285750" marR="0" lvl="1" indent="-285750" algn="l" rtl="0">
              <a:lnSpc>
                <a:spcPct val="114000"/>
              </a:lnSpc>
              <a:spcBef>
                <a:spcPts val="0"/>
              </a:spcBef>
              <a:spcAft>
                <a:spcPts val="0"/>
              </a:spcAft>
              <a:buClr>
                <a:srgbClr val="000000"/>
              </a:buClr>
              <a:buSzPts val="2200"/>
              <a:buFont typeface="Calibri"/>
              <a:buChar char="•"/>
            </a:pPr>
            <a:r>
              <a:rPr lang="en-US" sz="1200" b="0" i="0" u="none" strike="noStrike" cap="none">
                <a:solidFill>
                  <a:srgbClr val="3F3F3F"/>
                </a:solidFill>
                <a:latin typeface="Open Sans"/>
                <a:ea typeface="Open Sans"/>
                <a:cs typeface="Open Sans"/>
                <a:sym typeface="Open Sans"/>
              </a:rPr>
              <a:t>Forensic analysis</a:t>
            </a:r>
            <a:endParaRPr lang="en-US"/>
          </a:p>
          <a:p>
            <a:pPr marL="285750" marR="0" lvl="1" indent="-285750" algn="l" rtl="0">
              <a:lnSpc>
                <a:spcPct val="114000"/>
              </a:lnSpc>
              <a:spcBef>
                <a:spcPts val="0"/>
              </a:spcBef>
              <a:spcAft>
                <a:spcPts val="0"/>
              </a:spcAft>
              <a:buClr>
                <a:srgbClr val="000000"/>
              </a:buClr>
              <a:buSzPts val="2200"/>
              <a:buFont typeface="Calibri"/>
              <a:buChar char="•"/>
            </a:pPr>
            <a:r>
              <a:rPr lang="en-US" sz="1200" b="0" i="0" u="none" strike="noStrike" cap="none">
                <a:solidFill>
                  <a:srgbClr val="3F3F3F"/>
                </a:solidFill>
                <a:latin typeface="Open Sans"/>
                <a:ea typeface="Open Sans"/>
                <a:cs typeface="Open Sans"/>
                <a:sym typeface="Open Sans"/>
              </a:rPr>
              <a:t>Automated response</a:t>
            </a:r>
            <a:endParaRPr/>
          </a:p>
        </p:txBody>
      </p:sp>
      <p:sp>
        <p:nvSpPr>
          <p:cNvPr id="232" name="Google Shape;23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961dd843d_0_4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ge961dd843d_0_4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List the Negative effects caused by Insider Threats on Organization</a:t>
            </a:r>
            <a:endParaRPr/>
          </a:p>
        </p:txBody>
      </p:sp>
      <p:sp>
        <p:nvSpPr>
          <p:cNvPr id="703" name="Google Shape;703;ge961dd843d_0_4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298466606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rgbClr val="000000"/>
                </a:solidFill>
                <a:latin typeface="Arial"/>
                <a:ea typeface="Arial"/>
                <a:cs typeface="Arial"/>
                <a:sym typeface="Arial"/>
              </a:rPr>
              <a:t>Explained What is SOAR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a:p>
            <a:pPr marL="228600" marR="0" lvl="1" indent="-228600" algn="l" rtl="0">
              <a:lnSpc>
                <a:spcPct val="114000"/>
              </a:lnSpc>
              <a:spcBef>
                <a:spcPts val="0"/>
              </a:spcBef>
              <a:spcAft>
                <a:spcPts val="0"/>
              </a:spcAft>
              <a:buClr>
                <a:srgbClr val="3F3F3F"/>
              </a:buClr>
              <a:buSzPts val="2200"/>
              <a:buFont typeface="Open Sans"/>
              <a:buChar char="•"/>
            </a:pPr>
            <a:r>
              <a:rPr lang="en-US" sz="900">
                <a:solidFill>
                  <a:srgbClr val="3F3F3F"/>
                </a:solidFill>
                <a:latin typeface="Open Sans"/>
                <a:ea typeface="Open Sans"/>
                <a:cs typeface="Open Sans"/>
              </a:rPr>
              <a:t>Security orchestration, automation and response, or SOAR, is a stack of compatible software programs that enables an </a:t>
            </a:r>
            <a:r>
              <a:rPr lang="en-US" sz="900" err="1">
                <a:solidFill>
                  <a:srgbClr val="3F3F3F"/>
                </a:solidFill>
                <a:latin typeface="Open Sans"/>
                <a:ea typeface="Open Sans"/>
                <a:cs typeface="Open Sans"/>
              </a:rPr>
              <a:t>organisation</a:t>
            </a:r>
            <a:r>
              <a:rPr lang="en-US" sz="900">
                <a:solidFill>
                  <a:srgbClr val="3F3F3F"/>
                </a:solidFill>
                <a:latin typeface="Open Sans"/>
                <a:ea typeface="Open Sans"/>
                <a:cs typeface="Open Sans"/>
              </a:rPr>
              <a:t> to collect data about security threats and respond to security events with little or no human assistance.</a:t>
            </a:r>
          </a:p>
          <a:p>
            <a:pPr marL="228600" lvl="1" indent="-228600">
              <a:lnSpc>
                <a:spcPct val="114000"/>
              </a:lnSpc>
              <a:buClr>
                <a:srgbClr val="3F3F3F"/>
              </a:buClr>
              <a:buSzPts val="2200"/>
              <a:buFont typeface="Open Sans"/>
              <a:buChar char="•"/>
            </a:pPr>
            <a:r>
              <a:rPr lang="en-US" sz="900">
                <a:solidFill>
                  <a:srgbClr val="3F3F3F"/>
                </a:solidFill>
                <a:latin typeface="Open Sans"/>
                <a:ea typeface="Open Sans"/>
                <a:cs typeface="Open Sans"/>
              </a:rPr>
              <a:t>SOAR technologies enable organizations to collect and aggregate vast amounts of security data and alerts from a wide range of sources. </a:t>
            </a:r>
            <a:endParaRPr lang="en-IN" sz="900">
              <a:solidFill>
                <a:srgbClr val="3F3F3F"/>
              </a:solidFill>
              <a:latin typeface="Open Sans"/>
              <a:ea typeface="Open Sans"/>
              <a:cs typeface="Open Sans"/>
            </a:endParaRPr>
          </a:p>
          <a:p>
            <a:pPr marL="228600" lvl="1" indent="-228600">
              <a:lnSpc>
                <a:spcPct val="114000"/>
              </a:lnSpc>
              <a:buClr>
                <a:srgbClr val="3F3F3F"/>
              </a:buClr>
              <a:buSzPts val="2200"/>
              <a:buFont typeface="Open Sans"/>
              <a:buChar char="•"/>
            </a:pPr>
            <a:r>
              <a:rPr lang="en-US" sz="900">
                <a:solidFill>
                  <a:srgbClr val="3F3F3F"/>
                </a:solidFill>
                <a:latin typeface="Open Sans"/>
                <a:ea typeface="Open Sans"/>
                <a:cs typeface="Open Sans"/>
              </a:rPr>
              <a:t>This helps to build automated processes to respond to low-level security events and standardize threat detection and remediation procedures.</a:t>
            </a:r>
            <a:endParaRPr lang="en-IN" sz="9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p:txBody>
      </p:sp>
      <p:sp>
        <p:nvSpPr>
          <p:cNvPr id="761" name="Google Shape;76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796336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endParaRPr lang="en-IN" sz="1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spcBef>
                <a:spcPts val="0"/>
              </a:spcBef>
              <a:spcAft>
                <a:spcPts val="0"/>
              </a:spcAft>
              <a:buNone/>
            </a:pPr>
            <a:endParaRPr lang="en-US"/>
          </a:p>
          <a:p>
            <a:pPr marL="0" lvl="0" indent="0" algn="l" rtl="0">
              <a:spcBef>
                <a:spcPts val="0"/>
              </a:spcBef>
              <a:spcAft>
                <a:spcPts val="0"/>
              </a:spcAft>
              <a:buNone/>
            </a:pPr>
            <a:r>
              <a:rPr lang="en-US"/>
              <a:t>Explained Components of SOAR in details mentioned in slides</a:t>
            </a:r>
            <a:endParaRPr/>
          </a:p>
        </p:txBody>
      </p:sp>
      <p:sp>
        <p:nvSpPr>
          <p:cNvPr id="404" name="Google Shape;40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513257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a:solidFill>
                  <a:srgbClr val="000000"/>
                </a:solidFill>
                <a:latin typeface="Arial"/>
                <a:ea typeface="Arial"/>
                <a:cs typeface="Arial"/>
                <a:sym typeface="Arial"/>
              </a:rPr>
              <a:t>Explain Why SOAR is required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a:p>
            <a:pPr marL="342900" lvl="0" indent="-342900">
              <a:buFont typeface="Arial" panose="020B0604020202020204" pitchFamily="34" charset="0"/>
              <a:buChar char="•"/>
            </a:pPr>
            <a:r>
              <a:rPr lang="en-US" sz="900">
                <a:solidFill>
                  <a:srgbClr val="3F3F3F"/>
                </a:solidFill>
                <a:latin typeface="Open Sans"/>
                <a:ea typeface="Open Sans"/>
                <a:cs typeface="Open Sans"/>
              </a:rPr>
              <a:t>SIEM tools usually needs regular tuning to continually understand and differentiate between anomalous and normal activity. </a:t>
            </a:r>
          </a:p>
          <a:p>
            <a:pPr marL="342900" lvl="0" indent="-342900">
              <a:buFont typeface="Arial" panose="020B0604020202020204" pitchFamily="34" charset="0"/>
              <a:buChar char="•"/>
            </a:pPr>
            <a:endParaRPr lang="en-IN" sz="900">
              <a:solidFill>
                <a:srgbClr val="3F3F3F"/>
              </a:solidFill>
              <a:latin typeface="Open Sans"/>
              <a:ea typeface="Open Sans"/>
              <a:cs typeface="Open Sans"/>
            </a:endParaRPr>
          </a:p>
          <a:p>
            <a:pPr marL="342900" lvl="0" indent="-342900">
              <a:buFont typeface="Arial" panose="020B0604020202020204" pitchFamily="34" charset="0"/>
              <a:buChar char="•"/>
            </a:pPr>
            <a:r>
              <a:rPr lang="en-US" sz="900">
                <a:solidFill>
                  <a:srgbClr val="3F3F3F"/>
                </a:solidFill>
                <a:latin typeface="Open Sans"/>
                <a:ea typeface="Open Sans"/>
                <a:cs typeface="Open Sans"/>
              </a:rPr>
              <a:t>SIEM applications require consistent fine-tuning and development for security teams to maximize their value while avoiding getting bombarded with countless alerts.</a:t>
            </a:r>
            <a:endParaRPr lang="en-IN" sz="900">
              <a:solidFill>
                <a:srgbClr val="3F3F3F"/>
              </a:solidFill>
              <a:latin typeface="Open Sans"/>
              <a:ea typeface="Open Sans"/>
              <a:cs typeface="Open Sans"/>
            </a:endParaRPr>
          </a:p>
          <a:p>
            <a:pPr marL="342900" lvl="0" indent="-342900">
              <a:buFont typeface="Arial" panose="020B0604020202020204" pitchFamily="34" charset="0"/>
              <a:buChar char="•"/>
            </a:pPr>
            <a:r>
              <a:rPr lang="en-US" sz="900">
                <a:solidFill>
                  <a:srgbClr val="3F3F3F"/>
                </a:solidFill>
                <a:latin typeface="Open Sans"/>
                <a:ea typeface="Open Sans"/>
                <a:cs typeface="Open Sans"/>
              </a:rPr>
              <a:t>SIEM applications require dedicated development staff to manage rules and use cases to ensure that normal activities are not mixed up with suspicious ones.</a:t>
            </a:r>
            <a:endParaRPr lang="en-IN" sz="900">
              <a:solidFill>
                <a:srgbClr val="3F3F3F"/>
              </a:solidFill>
              <a:latin typeface="Open Sans"/>
              <a:ea typeface="Open Sans"/>
              <a:cs typeface="Open Sans"/>
            </a:endParaRPr>
          </a:p>
          <a:p>
            <a:pPr marL="342900" lvl="0" indent="-342900">
              <a:buFont typeface="Arial" panose="020B0604020202020204" pitchFamily="34" charset="0"/>
              <a:buChar char="•"/>
            </a:pPr>
            <a:r>
              <a:rPr lang="en-US" sz="900">
                <a:solidFill>
                  <a:srgbClr val="3F3F3F"/>
                </a:solidFill>
                <a:latin typeface="Open Sans"/>
                <a:ea typeface="Open Sans"/>
                <a:cs typeface="Open Sans"/>
              </a:rPr>
              <a:t>It is difficult to ingest data from external feeds like SSL certificate chain data , domain reputation scores etc. and it normally works with only logs and event data from whole lot 0f traditional infrastructure</a:t>
            </a:r>
            <a:endParaRPr lang="en-IN" sz="900">
              <a:solidFill>
                <a:srgbClr val="3F3F3F"/>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900" b="0" i="0" u="none" strike="noStrike" cap="none">
              <a:solidFill>
                <a:srgbClr val="000000"/>
              </a:solidFill>
              <a:latin typeface="Arial"/>
              <a:ea typeface="Arial"/>
              <a:cs typeface="Arial"/>
              <a:sym typeface="Arial"/>
            </a:endParaRPr>
          </a:p>
        </p:txBody>
      </p:sp>
      <p:sp>
        <p:nvSpPr>
          <p:cNvPr id="761" name="Google Shape;76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866582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Configuration Enforcement</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Configuration enforcement involves the implementation and maintenance of strict rules and policies to ensure that digital systems and assets adhere to secure and predefined configurations and minimize the risk of vulnerabilities and potential breaches.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r>
              <a:rPr lang="en-US" b="1"/>
              <a:t>Standardization:</a:t>
            </a:r>
            <a:endParaRPr lang="en-US"/>
          </a:p>
          <a:p>
            <a:pPr>
              <a:buFont typeface="Arial" panose="020B0604020202020204" pitchFamily="34" charset="0"/>
              <a:buChar char="•"/>
            </a:pPr>
            <a:r>
              <a:rPr lang="en-US"/>
              <a:t>CIS Benchmarks are the foundation for a standard baseline, used to establish a consistent set of security configurations across an organization's devices, software, and systems.</a:t>
            </a:r>
          </a:p>
          <a:p>
            <a:r>
              <a:rPr lang="en-US" b="1"/>
              <a:t>Vulnerability Mitigation:</a:t>
            </a:r>
            <a:endParaRPr lang="en-US"/>
          </a:p>
          <a:p>
            <a:pPr>
              <a:buFont typeface="Arial" panose="020B0604020202020204" pitchFamily="34" charset="0"/>
              <a:buChar char="•"/>
            </a:pPr>
            <a:r>
              <a:rPr lang="en-US"/>
              <a:t>By enforcing configurations aligned with best practices and security standards, an enterprise can proactively address known vulnerabilities.</a:t>
            </a:r>
          </a:p>
          <a:p>
            <a:r>
              <a:rPr lang="en-US" b="1"/>
              <a:t>Compliance Adherence:</a:t>
            </a:r>
            <a:endParaRPr lang="en-US"/>
          </a:p>
          <a:p>
            <a:pPr>
              <a:buFont typeface="Arial" panose="020B0604020202020204" pitchFamily="34" charset="0"/>
              <a:buChar char="•"/>
            </a:pPr>
            <a:r>
              <a:rPr lang="en-US"/>
              <a:t>Various industries have stringent regulatory requirements that necessitate specific security configurations.</a:t>
            </a:r>
          </a:p>
          <a:p>
            <a:r>
              <a:rPr lang="en-US" b="1"/>
              <a:t>Automation:</a:t>
            </a:r>
            <a:endParaRPr lang="en-US"/>
          </a:p>
          <a:p>
            <a:pPr>
              <a:buFont typeface="Arial" panose="020B0604020202020204" pitchFamily="34" charset="0"/>
              <a:buChar char="•"/>
            </a:pPr>
            <a:r>
              <a:rPr lang="en-US"/>
              <a:t>Automation is pivotal in configuration enforcement, enabling real-time detection and rectification of deviations from security policies.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277</a:t>
            </a:fld>
            <a:endParaRPr/>
          </a:p>
        </p:txBody>
      </p:sp>
    </p:spTree>
    <p:extLst>
      <p:ext uri="{BB962C8B-B14F-4D97-AF65-F5344CB8AC3E}">
        <p14:creationId xmlns:p14="http://schemas.microsoft.com/office/powerpoint/2010/main" val="232353012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Trainer notes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Explain Decommissioning Process</a:t>
            </a:r>
          </a:p>
          <a:p>
            <a:pPr marL="342900" lvl="0" indent="-342900">
              <a:buFont typeface="Arial" panose="020B0604020202020204" pitchFamily="34" charset="0"/>
              <a:buChar char="•"/>
            </a:pPr>
            <a:endParaRPr lang="en-US" sz="1200">
              <a:solidFill>
                <a:srgbClr val="3F3F3F"/>
              </a:solidFill>
              <a:latin typeface="Open Sans"/>
              <a:ea typeface="Open Sans"/>
              <a:cs typeface="Open Sans"/>
            </a:endParaRP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Decommissioning is the process of retiring assets that are no longer needed within an organization’s infrastructure. </a:t>
            </a: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These assets might be legacy devices running obsolete operating systems or outdated hardware. </a:t>
            </a: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Some legacy devices may have been used to store sensitive data and it is vital that this data has been sanitized properly</a:t>
            </a: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278</a:t>
            </a:fld>
            <a:endParaRPr/>
          </a:p>
        </p:txBody>
      </p:sp>
    </p:spTree>
    <p:extLst>
      <p:ext uri="{BB962C8B-B14F-4D97-AF65-F5344CB8AC3E}">
        <p14:creationId xmlns:p14="http://schemas.microsoft.com/office/powerpoint/2010/main" val="223397073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One of the first thing in decommissioning is to update asset register, it is a comprehensive inventory of all assets within the organization. </a:t>
            </a:r>
          </a:p>
          <a:p>
            <a:pPr marL="342900" indent="-342900">
              <a:lnSpc>
                <a:spcPct val="114000"/>
              </a:lnSpc>
              <a:buSzPts val="20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This includes hardware, software, and other digital resources. When assets are decommissioned, the asset register should be updated so that all assets can be accounted for. </a:t>
            </a:r>
          </a:p>
          <a:p>
            <a:pPr marL="342900" indent="-342900">
              <a:lnSpc>
                <a:spcPct val="114000"/>
              </a:lnSpc>
              <a:buSzPts val="20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The team carrying out the decommissioning needs detailed records of the decommissioning process, including dates, reasons, and responsible parties. </a:t>
            </a:r>
          </a:p>
          <a:p>
            <a:pPr marL="342900" indent="-342900">
              <a:lnSpc>
                <a:spcPct val="114000"/>
              </a:lnSpc>
              <a:buSzPts val="20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This documentation is essential for compliance and auditing purposes.</a:t>
            </a:r>
          </a:p>
          <a:p>
            <a:pPr marL="342900" indent="-342900">
              <a:lnSpc>
                <a:spcPct val="114000"/>
              </a:lnSpc>
              <a:buSzPts val="20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342900" indent="-342900">
              <a:lnSpc>
                <a:spcPct val="114000"/>
              </a:lnSpc>
              <a:buSzPts val="2000"/>
              <a:buFont typeface="Arial" panose="020B0604020202020204" pitchFamily="34" charset="0"/>
              <a:buChar char="•"/>
            </a:pPr>
            <a:endParaRPr lang="en-US" sz="1200">
              <a:solidFill>
                <a:srgbClr val="3F3F3F"/>
              </a:solidFill>
              <a:latin typeface="Open Sans"/>
              <a:ea typeface="Open Sans"/>
              <a:cs typeface="Open Sans"/>
              <a:sym typeface="Open Sans"/>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279</a:t>
            </a:fld>
            <a:endParaRPr/>
          </a:p>
        </p:txBody>
      </p:sp>
    </p:spTree>
    <p:extLst>
      <p:ext uri="{BB962C8B-B14F-4D97-AF65-F5344CB8AC3E}">
        <p14:creationId xmlns:p14="http://schemas.microsoft.com/office/powerpoint/2010/main" val="11735885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endParaRPr lang="en-US"/>
          </a:p>
          <a:p>
            <a:pPr marL="0" lvl="0" indent="0" algn="l" rtl="0">
              <a:lnSpc>
                <a:spcPct val="100000"/>
              </a:lnSpc>
              <a:spcBef>
                <a:spcPts val="0"/>
              </a:spcBef>
              <a:spcAft>
                <a:spcPts val="0"/>
              </a:spcAft>
              <a:buClr>
                <a:schemeClr val="dk1"/>
              </a:buClr>
              <a:buSzPts val="1400"/>
              <a:buFont typeface="Calibri"/>
              <a:buNone/>
            </a:pPr>
            <a:r>
              <a:rPr lang="en-US"/>
              <a:t>Explain type of Decommissioning process mentioned </a:t>
            </a:r>
            <a:r>
              <a:rPr lang="en-US" err="1"/>
              <a:t>inslide</a:t>
            </a:r>
            <a:endParaRPr/>
          </a:p>
        </p:txBody>
      </p:sp>
      <p:sp>
        <p:nvSpPr>
          <p:cNvPr id="1697" name="Google Shape;169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962145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Hardening Process</a:t>
            </a:r>
          </a:p>
          <a:p>
            <a:pPr marL="0" lvl="0" indent="0" algn="l" rtl="0">
              <a:lnSpc>
                <a:spcPct val="100000"/>
              </a:lnSpc>
              <a:spcBef>
                <a:spcPts val="0"/>
              </a:spcBef>
              <a:spcAft>
                <a:spcPts val="0"/>
              </a:spcAft>
              <a:buSzPts val="1400"/>
              <a:buNone/>
            </a:pPr>
            <a:endParaRPr lang="en-US"/>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Hardening is the process of transforming a vulnerable system or network into a fortified and resilient fortress, reducing security risks, and minimizing potential attack surfaces to effectively safeguard against cyber threats. </a:t>
            </a: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Techniques for this include encryption, the installation of endpoint protection, the disabling of ports and protocols, changing default passwords, and the removal of unnecessary software.</a:t>
            </a: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281</a:t>
            </a:fld>
            <a:endParaRPr/>
          </a:p>
        </p:txBody>
      </p:sp>
    </p:spTree>
    <p:extLst>
      <p:ext uri="{BB962C8B-B14F-4D97-AF65-F5344CB8AC3E}">
        <p14:creationId xmlns:p14="http://schemas.microsoft.com/office/powerpoint/2010/main" val="382621077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ct val="0"/>
              </a:spcBef>
              <a:spcAft>
                <a:spcPct val="0"/>
              </a:spcAft>
              <a:buClr>
                <a:srgbClr val="000000"/>
              </a:buClr>
              <a:buSzPts val="1400"/>
              <a:buFont typeface="Arial"/>
              <a:buNone/>
            </a:pPr>
            <a:r>
              <a:rPr lang="en-US"/>
              <a:t>Trainer Notes:</a:t>
            </a:r>
          </a:p>
          <a:p>
            <a:pPr marL="457200" marR="0" lvl="0" indent="-228600" algn="l" rtl="0">
              <a:lnSpc>
                <a:spcPct val="100000"/>
              </a:lnSpc>
              <a:spcBef>
                <a:spcPct val="0"/>
              </a:spcBef>
              <a:spcAft>
                <a:spcPct val="0"/>
              </a:spcAft>
              <a:buClr>
                <a:srgbClr val="000000"/>
              </a:buClr>
              <a:buSzPts val="1400"/>
              <a:buFont typeface="Arial"/>
              <a:buNone/>
            </a:pPr>
            <a:endParaRPr lang="en-US"/>
          </a:p>
          <a:p>
            <a:pPr marL="457200" marR="0" lvl="0" indent="-228600" algn="l" rtl="0">
              <a:lnSpc>
                <a:spcPct val="100000"/>
              </a:lnSpc>
              <a:spcBef>
                <a:spcPct val="0"/>
              </a:spcBef>
              <a:spcAft>
                <a:spcPct val="0"/>
              </a:spcAft>
              <a:buClr>
                <a:srgbClr val="000000"/>
              </a:buClr>
              <a:buSzPts val="1400"/>
              <a:buFont typeface="Arial"/>
              <a:buNone/>
            </a:pPr>
            <a:r>
              <a:rPr lang="en-US"/>
              <a:t>Explain Different types of Hardening techniques mentioned in slides</a:t>
            </a:r>
            <a:endParaRPr/>
          </a:p>
        </p:txBody>
      </p:sp>
      <p:sp>
        <p:nvSpPr>
          <p:cNvPr id="244" name="Google Shape;244;p55: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01288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What is EDR</a:t>
            </a:r>
          </a:p>
          <a:p>
            <a:pPr marL="0" lvl="0" indent="0" algn="l" rtl="0">
              <a:lnSpc>
                <a:spcPct val="100000"/>
              </a:lnSpc>
              <a:spcBef>
                <a:spcPts val="0"/>
              </a:spcBef>
              <a:spcAft>
                <a:spcPts val="0"/>
              </a:spcAft>
              <a:buSzPts val="1400"/>
              <a:buNone/>
            </a:pPr>
            <a:endParaRPr lang="en-US"/>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rPr>
              <a:t>Endpoint detection and response (EDR) is a cybersecurity solution specifically designed to monitor endpoints for malicious activity and respond to those threats.</a:t>
            </a:r>
          </a:p>
          <a:p>
            <a:pPr>
              <a:lnSpc>
                <a:spcPct val="114000"/>
              </a:lnSpc>
              <a:buSzPts val="2000"/>
            </a:pPr>
            <a:endParaRPr lang="en-US" sz="1200">
              <a:solidFill>
                <a:srgbClr val="3F3F3F"/>
              </a:solidFill>
              <a:latin typeface="Open Sans"/>
              <a:ea typeface="Open Sans"/>
              <a:cs typeface="Open Sans"/>
              <a:sym typeface="Open Sans"/>
            </a:endParaRP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EDR is a real-time solution that uses AI and ML technologies as part of their capabilities. </a:t>
            </a:r>
          </a:p>
          <a:p>
            <a:pPr marL="342900" indent="-342900">
              <a:lnSpc>
                <a:spcPct val="114000"/>
              </a:lnSpc>
              <a:buSzPts val="2000"/>
              <a:buFont typeface="Arial" panose="020B0604020202020204" pitchFamily="34" charset="0"/>
              <a:buChar char="•"/>
            </a:pPr>
            <a:endParaRPr lang="en-US" sz="1200">
              <a:solidFill>
                <a:srgbClr val="3F3F3F"/>
              </a:solidFill>
              <a:latin typeface="Open Sans"/>
              <a:ea typeface="Open Sans"/>
              <a:cs typeface="Open Sans"/>
              <a:sym typeface="Open Sans"/>
            </a:endParaRPr>
          </a:p>
          <a:p>
            <a:pPr marL="342900" indent="-342900">
              <a:lnSpc>
                <a:spcPct val="114000"/>
              </a:lnSpc>
              <a:buSzPts val="2000"/>
              <a:buFont typeface="Arial" panose="020B0604020202020204" pitchFamily="34" charset="0"/>
              <a:buChar char="•"/>
            </a:pPr>
            <a:r>
              <a:rPr lang="en-US" sz="1200">
                <a:solidFill>
                  <a:srgbClr val="3F3F3F"/>
                </a:solidFill>
                <a:latin typeface="Open Sans"/>
                <a:ea typeface="Open Sans"/>
                <a:cs typeface="Open Sans"/>
                <a:sym typeface="Open Sans"/>
              </a:rPr>
              <a:t>This holistic cybersecurity solution is specifically crafted to oversee, identify, and react to security incidents and potential threats throughout an organization’s infrastructure and network endpoints, which include computers, servers, and mobile devices.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283</a:t>
            </a:fld>
            <a:endParaRPr/>
          </a:p>
        </p:txBody>
      </p:sp>
    </p:spTree>
    <p:extLst>
      <p:ext uri="{BB962C8B-B14F-4D97-AF65-F5344CB8AC3E}">
        <p14:creationId xmlns:p14="http://schemas.microsoft.com/office/powerpoint/2010/main" val="638356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961dd843d_0_4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ge961dd843d_0_4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indent="0"/>
            <a:r>
              <a:rPr lang="en-US"/>
              <a:t>Compare the different types of actors, Motivations, skill level, Resources/Funding, Outcome</a:t>
            </a:r>
            <a:endParaRPr lang="en-IN"/>
          </a:p>
        </p:txBody>
      </p:sp>
      <p:sp>
        <p:nvSpPr>
          <p:cNvPr id="718" name="Google Shape;718;ge961dd843d_0_4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extLst>
      <p:ext uri="{BB962C8B-B14F-4D97-AF65-F5344CB8AC3E}">
        <p14:creationId xmlns:p14="http://schemas.microsoft.com/office/powerpoint/2010/main" val="316749957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400"/>
              <a:t>Trainer Notes:</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b="0" i="0" u="none" strike="noStrike" cap="none">
                <a:solidFill>
                  <a:srgbClr val="3F3F3F"/>
                </a:solidFill>
                <a:latin typeface="Open Sans"/>
                <a:ea typeface="Open Sans"/>
                <a:cs typeface="Open Sans"/>
                <a:sym typeface="Open Sans"/>
              </a:rPr>
              <a:t>Explain functions of EDR</a:t>
            </a:r>
            <a:endParaRPr lang="en-IN"/>
          </a:p>
          <a:p>
            <a:r>
              <a:rPr lang="en-US"/>
              <a:t>Endpoint Detection and Response (EDR) provides a comprehensive suite of functionalities to enhance cybersecurity. Key functions include:</a:t>
            </a:r>
          </a:p>
          <a:p>
            <a:r>
              <a:rPr lang="en-US" b="1"/>
              <a:t>Key Functions:</a:t>
            </a:r>
            <a:endParaRPr lang="en-US"/>
          </a:p>
          <a:p>
            <a:pPr>
              <a:buFont typeface="Arial" panose="020B0604020202020204" pitchFamily="34" charset="0"/>
              <a:buChar char="•"/>
            </a:pPr>
            <a:r>
              <a:rPr lang="en-US" b="1"/>
              <a:t>Continuous Monitoring:</a:t>
            </a:r>
            <a:r>
              <a:rPr lang="en-US"/>
              <a:t> Enables continuous monitoring of endpoints, capturing data related to activities, processes, and behaviors.</a:t>
            </a:r>
          </a:p>
          <a:p>
            <a:pPr>
              <a:buFont typeface="Arial" panose="020B0604020202020204" pitchFamily="34" charset="0"/>
              <a:buChar char="•"/>
            </a:pPr>
            <a:r>
              <a:rPr lang="en-US" b="1"/>
              <a:t>Behavioral Analysis:</a:t>
            </a:r>
            <a:r>
              <a:rPr lang="en-US"/>
              <a:t> Uses sophisticated analysis to establish baselines for normal endpoint behavior.</a:t>
            </a:r>
          </a:p>
          <a:p>
            <a:pPr>
              <a:buFont typeface="Arial" panose="020B0604020202020204" pitchFamily="34" charset="0"/>
              <a:buChar char="•"/>
            </a:pPr>
            <a:r>
              <a:rPr lang="en-US" b="1"/>
              <a:t>Threat Detection:</a:t>
            </a:r>
            <a:r>
              <a:rPr lang="en-US"/>
              <a:t> Leverages intelligence feeds and databases to identify known malware signatures, Indicators of Compromise (IoCs), and attack patterns.</a:t>
            </a:r>
          </a:p>
          <a:p>
            <a:pPr>
              <a:buFont typeface="Arial" panose="020B0604020202020204" pitchFamily="34" charset="0"/>
              <a:buChar char="•"/>
            </a:pPr>
            <a:r>
              <a:rPr lang="en-US" b="1"/>
              <a:t>Alert Generation:</a:t>
            </a:r>
            <a:r>
              <a:rPr lang="en-US"/>
              <a:t> Generates alerts when potential security incidents are detected, notifying the security operations center.</a:t>
            </a:r>
          </a:p>
          <a:p>
            <a:pPr>
              <a:buFont typeface="Arial" panose="020B0604020202020204" pitchFamily="34" charset="0"/>
              <a:buChar char="•"/>
            </a:pPr>
            <a:r>
              <a:rPr lang="en-US" b="1"/>
              <a:t>Response and Remediation:</a:t>
            </a:r>
            <a:r>
              <a:rPr lang="en-US"/>
              <a:t> Facilitates swift response and remediation by isolating affected endpoints and blocking malicious processes.</a:t>
            </a:r>
          </a:p>
          <a:p>
            <a:pPr>
              <a:buFont typeface="Arial" panose="020B0604020202020204" pitchFamily="34" charset="0"/>
              <a:buChar char="•"/>
            </a:pPr>
            <a:r>
              <a:rPr lang="en-US" b="1"/>
              <a:t>Forensic Analysis:</a:t>
            </a:r>
            <a:r>
              <a:rPr lang="en-US"/>
              <a:t> Provides detailed analysis of security incidents, offering insights into attack vectors and data breaches.</a:t>
            </a:r>
          </a:p>
          <a:p>
            <a:pPr>
              <a:buFont typeface="Arial" panose="020B0604020202020204" pitchFamily="34" charset="0"/>
              <a:buChar char="•"/>
            </a:pPr>
            <a:r>
              <a:rPr lang="en-US" b="1"/>
              <a:t>Real-Time Threat Mitigation:</a:t>
            </a:r>
            <a:r>
              <a:rPr lang="en-US"/>
              <a:t> Detects and responds to threats in real time, preventing attacks from spreading and causing damage.</a:t>
            </a:r>
          </a:p>
          <a:p>
            <a:pPr>
              <a:buFont typeface="Arial" panose="020B0604020202020204" pitchFamily="34" charset="0"/>
              <a:buChar char="•"/>
            </a:pPr>
            <a:r>
              <a:rPr lang="en-US" b="1"/>
              <a:t>Endpoint Visibility:</a:t>
            </a:r>
            <a:r>
              <a:rPr lang="en-US"/>
              <a:t> Offers comprehensive visibility into endpoints, allowing for better understanding of security posture and vulnerabilities.</a:t>
            </a:r>
          </a:p>
          <a:p>
            <a:pPr marL="0" marR="0" lvl="0" indent="0" algn="l" rtl="0">
              <a:lnSpc>
                <a:spcPct val="100000"/>
              </a:lnSpc>
              <a:spcBef>
                <a:spcPts val="0"/>
              </a:spcBef>
              <a:spcAft>
                <a:spcPts val="0"/>
              </a:spcAft>
              <a:buClr>
                <a:schemeClr val="dk1"/>
              </a:buClr>
              <a:buSzPts val="1400"/>
              <a:buFont typeface="Calibri"/>
              <a:buNone/>
            </a:pPr>
            <a:endParaRPr/>
          </a:p>
        </p:txBody>
      </p:sp>
    </p:spTree>
    <p:extLst>
      <p:ext uri="{BB962C8B-B14F-4D97-AF65-F5344CB8AC3E}">
        <p14:creationId xmlns:p14="http://schemas.microsoft.com/office/powerpoint/2010/main" val="337927460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Host based Firewall</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 </a:t>
            </a:r>
            <a:r>
              <a:rPr lang="en-US" b="1"/>
              <a:t>host-based firewall</a:t>
            </a:r>
            <a:r>
              <a:rPr lang="en-US"/>
              <a:t> is a software application installed directly on an individual computer or device to monitor and filter incoming and outgoing network traffic. It acts as a security layer at the device level, complementing the protection offered by network-based firewalls.</a:t>
            </a: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285</a:t>
            </a:fld>
            <a:endParaRPr/>
          </a:p>
        </p:txBody>
      </p:sp>
    </p:spTree>
    <p:extLst>
      <p:ext uri="{BB962C8B-B14F-4D97-AF65-F5344CB8AC3E}">
        <p14:creationId xmlns:p14="http://schemas.microsoft.com/office/powerpoint/2010/main" val="339389959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buFont typeface="Arial" panose="020B0604020202020204" pitchFamily="34" charset="0"/>
              <a:buChar char="•"/>
            </a:pPr>
            <a:r>
              <a:rPr lang="en-US" sz="1200">
                <a:solidFill>
                  <a:srgbClr val="3F3F3F"/>
                </a:solidFill>
                <a:latin typeface="Open Sans"/>
                <a:ea typeface="Open Sans"/>
                <a:cs typeface="Open Sans"/>
              </a:rPr>
              <a:t>Explain What is HIPS mentioned in slides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286</a:t>
            </a:fld>
            <a:endParaRPr/>
          </a:p>
        </p:txBody>
      </p:sp>
    </p:spTree>
    <p:extLst>
      <p:ext uri="{BB962C8B-B14F-4D97-AF65-F5344CB8AC3E}">
        <p14:creationId xmlns:p14="http://schemas.microsoft.com/office/powerpoint/2010/main" val="258626947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Disabling Unused ports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1"/>
              <a:t>Disabling unused ports</a:t>
            </a:r>
            <a:r>
              <a:rPr lang="en-US"/>
              <a:t> on network devices is a fundamental security measure to reduce the attack surface and protect your network. By closing off unnecessary entry points, you make it harder for attackers to gain unauthorized access.</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287</a:t>
            </a:fld>
            <a:endParaRPr/>
          </a:p>
        </p:txBody>
      </p:sp>
    </p:spTree>
    <p:extLst>
      <p:ext uri="{BB962C8B-B14F-4D97-AF65-F5344CB8AC3E}">
        <p14:creationId xmlns:p14="http://schemas.microsoft.com/office/powerpoint/2010/main" val="427311530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7"/>
        <p:cNvGrpSpPr/>
        <p:nvPr/>
      </p:nvGrpSpPr>
      <p:grpSpPr>
        <a:xfrm>
          <a:off x="0" y="0"/>
          <a:ext cx="0" cy="0"/>
          <a:chOff x="0" y="0"/>
          <a:chExt cx="0" cy="0"/>
        </a:xfrm>
      </p:grpSpPr>
      <p:sp>
        <p:nvSpPr>
          <p:cNvPr id="5418" name="Google Shape;5418;p2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r>
              <a:rPr lang="en-US"/>
              <a:t>Summarize the points given on the slide.</a:t>
            </a:r>
            <a:endParaRPr/>
          </a:p>
        </p:txBody>
      </p:sp>
      <p:sp>
        <p:nvSpPr>
          <p:cNvPr id="5419" name="Google Shape;5419;p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e94a1c18cd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ge94a1c18cd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indent="0"/>
            <a:r>
              <a:rPr lang="en-US"/>
              <a:t>Compare the different Threat Agents with the relevant Threat, Vulnerability and Types of Threat caused by them.</a:t>
            </a:r>
            <a:endParaRPr lang="en-IN"/>
          </a:p>
        </p:txBody>
      </p:sp>
      <p:sp>
        <p:nvSpPr>
          <p:cNvPr id="726" name="Google Shape;726;ge94a1c18cd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2467090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r>
              <a:rPr lang="en-US"/>
              <a:t>Summarize the points given on the slide and set an expectation about learning these pointers in this lesson.</a:t>
            </a:r>
          </a:p>
          <a:p>
            <a:pPr marL="0" lvl="0" indent="0" algn="l" rtl="0">
              <a:lnSpc>
                <a:spcPct val="100000"/>
              </a:lnSpc>
              <a:spcBef>
                <a:spcPts val="0"/>
              </a:spcBef>
              <a:spcAft>
                <a:spcPts val="0"/>
              </a:spcAft>
              <a:buSzPts val="1400"/>
              <a:buNone/>
            </a:pPr>
            <a:endParaRPr/>
          </a:p>
        </p:txBody>
      </p:sp>
      <p:sp>
        <p:nvSpPr>
          <p:cNvPr id="159" name="Google Shape;1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Insider Threat actors and examples of unintentional insider threats</a:t>
            </a:r>
            <a:endParaRPr/>
          </a:p>
        </p:txBody>
      </p:sp>
      <p:sp>
        <p:nvSpPr>
          <p:cNvPr id="488" name="Google Shape;48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674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6138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r>
              <a:rPr lang="en-US"/>
              <a:t>This analysis of threat involves the location, intent and capability of the threat actors.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Location</a:t>
            </a:r>
          </a:p>
          <a:p>
            <a:pPr marL="228600" lvl="0" indent="0" algn="l" rtl="0">
              <a:lnSpc>
                <a:spcPct val="100000"/>
              </a:lnSpc>
              <a:spcBef>
                <a:spcPts val="0"/>
              </a:spcBef>
              <a:spcAft>
                <a:spcPts val="0"/>
              </a:spcAft>
              <a:buSzPts val="1400"/>
              <a:buFont typeface="Arial"/>
              <a:buNone/>
            </a:pPr>
            <a:r>
              <a:rPr lang="en-US"/>
              <a:t>Resource Funding/Availability</a:t>
            </a:r>
          </a:p>
          <a:p>
            <a:pPr marL="228600" lvl="0" indent="0" algn="l" rtl="0">
              <a:lnSpc>
                <a:spcPct val="100000"/>
              </a:lnSpc>
              <a:spcBef>
                <a:spcPts val="0"/>
              </a:spcBef>
              <a:spcAft>
                <a:spcPts val="0"/>
              </a:spcAft>
              <a:buSzPts val="1400"/>
              <a:buFont typeface="Arial"/>
              <a:buNone/>
            </a:pPr>
            <a:r>
              <a:rPr lang="en-US"/>
              <a:t>Level of Sophistication/Capability</a:t>
            </a:r>
            <a:endParaRPr/>
          </a:p>
        </p:txBody>
      </p:sp>
      <p:sp>
        <p:nvSpPr>
          <p:cNvPr id="224" name="Google Shape;22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Trainer Notes:</a:t>
            </a: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endParaRPr lang="en-US" sz="1200" b="0" i="0" u="none" strike="noStrike" cap="none">
              <a:solidFill>
                <a:srgbClr val="3F3F3F"/>
              </a:solidFill>
              <a:latin typeface="Open Sans"/>
              <a:ea typeface="Open Sans"/>
              <a:cs typeface="Open Sans"/>
              <a:sym typeface="Open Sans"/>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Explain the attributes of Threat actors based on location:</a:t>
            </a: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External Threat Actor and Internal Threat Actor</a:t>
            </a:r>
          </a:p>
        </p:txBody>
      </p:sp>
      <p:sp>
        <p:nvSpPr>
          <p:cNvPr id="244" name="Google Shape;24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b="1"/>
              <a:t>Trainer Notes</a:t>
            </a:r>
          </a:p>
          <a:p>
            <a:pPr marL="228600" lvl="0" indent="0" algn="l" rtl="0">
              <a:lnSpc>
                <a:spcPct val="100000"/>
              </a:lnSpc>
              <a:spcBef>
                <a:spcPts val="0"/>
              </a:spcBef>
              <a:spcAft>
                <a:spcPts val="0"/>
              </a:spcAft>
              <a:buSzPts val="1400"/>
              <a:buFont typeface="Arial"/>
              <a:buNone/>
            </a:pPr>
            <a:endParaRPr lang="en-US" b="1"/>
          </a:p>
          <a:p>
            <a:pPr marL="228600" lvl="0" indent="0" algn="l" rtl="0">
              <a:lnSpc>
                <a:spcPct val="100000"/>
              </a:lnSpc>
              <a:spcBef>
                <a:spcPts val="0"/>
              </a:spcBef>
              <a:spcAft>
                <a:spcPts val="0"/>
              </a:spcAft>
              <a:buSzPts val="1400"/>
              <a:buFont typeface="Arial"/>
              <a:buNone/>
            </a:pPr>
            <a:r>
              <a:rPr lang="en-US" b="1"/>
              <a:t>Explain Threat actor’s attributes: Resource Funding/Availability</a:t>
            </a:r>
          </a:p>
          <a:p>
            <a:pPr marL="228600" lvl="0" indent="0" algn="l" rtl="0">
              <a:lnSpc>
                <a:spcPct val="100000"/>
              </a:lnSpc>
              <a:spcBef>
                <a:spcPts val="0"/>
              </a:spcBef>
              <a:spcAft>
                <a:spcPts val="0"/>
              </a:spcAft>
              <a:buSzPts val="1400"/>
              <a:buFont typeface="Arial"/>
              <a:buNone/>
            </a:pPr>
            <a:endParaRPr lang="en-US" b="1"/>
          </a:p>
          <a:p>
            <a:pPr marL="228600" lvl="0" indent="0" algn="l" rtl="0">
              <a:lnSpc>
                <a:spcPct val="100000"/>
              </a:lnSpc>
              <a:spcBef>
                <a:spcPts val="0"/>
              </a:spcBef>
              <a:spcAft>
                <a:spcPts val="0"/>
              </a:spcAft>
              <a:buSzPts val="1400"/>
              <a:buFont typeface="Arial"/>
              <a:buNone/>
            </a:pPr>
            <a:r>
              <a:rPr lang="en-US" b="1"/>
              <a:t>Well-resource threat actors</a:t>
            </a:r>
          </a:p>
          <a:p>
            <a:pPr marL="228600" lvl="0" indent="0" algn="l" rtl="0">
              <a:lnSpc>
                <a:spcPct val="100000"/>
              </a:lnSpc>
              <a:spcBef>
                <a:spcPts val="0"/>
              </a:spcBef>
              <a:spcAft>
                <a:spcPts val="0"/>
              </a:spcAft>
              <a:buSzPts val="1400"/>
              <a:buFont typeface="Arial"/>
              <a:buNone/>
            </a:pPr>
            <a:r>
              <a:rPr lang="en-US" b="1"/>
              <a:t>Limited Resources</a:t>
            </a:r>
            <a:endParaRPr/>
          </a:p>
        </p:txBody>
      </p:sp>
      <p:sp>
        <p:nvSpPr>
          <p:cNvPr id="244" name="Google Shape;24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8911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Explain the Threat Actor’s attributes: Level of Sophistication</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Highly Sophisticated threat actors</a:t>
            </a:r>
          </a:p>
          <a:p>
            <a:pPr marL="228600" lvl="0" indent="0" algn="l" rtl="0">
              <a:lnSpc>
                <a:spcPct val="100000"/>
              </a:lnSpc>
              <a:spcBef>
                <a:spcPts val="0"/>
              </a:spcBef>
              <a:spcAft>
                <a:spcPts val="0"/>
              </a:spcAft>
              <a:buSzPts val="1400"/>
              <a:buFont typeface="Arial"/>
              <a:buNone/>
            </a:pPr>
            <a:r>
              <a:rPr lang="en-US"/>
              <a:t>Less Sophisticated Threat actors</a:t>
            </a:r>
            <a:endParaRPr/>
          </a:p>
        </p:txBody>
      </p:sp>
      <p:sp>
        <p:nvSpPr>
          <p:cNvPr id="244" name="Google Shape;24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5370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2089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b="1"/>
              <a:t>Data Exfiltration</a:t>
            </a:r>
            <a:r>
              <a:rPr lang="en-US"/>
              <a:t>: Data exfiltration refers to the unauthorized removal of data from a computer system or network. It's essentially the act of stealing data and transferring it out to a different location</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b="1"/>
              <a:t>Cyber Espionage: </a:t>
            </a:r>
            <a:r>
              <a:rPr lang="en-US"/>
              <a:t>Data exfiltration refers to the unauthorized removal of data from a computer system or network. It's essentially the act of stealing data and transferring it out to a different location</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b="1"/>
              <a:t>Service Disruptions: </a:t>
            </a:r>
            <a:r>
              <a:rPr lang="en-US" b="0" i="0">
                <a:solidFill>
                  <a:srgbClr val="E3E3E3"/>
                </a:solidFill>
                <a:effectLst/>
                <a:highlight>
                  <a:srgbClr val="131314"/>
                </a:highlight>
                <a:latin typeface="Google Sans"/>
              </a:rPr>
              <a:t>A cyber service disruption is an event that hinders or prevents the normal functioning of an online service due to a cyber attack or other IT-related issue. </a:t>
            </a:r>
            <a:endParaRPr lang="en-US"/>
          </a:p>
          <a:p>
            <a:pPr marL="228600" lvl="0" indent="0" algn="l" rtl="0">
              <a:lnSpc>
                <a:spcPct val="100000"/>
              </a:lnSpc>
              <a:spcBef>
                <a:spcPts val="0"/>
              </a:spcBef>
              <a:spcAft>
                <a:spcPts val="0"/>
              </a:spcAft>
              <a:buSzPts val="1400"/>
              <a:buFont typeface="Arial"/>
              <a:buNone/>
            </a:pPr>
            <a:endParaRPr/>
          </a:p>
        </p:txBody>
      </p:sp>
      <p:sp>
        <p:nvSpPr>
          <p:cNvPr id="257" name="Google Shape;2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Blackmail: </a:t>
            </a:r>
            <a:r>
              <a:rPr lang="en-US" b="0" i="0">
                <a:solidFill>
                  <a:srgbClr val="E3E3E3"/>
                </a:solidFill>
                <a:effectLst/>
                <a:highlight>
                  <a:srgbClr val="131314"/>
                </a:highlight>
                <a:latin typeface="Google Sans"/>
              </a:rPr>
              <a:t>Cyber blackmail, also known as sextortion or extortion, is a type of cybercrime where attackers threaten to expose embarrassing or sensitive information about a victim unless they receive a payment or perform some other action</a:t>
            </a:r>
          </a:p>
          <a:p>
            <a:pPr marL="228600" lvl="0" indent="0" algn="l" rtl="0">
              <a:lnSpc>
                <a:spcPct val="100000"/>
              </a:lnSpc>
              <a:spcBef>
                <a:spcPts val="0"/>
              </a:spcBef>
              <a:spcAft>
                <a:spcPts val="0"/>
              </a:spcAft>
              <a:buSzPts val="1400"/>
              <a:buFont typeface="Arial"/>
              <a:buNone/>
            </a:pPr>
            <a:endParaRPr lang="en-US" b="0" i="0">
              <a:solidFill>
                <a:srgbClr val="E3E3E3"/>
              </a:solidFill>
              <a:effectLst/>
              <a:highlight>
                <a:srgbClr val="131314"/>
              </a:highlight>
              <a:latin typeface="Google Sans"/>
            </a:endParaRPr>
          </a:p>
          <a:p>
            <a:pPr marL="228600" lvl="0" indent="0" algn="l" rtl="0">
              <a:lnSpc>
                <a:spcPct val="100000"/>
              </a:lnSpc>
              <a:spcBef>
                <a:spcPts val="0"/>
              </a:spcBef>
              <a:spcAft>
                <a:spcPts val="0"/>
              </a:spcAft>
              <a:buSzPts val="1400"/>
              <a:buFont typeface="Arial"/>
              <a:buNone/>
            </a:pPr>
            <a:r>
              <a:rPr lang="en-US" b="0" i="0">
                <a:solidFill>
                  <a:srgbClr val="E3E3E3"/>
                </a:solidFill>
                <a:effectLst/>
                <a:highlight>
                  <a:srgbClr val="131314"/>
                </a:highlight>
                <a:latin typeface="Google Sans"/>
              </a:rPr>
              <a:t>Financial Gain Financial gain is the primary motive behind a vast majority of cyber attacks. It's a multi-billion dollar industry that thrives on stealing money, information, or resources that can be converted into cash.</a:t>
            </a:r>
          </a:p>
          <a:p>
            <a:pPr marL="228600" lvl="0" indent="0" algn="l" rtl="0">
              <a:lnSpc>
                <a:spcPct val="100000"/>
              </a:lnSpc>
              <a:spcBef>
                <a:spcPts val="0"/>
              </a:spcBef>
              <a:spcAft>
                <a:spcPts val="0"/>
              </a:spcAft>
              <a:buSzPts val="1400"/>
              <a:buFont typeface="Arial"/>
              <a:buNone/>
            </a:pPr>
            <a:endParaRPr lang="en-US" b="0" i="0">
              <a:solidFill>
                <a:srgbClr val="E3E3E3"/>
              </a:solidFill>
              <a:effectLst/>
              <a:highlight>
                <a:srgbClr val="131314"/>
              </a:highlight>
              <a:latin typeface="Google Sans"/>
            </a:endParaRPr>
          </a:p>
          <a:p>
            <a:pPr marL="228600" lvl="0" indent="0" algn="l" rtl="0">
              <a:lnSpc>
                <a:spcPct val="100000"/>
              </a:lnSpc>
              <a:spcBef>
                <a:spcPts val="0"/>
              </a:spcBef>
              <a:spcAft>
                <a:spcPts val="0"/>
              </a:spcAft>
              <a:buSzPts val="1400"/>
              <a:buFont typeface="Arial"/>
              <a:buNone/>
            </a:pPr>
            <a:r>
              <a:rPr lang="en-US" b="0" i="0">
                <a:solidFill>
                  <a:srgbClr val="E3E3E3"/>
                </a:solidFill>
                <a:effectLst/>
                <a:highlight>
                  <a:srgbClr val="131314"/>
                </a:highlight>
                <a:latin typeface="Google Sans"/>
              </a:rPr>
              <a:t>Political beliefs: is the use of computer hacking and digital tools to promote a political or social cause. It's essentially activism that leverages technology and hacking techniques to raise awareness, influence public opinion, or even disrupt operations in support of a particular issue</a:t>
            </a:r>
          </a:p>
          <a:p>
            <a:pPr marL="228600" lvl="0" indent="0" algn="l" rtl="0">
              <a:lnSpc>
                <a:spcPct val="100000"/>
              </a:lnSpc>
              <a:spcBef>
                <a:spcPts val="0"/>
              </a:spcBef>
              <a:spcAft>
                <a:spcPts val="0"/>
              </a:spcAft>
              <a:buSzPts val="1400"/>
              <a:buFont typeface="Arial"/>
              <a:buNone/>
            </a:pPr>
            <a:endParaRPr lang="en-US" b="0" i="0">
              <a:solidFill>
                <a:srgbClr val="E3E3E3"/>
              </a:solidFill>
              <a:effectLst/>
              <a:highlight>
                <a:srgbClr val="131314"/>
              </a:highlight>
              <a:latin typeface="Google Sans"/>
            </a:endParaRPr>
          </a:p>
          <a:p>
            <a:pPr marL="228600" lvl="0" indent="0" algn="l" rtl="0">
              <a:lnSpc>
                <a:spcPct val="100000"/>
              </a:lnSpc>
              <a:spcBef>
                <a:spcPts val="0"/>
              </a:spcBef>
              <a:spcAft>
                <a:spcPts val="0"/>
              </a:spcAft>
              <a:buSzPts val="1400"/>
              <a:buFont typeface="Arial"/>
              <a:buNone/>
            </a:pPr>
            <a:endParaRPr/>
          </a:p>
        </p:txBody>
      </p:sp>
      <p:sp>
        <p:nvSpPr>
          <p:cNvPr id="257" name="Google Shape;2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7248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Revenge </a:t>
            </a:r>
            <a:r>
              <a:rPr lang="en-US" b="0" i="0">
                <a:solidFill>
                  <a:srgbClr val="E3E3E3"/>
                </a:solidFill>
                <a:effectLst/>
                <a:highlight>
                  <a:srgbClr val="131314"/>
                </a:highlight>
                <a:latin typeface="Google Sans"/>
              </a:rPr>
              <a:t>is the use of computer hacking and digital tools to promote a political or social cause. It's essentially activism that leverages technology and hacking techniques to raise awareness, influence public opinion, or even disrupt operations in support of a particular issue</a:t>
            </a:r>
          </a:p>
          <a:p>
            <a:pPr marL="228600" lvl="0" indent="0" algn="l" rtl="0">
              <a:lnSpc>
                <a:spcPct val="100000"/>
              </a:lnSpc>
              <a:spcBef>
                <a:spcPts val="0"/>
              </a:spcBef>
              <a:spcAft>
                <a:spcPts val="0"/>
              </a:spcAft>
              <a:buSzPts val="1400"/>
              <a:buFont typeface="Arial"/>
              <a:buNone/>
            </a:pPr>
            <a:endParaRPr lang="en-US" b="0" i="0">
              <a:solidFill>
                <a:srgbClr val="E3E3E3"/>
              </a:solidFill>
              <a:effectLst/>
              <a:highlight>
                <a:srgbClr val="131314"/>
              </a:highlight>
              <a:latin typeface="Google Sans"/>
            </a:endParaRPr>
          </a:p>
          <a:p>
            <a:pPr marL="228600" lvl="0" indent="0" algn="l" rtl="0">
              <a:lnSpc>
                <a:spcPct val="100000"/>
              </a:lnSpc>
              <a:spcBef>
                <a:spcPts val="0"/>
              </a:spcBef>
              <a:spcAft>
                <a:spcPts val="0"/>
              </a:spcAft>
              <a:buSzPts val="1400"/>
              <a:buFont typeface="Arial"/>
              <a:buNone/>
            </a:pPr>
            <a:r>
              <a:rPr lang="en-US" b="1" i="0">
                <a:solidFill>
                  <a:srgbClr val="E3E3E3"/>
                </a:solidFill>
                <a:effectLst/>
                <a:highlight>
                  <a:srgbClr val="131314"/>
                </a:highlight>
                <a:latin typeface="Google Sans"/>
              </a:rPr>
              <a:t>Disruption/Chaos: </a:t>
            </a:r>
            <a:r>
              <a:rPr lang="en-US" b="0" i="0">
                <a:solidFill>
                  <a:srgbClr val="E3E3E3"/>
                </a:solidFill>
                <a:effectLst/>
                <a:highlight>
                  <a:srgbClr val="131314"/>
                </a:highlight>
                <a:latin typeface="Google Sans"/>
              </a:rPr>
              <a:t>Cyber disruption refers to any interruption or blockage of a computer system, network, or online service caused by a cyber attack, technical issue, or human error. These disruptions can range from minor inconveniences to widespread outages with significant consequences</a:t>
            </a:r>
          </a:p>
          <a:p>
            <a:pPr marL="228600" lvl="0" indent="0" algn="l" rtl="0">
              <a:lnSpc>
                <a:spcPct val="100000"/>
              </a:lnSpc>
              <a:spcBef>
                <a:spcPts val="0"/>
              </a:spcBef>
              <a:spcAft>
                <a:spcPts val="0"/>
              </a:spcAft>
              <a:buSzPts val="1400"/>
              <a:buFont typeface="Arial"/>
              <a:buNone/>
            </a:pPr>
            <a:endParaRPr lang="en-US" b="0" i="0">
              <a:solidFill>
                <a:srgbClr val="E3E3E3"/>
              </a:solidFill>
              <a:effectLst/>
              <a:highlight>
                <a:srgbClr val="131314"/>
              </a:highlight>
              <a:latin typeface="Google Sans"/>
            </a:endParaRPr>
          </a:p>
          <a:p>
            <a:pPr marL="228600" lvl="0" indent="0" algn="l" rtl="0">
              <a:lnSpc>
                <a:spcPct val="100000"/>
              </a:lnSpc>
              <a:spcBef>
                <a:spcPts val="0"/>
              </a:spcBef>
              <a:spcAft>
                <a:spcPts val="0"/>
              </a:spcAft>
              <a:buSzPts val="1400"/>
              <a:buFont typeface="Arial"/>
              <a:buNone/>
            </a:pPr>
            <a:r>
              <a:rPr lang="en-US" b="1" i="0">
                <a:solidFill>
                  <a:srgbClr val="E3E3E3"/>
                </a:solidFill>
                <a:effectLst/>
                <a:highlight>
                  <a:srgbClr val="131314"/>
                </a:highlight>
                <a:latin typeface="Google Sans"/>
              </a:rPr>
              <a:t>War: </a:t>
            </a:r>
            <a:r>
              <a:rPr lang="en-US" b="0" i="0">
                <a:solidFill>
                  <a:srgbClr val="E3E3E3"/>
                </a:solidFill>
                <a:effectLst/>
                <a:highlight>
                  <a:srgbClr val="131314"/>
                </a:highlight>
                <a:latin typeface="Google Sans"/>
              </a:rPr>
              <a:t>Cyber disruption refers to any interruption or blockage of a computer system, network, or online service caused by a cyber attack, technical issue, or human error. These disruptions can range from minor inconveniences to widespread outages with significant consequences</a:t>
            </a:r>
            <a:endParaRPr/>
          </a:p>
        </p:txBody>
      </p:sp>
      <p:sp>
        <p:nvSpPr>
          <p:cNvPr id="257" name="Google Shape;25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0426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0564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r>
              <a:rPr lang="en-US"/>
              <a:t>An </a:t>
            </a:r>
            <a:r>
              <a:rPr lang="en-US" b="1"/>
              <a:t>attack vector</a:t>
            </a:r>
            <a:r>
              <a:rPr lang="en-US"/>
              <a:t> is essentially a pathway that a malicious actor can exploit to breach a system's security. It's like a vulnerability that an attacker can leverage to gain unauthorized access.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Understanding common attack vectors is crucial for developing effective cybersecurity strategies. By identifying potential vulnerabilities and implementing appropriate countermeasures, organizations can significantly reduce their risk exposure.</a:t>
            </a:r>
            <a:endParaRPr/>
          </a:p>
        </p:txBody>
      </p:sp>
      <p:sp>
        <p:nvSpPr>
          <p:cNvPr id="503" name="Google Shape;50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3045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e961dd843d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e961dd843d_0_4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different types of attack vectors, details of each and every threat vectors are described in details in further slides.</a:t>
            </a:r>
            <a:endParaRPr/>
          </a:p>
        </p:txBody>
      </p:sp>
      <p:sp>
        <p:nvSpPr>
          <p:cNvPr id="654" name="Google Shape;654;ge961dd843d_0_4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extLst>
      <p:ext uri="{BB962C8B-B14F-4D97-AF65-F5344CB8AC3E}">
        <p14:creationId xmlns:p14="http://schemas.microsoft.com/office/powerpoint/2010/main" val="3399428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different types of attack vectors, details of each and every threat vectors are described in details in further slides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6801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Email Attack vectors</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One of the most prevalent threat vectors in cybersecurity is email.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Attackers frequently use email to spread malicious links or attachments that can cause a user’s system to download malware.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Phishing emails are common. They may pretend to be from reliable sources to trick users into disclosing personal or financial information.</a:t>
            </a:r>
            <a:endParaRPr lang="en-US" sz="12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spTree>
    <p:extLst>
      <p:ext uri="{BB962C8B-B14F-4D97-AF65-F5344CB8AC3E}">
        <p14:creationId xmlns:p14="http://schemas.microsoft.com/office/powerpoint/2010/main" val="26089825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Instant Messaging</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Instant messaging (IM) platforms are widely used for personal and business communication, which means cyber attackers also target them.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Attackers may use instant messaging to spread malware via nefarious links or attachments, take advantage of holes in the IM software, or carry out phishing scams. </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Tree>
    <p:extLst>
      <p:ext uri="{BB962C8B-B14F-4D97-AF65-F5344CB8AC3E}">
        <p14:creationId xmlns:p14="http://schemas.microsoft.com/office/powerpoint/2010/main" val="1685139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File-based threats use common files, such as documents, spreadsheets, or PDFs, to carry harmful scripts.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These threats occur when malicious code is embedded within or attached to these files, which are transmitted or shared to infect systems or networks.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This type of threat is common in attachments sent via email, downloaded from websites, or transferred through file-sharing services. </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extLst>
      <p:ext uri="{BB962C8B-B14F-4D97-AF65-F5344CB8AC3E}">
        <p14:creationId xmlns:p14="http://schemas.microsoft.com/office/powerpoint/2010/main" val="2828088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Voice Call</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Voice call threats encompass a range of malicious activities conducted via phone calls, including deceptive practices such as vishing (voice phishing), unauthorized call interception, and fraudulent caller ID spoofing.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These threats aim to deceive or manipulate individuals through telephone communication.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Often, an attacker impersonates a legitimate entity to solicit personal or financial information or manipulates caller ID information to appear trustworthy.</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extLst>
      <p:ext uri="{BB962C8B-B14F-4D97-AF65-F5344CB8AC3E}">
        <p14:creationId xmlns:p14="http://schemas.microsoft.com/office/powerpoint/2010/main" val="13223993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SMS as attack vector</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Due to the growing reliance on mobile devices, SMS vulnerabilities have become a prominent threat.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SMS phishing (smishing) uses text messages to deceive users into revealing personal information or downloading malicious attachments. </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extLst>
      <p:ext uri="{BB962C8B-B14F-4D97-AF65-F5344CB8AC3E}">
        <p14:creationId xmlns:p14="http://schemas.microsoft.com/office/powerpoint/2010/main" val="1840136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Image based attack vector</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Image-based threats involve manipulating digital images to hide or distribute malware, engage in phishing, or execute harmful actions.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Attackers embed destructive code or manipulated image metadata to spread malware through email, social media, or other online platforms.</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 When the image is opened, the hidden code can compromise the system.</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extLst>
      <p:ext uri="{BB962C8B-B14F-4D97-AF65-F5344CB8AC3E}">
        <p14:creationId xmlns:p14="http://schemas.microsoft.com/office/powerpoint/2010/main" val="3367174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Trainer Notes:</a:t>
            </a:r>
          </a:p>
          <a:p>
            <a:pPr marL="0" lvl="0" indent="0" algn="l" rtl="0">
              <a:spcBef>
                <a:spcPts val="0"/>
              </a:spcBef>
              <a:spcAft>
                <a:spcPts val="0"/>
              </a:spcAft>
              <a:buNone/>
            </a:pPr>
            <a:endParaRPr lang="en-IN"/>
          </a:p>
          <a:p>
            <a:pPr marL="285750" lvl="0" indent="-285750" algn="l" rtl="0">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An asset is any resource that has value to an organization. </a:t>
            </a:r>
            <a:endParaRPr lang="en-US" sz="1200" b="0" i="0" u="none" strike="noStrike">
              <a:solidFill>
                <a:schemeClr val="dk1"/>
              </a:solidFill>
              <a:effectLst/>
              <a:latin typeface="Calibri"/>
            </a:endParaRPr>
          </a:p>
          <a:p>
            <a:pPr marL="285750" lvl="0" indent="-285750" algn="l" rtl="0">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An asset can either be tangible or intangible. </a:t>
            </a:r>
            <a:endParaRPr lang="en-US" sz="1200" b="0" i="0" u="none" strike="noStrike">
              <a:solidFill>
                <a:schemeClr val="dk1"/>
              </a:solidFill>
              <a:effectLst/>
              <a:latin typeface="Calibri"/>
            </a:endParaRPr>
          </a:p>
          <a:p>
            <a:pPr marL="285750" lvl="0" indent="-285750" algn="l" rtl="0">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Tangible assets are those assets that we can touch, feel and see whereas an intangible asset does not have a physical existence. </a:t>
            </a:r>
            <a:endParaRPr lang="en-US" sz="1200" b="0" i="0" u="none" strike="noStrike">
              <a:solidFill>
                <a:schemeClr val="dk1"/>
              </a:solidFill>
              <a:effectLst/>
              <a:latin typeface="Calibri"/>
            </a:endParaRPr>
          </a:p>
          <a:p>
            <a:pPr marL="285750" lvl="0" indent="-285750" algn="l" rtl="0">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These include people, hardware, software, data, information, reputation, etc.</a:t>
            </a:r>
            <a:endParaRPr lang="en-US" b="0">
              <a:effectLst/>
            </a:endParaRPr>
          </a:p>
        </p:txBody>
      </p:sp>
      <p:sp>
        <p:nvSpPr>
          <p:cNvPr id="308" name="Google Shape;30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0950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Removable device as an attack vector</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Portable storage devices like USB drives, external hard drives, or memory cards can inadvertently introduce removable device threats, which are risks associated with transmitting or carrying malware via these devices.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When an infected removable device is connected to a computer, the infected machine may execute the malicious code, leading to data theft, system compromise, or spread of malware to other connected systems</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50</a:t>
            </a:fld>
            <a:endParaRPr/>
          </a:p>
        </p:txBody>
      </p:sp>
    </p:spTree>
    <p:extLst>
      <p:ext uri="{BB962C8B-B14F-4D97-AF65-F5344CB8AC3E}">
        <p14:creationId xmlns:p14="http://schemas.microsoft.com/office/powerpoint/2010/main" val="4475579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Vulnerable Software</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Vulnerable software is software that has flaws or weaknesses in its code or design.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Attackers can exploit vulnerable software to gain unauthorized access, disrupt operations, or cause other malicious activities</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51</a:t>
            </a:fld>
            <a:endParaRPr/>
          </a:p>
        </p:txBody>
      </p:sp>
    </p:spTree>
    <p:extLst>
      <p:ext uri="{BB962C8B-B14F-4D97-AF65-F5344CB8AC3E}">
        <p14:creationId xmlns:p14="http://schemas.microsoft.com/office/powerpoint/2010/main" val="3129044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the ways to remediate vulnerable software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Client Based Security-An agent is installed on client which centrally monitor and protect against </a:t>
            </a:r>
            <a:r>
              <a:rPr lang="en-US" sz="1200">
                <a:solidFill>
                  <a:srgbClr val="404040"/>
                </a:solidFill>
                <a:latin typeface="Open Sans" pitchFamily="2" charset="0"/>
                <a:ea typeface="Open Sans"/>
                <a:cs typeface="Open Sans"/>
              </a:rPr>
              <a:t>malicious activities, such as exploiting software vulnerabilities</a:t>
            </a:r>
          </a:p>
          <a:p>
            <a:pPr marL="0" lvl="0" indent="0" algn="l" rtl="0">
              <a:lnSpc>
                <a:spcPct val="100000"/>
              </a:lnSpc>
              <a:spcBef>
                <a:spcPts val="0"/>
              </a:spcBef>
              <a:spcAft>
                <a:spcPts val="0"/>
              </a:spcAft>
              <a:buSzPts val="1400"/>
              <a:buNone/>
            </a:pPr>
            <a:r>
              <a:rPr lang="en-US" sz="1200">
                <a:solidFill>
                  <a:srgbClr val="404040"/>
                </a:solidFill>
                <a:latin typeface="Open Sans" pitchFamily="2" charset="0"/>
                <a:ea typeface="Open Sans"/>
                <a:cs typeface="Open Sans"/>
              </a:rPr>
              <a:t>Agentless Security- No requirement of agent installation , it involves centrally monitoring and enforcing security policies, often through network devices or virtual appliances.</a:t>
            </a: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52</a:t>
            </a:fld>
            <a:endParaRPr/>
          </a:p>
        </p:txBody>
      </p:sp>
    </p:spTree>
    <p:extLst>
      <p:ext uri="{BB962C8B-B14F-4D97-AF65-F5344CB8AC3E}">
        <p14:creationId xmlns:p14="http://schemas.microsoft.com/office/powerpoint/2010/main" val="4268762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Unsupported systems and Application</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Unsupported systems and applications are software tools or platforms that do not receive regular updates, security patches, or technical support from the developer or vendor.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This situation often arises when a software version reaches its official end-of-life (EOL) or the company that developed the software goes out of business or discontinues support for products.</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The security risks associated with unsupported systems and applications can be high, particularly when known vulnerabilities remain unaddressed</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20875079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Unsecure Networks</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Unsecure networks are essentially network, WIFI or Bluetooth connections that anyone can join without needing a password or any other form of authentication</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This lack of security makes them a prime target for hackers who can exploit these vulnerabilities to steal your data or infect your devices</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Risk Associated with unsecure networks</a:t>
            </a:r>
          </a:p>
          <a:p>
            <a:pPr lvl="1">
              <a:lnSpc>
                <a:spcPct val="114000"/>
              </a:lnSpc>
              <a:buSzPts val="2200"/>
            </a:pPr>
            <a:r>
              <a:rPr lang="en-US" sz="1200">
                <a:solidFill>
                  <a:srgbClr val="3F3F3F"/>
                </a:solidFill>
                <a:latin typeface="Open Sans"/>
                <a:ea typeface="Open Sans"/>
                <a:cs typeface="Open Sans"/>
              </a:rPr>
              <a:t>   1) Interception of Data</a:t>
            </a:r>
          </a:p>
          <a:p>
            <a:pPr lvl="1">
              <a:lnSpc>
                <a:spcPct val="114000"/>
              </a:lnSpc>
              <a:buSzPts val="2200"/>
            </a:pPr>
            <a:r>
              <a:rPr lang="en-US" sz="1200">
                <a:solidFill>
                  <a:srgbClr val="3F3F3F"/>
                </a:solidFill>
                <a:latin typeface="Open Sans"/>
                <a:ea typeface="Open Sans"/>
                <a:cs typeface="Open Sans"/>
              </a:rPr>
              <a:t>   2) Man in the Middle Attacks</a:t>
            </a:r>
          </a:p>
          <a:p>
            <a:pPr lvl="1">
              <a:lnSpc>
                <a:spcPct val="114000"/>
              </a:lnSpc>
              <a:buSzPts val="2200"/>
            </a:pPr>
            <a:r>
              <a:rPr lang="en-US" sz="1200">
                <a:solidFill>
                  <a:srgbClr val="3F3F3F"/>
                </a:solidFill>
                <a:latin typeface="Open Sans"/>
                <a:ea typeface="Open Sans"/>
                <a:cs typeface="Open Sans"/>
              </a:rPr>
              <a:t>   3) Malware Distribution</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Tree>
    <p:extLst>
      <p:ext uri="{BB962C8B-B14F-4D97-AF65-F5344CB8AC3E}">
        <p14:creationId xmlns:p14="http://schemas.microsoft.com/office/powerpoint/2010/main" val="4365307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the types of network and impact of not securing and also impact of not securing it</a:t>
            </a:r>
            <a:endParaRPr/>
          </a:p>
          <a:p>
            <a:pPr>
              <a:lnSpc>
                <a:spcPct val="115000"/>
              </a:lnSpc>
            </a:pPr>
            <a:r>
              <a:rPr lang="en-US" sz="1200" b="1" u="sng">
                <a:solidFill>
                  <a:srgbClr val="404040"/>
                </a:solidFill>
                <a:latin typeface="Open Sans" pitchFamily="2" charset="0"/>
                <a:ea typeface="Open Sans"/>
                <a:cs typeface="Open Sans"/>
              </a:rPr>
              <a:t>Wireless networks: </a:t>
            </a:r>
          </a:p>
          <a:p>
            <a:pPr marL="342900" indent="-342900">
              <a:lnSpc>
                <a:spcPct val="115000"/>
              </a:lnSpc>
              <a:buFont typeface="Arial" panose="020B0604020202020204" pitchFamily="34" charset="0"/>
              <a:buChar char="•"/>
            </a:pPr>
            <a:endParaRPr lang="en-US" sz="1200" b="1" u="sng">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1200">
                <a:solidFill>
                  <a:srgbClr val="404040"/>
                </a:solidFill>
                <a:latin typeface="Open Sans" pitchFamily="2" charset="0"/>
                <a:ea typeface="Open Sans"/>
                <a:cs typeface="Open Sans"/>
              </a:rPr>
              <a:t>A wireless network is a network in which devices are connected without physical cables. </a:t>
            </a:r>
          </a:p>
          <a:p>
            <a:pPr marL="342900" indent="-342900">
              <a:lnSpc>
                <a:spcPct val="115000"/>
              </a:lnSpc>
              <a:buFont typeface="Arial" panose="020B0604020202020204" pitchFamily="34" charset="0"/>
              <a:buChar char="•"/>
            </a:pPr>
            <a:r>
              <a:rPr lang="en-US" sz="1200">
                <a:solidFill>
                  <a:srgbClr val="404040"/>
                </a:solidFill>
                <a:latin typeface="Open Sans" pitchFamily="2" charset="0"/>
                <a:ea typeface="Open Sans"/>
                <a:cs typeface="Open Sans"/>
              </a:rPr>
              <a:t>Wireless networks that are improperly configured or that lack robust encryption protocols can be susceptible to unauthorized access and eavesdropping</a:t>
            </a:r>
          </a:p>
          <a:p>
            <a:pPr marL="0" indent="0">
              <a:lnSpc>
                <a:spcPct val="115000"/>
              </a:lnSpc>
              <a:buFont typeface="Arial" panose="020B0604020202020204" pitchFamily="34" charset="0"/>
              <a:buNone/>
            </a:pPr>
            <a:endParaRPr lang="en-US" sz="1200">
              <a:solidFill>
                <a:srgbClr val="404040"/>
              </a:solidFill>
              <a:latin typeface="Open Sans" pitchFamily="2" charset="0"/>
              <a:ea typeface="Open Sans"/>
              <a:cs typeface="Open Sans"/>
            </a:endParaRPr>
          </a:p>
          <a:p>
            <a:pPr algn="l">
              <a:lnSpc>
                <a:spcPct val="115000"/>
              </a:lnSpc>
            </a:pPr>
            <a:r>
              <a:rPr lang="en-US" sz="1200" b="1" u="sng">
                <a:solidFill>
                  <a:srgbClr val="404040"/>
                </a:solidFill>
                <a:latin typeface="Open Sans" pitchFamily="2" charset="0"/>
                <a:ea typeface="Open Sans"/>
                <a:cs typeface="Open Sans"/>
              </a:rPr>
              <a:t>Wired networks</a:t>
            </a:r>
          </a:p>
          <a:p>
            <a:pPr algn="ctr">
              <a:lnSpc>
                <a:spcPct val="115000"/>
              </a:lnSpc>
            </a:pPr>
            <a:endParaRPr lang="en-US" sz="1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1200">
                <a:solidFill>
                  <a:srgbClr val="404040"/>
                </a:solidFill>
                <a:latin typeface="Open Sans" pitchFamily="2" charset="0"/>
                <a:ea typeface="Open Sans"/>
                <a:cs typeface="Open Sans"/>
              </a:rPr>
              <a:t> Wired networks, where devices are interconnected using physical cables, are generally considered more secure than their wireless counterparts. </a:t>
            </a:r>
          </a:p>
          <a:p>
            <a:pPr marL="342900" indent="-342900">
              <a:lnSpc>
                <a:spcPct val="115000"/>
              </a:lnSpc>
              <a:buFont typeface="Arial" panose="020B0604020202020204" pitchFamily="34" charset="0"/>
              <a:buChar char="•"/>
            </a:pPr>
            <a:r>
              <a:rPr lang="en-US" sz="1200">
                <a:solidFill>
                  <a:srgbClr val="404040"/>
                </a:solidFill>
                <a:latin typeface="Open Sans" pitchFamily="2" charset="0"/>
                <a:ea typeface="Open Sans"/>
                <a:cs typeface="Open Sans"/>
              </a:rPr>
              <a:t>Wired networks can still be vulnerable if proper segmentation and access controls are not implemented</a:t>
            </a:r>
          </a:p>
          <a:p>
            <a:pPr marL="0" indent="0">
              <a:lnSpc>
                <a:spcPct val="115000"/>
              </a:lnSpc>
              <a:buFont typeface="Arial" panose="020B0604020202020204" pitchFamily="34" charset="0"/>
              <a:buNone/>
            </a:pPr>
            <a:endParaRPr lang="en-US" sz="1200">
              <a:solidFill>
                <a:srgbClr val="404040"/>
              </a:solidFill>
              <a:latin typeface="Open Sans" pitchFamily="2" charset="0"/>
            </a:endParaRPr>
          </a:p>
          <a:p>
            <a:pPr algn="l">
              <a:lnSpc>
                <a:spcPct val="115000"/>
              </a:lnSpc>
            </a:pPr>
            <a:r>
              <a:rPr lang="en-US" sz="1200" b="1" i="1" u="sng">
                <a:solidFill>
                  <a:srgbClr val="404040"/>
                </a:solidFill>
                <a:latin typeface="Open Sans" pitchFamily="2" charset="0"/>
                <a:ea typeface="Open Sans"/>
                <a:cs typeface="Open Sans"/>
              </a:rPr>
              <a:t>Bluetooth networks: </a:t>
            </a:r>
          </a:p>
          <a:p>
            <a:pPr algn="l">
              <a:lnSpc>
                <a:spcPct val="115000"/>
              </a:lnSpc>
            </a:pPr>
            <a:endParaRPr lang="en-US" sz="1200" b="1" i="1">
              <a:solidFill>
                <a:srgbClr val="404040"/>
              </a:solidFill>
              <a:latin typeface="Open Sans" pitchFamily="2" charset="0"/>
              <a:ea typeface="Open Sans"/>
              <a:cs typeface="Open Sans"/>
            </a:endParaRPr>
          </a:p>
          <a:p>
            <a:pPr algn="l">
              <a:lnSpc>
                <a:spcPct val="115000"/>
              </a:lnSpc>
              <a:buFont typeface="Arial" panose="020B0604020202020204" pitchFamily="34" charset="0"/>
              <a:buChar char="•"/>
            </a:pPr>
            <a:r>
              <a:rPr lang="en-US" sz="1200" i="1">
                <a:solidFill>
                  <a:srgbClr val="404040"/>
                </a:solidFill>
                <a:latin typeface="Open Sans" pitchFamily="2" charset="0"/>
                <a:ea typeface="Open Sans"/>
                <a:cs typeface="Open Sans"/>
              </a:rPr>
              <a:t>Bluetooth networks allow short-range communication between devices. However, they can be exploited if devices are set to “discoverable” mode or if known Bluetooth protocol vulnerabilities are not patched. </a:t>
            </a:r>
          </a:p>
          <a:p>
            <a:pPr marL="0" indent="0" algn="l">
              <a:lnSpc>
                <a:spcPct val="115000"/>
              </a:lnSpc>
              <a:buFont typeface="Arial" panose="020B0604020202020204" pitchFamily="34" charset="0"/>
              <a:buNone/>
            </a:pPr>
            <a:endParaRPr lang="en-US" sz="1200">
              <a:solidFill>
                <a:srgbClr val="404040"/>
              </a:solidFill>
              <a:latin typeface="Open Sans" pitchFamily="2" charset="0"/>
            </a:endParaRPr>
          </a:p>
          <a:p>
            <a:pPr marL="0" lvl="0" indent="0" algn="l" rtl="0">
              <a:lnSpc>
                <a:spcPct val="100000"/>
              </a:lnSpc>
              <a:spcBef>
                <a:spcPts val="0"/>
              </a:spcBef>
              <a:spcAft>
                <a:spcPts val="0"/>
              </a:spcAft>
              <a:buSzPts val="1400"/>
              <a:buNone/>
            </a:pPr>
            <a:endParaRPr lang="en-US"/>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Tree>
    <p:extLst>
      <p:ext uri="{BB962C8B-B14F-4D97-AF65-F5344CB8AC3E}">
        <p14:creationId xmlns:p14="http://schemas.microsoft.com/office/powerpoint/2010/main" val="3238871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Open Service Port as an attack vector</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Open service ports are network communication endpoints left accessible and unguarded on a computer system.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Applications use these ports to communicate with other devices over a network.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Open service ports can present a significant security risk when not adequately secured.</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An open service port can be compared to an unlocked door in a building.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Just as an unlocked door allows anyone to enter, an open service port can allow unauthorized access to an application or even the underlying operating system</a:t>
            </a: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spTree>
    <p:extLst>
      <p:ext uri="{BB962C8B-B14F-4D97-AF65-F5344CB8AC3E}">
        <p14:creationId xmlns:p14="http://schemas.microsoft.com/office/powerpoint/2010/main" val="15914675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controls required to mitigate risks related to Open ports</a:t>
            </a:r>
          </a:p>
          <a:p>
            <a:endParaRPr lang="en-US"/>
          </a:p>
          <a:p>
            <a:r>
              <a:rPr lang="en-US"/>
              <a:t>Port Scanning- Scan the ports regularly</a:t>
            </a:r>
          </a:p>
          <a:p>
            <a:r>
              <a:rPr lang="en-US"/>
              <a:t>Firewall configuration: Implement firewall to filter traffic</a:t>
            </a:r>
          </a:p>
          <a:p>
            <a:r>
              <a:rPr lang="en-US"/>
              <a:t>Monitoring and Logging: Regularly monitor and log traffic</a:t>
            </a:r>
          </a:p>
          <a:p>
            <a:r>
              <a:rPr lang="en-US"/>
              <a:t>Patching and Update : Apply the appropriate patch regularly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22175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Default Credentials</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Default credentials (often set by manufacturers for ease of installation) are a glaring point of weakness.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Attackers leverage default usernames and passwords to gain unauthorized access to systems and applications, and these default credentials are posted on several websites.</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Routers, switches, and other network device manufacturers often ship their products with simple default passwords, expecting the end user to change these credentials during initial setup. </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extLst>
      <p:ext uri="{BB962C8B-B14F-4D97-AF65-F5344CB8AC3E}">
        <p14:creationId xmlns:p14="http://schemas.microsoft.com/office/powerpoint/2010/main" val="3183522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Supply Chain</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4000"/>
              </a:lnSpc>
              <a:buSzPts val="2200"/>
              <a:buFont typeface="Arial" panose="020B0604020202020204" pitchFamily="34" charset="0"/>
              <a:buChar char="•"/>
            </a:pPr>
            <a:r>
              <a:rPr lang="en-US" sz="1200" b="0" i="0" u="none" strike="noStrike" cap="none">
                <a:solidFill>
                  <a:srgbClr val="3F3F3F"/>
                </a:solidFill>
                <a:latin typeface="Open Sans"/>
                <a:ea typeface="Open Sans"/>
                <a:cs typeface="Open Sans"/>
                <a:sym typeface="Open Sans"/>
              </a:rPr>
              <a:t>Supply chain is the network of all the individuals, organizations, resources, activities, and technology involved in the creation and sale of a product, from the delivery of source materials from the supplier to the manufacturer through to its eventual delivery to the end user</a:t>
            </a:r>
            <a:endParaRPr lang="en-US" sz="1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sym typeface="Open Sans"/>
              </a:rPr>
              <a:t>A supply chain compromise is an occurrence within the supply chain whereby an adversary jeopardizes the confidentiality, integrity, or availability of a system or the information the system processes, stores, or transmits. </a:t>
            </a:r>
            <a:endParaRPr lang="en-US" sz="1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This chain, comprised of connected businesses, can be vulnerable at various points, making it a potential target for cybercriminals.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Default credentials (often set by manufacturers for ease of installation) are a glaring point of weakness.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Attackers leverage default usernames and passwords to gain unauthorized access to systems and applications, and these default credentials are posted on several websites.</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Routers, switches, and other network device manufacturers often ship their products with simple default passwords, expecting the end user to change these credentials during initial setup. </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59</a:t>
            </a:fld>
            <a:endParaRPr/>
          </a:p>
        </p:txBody>
      </p:sp>
    </p:spTree>
    <p:extLst>
      <p:ext uri="{BB962C8B-B14F-4D97-AF65-F5344CB8AC3E}">
        <p14:creationId xmlns:p14="http://schemas.microsoft.com/office/powerpoint/2010/main" val="183686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Trainer Notes:</a:t>
            </a:r>
          </a:p>
          <a:p>
            <a:pPr marL="0" marR="0" lvl="0" indent="0" algn="l" rtl="0">
              <a:lnSpc>
                <a:spcPct val="100000"/>
              </a:lnSpc>
              <a:spcBef>
                <a:spcPts val="0"/>
              </a:spcBef>
              <a:spcAft>
                <a:spcPts val="0"/>
              </a:spcAft>
              <a:buClr>
                <a:srgbClr val="000000"/>
              </a:buClr>
              <a:buSzPts val="1400"/>
              <a:buFont typeface="Arial"/>
              <a:buNone/>
            </a:pPr>
            <a:endParaRPr lang="en-US">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a:solidFill>
                  <a:srgbClr val="3F3F3F"/>
                </a:solidFill>
                <a:latin typeface="Open Sans"/>
                <a:ea typeface="Open Sans"/>
                <a:cs typeface="Open Sans"/>
                <a:sym typeface="Open Sans"/>
              </a:rPr>
              <a:t>Vulnerability refers to condition in the system that intentionally or by accident causes a security disability. This compromises the security of the system.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https://image.freepik.com/free-vector/vulnerability-bugs-search-finding-malware-concept_106788-2349.jpg</a:t>
            </a:r>
            <a:endParaRPr/>
          </a:p>
        </p:txBody>
      </p:sp>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Social Engineering</a:t>
            </a:r>
          </a:p>
          <a:p>
            <a:r>
              <a:rPr lang="en-US" b="1"/>
              <a:t>Social engineering</a:t>
            </a:r>
            <a:r>
              <a:rPr lang="en-US"/>
              <a:t> is the psychological manipulation of people into performing actions or divulging confidential information. It's essentially the art of hacking the human element. Cybercriminals often use social engineering to bypass traditional security measures, as people are often the weakest link in the security chain.</a:t>
            </a:r>
          </a:p>
          <a:p>
            <a:pPr marL="0" lvl="0" indent="0" algn="l" rtl="0">
              <a:lnSpc>
                <a:spcPct val="100000"/>
              </a:lnSpc>
              <a:spcBef>
                <a:spcPts val="0"/>
              </a:spcBef>
              <a:spcAft>
                <a:spcPts val="0"/>
              </a:spcAft>
              <a:buSzPts val="1400"/>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Explain Social engineering examples mentioned in slides</a:t>
            </a:r>
          </a:p>
          <a:p>
            <a:pPr marL="228600" lvl="0" indent="0" algn="l" rtl="0">
              <a:lnSpc>
                <a:spcPct val="100000"/>
              </a:lnSpc>
              <a:spcBef>
                <a:spcPts val="0"/>
              </a:spcBef>
              <a:spcAft>
                <a:spcPts val="0"/>
              </a:spcAft>
              <a:buSzPts val="1400"/>
              <a:buFont typeface="Arial"/>
              <a:buNone/>
            </a:pPr>
            <a:endParaRPr lang="en-US"/>
          </a:p>
          <a:p>
            <a:pPr marL="228600" indent="0">
              <a:defRPr/>
            </a:pPr>
            <a:r>
              <a:rPr lang="en-US" sz="1200" b="0" i="0" u="none" strike="noStrike" cap="none">
                <a:solidFill>
                  <a:schemeClr val="bg1"/>
                </a:solidFill>
                <a:latin typeface="Open Sans"/>
                <a:ea typeface="Open Sans"/>
                <a:cs typeface="Open Sans"/>
                <a:sym typeface="Open Sans"/>
              </a:rPr>
              <a:t>An attacker creates an executable file that prompts a user for their password and records whatever they type.</a:t>
            </a:r>
            <a:r>
              <a:rPr lang="en-US">
                <a:solidFill>
                  <a:schemeClr val="bg1"/>
                </a:solidFill>
                <a:latin typeface="Open Sans"/>
                <a:ea typeface="Open Sans"/>
                <a:cs typeface="Open Sans"/>
                <a:sym typeface="Open Sans"/>
              </a:rPr>
              <a:t> </a:t>
            </a:r>
            <a:r>
              <a:rPr lang="en-US" sz="1200" b="0" i="0" u="none" strike="noStrike" cap="none">
                <a:solidFill>
                  <a:schemeClr val="bg1"/>
                </a:solidFill>
                <a:latin typeface="Open Sans"/>
                <a:ea typeface="Open Sans"/>
                <a:cs typeface="Open Sans"/>
                <a:sym typeface="Open Sans"/>
              </a:rPr>
              <a:t>This executable file can record the password.</a:t>
            </a:r>
            <a:endParaRPr lang="en-US" sz="1200" b="0" i="0" u="none" strike="noStrike" cap="none">
              <a:solidFill>
                <a:schemeClr val="bg1"/>
              </a:solidFill>
              <a:latin typeface="Open Sans"/>
              <a:ea typeface="Open Sans"/>
              <a:cs typeface="Open Sans"/>
            </a:endParaRP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bg1"/>
                </a:solidFill>
                <a:latin typeface="Open Sans"/>
                <a:ea typeface="Open Sans"/>
                <a:cs typeface="Open Sans"/>
                <a:sym typeface="Open Sans"/>
              </a:rPr>
              <a:t>An intruder impersonates a remote sales agent seeking help to set up remote access and contacts the help desk .</a:t>
            </a:r>
            <a:endParaRPr lang="en-US" sz="1200" b="0" i="0" u="none" strike="noStrike" cap="none">
              <a:solidFill>
                <a:schemeClr val="bg1"/>
              </a:solidFill>
              <a:latin typeface="Open Sans"/>
              <a:ea typeface="Open Sans"/>
              <a:cs typeface="Open Sans"/>
            </a:endParaRP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a:solidFill>
                  <a:schemeClr val="bg1"/>
                </a:solidFill>
                <a:latin typeface="Open Sans"/>
                <a:ea typeface="Open Sans"/>
                <a:cs typeface="Open Sans"/>
                <a:sym typeface="Open Sans"/>
              </a:rPr>
              <a:t>An intruder sets off a fire alarm and connects a surveillance system to a network port while everyone is distracted and use this to gain access and steals useful information</a:t>
            </a:r>
            <a:endParaRPr lang="en-US" sz="1200" b="0" i="0" u="none" strike="noStrike" cap="none">
              <a:solidFill>
                <a:schemeClr val="bg1"/>
              </a:solidFill>
              <a:latin typeface="Open Sans"/>
              <a:ea typeface="Arial"/>
              <a:cs typeface="Arial"/>
              <a:sym typeface="Arial"/>
            </a:endParaRP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chemeClr val="bg1"/>
              </a:solidFill>
              <a:latin typeface="Open Sans" pitchFamily="2" charset="0"/>
              <a:ea typeface="Open Sans"/>
              <a:cs typeface="Open Sans"/>
              <a:sym typeface="Open Sans"/>
            </a:endParaRP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a:solidFill>
                <a:schemeClr val="bg1"/>
              </a:solidFill>
              <a:latin typeface="Open Sans" pitchFamily="2" charset="0"/>
              <a:ea typeface="Arial"/>
              <a:cs typeface="Arial"/>
              <a:sym typeface="Arial"/>
            </a:endParaRPr>
          </a:p>
          <a:p>
            <a:pPr marL="228600" lvl="0" indent="0" algn="l" rtl="0">
              <a:lnSpc>
                <a:spcPct val="100000"/>
              </a:lnSpc>
              <a:spcBef>
                <a:spcPts val="0"/>
              </a:spcBef>
              <a:spcAft>
                <a:spcPts val="0"/>
              </a:spcAft>
              <a:buSzPts val="1400"/>
              <a:buFont typeface="Arial"/>
              <a:buNone/>
            </a:pPr>
            <a:endParaRPr/>
          </a:p>
        </p:txBody>
      </p:sp>
      <p:sp>
        <p:nvSpPr>
          <p:cNvPr id="189" name="Google Shape;1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a:t>
            </a:r>
          </a:p>
          <a:p>
            <a:pPr marL="228600" lvl="0" indent="0" algn="l" rtl="0">
              <a:lnSpc>
                <a:spcPct val="100000"/>
              </a:lnSpc>
              <a:spcBef>
                <a:spcPts val="0"/>
              </a:spcBef>
              <a:spcAft>
                <a:spcPts val="0"/>
              </a:spcAft>
              <a:buSzPts val="1400"/>
              <a:buFont typeface="Arial"/>
              <a:buNone/>
            </a:pPr>
            <a:endParaRPr lang="en-US"/>
          </a:p>
          <a:p>
            <a:pPr marL="228600" lvl="0" indent="0" algn="l" rtl="0">
              <a:lnSpc>
                <a:spcPct val="100000"/>
              </a:lnSpc>
              <a:spcBef>
                <a:spcPts val="0"/>
              </a:spcBef>
              <a:spcAft>
                <a:spcPts val="0"/>
              </a:spcAft>
              <a:buSzPts val="1400"/>
              <a:buFont typeface="Arial"/>
              <a:buNone/>
            </a:pPr>
            <a:r>
              <a:rPr lang="en-US"/>
              <a:t>Explain Social Engineering Principles mentioned in slides</a:t>
            </a:r>
          </a:p>
          <a:p>
            <a:pPr marL="228600" lvl="0" indent="0" algn="l" rtl="0">
              <a:lnSpc>
                <a:spcPct val="100000"/>
              </a:lnSpc>
              <a:spcBef>
                <a:spcPts val="0"/>
              </a:spcBef>
              <a:spcAft>
                <a:spcPts val="0"/>
              </a:spcAft>
              <a:buSzPts val="1400"/>
              <a:buFont typeface="Arial"/>
              <a:buNone/>
            </a:pPr>
            <a:endParaRPr lang="en-US"/>
          </a:p>
          <a:p>
            <a:pPr marL="342900" marR="0" lvl="0" indent="-342900" algn="l" rtl="0">
              <a:lnSpc>
                <a:spcPct val="114000"/>
              </a:lnSpc>
              <a:spcBef>
                <a:spcPts val="0"/>
              </a:spcBef>
              <a:spcAft>
                <a:spcPts val="0"/>
              </a:spcAft>
              <a:buClr>
                <a:srgbClr val="000000"/>
              </a:buClr>
              <a:buSzPts val="2200"/>
              <a:buFont typeface="Arial"/>
              <a:buChar char="•"/>
            </a:pPr>
            <a:r>
              <a:rPr lang="en-US"/>
              <a:t>Familiarity or liking : </a:t>
            </a:r>
            <a:r>
              <a:rPr lang="en-US" sz="1200" b="0" i="0" u="none" strike="noStrike" cap="none">
                <a:solidFill>
                  <a:srgbClr val="3F3F3F"/>
                </a:solidFill>
                <a:latin typeface="Open Sans"/>
                <a:ea typeface="Open Sans"/>
                <a:cs typeface="Open Sans"/>
                <a:sym typeface="Open Sans"/>
              </a:rPr>
              <a:t>It creates trust.</a:t>
            </a:r>
            <a:r>
              <a:rPr lang="en-US" sz="900" b="0" i="0" u="none" strike="noStrike" cap="none">
                <a:solidFill>
                  <a:srgbClr val="000000"/>
                </a:solidFill>
                <a:latin typeface="Arial"/>
                <a:ea typeface="Open Sans"/>
                <a:cs typeface="Arial"/>
                <a:sym typeface="Arial"/>
              </a:rPr>
              <a:t> </a:t>
            </a:r>
            <a:r>
              <a:rPr lang="en-US" sz="1200" b="0" i="0" u="none" strike="noStrike" cap="none">
                <a:solidFill>
                  <a:srgbClr val="3F3F3F"/>
                </a:solidFill>
                <a:latin typeface="Open Sans"/>
                <a:ea typeface="Open Sans"/>
                <a:cs typeface="Open Sans"/>
                <a:sym typeface="Open Sans"/>
              </a:rPr>
              <a:t>It makes the request appear reasonable and natural.</a:t>
            </a:r>
          </a:p>
          <a:p>
            <a:pPr marL="342900" marR="0" lvl="0" indent="-342900" algn="l" rtl="0">
              <a:lnSpc>
                <a:spcPct val="114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Consensus or Social Proof :</a:t>
            </a:r>
            <a:r>
              <a:rPr lang="en-US" sz="900" b="0" i="0" u="none" strike="noStrike" cap="none">
                <a:solidFill>
                  <a:srgbClr val="3F3F3F"/>
                </a:solidFill>
                <a:latin typeface="Open Sans"/>
                <a:ea typeface="Open Sans"/>
                <a:cs typeface="Open Sans"/>
                <a:sym typeface="Open Sans"/>
              </a:rPr>
              <a:t>It utilize courteous behaviors.</a:t>
            </a:r>
            <a:r>
              <a:rPr lang="en-US" sz="800" b="0" i="0" u="none" strike="noStrike" cap="none">
                <a:solidFill>
                  <a:srgbClr val="000000"/>
                </a:solidFill>
                <a:latin typeface="Arial"/>
                <a:ea typeface="Open Sans"/>
                <a:cs typeface="Arial"/>
                <a:sym typeface="Arial"/>
              </a:rPr>
              <a:t> </a:t>
            </a:r>
            <a:r>
              <a:rPr lang="en-US" sz="900" b="0" i="0" u="none" strike="noStrike" cap="none">
                <a:solidFill>
                  <a:srgbClr val="3F3F3F"/>
                </a:solidFill>
                <a:latin typeface="Open Sans"/>
                <a:ea typeface="Open Sans"/>
                <a:cs typeface="Open Sans"/>
                <a:sym typeface="Open Sans"/>
              </a:rPr>
              <a:t>It creates fabricated testimonials or contacts.</a:t>
            </a:r>
          </a:p>
          <a:p>
            <a:pPr marL="457200" marR="0" lvl="0" indent="-228600" algn="l" rtl="0">
              <a:lnSpc>
                <a:spcPct val="100000"/>
              </a:lnSpc>
              <a:spcBef>
                <a:spcPts val="0"/>
              </a:spcBef>
              <a:spcAft>
                <a:spcPts val="0"/>
              </a:spcAft>
              <a:buClr>
                <a:srgbClr val="000000"/>
              </a:buClr>
              <a:buSzPts val="1400"/>
              <a:buFont typeface="Arial" panose="020B0604020202020204" pitchFamily="34" charset="0"/>
              <a:buChar char="•"/>
            </a:pPr>
            <a:r>
              <a:rPr lang="en-US" sz="800"/>
              <a:t>Authority and Intimidation</a:t>
            </a:r>
          </a:p>
          <a:p>
            <a:pPr marL="228600" lvl="0" indent="0" algn="l" rtl="0">
              <a:lnSpc>
                <a:spcPct val="100000"/>
              </a:lnSpc>
              <a:spcBef>
                <a:spcPts val="0"/>
              </a:spcBef>
              <a:spcAft>
                <a:spcPts val="0"/>
              </a:spcAft>
              <a:buSzPts val="1400"/>
              <a:buFont typeface="Arial"/>
              <a:buNone/>
            </a:pPr>
            <a:r>
              <a:rPr lang="en-US" sz="800"/>
              <a:t>Many people find it difficult to turn down a request from someone they consider to be superior in rank or expertise. Social engineers can use this behavior to intimidate their target by posing as a senior executive. An attack could be launched by impersonating someone who is frequently deferred to, such as a cop, judge, or doctor. Another tactic is to use bogus technical arguments and jargon. Social engineering can take advantage of the fact that few people are willing to admit their ignorance. This type of adversarial tactic may be riskier to the attacker than using a familiarity/liking approach because there is a greater chance of arousing suspicion and the target reporting the attack attempt.</a:t>
            </a:r>
          </a:p>
          <a:p>
            <a:pPr marL="457200" marR="0" lvl="0" indent="-228600" algn="l" rtl="0">
              <a:lnSpc>
                <a:spcPct val="100000"/>
              </a:lnSpc>
              <a:spcBef>
                <a:spcPts val="0"/>
              </a:spcBef>
              <a:spcAft>
                <a:spcPts val="0"/>
              </a:spcAft>
              <a:buClr>
                <a:srgbClr val="000000"/>
              </a:buClr>
              <a:buSzPts val="1400"/>
              <a:buFont typeface="Arial"/>
              <a:buNone/>
            </a:pPr>
            <a:endParaRPr lang="en-US" sz="800"/>
          </a:p>
          <a:p>
            <a:pPr marL="457200" marR="0" lvl="0" indent="-228600" algn="l" rtl="0">
              <a:lnSpc>
                <a:spcPct val="100000"/>
              </a:lnSpc>
              <a:spcBef>
                <a:spcPts val="0"/>
              </a:spcBef>
              <a:spcAft>
                <a:spcPts val="0"/>
              </a:spcAft>
              <a:buClr>
                <a:srgbClr val="000000"/>
              </a:buClr>
              <a:buSzPts val="1400"/>
              <a:buFont typeface="Arial" panose="020B0604020202020204" pitchFamily="34" charset="0"/>
              <a:buChar char="•"/>
            </a:pPr>
            <a:r>
              <a:rPr lang="en-US" sz="800"/>
              <a:t>Scarcity and Urgency</a:t>
            </a:r>
          </a:p>
          <a:p>
            <a:pPr marL="228600" lvl="0" indent="0" algn="l" rtl="0">
              <a:lnSpc>
                <a:spcPct val="100000"/>
              </a:lnSpc>
              <a:spcBef>
                <a:spcPts val="0"/>
              </a:spcBef>
              <a:spcAft>
                <a:spcPts val="0"/>
              </a:spcAft>
              <a:buSzPts val="1400"/>
              <a:buFont typeface="Arial"/>
              <a:buNone/>
            </a:pPr>
            <a:r>
              <a:rPr lang="en-US" sz="800"/>
              <a:t>Creating a false sense of scarcity or urgency, which is frequently used by salespeople, can disrupt people's normal decision-making process. The social engineer can try to put his or her target under pressure by demanding a quick response. For example, the social engineer might try to persuade the target to sign up for a "limited time" or "invitation-only" trial of a service and request a username and password (hoping that the target will offer a password he or she has used for other accounts). Fake anti-virus products create a sense of urgency by convincing users that their computer is already infected with malware.</a:t>
            </a:r>
          </a:p>
          <a:p>
            <a:pPr marL="342900" marR="0" lvl="0" indent="-342900" algn="l" rtl="0">
              <a:lnSpc>
                <a:spcPct val="114000"/>
              </a:lnSpc>
              <a:spcBef>
                <a:spcPts val="0"/>
              </a:spcBef>
              <a:spcAft>
                <a:spcPts val="0"/>
              </a:spcAft>
              <a:buClr>
                <a:srgbClr val="000000"/>
              </a:buClr>
              <a:buSzPts val="2200"/>
              <a:buFont typeface="Arial"/>
              <a:buChar char="•"/>
            </a:pPr>
            <a:endParaRPr lang="en-US" sz="800" b="0" i="0" u="none" strike="noStrike" cap="none">
              <a:solidFill>
                <a:srgbClr val="000000"/>
              </a:solidFill>
              <a:latin typeface="Arial"/>
              <a:ea typeface="Arial"/>
              <a:cs typeface="Arial"/>
              <a:sym typeface="Arial"/>
            </a:endParaRPr>
          </a:p>
          <a:p>
            <a:pPr marL="342900" marR="0" lvl="0" indent="-342900" algn="l" rtl="0">
              <a:lnSpc>
                <a:spcPct val="114000"/>
              </a:lnSpc>
              <a:spcBef>
                <a:spcPts val="0"/>
              </a:spcBef>
              <a:spcAft>
                <a:spcPts val="0"/>
              </a:spcAft>
              <a:buClr>
                <a:srgbClr val="000000"/>
              </a:buClr>
              <a:buSzPts val="2200"/>
              <a:buFont typeface="Arial"/>
              <a:buChar char="•"/>
            </a:pPr>
            <a:endParaRPr lang="en-US" sz="900" b="0" i="0" u="none" strike="noStrike" cap="none">
              <a:solidFill>
                <a:srgbClr val="000000"/>
              </a:solidFill>
              <a:latin typeface="Arial"/>
              <a:ea typeface="Arial"/>
              <a:cs typeface="Arial"/>
              <a:sym typeface="Arial"/>
            </a:endParaRPr>
          </a:p>
          <a:p>
            <a:pPr marL="228600" lvl="0" indent="0" algn="l" rtl="0">
              <a:lnSpc>
                <a:spcPct val="100000"/>
              </a:lnSpc>
              <a:spcBef>
                <a:spcPts val="0"/>
              </a:spcBef>
              <a:spcAft>
                <a:spcPts val="0"/>
              </a:spcAft>
              <a:buSzPts val="1400"/>
              <a:buFont typeface="Arial"/>
              <a:buNone/>
            </a:pPr>
            <a:endParaRPr/>
          </a:p>
        </p:txBody>
      </p:sp>
      <p:sp>
        <p:nvSpPr>
          <p:cNvPr id="207" name="Google Shape;2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Trainer Notes: Explain Phishing</a:t>
            </a:r>
          </a:p>
          <a:p>
            <a:pPr marL="228600" lvl="0" indent="0" algn="l" rtl="0">
              <a:lnSpc>
                <a:spcPct val="100000"/>
              </a:lnSpc>
              <a:spcBef>
                <a:spcPts val="0"/>
              </a:spcBef>
              <a:spcAft>
                <a:spcPts val="0"/>
              </a:spcAft>
              <a:buSzPts val="1400"/>
              <a:buFont typeface="Arial"/>
              <a:buNone/>
            </a:pPr>
            <a:endParaRPr lang="en-US"/>
          </a:p>
          <a:p>
            <a:r>
              <a:rPr lang="en-US" b="1"/>
              <a:t>Phishing</a:t>
            </a:r>
            <a:r>
              <a:rPr lang="en-US"/>
              <a:t> is a type of cyberattack where scammers attempt to obtain sensitive information such as usernames, passwords, and credit card details by masquerading as a trustworthy entity in an electronic communication.</a:t>
            </a:r>
          </a:p>
          <a:p>
            <a:r>
              <a:rPr lang="en-US"/>
              <a:t>Think of it like fishing: cybercriminals cast a wide net (email, text, social media) with a tempting bait (urgent message, prize, or threat) hoping to catch unsuspecting victims</a:t>
            </a:r>
          </a:p>
        </p:txBody>
      </p:sp>
      <p:sp>
        <p:nvSpPr>
          <p:cNvPr id="318" name="Google Shape;31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a:t>There are many types of phishing to be aware of:</a:t>
            </a:r>
            <a:endParaRPr/>
          </a:p>
          <a:p>
            <a:pPr marL="228600" lvl="0" indent="0" algn="l" rtl="0">
              <a:lnSpc>
                <a:spcPct val="100000"/>
              </a:lnSpc>
              <a:spcBef>
                <a:spcPts val="0"/>
              </a:spcBef>
              <a:spcAft>
                <a:spcPts val="0"/>
              </a:spcAft>
              <a:buSzPts val="1400"/>
              <a:buFont typeface="Arial"/>
              <a:buNone/>
            </a:pPr>
            <a:endParaRPr/>
          </a:p>
          <a:p>
            <a:pPr marL="228600" lvl="0" indent="0" algn="l" rtl="0">
              <a:lnSpc>
                <a:spcPct val="100000"/>
              </a:lnSpc>
              <a:spcBef>
                <a:spcPts val="0"/>
              </a:spcBef>
              <a:spcAft>
                <a:spcPts val="0"/>
              </a:spcAft>
              <a:buSzPts val="1400"/>
              <a:buFont typeface="Arial"/>
              <a:buNone/>
            </a:pPr>
            <a:r>
              <a:rPr lang="en-US"/>
              <a:t>• Spear phishing—a phishing scam in which the attacker has information that makes a specific target more likely to be duped by the attack. Each phishing message is customized to a particular target consumer. For example, the attacker may know the name of a document that the target is editing and send a malicious copy, or the phishing email may indicate that the attacker knows the recipient's full name, job title, phone number, or other information that help reassure the target that the communication is genuine.</a:t>
            </a:r>
            <a:endParaRPr/>
          </a:p>
          <a:p>
            <a:pPr marL="228600" lvl="0" indent="0" algn="l" rtl="0">
              <a:lnSpc>
                <a:spcPct val="100000"/>
              </a:lnSpc>
              <a:spcBef>
                <a:spcPts val="0"/>
              </a:spcBef>
              <a:spcAft>
                <a:spcPts val="0"/>
              </a:spcAft>
              <a:buSzPts val="1400"/>
              <a:buFont typeface="Arial"/>
              <a:buNone/>
            </a:pPr>
            <a:endParaRPr/>
          </a:p>
          <a:p>
            <a:pPr marL="228600" lvl="0" indent="0" algn="l" rtl="0">
              <a:lnSpc>
                <a:spcPct val="100000"/>
              </a:lnSpc>
              <a:spcBef>
                <a:spcPts val="0"/>
              </a:spcBef>
              <a:spcAft>
                <a:spcPts val="0"/>
              </a:spcAft>
              <a:buSzPts val="1400"/>
              <a:buFont typeface="Arial"/>
              <a:buNone/>
            </a:pPr>
            <a:r>
              <a:rPr lang="en-US"/>
              <a:t>• Whaling—a spear phishing assault aimed directly at the organization's upper management (CEOs and other "big fish"). Because of their inability to learn simple security protocols, upper management could be more vulnerable to ordinary phishing attacks.</a:t>
            </a:r>
            <a:endParaRPr/>
          </a:p>
          <a:p>
            <a:pPr marL="228600" lvl="0" indent="0" algn="l" rtl="0">
              <a:lnSpc>
                <a:spcPct val="100000"/>
              </a:lnSpc>
              <a:spcBef>
                <a:spcPts val="0"/>
              </a:spcBef>
              <a:spcAft>
                <a:spcPts val="0"/>
              </a:spcAft>
              <a:buSzPts val="1400"/>
              <a:buFont typeface="Arial"/>
              <a:buNone/>
            </a:pPr>
            <a:endParaRPr/>
          </a:p>
          <a:p>
            <a:pPr marL="228600" lvl="0" indent="0" algn="l" rtl="0">
              <a:lnSpc>
                <a:spcPct val="100000"/>
              </a:lnSpc>
              <a:spcBef>
                <a:spcPts val="0"/>
              </a:spcBef>
              <a:spcAft>
                <a:spcPts val="0"/>
              </a:spcAft>
              <a:buSzPts val="1400"/>
              <a:buFont typeface="Arial"/>
              <a:buNone/>
            </a:pPr>
            <a:r>
              <a:rPr lang="en-US"/>
              <a:t>• Vishing is a phishing attack that uses a speech channel (such as a phone or VoIP). For example, targets may be contacted by someone claiming to be from their bank, asking them to confirm a recent credit card transaction and requesting their security information. It is much more difficult to reject a phone call request than it is to refuse an email request.</a:t>
            </a:r>
            <a:endParaRPr/>
          </a:p>
          <a:p>
            <a:pPr marL="228600" lvl="0" indent="0" algn="l" rtl="0">
              <a:lnSpc>
                <a:spcPct val="100000"/>
              </a:lnSpc>
              <a:spcBef>
                <a:spcPts val="0"/>
              </a:spcBef>
              <a:spcAft>
                <a:spcPts val="0"/>
              </a:spcAft>
              <a:buSzPts val="14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1">
                <a:latin typeface="Times New Roman"/>
                <a:ea typeface="Times New Roman"/>
                <a:cs typeface="Times New Roman"/>
                <a:sym typeface="Times New Roman"/>
              </a:rPr>
              <a:t>Smishing </a:t>
            </a:r>
            <a:r>
              <a:rPr lang="en-US" sz="1200">
                <a:latin typeface="Times New Roman"/>
                <a:ea typeface="Times New Roman"/>
                <a:cs typeface="Times New Roman"/>
                <a:sym typeface="Times New Roman"/>
              </a:rPr>
              <a:t>this refers to using simple message service (SMS) text communications as the vector.</a:t>
            </a:r>
            <a:endParaRPr/>
          </a:p>
          <a:p>
            <a:pPr marL="228600" lvl="0" indent="0" algn="l" rtl="0">
              <a:lnSpc>
                <a:spcPct val="100000"/>
              </a:lnSpc>
              <a:spcBef>
                <a:spcPts val="0"/>
              </a:spcBef>
              <a:spcAft>
                <a:spcPts val="0"/>
              </a:spcAft>
              <a:buSzPts val="1400"/>
              <a:buFont typeface="Arial"/>
              <a:buNone/>
            </a:pPr>
            <a:endParaRPr/>
          </a:p>
          <a:p>
            <a:pPr marL="0" lvl="0" indent="0" algn="l" rtl="0">
              <a:lnSpc>
                <a:spcPct val="100000"/>
              </a:lnSpc>
              <a:spcBef>
                <a:spcPts val="0"/>
              </a:spcBef>
              <a:spcAft>
                <a:spcPts val="0"/>
              </a:spcAft>
              <a:buSzPts val="1400"/>
              <a:buFont typeface="Arial"/>
              <a:buNone/>
            </a:pPr>
            <a:endParaRPr/>
          </a:p>
        </p:txBody>
      </p:sp>
      <p:sp>
        <p:nvSpPr>
          <p:cNvPr id="327" name="Google Shape;32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Explain about Impersonations</a:t>
            </a:r>
          </a:p>
          <a:p>
            <a:pPr marL="0" lvl="0" indent="0" algn="l" rtl="0">
              <a:lnSpc>
                <a:spcPct val="100000"/>
              </a:lnSpc>
              <a:spcBef>
                <a:spcPts val="0"/>
              </a:spcBef>
              <a:spcAft>
                <a:spcPts val="0"/>
              </a:spcAft>
              <a:buClr>
                <a:schemeClr val="dk1"/>
              </a:buClr>
              <a:buSzPts val="1100"/>
              <a:buFont typeface="Arial"/>
              <a:buNone/>
            </a:pPr>
            <a:endParaRPr lang="en-US"/>
          </a:p>
          <a:p>
            <a:pPr lvl="1">
              <a:lnSpc>
                <a:spcPct val="114000"/>
              </a:lnSpc>
              <a:buSzPts val="2200"/>
            </a:pPr>
            <a:r>
              <a:rPr lang="en-US" sz="1200">
                <a:solidFill>
                  <a:srgbClr val="3F3F3F"/>
                </a:solidFill>
                <a:latin typeface="Open Sans"/>
                <a:ea typeface="Open Sans"/>
                <a:cs typeface="Open Sans"/>
              </a:rPr>
              <a:t>Impersonation involves pretending to be someone else to gain trust or access. </a:t>
            </a:r>
          </a:p>
          <a:p>
            <a:pPr lvl="1">
              <a:lnSpc>
                <a:spcPct val="114000"/>
              </a:lnSpc>
              <a:buSzPts val="2200"/>
            </a:pPr>
            <a:r>
              <a:rPr lang="en-US" sz="1200">
                <a:solidFill>
                  <a:srgbClr val="3F3F3F"/>
                </a:solidFill>
                <a:latin typeface="Open Sans"/>
                <a:ea typeface="Open Sans"/>
                <a:cs typeface="Open Sans"/>
              </a:rPr>
              <a:t>An attacker might impersonate a colleague, a boss, or even a family member to trick an individual into divulging sensitive information. </a:t>
            </a:r>
          </a:p>
          <a:p>
            <a:pPr lvl="1">
              <a:lnSpc>
                <a:spcPct val="114000"/>
              </a:lnSpc>
              <a:buSzPts val="2200"/>
            </a:pPr>
            <a:r>
              <a:rPr lang="en-US" sz="1200">
                <a:solidFill>
                  <a:srgbClr val="3F3F3F"/>
                </a:solidFill>
                <a:latin typeface="Open Sans"/>
                <a:ea typeface="Open Sans"/>
                <a:cs typeface="Open Sans"/>
              </a:rPr>
              <a:t>Training employees to verify identities through multiple channels can mitigate this risk</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65</a:t>
            </a:fld>
            <a:endParaRPr/>
          </a:p>
        </p:txBody>
      </p:sp>
    </p:spTree>
    <p:extLst>
      <p:ext uri="{BB962C8B-B14F-4D97-AF65-F5344CB8AC3E}">
        <p14:creationId xmlns:p14="http://schemas.microsoft.com/office/powerpoint/2010/main" val="3550107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Watering Hole Attacks</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 watering hole attack is a cyberattack strategy that targets specific users or organizations by compromising websites they frequent.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It's like a predator waiting near a watering hole in the wild, knowing their prey will eventually show up.</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To figure out users’ browsing habits, an attacker might guess or use direct observation.</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 This type of attack may also build on other social engineering methods, such as eavesdropping, pretexting, and phishing</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66</a:t>
            </a:fld>
            <a:endParaRPr/>
          </a:p>
        </p:txBody>
      </p:sp>
    </p:spTree>
    <p:extLst>
      <p:ext uri="{BB962C8B-B14F-4D97-AF65-F5344CB8AC3E}">
        <p14:creationId xmlns:p14="http://schemas.microsoft.com/office/powerpoint/2010/main" val="37520983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Watering hole attack described in slide</a:t>
            </a:r>
          </a:p>
          <a:p>
            <a:endParaRPr lang="en-US"/>
          </a:p>
          <a:p>
            <a:r>
              <a:rPr lang="en-US"/>
              <a:t>Step 1 Hacker infects the most visited website of organization with malicious code.</a:t>
            </a:r>
          </a:p>
          <a:p>
            <a:r>
              <a:rPr lang="en-US"/>
              <a:t>Step 2 Users of the organization access this infected website as part of their day to day job</a:t>
            </a:r>
          </a:p>
          <a:p>
            <a:r>
              <a:rPr lang="en-US"/>
              <a:t>Step 3 Malicious code which was injected by hacker , get executed on user system and do things which hacker has defined in code</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80786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Typosquatting</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Typosquatting is a technique that takes advantage of human error.</a:t>
            </a:r>
            <a:r>
              <a:rPr lang="en-US">
                <a:solidFill>
                  <a:srgbClr val="3F3F3F"/>
                </a:solidFill>
                <a:latin typeface="Open Sans"/>
                <a:ea typeface="Open Sans"/>
                <a:cs typeface="Open Sans"/>
              </a:rPr>
              <a:t> </a:t>
            </a:r>
            <a:endParaRPr lang="en-US" sz="1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Knowing that users often type in URLs incorrectly, a </a:t>
            </a:r>
            <a:r>
              <a:rPr lang="en-US">
                <a:solidFill>
                  <a:srgbClr val="3F3F3F"/>
                </a:solidFill>
                <a:latin typeface="Open Sans"/>
                <a:ea typeface="Open Sans"/>
                <a:cs typeface="Open Sans"/>
              </a:rPr>
              <a:t>typosquatter </a:t>
            </a:r>
            <a:r>
              <a:rPr lang="en-US" sz="1200">
                <a:solidFill>
                  <a:srgbClr val="3F3F3F"/>
                </a:solidFill>
                <a:latin typeface="Open Sans"/>
                <a:ea typeface="Open Sans"/>
                <a:cs typeface="Open Sans"/>
              </a:rPr>
              <a:t>registers a domain that is a common typo of a legitimate site to impersonate the real website and host malware or perform other malicious techniques to compromise users’ systems.</a:t>
            </a:r>
            <a:r>
              <a:rPr lang="en-US">
                <a:solidFill>
                  <a:srgbClr val="3F3F3F"/>
                </a:solidFill>
                <a:latin typeface="Open Sans"/>
                <a:ea typeface="Open Sans"/>
                <a:cs typeface="Open Sans"/>
              </a:rPr>
              <a:t> </a:t>
            </a:r>
            <a:endParaRPr lang="en-US" sz="1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68</a:t>
            </a:fld>
            <a:endParaRPr/>
          </a:p>
        </p:txBody>
      </p:sp>
    </p:spTree>
    <p:extLst>
      <p:ext uri="{BB962C8B-B14F-4D97-AF65-F5344CB8AC3E}">
        <p14:creationId xmlns:p14="http://schemas.microsoft.com/office/powerpoint/2010/main" val="838700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 </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Brand Impersonation</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Brand impersonation is a tactic in which attackers pretend to represent a trusted brand, such as a well-known bank or technology company.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This impersonation can be used in phishing emails or fake websites to deceive victims into providing personal or financial information. </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Regular education, awareness training, and technical controls like email filtering can help individuals recognize and avoid these impersonation attempts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69</a:t>
            </a:fld>
            <a:endParaRPr/>
          </a:p>
        </p:txBody>
      </p:sp>
    </p:spTree>
    <p:extLst>
      <p:ext uri="{BB962C8B-B14F-4D97-AF65-F5344CB8AC3E}">
        <p14:creationId xmlns:p14="http://schemas.microsoft.com/office/powerpoint/2010/main" val="323363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Trainer Notes:</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A potential threat is a threat actor or a potential threat agent.</a:t>
            </a:r>
          </a:p>
          <a:p>
            <a:pPr marL="0" marR="0" lvl="0" indent="0" algn="l" rtl="0">
              <a:lnSpc>
                <a:spcPct val="100000"/>
              </a:lnSpc>
              <a:spcBef>
                <a:spcPts val="0"/>
              </a:spcBef>
              <a:spcAft>
                <a:spcPts val="0"/>
              </a:spcAft>
              <a:buClr>
                <a:srgbClr val="000000"/>
              </a:buClr>
              <a:buSzPts val="1400"/>
              <a:buFont typeface="Arial"/>
              <a:buNone/>
            </a:pPr>
            <a:endParaRPr lang="en-US"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There are 3 types of threats</a:t>
            </a:r>
          </a:p>
          <a:p>
            <a:pPr marL="228600" marR="0" lvl="0" indent="-228600" algn="l" rtl="0">
              <a:lnSpc>
                <a:spcPct val="100000"/>
              </a:lnSpc>
              <a:spcBef>
                <a:spcPts val="0"/>
              </a:spcBef>
              <a:spcAft>
                <a:spcPts val="0"/>
              </a:spcAft>
              <a:buClr>
                <a:srgbClr val="000000"/>
              </a:buClr>
              <a:buSzPts val="1400"/>
              <a:buFont typeface="Arial"/>
              <a:buAutoNum type="arabicParenR"/>
            </a:pPr>
            <a:r>
              <a:rPr lang="en-US" sz="1200">
                <a:solidFill>
                  <a:srgbClr val="3F3F3F"/>
                </a:solidFill>
                <a:latin typeface="Open Sans"/>
                <a:ea typeface="Open Sans"/>
                <a:cs typeface="Open Sans"/>
                <a:sym typeface="Open Sans"/>
              </a:rPr>
              <a:t>Intentional Threats</a:t>
            </a:r>
          </a:p>
          <a:p>
            <a:pPr marL="228600" marR="0" lvl="0" indent="-228600" algn="l" rtl="0">
              <a:lnSpc>
                <a:spcPct val="100000"/>
              </a:lnSpc>
              <a:spcBef>
                <a:spcPts val="0"/>
              </a:spcBef>
              <a:spcAft>
                <a:spcPts val="0"/>
              </a:spcAft>
              <a:buClr>
                <a:srgbClr val="000000"/>
              </a:buClr>
              <a:buSzPts val="1400"/>
              <a:buFont typeface="Arial"/>
              <a:buAutoNum type="arabicParenR"/>
            </a:pPr>
            <a:r>
              <a:rPr lang="en-US" sz="1200">
                <a:solidFill>
                  <a:srgbClr val="3F3F3F"/>
                </a:solidFill>
                <a:latin typeface="Open Sans"/>
                <a:ea typeface="Open Sans"/>
                <a:cs typeface="Open Sans"/>
                <a:sym typeface="Open Sans"/>
              </a:rPr>
              <a:t>Unintentional Threats</a:t>
            </a:r>
          </a:p>
          <a:p>
            <a:pPr marL="228600" marR="0" lvl="0" indent="-228600" algn="l" rtl="0">
              <a:lnSpc>
                <a:spcPct val="100000"/>
              </a:lnSpc>
              <a:spcBef>
                <a:spcPts val="0"/>
              </a:spcBef>
              <a:spcAft>
                <a:spcPts val="0"/>
              </a:spcAft>
              <a:buClr>
                <a:srgbClr val="000000"/>
              </a:buClr>
              <a:buSzPts val="1400"/>
              <a:buFont typeface="Arial"/>
              <a:buAutoNum type="arabicParenR"/>
            </a:pPr>
            <a:r>
              <a:rPr lang="en-US" sz="1200">
                <a:solidFill>
                  <a:srgbClr val="3F3F3F"/>
                </a:solidFill>
                <a:latin typeface="Open Sans"/>
                <a:ea typeface="Open Sans"/>
                <a:cs typeface="Open Sans"/>
                <a:sym typeface="Open Sans"/>
              </a:rPr>
              <a:t>Natural Threats</a:t>
            </a:r>
            <a:endParaRPr>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08832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Threat actors and Attack Surfaces</a:t>
            </a:r>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404040"/>
                </a:solidFill>
                <a:latin typeface="Open Sans"/>
                <a:ea typeface="Open Sans"/>
                <a:cs typeface="Open Sans"/>
              </a:rPr>
              <a:t>Threat actors are individuals or groups who pose a potential risk to an organization's security. They can be motivated by various reasons, including financial gain, espionage, terrorism, or personal satisfaction.</a:t>
            </a:r>
          </a:p>
          <a:p>
            <a:pPr marL="0" lvl="0" indent="0" algn="l" rtl="0">
              <a:lnSpc>
                <a:spcPct val="100000"/>
              </a:lnSpc>
              <a:spcBef>
                <a:spcPts val="0"/>
              </a:spcBef>
              <a:spcAft>
                <a:spcPts val="0"/>
              </a:spcAft>
              <a:buSzPts val="1400"/>
              <a:buNone/>
            </a:pPr>
            <a:endParaRPr lang="en-US"/>
          </a:p>
          <a:p>
            <a:pPr marL="0" indent="0">
              <a:defRPr/>
            </a:pPr>
            <a:r>
              <a:rPr lang="en-US"/>
              <a:t>Attack Surfaces </a:t>
            </a:r>
            <a:r>
              <a:rPr lang="en-US" err="1">
                <a:solidFill>
                  <a:srgbClr val="404040"/>
                </a:solidFill>
                <a:latin typeface="Open Sans"/>
                <a:ea typeface="Open Sans"/>
                <a:cs typeface="Open Sans"/>
              </a:rPr>
              <a:t>The</a:t>
            </a:r>
            <a:r>
              <a:rPr lang="en-US" sz="1200">
                <a:solidFill>
                  <a:srgbClr val="404040"/>
                </a:solidFill>
                <a:latin typeface="Open Sans"/>
                <a:ea typeface="Open Sans"/>
                <a:cs typeface="Open Sans"/>
              </a:rPr>
              <a:t> attack surface refers to the sum of all potential entry points that a threat actor could exploit to gain unauthorized access to a system or network. It encompasses all the vulnerabilities, exposed systems, and applications that could be targeted.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71</a:t>
            </a:fld>
            <a:endParaRPr/>
          </a:p>
        </p:txBody>
      </p:sp>
    </p:spTree>
    <p:extLst>
      <p:ext uri="{BB962C8B-B14F-4D97-AF65-F5344CB8AC3E}">
        <p14:creationId xmlns:p14="http://schemas.microsoft.com/office/powerpoint/2010/main" val="39644020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What is application vulnerabilities</a:t>
            </a:r>
          </a:p>
          <a:p>
            <a:pPr marL="0" lvl="0" indent="0" algn="l" rtl="0">
              <a:lnSpc>
                <a:spcPct val="100000"/>
              </a:lnSpc>
              <a:spcBef>
                <a:spcPts val="0"/>
              </a:spcBef>
              <a:spcAft>
                <a:spcPts val="0"/>
              </a:spcAft>
              <a:buClr>
                <a:schemeClr val="dk1"/>
              </a:buClr>
              <a:buSzPts val="1100"/>
              <a:buFont typeface="Arial"/>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An application vulnerability is a weakness or flaw in the design, development, or configuration of an application that can be exploited by attackers to gain unauthorized access to a system or data.</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 These vulnerabilities can exist in all sorts of applications, from web browsers to mobile apps to enterprise software</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72</a:t>
            </a:fld>
            <a:endParaRPr/>
          </a:p>
        </p:txBody>
      </p:sp>
    </p:spTree>
    <p:extLst>
      <p:ext uri="{BB962C8B-B14F-4D97-AF65-F5344CB8AC3E}">
        <p14:creationId xmlns:p14="http://schemas.microsoft.com/office/powerpoint/2010/main" val="17585179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 </a:t>
            </a:r>
          </a:p>
          <a:p>
            <a:endParaRPr lang="en-US"/>
          </a:p>
          <a:p>
            <a:r>
              <a:rPr lang="en-US"/>
              <a:t>Explain types of Application vulnerabilities. All mentioned vulnerabilities are discussed in details in next slides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2955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Memory Injections attack</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It is a technique in which an attacker introduces (injects) malicious code into a system’s memory.</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Rather than executing malicious code directly on a host system, the attacker exploits a vulnerability in a legitimate process running on the system, allowing the injected code to run within the security context of the legitimate process</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74</a:t>
            </a:fld>
            <a:endParaRPr/>
          </a:p>
        </p:txBody>
      </p:sp>
    </p:spTree>
    <p:extLst>
      <p:ext uri="{BB962C8B-B14F-4D97-AF65-F5344CB8AC3E}">
        <p14:creationId xmlns:p14="http://schemas.microsoft.com/office/powerpoint/2010/main" val="35900126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Memory Injections attack</a:t>
            </a:r>
          </a:p>
          <a:p>
            <a:pPr marL="0" lvl="0" indent="0" algn="l" rtl="0">
              <a:lnSpc>
                <a:spcPct val="100000"/>
              </a:lnSpc>
              <a:spcBef>
                <a:spcPts val="0"/>
              </a:spcBef>
              <a:spcAft>
                <a:spcPts val="0"/>
              </a:spcAft>
              <a:buSzPts val="1400"/>
              <a:buNone/>
            </a:pPr>
            <a:endParaRPr lang="en-US"/>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It is a technique in which an attacker introduces (injects) malicious code into a system’s memory.</a:t>
            </a:r>
          </a:p>
          <a:p>
            <a:pPr marL="342900" lvl="1" indent="-342900">
              <a:lnSpc>
                <a:spcPct val="114000"/>
              </a:lnSpc>
              <a:buSzPts val="2200"/>
              <a:buFont typeface="Arial" panose="020B0604020202020204" pitchFamily="34" charset="0"/>
              <a:buChar char="•"/>
            </a:pPr>
            <a:r>
              <a:rPr lang="en-US" sz="1200">
                <a:solidFill>
                  <a:srgbClr val="3F3F3F"/>
                </a:solidFill>
                <a:latin typeface="Open Sans"/>
                <a:ea typeface="Open Sans"/>
                <a:cs typeface="Open Sans"/>
              </a:rPr>
              <a:t>Rather than executing malicious code directly on a host system, the attacker exploits a vulnerability in a legitimate process running on the system, allowing the injected code to run within the security context of the legitimate process</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75</a:t>
            </a:fld>
            <a:endParaRPr/>
          </a:p>
        </p:txBody>
      </p:sp>
    </p:spTree>
    <p:extLst>
      <p:ext uri="{BB962C8B-B14F-4D97-AF65-F5344CB8AC3E}">
        <p14:creationId xmlns:p14="http://schemas.microsoft.com/office/powerpoint/2010/main" val="8799380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buffer overflow</a:t>
            </a:r>
          </a:p>
          <a:p>
            <a:pPr marL="0" lvl="0" indent="0" algn="l" rtl="0">
              <a:lnSpc>
                <a:spcPct val="100000"/>
              </a:lnSpc>
              <a:spcBef>
                <a:spcPts val="0"/>
              </a:spcBef>
              <a:spcAft>
                <a:spcPts val="0"/>
              </a:spcAft>
              <a:buSzPts val="1400"/>
              <a:buNone/>
            </a:pPr>
            <a:endParaRPr lang="en-US"/>
          </a:p>
          <a:p>
            <a:pPr marL="342900" lvl="0" indent="-342900">
              <a:buFont typeface="Arial" panose="020B0604020202020204" pitchFamily="34" charset="0"/>
              <a:buChar char="•"/>
            </a:pPr>
            <a:r>
              <a:rPr lang="en-IN" sz="1200">
                <a:solidFill>
                  <a:srgbClr val="3F3F3F"/>
                </a:solidFill>
                <a:latin typeface="Open Sans"/>
                <a:ea typeface="Open Sans"/>
                <a:cs typeface="Open Sans"/>
              </a:rPr>
              <a:t>A buffer overflow, or buffer overrun, occurs when more data is put into a fixed-length buffer than the buffer can handle. </a:t>
            </a:r>
            <a:endParaRPr lang="en-GB" sz="1200">
              <a:solidFill>
                <a:srgbClr val="3F3F3F"/>
              </a:solidFill>
              <a:latin typeface="Open Sans"/>
              <a:ea typeface="Open Sans"/>
              <a:cs typeface="Open Sans"/>
            </a:endParaRPr>
          </a:p>
          <a:p>
            <a:pPr marL="342900" lvl="0" indent="-342900">
              <a:buFont typeface="Arial" panose="020B0604020202020204" pitchFamily="34" charset="0"/>
              <a:buChar char="•"/>
            </a:pPr>
            <a:r>
              <a:rPr lang="en-IN" sz="1200">
                <a:solidFill>
                  <a:srgbClr val="3F3F3F"/>
                </a:solidFill>
                <a:latin typeface="Open Sans"/>
                <a:ea typeface="Open Sans"/>
                <a:cs typeface="Open Sans"/>
              </a:rPr>
              <a:t>The extra information, which must go somewhere, can overflow into adjacent memory space, corrupting or overwriting the data held in that space.</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76</a:t>
            </a:fld>
            <a:endParaRPr/>
          </a:p>
        </p:txBody>
      </p:sp>
    </p:spTree>
    <p:extLst>
      <p:ext uri="{BB962C8B-B14F-4D97-AF65-F5344CB8AC3E}">
        <p14:creationId xmlns:p14="http://schemas.microsoft.com/office/powerpoint/2010/main" val="3717454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the buffer overflow example mentioned above</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77</a:t>
            </a:fld>
            <a:endParaRPr/>
          </a:p>
        </p:txBody>
      </p:sp>
    </p:spTree>
    <p:extLst>
      <p:ext uri="{BB962C8B-B14F-4D97-AF65-F5344CB8AC3E}">
        <p14:creationId xmlns:p14="http://schemas.microsoft.com/office/powerpoint/2010/main" val="11957362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the buffer overflow example mentioned above</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78</a:t>
            </a:fld>
            <a:endParaRPr/>
          </a:p>
        </p:txBody>
      </p:sp>
    </p:spTree>
    <p:extLst>
      <p:ext uri="{BB962C8B-B14F-4D97-AF65-F5344CB8AC3E}">
        <p14:creationId xmlns:p14="http://schemas.microsoft.com/office/powerpoint/2010/main" val="4840031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Malicious Updates</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A malicious update occurs when legitimate software or firmware is altered or replaced with a version containing harmful code through an update mechanism.</a:t>
            </a:r>
          </a:p>
          <a:p>
            <a:pPr marL="342900" indent="-342900">
              <a:buFont typeface="Arial" panose="020B0604020202020204" pitchFamily="34" charset="0"/>
              <a:buChar char="•"/>
            </a:pPr>
            <a:r>
              <a:rPr lang="en-US" sz="1200">
                <a:solidFill>
                  <a:srgbClr val="3F3F3F"/>
                </a:solidFill>
                <a:latin typeface="Open Sans"/>
                <a:ea typeface="Open Sans"/>
                <a:cs typeface="Open Sans"/>
              </a:rPr>
              <a:t> Attackers may exploit the normal update process, disguising their destructive code as a routine update. </a:t>
            </a:r>
          </a:p>
          <a:p>
            <a:pPr marL="342900" indent="-342900">
              <a:buFont typeface="Arial" panose="020B0604020202020204" pitchFamily="34" charset="0"/>
              <a:buChar char="•"/>
            </a:pPr>
            <a:r>
              <a:rPr lang="en-US" sz="1200">
                <a:solidFill>
                  <a:srgbClr val="3F3F3F"/>
                </a:solidFill>
                <a:latin typeface="Open Sans"/>
                <a:ea typeface="Open Sans"/>
                <a:cs typeface="Open Sans"/>
              </a:rPr>
              <a:t>Users, believing they are simply updating their software or system, may unknowingly install the malicious version, leading to potential theft of sensitive information, unauthorized system access, or other damage</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79</a:t>
            </a:fld>
            <a:endParaRPr/>
          </a:p>
        </p:txBody>
      </p:sp>
    </p:spTree>
    <p:extLst>
      <p:ext uri="{BB962C8B-B14F-4D97-AF65-F5344CB8AC3E}">
        <p14:creationId xmlns:p14="http://schemas.microsoft.com/office/powerpoint/2010/main" val="1648948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Threat Agents</a:t>
            </a:r>
          </a:p>
          <a:p>
            <a:pPr marL="0" lvl="0" indent="0" algn="l" rtl="0">
              <a:lnSpc>
                <a:spcPct val="100000"/>
              </a:lnSpc>
              <a:spcBef>
                <a:spcPts val="0"/>
              </a:spcBef>
              <a:spcAft>
                <a:spcPts val="0"/>
              </a:spcAft>
              <a:buSzPts val="1400"/>
              <a:buNone/>
            </a:pPr>
            <a:endParaRPr lang="en-US"/>
          </a:p>
          <a:p>
            <a:pPr marL="0" lvl="0" indent="0" algn="ctr">
              <a:lnSpc>
                <a:spcPct val="114000"/>
              </a:lnSpc>
              <a:spcBef>
                <a:spcPts val="0"/>
              </a:spcBef>
              <a:buClr>
                <a:srgbClr val="3F3F3F"/>
              </a:buClr>
              <a:buSzPts val="2200"/>
            </a:pPr>
            <a:r>
              <a:rPr lang="en-US"/>
              <a:t>A threat agent, also known as a threat actor, is an individual, group, or organization that has the potential to initiate an attack on a system or data. Example Hackers, Cybercriminals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72676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Malicious Updates</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A malicious update occurs when legitimate software or firmware is altered or replaced with a version containing harmful code through an update mechanism.</a:t>
            </a:r>
          </a:p>
          <a:p>
            <a:pPr marL="342900" indent="-342900">
              <a:buFont typeface="Arial" panose="020B0604020202020204" pitchFamily="34" charset="0"/>
              <a:buChar char="•"/>
            </a:pPr>
            <a:r>
              <a:rPr lang="en-US" sz="1200">
                <a:solidFill>
                  <a:srgbClr val="3F3F3F"/>
                </a:solidFill>
                <a:latin typeface="Open Sans"/>
                <a:ea typeface="Open Sans"/>
                <a:cs typeface="Open Sans"/>
              </a:rPr>
              <a:t> Attackers may exploit the normal update process, disguising their destructive code as a routine update. </a:t>
            </a:r>
          </a:p>
          <a:p>
            <a:pPr marL="342900" indent="-342900">
              <a:buFont typeface="Arial" panose="020B0604020202020204" pitchFamily="34" charset="0"/>
              <a:buChar char="•"/>
            </a:pPr>
            <a:r>
              <a:rPr lang="en-US" sz="1200">
                <a:solidFill>
                  <a:srgbClr val="3F3F3F"/>
                </a:solidFill>
                <a:latin typeface="Open Sans"/>
                <a:ea typeface="Open Sans"/>
                <a:cs typeface="Open Sans"/>
              </a:rPr>
              <a:t>Users, believing they are simply updating their software or system, may unknowingly install the malicious version, leading to potential theft of sensitive information, unauthorized system access, or other damage</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80</a:t>
            </a:fld>
            <a:endParaRPr/>
          </a:p>
        </p:txBody>
      </p:sp>
    </p:spTree>
    <p:extLst>
      <p:ext uri="{BB962C8B-B14F-4D97-AF65-F5344CB8AC3E}">
        <p14:creationId xmlns:p14="http://schemas.microsoft.com/office/powerpoint/2010/main" val="25477612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Malicious Update explained in slide above.</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81</a:t>
            </a:fld>
            <a:endParaRPr/>
          </a:p>
        </p:txBody>
      </p:sp>
    </p:spTree>
    <p:extLst>
      <p:ext uri="{BB962C8B-B14F-4D97-AF65-F5344CB8AC3E}">
        <p14:creationId xmlns:p14="http://schemas.microsoft.com/office/powerpoint/2010/main" val="25133773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Malicious Update explained in slide above.</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82</a:t>
            </a:fld>
            <a:endParaRPr/>
          </a:p>
        </p:txBody>
      </p:sp>
    </p:spTree>
    <p:extLst>
      <p:ext uri="{BB962C8B-B14F-4D97-AF65-F5344CB8AC3E}">
        <p14:creationId xmlns:p14="http://schemas.microsoft.com/office/powerpoint/2010/main" val="32252413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Race Condition:</a:t>
            </a:r>
          </a:p>
          <a:p>
            <a:pPr marL="0" lvl="0" indent="0" algn="l" rtl="0">
              <a:lnSpc>
                <a:spcPct val="100000"/>
              </a:lnSpc>
              <a:spcBef>
                <a:spcPts val="0"/>
              </a:spcBef>
              <a:spcAft>
                <a:spcPts val="0"/>
              </a:spcAft>
              <a:buSzPts val="1400"/>
              <a:buNone/>
            </a:pPr>
            <a:endParaRPr lang="en-US"/>
          </a:p>
          <a:p>
            <a:pPr marL="342900" lvl="0" indent="-342900">
              <a:buFont typeface="Arial" panose="020B0604020202020204" pitchFamily="34" charset="0"/>
              <a:buChar char="•"/>
            </a:pPr>
            <a:r>
              <a:rPr lang="en-US" sz="1200">
                <a:solidFill>
                  <a:srgbClr val="3F3F3F"/>
                </a:solidFill>
                <a:latin typeface="Open Sans"/>
                <a:ea typeface="Open Sans"/>
                <a:cs typeface="Open Sans"/>
              </a:rPr>
              <a:t>A race condition occurs when two instructions from separate threads attempt to access the same data simultaneously.</a:t>
            </a:r>
          </a:p>
          <a:p>
            <a:pPr marL="342900" lvl="0" indent="-342900">
              <a:buFont typeface="Arial" panose="020B0604020202020204" pitchFamily="34" charset="0"/>
              <a:buChar char="•"/>
            </a:pPr>
            <a:r>
              <a:rPr lang="en-US" sz="1200">
                <a:solidFill>
                  <a:srgbClr val="3F3F3F"/>
                </a:solidFill>
                <a:latin typeface="Open Sans"/>
                <a:ea typeface="Open Sans"/>
                <a:cs typeface="Open Sans"/>
              </a:rPr>
              <a:t> Ideally, the developer should have programmed the threads to access the data in a sequential manner. </a:t>
            </a:r>
          </a:p>
          <a:p>
            <a:pPr marL="342900" lvl="0" indent="-342900">
              <a:buFont typeface="Arial" panose="020B0604020202020204" pitchFamily="34" charset="0"/>
              <a:buChar char="•"/>
            </a:pPr>
            <a:r>
              <a:rPr lang="en-US" sz="1200">
                <a:solidFill>
                  <a:srgbClr val="3F3F3F"/>
                </a:solidFill>
                <a:latin typeface="Open Sans"/>
                <a:ea typeface="Open Sans"/>
                <a:cs typeface="Open Sans"/>
              </a:rPr>
              <a:t>To illustrate, consider a scenario where one person is viewing a file’s attributes, while, simultaneously, another person accesses the same file. </a:t>
            </a:r>
          </a:p>
          <a:p>
            <a:pPr marL="342900" lvl="0" indent="-342900">
              <a:buFont typeface="Arial" panose="020B0604020202020204" pitchFamily="34" charset="0"/>
              <a:buChar char="•"/>
            </a:pPr>
            <a:r>
              <a:rPr lang="en-US" sz="1200">
                <a:solidFill>
                  <a:srgbClr val="3F3F3F"/>
                </a:solidFill>
                <a:latin typeface="Open Sans"/>
                <a:ea typeface="Open Sans"/>
                <a:cs typeface="Open Sans"/>
              </a:rPr>
              <a:t>This phenomenon is referred to as TOC/TOU. In this situation, the individual accessing the file might modify its data, inadvertently overwriting the information being viewed by the first person</a:t>
            </a:r>
            <a:endParaRPr lang="en-US"/>
          </a:p>
          <a:p>
            <a:pPr marL="0" lvl="0" indent="0" algn="l" rtl="0">
              <a:lnSpc>
                <a:spcPct val="100000"/>
              </a:lnSpc>
              <a:spcBef>
                <a:spcPts val="0"/>
              </a:spcBef>
              <a:spcAft>
                <a:spcPts val="0"/>
              </a:spcAft>
              <a:buSzPts val="1400"/>
              <a:buNone/>
            </a:pPr>
            <a:endParaRPr lang="en-US"/>
          </a:p>
          <a:p>
            <a:pPr marL="342900" lvl="0" indent="-342900">
              <a:buFont typeface="Arial" panose="020B0604020202020204" pitchFamily="34" charset="0"/>
              <a:buChar char="•"/>
            </a:pPr>
            <a:r>
              <a:rPr lang="en-US" sz="1200">
                <a:solidFill>
                  <a:srgbClr val="3F3F3F"/>
                </a:solidFill>
                <a:latin typeface="Open Sans"/>
                <a:ea typeface="Open Sans"/>
                <a:cs typeface="Open Sans"/>
              </a:rPr>
              <a:t>A race condition occurs when two instructions from separate threads attempt to access the same data simultaneously.</a:t>
            </a:r>
          </a:p>
          <a:p>
            <a:pPr marL="0" lvl="0" indent="0">
              <a:buFont typeface="Arial" panose="020B0604020202020204" pitchFamily="34" charset="0"/>
              <a:buNone/>
            </a:pP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 Ideally, the developer should have programmed the threads to access the data in a sequential manner. </a:t>
            </a:r>
          </a:p>
          <a:p>
            <a:pPr marL="342900" lvl="0" indent="-342900">
              <a:buFont typeface="Arial" panose="020B0604020202020204" pitchFamily="34" charset="0"/>
              <a:buChar char="•"/>
            </a:pPr>
            <a:r>
              <a:rPr lang="en-US" sz="1200">
                <a:solidFill>
                  <a:srgbClr val="3F3F3F"/>
                </a:solidFill>
                <a:latin typeface="Open Sans"/>
                <a:ea typeface="Open Sans"/>
                <a:cs typeface="Open Sans"/>
              </a:rPr>
              <a:t>To illustrate, consider a scenario where one person is viewing a file’s attributes, while, simultaneously, another person accesses the same file. </a:t>
            </a:r>
          </a:p>
          <a:p>
            <a:pPr marL="342900" lvl="0" indent="-342900">
              <a:buFont typeface="Arial" panose="020B0604020202020204" pitchFamily="34" charset="0"/>
              <a:buChar char="•"/>
            </a:pPr>
            <a:r>
              <a:rPr lang="en-US" sz="1200">
                <a:solidFill>
                  <a:srgbClr val="3F3F3F"/>
                </a:solidFill>
                <a:latin typeface="Open Sans"/>
                <a:ea typeface="Open Sans"/>
                <a:cs typeface="Open Sans"/>
              </a:rPr>
              <a:t>This phenomenon is referred to as TOC/TOU. In this situation, the individual accessing the file might modify its data, inadvertently overwriting the information being viewed by the first person</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83</a:t>
            </a:fld>
            <a:endParaRPr/>
          </a:p>
        </p:txBody>
      </p:sp>
    </p:spTree>
    <p:extLst>
      <p:ext uri="{BB962C8B-B14F-4D97-AF65-F5344CB8AC3E}">
        <p14:creationId xmlns:p14="http://schemas.microsoft.com/office/powerpoint/2010/main" val="38216121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Race Condition example mentioned above in slide</a:t>
            </a: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84</a:t>
            </a:fld>
            <a:endParaRPr/>
          </a:p>
        </p:txBody>
      </p:sp>
    </p:spTree>
    <p:extLst>
      <p:ext uri="{BB962C8B-B14F-4D97-AF65-F5344CB8AC3E}">
        <p14:creationId xmlns:p14="http://schemas.microsoft.com/office/powerpoint/2010/main" val="13168831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OS Based Vulnerabilities</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sz="1200">
                <a:solidFill>
                  <a:srgbClr val="3F3F3F"/>
                </a:solidFill>
                <a:latin typeface="Open Sans"/>
                <a:ea typeface="Open Sans"/>
                <a:cs typeface="Open Sans"/>
              </a:rPr>
              <a:t>An OS-based vulnerability attack happens when hackers exploit weaknesses in the core software that manages a device's hardware and software resources.</a:t>
            </a:r>
            <a:r>
              <a:rPr lang="en-US">
                <a:solidFill>
                  <a:srgbClr val="3F3F3F"/>
                </a:solidFill>
                <a:latin typeface="Open Sans"/>
                <a:ea typeface="Open Sans"/>
                <a:cs typeface="Open Sans"/>
              </a:rPr>
              <a:t> </a:t>
            </a:r>
            <a:endParaRPr lang="en-US" sz="1200">
              <a:solidFill>
                <a:srgbClr val="3F3F3F"/>
              </a:solidFill>
              <a:latin typeface="Open Sans"/>
              <a:ea typeface="Open Sans"/>
              <a:cs typeface="Open Sans"/>
            </a:endParaRPr>
          </a:p>
          <a:p>
            <a:pPr marL="342900" lvl="0" indent="-342900">
              <a:buFont typeface="Arial" panose="020B0604020202020204" pitchFamily="34" charset="0"/>
              <a:buChar char="•"/>
            </a:pPr>
            <a:r>
              <a:rPr lang="en-US" sz="1200">
                <a:solidFill>
                  <a:srgbClr val="3F3F3F"/>
                </a:solidFill>
                <a:latin typeface="Open Sans"/>
                <a:ea typeface="Open Sans"/>
                <a:cs typeface="Open Sans"/>
              </a:rPr>
              <a:t>These vulnerabilities can arise from OS code, design, or configuration flaws.</a:t>
            </a:r>
          </a:p>
          <a:p>
            <a:pPr marL="342900" indent="-342900">
              <a:buFont typeface="Arial" panose="020B0604020202020204" pitchFamily="34" charset="0"/>
              <a:buChar char="•"/>
            </a:pPr>
            <a:r>
              <a:rPr lang="en-US">
                <a:solidFill>
                  <a:srgbClr val="3F3F3F"/>
                </a:solidFill>
                <a:latin typeface="Open Sans"/>
                <a:ea typeface="Open Sans"/>
                <a:cs typeface="Open Sans"/>
              </a:rPr>
              <a:t> </a:t>
            </a:r>
            <a:r>
              <a:rPr lang="en-US" sz="1200">
                <a:solidFill>
                  <a:srgbClr val="3F3F3F"/>
                </a:solidFill>
                <a:latin typeface="Open Sans"/>
                <a:ea typeface="Open Sans"/>
                <a:cs typeface="Open Sans"/>
              </a:rPr>
              <a:t>Adversaries may target these weaknesses to gain </a:t>
            </a:r>
            <a:r>
              <a:rPr lang="en-US">
                <a:solidFill>
                  <a:srgbClr val="3F3F3F"/>
                </a:solidFill>
                <a:latin typeface="Open Sans"/>
                <a:ea typeface="Open Sans"/>
                <a:cs typeface="Open Sans"/>
              </a:rPr>
              <a:t>unauthorized</a:t>
            </a:r>
            <a:r>
              <a:rPr lang="en-US" sz="1200">
                <a:solidFill>
                  <a:srgbClr val="3F3F3F"/>
                </a:solidFill>
                <a:latin typeface="Open Sans"/>
                <a:ea typeface="Open Sans"/>
                <a:cs typeface="Open Sans"/>
              </a:rPr>
              <a:t> access, disrupt operations, or extract sensitive data from a system</a:t>
            </a: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85</a:t>
            </a:fld>
            <a:endParaRPr/>
          </a:p>
        </p:txBody>
      </p:sp>
    </p:spTree>
    <p:extLst>
      <p:ext uri="{BB962C8B-B14F-4D97-AF65-F5344CB8AC3E}">
        <p14:creationId xmlns:p14="http://schemas.microsoft.com/office/powerpoint/2010/main" val="13996600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OS based Vulnerabilities example</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86</a:t>
            </a:fld>
            <a:endParaRPr/>
          </a:p>
        </p:txBody>
      </p:sp>
    </p:spTree>
    <p:extLst>
      <p:ext uri="{BB962C8B-B14F-4D97-AF65-F5344CB8AC3E}">
        <p14:creationId xmlns:p14="http://schemas.microsoft.com/office/powerpoint/2010/main" val="33103583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Web-Based Vulnerabilities</a:t>
            </a:r>
          </a:p>
          <a:p>
            <a:pPr marL="0" lvl="0" indent="0" algn="l" rtl="0">
              <a:lnSpc>
                <a:spcPct val="100000"/>
              </a:lnSpc>
              <a:spcBef>
                <a:spcPts val="0"/>
              </a:spcBef>
              <a:spcAft>
                <a:spcPts val="0"/>
              </a:spcAft>
              <a:buSzPts val="1400"/>
              <a:buNone/>
            </a:pPr>
            <a:endParaRPr lang="en-US"/>
          </a:p>
          <a:p>
            <a:pPr marL="342900" lvl="0" indent="-342900">
              <a:buFont typeface="Arial" panose="020B0604020202020204" pitchFamily="34" charset="0"/>
              <a:buChar char="•"/>
            </a:pPr>
            <a:r>
              <a:rPr lang="en-US" sz="1200">
                <a:solidFill>
                  <a:srgbClr val="3F3F3F"/>
                </a:solidFill>
                <a:latin typeface="Open Sans"/>
                <a:ea typeface="Open Sans"/>
                <a:cs typeface="Open Sans"/>
              </a:rPr>
              <a:t>Web-based vulnerabilities are weaknesses or flaws found in web applications that attackers can exploit to gain unauthorized access to data, systems, or even entire networks. </a:t>
            </a:r>
          </a:p>
          <a:p>
            <a:pPr marL="342900" lvl="0" indent="-342900">
              <a:buFont typeface="Arial" panose="020B0604020202020204" pitchFamily="34" charset="0"/>
              <a:buChar char="•"/>
            </a:pPr>
            <a:r>
              <a:rPr lang="en-US" sz="1200">
                <a:solidFill>
                  <a:srgbClr val="3F3F3F"/>
                </a:solidFill>
                <a:latin typeface="Open Sans"/>
                <a:ea typeface="Open Sans"/>
                <a:cs typeface="Open Sans"/>
              </a:rPr>
              <a:t>These vulnerabilities can exist on the server-side (the code running on the web server) or the client-side (the user's web browser)</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87</a:t>
            </a:fld>
            <a:endParaRPr/>
          </a:p>
        </p:txBody>
      </p:sp>
    </p:spTree>
    <p:extLst>
      <p:ext uri="{BB962C8B-B14F-4D97-AF65-F5344CB8AC3E}">
        <p14:creationId xmlns:p14="http://schemas.microsoft.com/office/powerpoint/2010/main" val="42684856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89</a:t>
            </a:fld>
            <a:endParaRPr/>
          </a:p>
        </p:txBody>
      </p:sp>
    </p:spTree>
    <p:extLst>
      <p:ext uri="{BB962C8B-B14F-4D97-AF65-F5344CB8AC3E}">
        <p14:creationId xmlns:p14="http://schemas.microsoft.com/office/powerpoint/2010/main" val="13558612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90</a:t>
            </a:fld>
            <a:endParaRPr/>
          </a:p>
        </p:txBody>
      </p:sp>
    </p:spTree>
    <p:extLst>
      <p:ext uri="{BB962C8B-B14F-4D97-AF65-F5344CB8AC3E}">
        <p14:creationId xmlns:p14="http://schemas.microsoft.com/office/powerpoint/2010/main" val="50415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961dd843d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e961dd843d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the terms describe above in slides</a:t>
            </a:r>
          </a:p>
        </p:txBody>
      </p:sp>
      <p:sp>
        <p:nvSpPr>
          <p:cNvPr id="381" name="Google Shape;381;ge961dd843d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Cross Site Scripting</a:t>
            </a:r>
          </a:p>
          <a:p>
            <a:pPr marL="0" lvl="0" indent="0" algn="l" rtl="0">
              <a:lnSpc>
                <a:spcPct val="100000"/>
              </a:lnSpc>
              <a:spcBef>
                <a:spcPts val="0"/>
              </a:spcBef>
              <a:spcAft>
                <a:spcPts val="0"/>
              </a:spcAft>
              <a:buClr>
                <a:schemeClr val="dk1"/>
              </a:buClr>
              <a:buSzPts val="1100"/>
              <a:buFont typeface="Arial"/>
              <a:buNone/>
            </a:pPr>
            <a:endParaRPr lang="en-US"/>
          </a:p>
          <a:p>
            <a:pPr marL="342900" lvl="0" indent="-342900">
              <a:buFont typeface="Arial" panose="020B0604020202020204" pitchFamily="34" charset="0"/>
              <a:buChar char="•"/>
            </a:pPr>
            <a:r>
              <a:rPr lang="en-GB" sz="1200">
                <a:solidFill>
                  <a:srgbClr val="3F3F3F"/>
                </a:solidFill>
                <a:latin typeface="Open Sans"/>
                <a:ea typeface="Open Sans"/>
                <a:cs typeface="Open Sans"/>
              </a:rPr>
              <a:t>Cross-Site Scripting (XSS) attacks are a type of injection, in which malicious scripts are injected into otherwise benign and trusted websites</a:t>
            </a:r>
          </a:p>
          <a:p>
            <a:pPr marL="342900" lvl="0" indent="-342900">
              <a:buFont typeface="Arial" panose="020B0604020202020204" pitchFamily="34" charset="0"/>
              <a:buChar char="•"/>
            </a:pPr>
            <a:r>
              <a:rPr lang="en-GB" sz="1200">
                <a:solidFill>
                  <a:srgbClr val="3F3F3F"/>
                </a:solidFill>
                <a:latin typeface="Open Sans"/>
                <a:ea typeface="Open Sans"/>
                <a:cs typeface="Open Sans"/>
              </a:rPr>
              <a:t>XSS attacks occur when an attacker uses a web application to send malicious code, generally in the form of a browser side script, to a different end user</a:t>
            </a:r>
          </a:p>
          <a:p>
            <a:pPr marL="342900" lvl="0" indent="-342900">
              <a:buFont typeface="Arial" panose="020B0604020202020204" pitchFamily="34" charset="0"/>
              <a:buChar char="•"/>
            </a:pPr>
            <a:r>
              <a:rPr lang="en-GB" sz="1200">
                <a:solidFill>
                  <a:srgbClr val="3F3F3F"/>
                </a:solidFill>
                <a:latin typeface="Open Sans"/>
                <a:ea typeface="Open Sans"/>
                <a:cs typeface="Open Sans"/>
              </a:rPr>
              <a:t>XSS enables attackers to inject client-side scripts into web pages viewed by other users</a:t>
            </a: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91</a:t>
            </a:fld>
            <a:endParaRPr/>
          </a:p>
        </p:txBody>
      </p:sp>
    </p:spTree>
    <p:extLst>
      <p:ext uri="{BB962C8B-B14F-4D97-AF65-F5344CB8AC3E}">
        <p14:creationId xmlns:p14="http://schemas.microsoft.com/office/powerpoint/2010/main" val="13124068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Step 1 </a:t>
            </a:r>
            <a:r>
              <a:rPr lang="en-US" sz="1200">
                <a:solidFill>
                  <a:schemeClr val="tx1">
                    <a:lumMod val="75000"/>
                    <a:lumOff val="25000"/>
                  </a:schemeClr>
                </a:solidFill>
                <a:latin typeface="Open Sans"/>
                <a:ea typeface="Open Sans"/>
                <a:cs typeface="Open Sans"/>
              </a:rPr>
              <a:t>Let's suppose a web application, Abc.com, is hosted on a server with an XSS vulnerability.</a:t>
            </a:r>
          </a:p>
          <a:p>
            <a:pPr marL="0" lvl="0" indent="0" algn="l" rtl="0">
              <a:lnSpc>
                <a:spcPct val="100000"/>
              </a:lnSpc>
              <a:spcBef>
                <a:spcPts val="0"/>
              </a:spcBef>
              <a:spcAft>
                <a:spcPts val="0"/>
              </a:spcAft>
              <a:buSzPts val="1400"/>
              <a:buNone/>
            </a:pPr>
            <a:endParaRPr lang="en-US" sz="1200">
              <a:solidFill>
                <a:schemeClr val="tx1">
                  <a:lumMod val="75000"/>
                  <a:lumOff val="25000"/>
                </a:schemeClr>
              </a:solidFill>
              <a:latin typeface="Open Sans"/>
              <a:ea typeface="Open Sans"/>
              <a:cs typeface="Open Sans"/>
            </a:endParaRPr>
          </a:p>
          <a:p>
            <a:pPr marL="0" lvl="0" indent="0" algn="l" rtl="0">
              <a:lnSpc>
                <a:spcPct val="100000"/>
              </a:lnSpc>
              <a:spcBef>
                <a:spcPts val="0"/>
              </a:spcBef>
              <a:spcAft>
                <a:spcPts val="0"/>
              </a:spcAft>
              <a:buSzPts val="1400"/>
              <a:buNone/>
            </a:pPr>
            <a:r>
              <a:rPr lang="en-US" sz="1200">
                <a:solidFill>
                  <a:schemeClr val="tx1">
                    <a:lumMod val="75000"/>
                    <a:lumOff val="25000"/>
                  </a:schemeClr>
                </a:solidFill>
                <a:latin typeface="Open Sans"/>
                <a:ea typeface="Open Sans"/>
                <a:cs typeface="Open Sans"/>
              </a:rPr>
              <a:t>Step 2 This XSS vulnerability in web application servers enables hackers to inject malicious scripts into the web server.</a:t>
            </a:r>
          </a:p>
          <a:p>
            <a:pPr marL="0" lvl="0" indent="0" algn="l" rtl="0">
              <a:lnSpc>
                <a:spcPct val="100000"/>
              </a:lnSpc>
              <a:spcBef>
                <a:spcPts val="0"/>
              </a:spcBef>
              <a:spcAft>
                <a:spcPts val="0"/>
              </a:spcAft>
              <a:buSzPts val="1400"/>
              <a:buNone/>
            </a:pPr>
            <a:endParaRPr lang="en-US" sz="1200">
              <a:solidFill>
                <a:schemeClr val="tx1">
                  <a:lumMod val="75000"/>
                  <a:lumOff val="25000"/>
                </a:schemeClr>
              </a:solidFill>
              <a:latin typeface="Open Sans"/>
              <a:ea typeface="Open Sans"/>
              <a:cs typeface="Open Sans"/>
            </a:endParaRPr>
          </a:p>
          <a:p>
            <a:pPr marL="0" lvl="0" indent="0" algn="l" rtl="0">
              <a:lnSpc>
                <a:spcPct val="100000"/>
              </a:lnSpc>
              <a:spcBef>
                <a:spcPts val="0"/>
              </a:spcBef>
              <a:spcAft>
                <a:spcPts val="0"/>
              </a:spcAft>
              <a:buSzPts val="1400"/>
              <a:buNone/>
            </a:pPr>
            <a:r>
              <a:rPr lang="en-US" sz="1200">
                <a:solidFill>
                  <a:schemeClr val="tx1">
                    <a:lumMod val="75000"/>
                    <a:lumOff val="25000"/>
                  </a:schemeClr>
                </a:solidFill>
                <a:latin typeface="Open Sans"/>
                <a:ea typeface="Open Sans"/>
                <a:cs typeface="Open Sans"/>
              </a:rPr>
              <a:t>Step 3 </a:t>
            </a:r>
            <a:r>
              <a:rPr lang="en-IN" sz="1200">
                <a:solidFill>
                  <a:schemeClr val="tx1">
                    <a:lumMod val="75000"/>
                    <a:lumOff val="25000"/>
                  </a:schemeClr>
                </a:solidFill>
                <a:latin typeface="Open Sans"/>
                <a:ea typeface="Open Sans"/>
                <a:cs typeface="Open Sans"/>
              </a:rPr>
              <a:t>. </a:t>
            </a:r>
            <a:r>
              <a:rPr lang="en-US" sz="1200">
                <a:solidFill>
                  <a:schemeClr val="tx1">
                    <a:lumMod val="75000"/>
                    <a:lumOff val="25000"/>
                  </a:schemeClr>
                </a:solidFill>
                <a:latin typeface="Open Sans"/>
                <a:ea typeface="Open Sans"/>
                <a:cs typeface="Open Sans"/>
              </a:rPr>
              <a:t>When a user attempts to access the application abc.com through their web browser for their daily tasks or any other specific task</a:t>
            </a:r>
          </a:p>
          <a:p>
            <a:pPr marL="0" lvl="0" indent="0" algn="l" rtl="0">
              <a:lnSpc>
                <a:spcPct val="100000"/>
              </a:lnSpc>
              <a:spcBef>
                <a:spcPts val="0"/>
              </a:spcBef>
              <a:spcAft>
                <a:spcPts val="0"/>
              </a:spcAft>
              <a:buSzPts val="1400"/>
              <a:buNone/>
            </a:pPr>
            <a:endParaRPr lang="en-US" sz="1200">
              <a:solidFill>
                <a:schemeClr val="tx1">
                  <a:lumMod val="75000"/>
                  <a:lumOff val="25000"/>
                </a:schemeClr>
              </a:solidFill>
              <a:latin typeface="Open Sans"/>
              <a:ea typeface="Open Sans"/>
              <a:cs typeface="Open Sans"/>
            </a:endParaRPr>
          </a:p>
          <a:p>
            <a:pPr marL="0" lvl="0" indent="0" algn="l" rtl="0">
              <a:lnSpc>
                <a:spcPct val="100000"/>
              </a:lnSpc>
              <a:spcBef>
                <a:spcPts val="0"/>
              </a:spcBef>
              <a:spcAft>
                <a:spcPts val="0"/>
              </a:spcAft>
              <a:buSzPts val="1400"/>
              <a:buNone/>
            </a:pPr>
            <a:r>
              <a:rPr lang="en-US" sz="1200">
                <a:solidFill>
                  <a:schemeClr val="tx1">
                    <a:lumMod val="75000"/>
                    <a:lumOff val="25000"/>
                  </a:schemeClr>
                </a:solidFill>
                <a:latin typeface="Open Sans"/>
                <a:ea typeface="Open Sans"/>
                <a:cs typeface="Open Sans"/>
              </a:rPr>
              <a:t>Step 4  The malicious script, injected by a hacker, is executed on the user's browser, enabling it to steal valuable information or perform any designated task.</a:t>
            </a: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92</a:t>
            </a:fld>
            <a:endParaRPr/>
          </a:p>
        </p:txBody>
      </p:sp>
    </p:spTree>
    <p:extLst>
      <p:ext uri="{BB962C8B-B14F-4D97-AF65-F5344CB8AC3E}">
        <p14:creationId xmlns:p14="http://schemas.microsoft.com/office/powerpoint/2010/main" val="33147388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the impact of Cross Site Scripting</a:t>
            </a:r>
          </a:p>
          <a:p>
            <a:endParaRPr lang="en-US"/>
          </a:p>
          <a:p>
            <a:pPr>
              <a:buAutoNum type="arabicParenR"/>
            </a:pPr>
            <a:r>
              <a:rPr lang="en-US"/>
              <a:t>Session Hijacking: Hackers can hack the session through XSS</a:t>
            </a:r>
          </a:p>
          <a:p>
            <a:pPr>
              <a:buAutoNum type="arabicParenR"/>
            </a:pPr>
            <a:r>
              <a:rPr lang="en-US"/>
              <a:t>Deploying Hostile content: Hackers can deploy hostile content on system</a:t>
            </a:r>
          </a:p>
          <a:p>
            <a:pPr>
              <a:buAutoNum type="arabicParenR"/>
            </a:pPr>
            <a:r>
              <a:rPr lang="en-US"/>
              <a:t>Impersonating user:</a:t>
            </a:r>
          </a:p>
          <a:p>
            <a:pPr>
              <a:buAutoNum type="arabicParenR"/>
            </a:pPr>
            <a:r>
              <a:rPr lang="en-US"/>
              <a:t>Phishing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34790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type of XSS and details are mentioned above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00850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r>
              <a:rPr lang="en-IN"/>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types of XSS</a:t>
            </a:r>
          </a:p>
          <a:p>
            <a:pPr marL="0" lvl="0" indent="0" algn="l" rtl="0">
              <a:lnSpc>
                <a:spcPct val="100000"/>
              </a:lnSpc>
              <a:spcBef>
                <a:spcPts val="0"/>
              </a:spcBef>
              <a:spcAft>
                <a:spcPts val="0"/>
              </a:spcAft>
              <a:buSzPts val="1400"/>
              <a:buNone/>
            </a:pPr>
            <a:endParaRPr lang="en-US"/>
          </a:p>
          <a:p>
            <a:pPr marL="342900" indent="-342900">
              <a:buFont typeface="Arial" panose="020B0604020202020204" pitchFamily="34" charset="0"/>
              <a:buChar char="•"/>
            </a:pPr>
            <a:r>
              <a:rPr lang="en-US"/>
              <a:t>Reflected XSS - </a:t>
            </a:r>
            <a:r>
              <a:rPr lang="en-IN" sz="1200">
                <a:solidFill>
                  <a:srgbClr val="3F3F3F"/>
                </a:solidFill>
                <a:latin typeface="Open Sans"/>
                <a:ea typeface="Open Sans"/>
                <a:cs typeface="Open Sans"/>
              </a:rPr>
              <a:t>Reflected vulnerabilities, occur when an attacker tricks the victim into processing a URL programmed with a rogue script to steal the victim’s sensitive information (cookie, session ID, etc.). The principle behind this attack lies in exploiting the lack of proper input or output validation on dynamic websites</a:t>
            </a:r>
          </a:p>
          <a:p>
            <a:pPr marL="342900" indent="-342900">
              <a:buFont typeface="Arial" panose="020B0604020202020204" pitchFamily="34" charset="0"/>
              <a:buChar char="•"/>
            </a:pP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r>
              <a:rPr lang="en-IN" sz="1200">
                <a:solidFill>
                  <a:srgbClr val="3F3F3F"/>
                </a:solidFill>
                <a:latin typeface="Open Sans"/>
                <a:ea typeface="Open Sans"/>
                <a:cs typeface="Open Sans"/>
              </a:rPr>
              <a:t>Non Reflected or Persistent XSS-It is also known as stored or second-order vulnerabilities, are generally targeted at websites that allow users to input data that is stored in a database or any other such location, e.g., forums, message boards, guest books, etc. The attacker posts some text that contains some malicious JavaScript, and when other users later view the posts, their browsers render the page and execute the attacker’s JavaScript. </a:t>
            </a:r>
          </a:p>
          <a:p>
            <a:pPr marL="342900" lvl="0" indent="-342900">
              <a:buFont typeface="Arial" panose="020B0604020202020204" pitchFamily="34" charset="0"/>
              <a:buChar char="•"/>
            </a:pPr>
            <a:endParaRPr lang="en-IN" sz="1200">
              <a:solidFill>
                <a:srgbClr val="3F3F3F"/>
              </a:solidFill>
              <a:latin typeface="Open Sans"/>
              <a:ea typeface="Open Sans"/>
              <a:cs typeface="Open Sans"/>
            </a:endParaRPr>
          </a:p>
          <a:p>
            <a:pPr marL="342900" lvl="0" indent="-342900">
              <a:buFont typeface="Arial" panose="020B0604020202020204" pitchFamily="34" charset="0"/>
              <a:buChar char="•"/>
            </a:pPr>
            <a:endParaRPr lang="en-IN" sz="1200">
              <a:solidFill>
                <a:srgbClr val="3F3F3F"/>
              </a:solidFill>
              <a:latin typeface="Open Sans"/>
              <a:ea typeface="Open Sans"/>
              <a:cs typeface="Open Sans"/>
            </a:endParaRPr>
          </a:p>
          <a:p>
            <a:pPr marL="342900" indent="-342900" defTabSz="577850">
              <a:buFont typeface="Arial" panose="020B0604020202020204" pitchFamily="34" charset="0"/>
              <a:buChar char="•"/>
            </a:pPr>
            <a:r>
              <a:rPr lang="en-IN" sz="1200">
                <a:solidFill>
                  <a:srgbClr val="3F3F3F"/>
                </a:solidFill>
                <a:latin typeface="Open Sans"/>
                <a:ea typeface="Open Sans"/>
                <a:cs typeface="Open Sans"/>
              </a:rPr>
              <a:t>DOM based XSS - </a:t>
            </a:r>
            <a:r>
              <a:rPr lang="en-US" sz="1200">
                <a:solidFill>
                  <a:srgbClr val="3F3F3F"/>
                </a:solidFill>
                <a:latin typeface="Open Sans"/>
                <a:ea typeface="Open Sans"/>
                <a:cs typeface="Open Sans"/>
              </a:rPr>
              <a:t>It is a client-side web application vulnerability that allows attackers to inject malicious scripts into the Document Object Model (DOM) of a web page. What is DOM Imagine a web page you see on your browser is like a big house. The house has many rooms (sections), furniture (content), and hallways (navigation). The Document Object Model (DOM) is like a blueprint for this house. It tells the browser how all these elements fit together and how they work. </a:t>
            </a:r>
            <a:endParaRPr lang="en-GB" sz="1200">
              <a:solidFill>
                <a:srgbClr val="3F3F3F"/>
              </a:solidFill>
              <a:latin typeface="Open Sans"/>
              <a:ea typeface="Open Sans"/>
              <a:cs typeface="Open Sans"/>
            </a:endParaRPr>
          </a:p>
          <a:p>
            <a:pPr marL="342900" lvl="0" indent="-342900">
              <a:buFont typeface="Arial" panose="020B0604020202020204" pitchFamily="34" charset="0"/>
              <a:buChar char="•"/>
            </a:pPr>
            <a:endParaRPr lang="en-GB" sz="1200">
              <a:solidFill>
                <a:srgbClr val="3F3F3F"/>
              </a:solidFill>
              <a:latin typeface="Open Sans"/>
              <a:ea typeface="Open Sans"/>
              <a:cs typeface="Open Sans"/>
            </a:endParaRPr>
          </a:p>
          <a:p>
            <a:pPr marL="342900" indent="-342900">
              <a:buFont typeface="Arial" panose="020B0604020202020204" pitchFamily="34" charset="0"/>
              <a:buChar char="•"/>
            </a:pPr>
            <a:endParaRPr lang="en-US" sz="1200">
              <a:solidFill>
                <a:srgbClr val="3F3F3F"/>
              </a:solidFill>
              <a:latin typeface="Open Sans"/>
              <a:ea typeface="Open Sans"/>
              <a:cs typeface="Open Sans"/>
            </a:endParaRP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sym typeface="Open Sans"/>
              </a:rPr>
              <a:t>Relevant:</a:t>
            </a:r>
            <a:endParaRPr lang="en-US" sz="1200" b="0" u="none" strike="noStrike" cap="none">
              <a:solidFill>
                <a:srgbClr val="FFFFF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evidence must be relevant to determining a fact.</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sym typeface="Open Sans"/>
              </a:rPr>
              <a:t>Material:</a:t>
            </a:r>
            <a:endParaRPr lang="en-US" sz="1200" b="0" u="none" strike="noStrike" cap="none">
              <a:solidFill>
                <a:srgbClr val="FFFFF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fact that the evidence seeks to determine must be material, that is, related to the case.</a:t>
            </a:r>
          </a:p>
          <a:p>
            <a:pPr marL="0" lvl="0" indent="0" algn="l" rtl="0">
              <a:lnSpc>
                <a:spcPct val="100000"/>
              </a:lnSpc>
              <a:spcBef>
                <a:spcPts val="0"/>
              </a:spcBef>
              <a:spcAft>
                <a:spcPts val="0"/>
              </a:spcAft>
              <a:buSzPts val="1400"/>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solidFill>
                  <a:srgbClr val="3F3F3F"/>
                </a:solidFill>
                <a:latin typeface="Open Sans"/>
                <a:ea typeface="Open Sans"/>
                <a:cs typeface="Open Sans"/>
                <a:sym typeface="Open Sans"/>
              </a:rPr>
              <a:t>Competent:</a:t>
            </a:r>
            <a:endParaRPr lang="en-US" sz="1200" b="0" u="none" strike="noStrike" cap="none">
              <a:solidFill>
                <a:srgbClr val="FFFFFF"/>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rgbClr val="3F3F3F"/>
                </a:solidFill>
                <a:latin typeface="Open Sans"/>
                <a:ea typeface="Open Sans"/>
                <a:cs typeface="Open Sans"/>
                <a:sym typeface="Open Sans"/>
              </a:rPr>
              <a:t>The evidence must be competent which means it must have been obtained legally. Evidence that results from an illegal search would be inadmissible, because it is not competent.</a:t>
            </a:r>
          </a:p>
          <a:p>
            <a:pPr marL="0" lvl="0" indent="0" algn="l" rtl="0">
              <a:lnSpc>
                <a:spcPct val="100000"/>
              </a:lnSpc>
              <a:spcBef>
                <a:spcPts val="0"/>
              </a:spcBef>
              <a:spcAft>
                <a:spcPts val="0"/>
              </a:spcAft>
              <a:buSzPts val="1400"/>
              <a:buNone/>
            </a:pPr>
            <a:endParaRPr/>
          </a:p>
        </p:txBody>
      </p:sp>
      <p:sp>
        <p:nvSpPr>
          <p:cNvPr id="760" name="Google Shape;760;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37925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the factors to prevent XSS</a:t>
            </a:r>
            <a:br>
              <a:rPr lang="en-US"/>
            </a:br>
            <a:endParaRPr lang="en-US"/>
          </a:p>
          <a:p>
            <a:r>
              <a:rPr lang="en-US"/>
              <a:t>Don’t allow anything everything to upload on server.</a:t>
            </a:r>
          </a:p>
          <a:p>
            <a:r>
              <a:rPr lang="en-US"/>
              <a:t>Absence of input validation can lead to XSS</a:t>
            </a:r>
          </a:p>
          <a:p>
            <a:r>
              <a:rPr lang="en-US"/>
              <a:t>Regularly do the code review</a:t>
            </a:r>
          </a:p>
          <a:p>
            <a:r>
              <a:rPr lang="en-US"/>
              <a:t>Regularly update and patch the system</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56222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Explain Cross site request forgery</a:t>
            </a:r>
          </a:p>
          <a:p>
            <a:pPr marL="342900" lvl="0" indent="-342900">
              <a:lnSpc>
                <a:spcPts val="2400"/>
              </a:lnSpc>
              <a:buFont typeface="Arial" panose="020B0604020202020204" pitchFamily="34" charset="0"/>
              <a:buChar char="•"/>
            </a:pPr>
            <a:r>
              <a:rPr lang="en-GB" sz="1200">
                <a:solidFill>
                  <a:srgbClr val="3F3F3F"/>
                </a:solidFill>
                <a:latin typeface="Open Sans"/>
                <a:ea typeface="Open Sans"/>
                <a:cs typeface="Open Sans"/>
              </a:rPr>
              <a:t>Cross-site request forgery (XSRF) attacks utilize unintended behaviours that are proper in defined use but are performed under circumstances outside the authorized use.</a:t>
            </a:r>
          </a:p>
          <a:p>
            <a:pPr marL="342900" lvl="0" indent="-342900">
              <a:lnSpc>
                <a:spcPts val="2400"/>
              </a:lnSpc>
              <a:buFont typeface="Arial" panose="020B0604020202020204" pitchFamily="34" charset="0"/>
              <a:buChar char="•"/>
            </a:pPr>
            <a:r>
              <a:rPr lang="en-GB" sz="1200">
                <a:solidFill>
                  <a:srgbClr val="3F3F3F"/>
                </a:solidFill>
                <a:latin typeface="Open Sans"/>
                <a:ea typeface="Open Sans"/>
                <a:cs typeface="Open Sans"/>
              </a:rPr>
              <a:t>It is performed against sites that have an authenticated user and exploits the site’s trust in a previous authentication event. </a:t>
            </a:r>
          </a:p>
          <a:p>
            <a:pPr marL="342900" lvl="0" indent="-342900">
              <a:lnSpc>
                <a:spcPts val="2400"/>
              </a:lnSpc>
              <a:buFont typeface="Arial" panose="020B0604020202020204" pitchFamily="34" charset="0"/>
              <a:buChar char="•"/>
            </a:pPr>
            <a:r>
              <a:rPr lang="en-GB" sz="1200">
                <a:solidFill>
                  <a:srgbClr val="3F3F3F"/>
                </a:solidFill>
                <a:latin typeface="Open Sans"/>
                <a:ea typeface="Open Sans"/>
                <a:cs typeface="Open Sans"/>
              </a:rPr>
              <a:t>Then, by tricking a user’s browser to send an HTTP request to the target site, the trust is exploited</a:t>
            </a: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97</a:t>
            </a:fld>
            <a:endParaRPr/>
          </a:p>
        </p:txBody>
      </p:sp>
    </p:spTree>
    <p:extLst>
      <p:ext uri="{BB962C8B-B14F-4D97-AF65-F5344CB8AC3E}">
        <p14:creationId xmlns:p14="http://schemas.microsoft.com/office/powerpoint/2010/main" val="17871070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endParaRPr lang="en-US"/>
          </a:p>
          <a:p>
            <a:r>
              <a:rPr lang="en-US"/>
              <a:t>Explain the controls to prevent CSRF</a:t>
            </a:r>
          </a:p>
          <a:p>
            <a:endParaRPr lang="en-US"/>
          </a:p>
          <a:p>
            <a:pPr>
              <a:buAutoNum type="arabicParenR"/>
            </a:pPr>
            <a:r>
              <a:rPr lang="en-US"/>
              <a:t>Train and make people aware of CSRF</a:t>
            </a:r>
          </a:p>
          <a:p>
            <a:pPr>
              <a:buAutoNum type="arabicParenR"/>
            </a:pPr>
            <a:r>
              <a:rPr lang="en-US"/>
              <a:t>Scan applications regularly</a:t>
            </a:r>
          </a:p>
          <a:p>
            <a:pPr>
              <a:buAutoNum type="arabicParenR"/>
            </a:pPr>
            <a:r>
              <a:rPr lang="en-US"/>
              <a:t>Limiting authentication time</a:t>
            </a:r>
          </a:p>
          <a:p>
            <a:pPr>
              <a:buAutoNum type="arabicParenR"/>
            </a:pPr>
            <a:r>
              <a:rPr lang="en-US"/>
              <a:t>Set cookie expiration time so that it cant be misuse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89056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Controls for preventing Web Application Vulnerability</a:t>
            </a:r>
          </a:p>
          <a:p>
            <a:endParaRPr lang="en-US"/>
          </a:p>
          <a:p>
            <a:pPr>
              <a:buAutoNum type="arabicParenR"/>
            </a:pPr>
            <a:r>
              <a:rPr lang="en-US"/>
              <a:t>Validate and Sanitize the input</a:t>
            </a:r>
          </a:p>
          <a:p>
            <a:pPr>
              <a:buAutoNum type="arabicParenR"/>
            </a:pPr>
            <a:r>
              <a:rPr lang="en-US"/>
              <a:t>Strong Authentication</a:t>
            </a:r>
          </a:p>
          <a:p>
            <a:pPr>
              <a:buAutoNum type="arabicParenR"/>
            </a:pPr>
            <a:r>
              <a:rPr lang="en-US"/>
              <a:t>Regularly patch the application</a:t>
            </a:r>
          </a:p>
          <a:p>
            <a:pPr>
              <a:buAutoNum type="arabicParenR"/>
            </a:pPr>
            <a:r>
              <a:rPr lang="en-US"/>
              <a:t>Perform code review</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5943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961dd843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e961dd843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Trainer Notes:</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a:t>Explain Hardware Vulnerabilities</a:t>
            </a:r>
          </a:p>
          <a:p>
            <a:pPr marL="0" lvl="0" indent="0" algn="l" rtl="0">
              <a:lnSpc>
                <a:spcPct val="100000"/>
              </a:lnSpc>
              <a:spcBef>
                <a:spcPts val="0"/>
              </a:spcBef>
              <a:spcAft>
                <a:spcPts val="0"/>
              </a:spcAft>
              <a:buClr>
                <a:schemeClr val="dk1"/>
              </a:buClr>
              <a:buSzPts val="1100"/>
              <a:buFont typeface="Arial"/>
              <a:buNone/>
            </a:pPr>
            <a:endParaRPr lang="en-US"/>
          </a:p>
          <a:p>
            <a:pPr marL="342900" indent="-342900">
              <a:lnSpc>
                <a:spcPts val="2400"/>
              </a:lnSpc>
              <a:buFont typeface="Arial" panose="020B0604020202020204" pitchFamily="34" charset="0"/>
              <a:buChar char="•"/>
            </a:pPr>
            <a:r>
              <a:rPr lang="en-US" sz="1200">
                <a:solidFill>
                  <a:srgbClr val="3F3F3F"/>
                </a:solidFill>
                <a:latin typeface="Open Sans"/>
                <a:ea typeface="Open Sans"/>
                <a:cs typeface="Open Sans"/>
              </a:rPr>
              <a:t>Hardware vulnerabilities are weaknesses in a computer system's physical components that can be exploited by attackers to gain unauthorized access to data or control of the system. </a:t>
            </a:r>
          </a:p>
          <a:p>
            <a:pPr marL="342900" indent="-342900">
              <a:lnSpc>
                <a:spcPts val="2400"/>
              </a:lnSpc>
              <a:buFont typeface="Arial" panose="020B0604020202020204" pitchFamily="34" charset="0"/>
              <a:buChar char="•"/>
            </a:pPr>
            <a:r>
              <a:rPr lang="en-US" sz="1200">
                <a:solidFill>
                  <a:srgbClr val="3F3F3F"/>
                </a:solidFill>
                <a:latin typeface="Open Sans"/>
                <a:ea typeface="Open Sans"/>
                <a:cs typeface="Open Sans"/>
              </a:rPr>
              <a:t>These vulnerabilities can exist in a variety of devices, including computers, servers, mobile devices, and even internet-of-things (IoT) devices</a:t>
            </a:r>
            <a:endParaRPr lang="en-GB" sz="1200">
              <a:solidFill>
                <a:srgbClr val="3F3F3F"/>
              </a:solidFill>
              <a:latin typeface="Open Sans"/>
              <a:ea typeface="Open Sans"/>
              <a:cs typeface="Open Sans"/>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577" name="Google Shape;577;ge961dd843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101</a:t>
            </a:fld>
            <a:endParaRPr/>
          </a:p>
        </p:txBody>
      </p:sp>
    </p:spTree>
    <p:extLst>
      <p:ext uri="{BB962C8B-B14F-4D97-AF65-F5344CB8AC3E}">
        <p14:creationId xmlns:p14="http://schemas.microsoft.com/office/powerpoint/2010/main" val="1959727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9" name="Google Shape;19;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7"/>
        <p:cNvGrpSpPr/>
        <p:nvPr/>
      </p:nvGrpSpPr>
      <p:grpSpPr>
        <a:xfrm>
          <a:off x="0" y="0"/>
          <a:ext cx="0" cy="0"/>
          <a:chOff x="0" y="0"/>
          <a:chExt cx="0" cy="0"/>
        </a:xfrm>
      </p:grpSpPr>
      <p:sp>
        <p:nvSpPr>
          <p:cNvPr id="18" name="Google Shape;18;p10"/>
          <p:cNvSpPr txBox="1">
            <a:spLocks noGrp="1"/>
          </p:cNvSpPr>
          <p:nvPr>
            <p:ph type="title"/>
          </p:nvPr>
        </p:nvSpPr>
        <p:spPr>
          <a:xfrm>
            <a:off x="696248" y="404320"/>
            <a:ext cx="14020801" cy="89278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00"/>
              <a:buFont typeface="Open Sans ExtraBold"/>
              <a:buNone/>
              <a:defRPr sz="2800" b="1">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33851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24"/>
        <p:cNvGrpSpPr/>
        <p:nvPr/>
      </p:nvGrpSpPr>
      <p:grpSpPr>
        <a:xfrm>
          <a:off x="0" y="0"/>
          <a:ext cx="0" cy="0"/>
          <a:chOff x="0" y="0"/>
          <a:chExt cx="0" cy="0"/>
        </a:xfrm>
      </p:grpSpPr>
      <p:pic>
        <p:nvPicPr>
          <p:cNvPr id="125" name="Google Shape;125;p251"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7" name="Google Shape;127;p251"/>
          <p:cNvPicPr preferRelativeResize="0"/>
          <p:nvPr/>
        </p:nvPicPr>
        <p:blipFill rotWithShape="1">
          <a:blip r:embed="rId3">
            <a:alphaModFix/>
          </a:blip>
          <a:srcRect/>
          <a:stretch/>
        </p:blipFill>
        <p:spPr>
          <a:xfrm>
            <a:off x="3302000" y="1186581"/>
            <a:ext cx="3975100" cy="365760"/>
          </a:xfrm>
          <a:prstGeom prst="rect">
            <a:avLst/>
          </a:prstGeom>
          <a:noFill/>
          <a:ln>
            <a:noFill/>
          </a:ln>
        </p:spPr>
      </p:pic>
      <p:sp>
        <p:nvSpPr>
          <p:cNvPr id="128" name="Google Shape;128;p251"/>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129" name="Google Shape;129;p251"/>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0" name="Google Shape;130;p251"/>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251"/>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251"/>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132915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1"/>
        <p:cNvGrpSpPr/>
        <p:nvPr/>
      </p:nvGrpSpPr>
      <p:grpSpPr>
        <a:xfrm>
          <a:off x="0" y="0"/>
          <a:ext cx="0" cy="0"/>
          <a:chOff x="0" y="0"/>
          <a:chExt cx="0" cy="0"/>
        </a:xfrm>
      </p:grpSpPr>
      <p:pic>
        <p:nvPicPr>
          <p:cNvPr id="22" name="Google Shape;22;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4" name="Google Shape;24;p23" descr="A close up of a logo&#10;&#10;Description automatically generated"/>
          <p:cNvPicPr preferRelativeResize="0"/>
          <p:nvPr/>
        </p:nvPicPr>
        <p:blipFill rotWithShape="1">
          <a:blip r:embed="rId3">
            <a:alphaModFix/>
          </a:blip>
          <a:srcRect l="12857" t="2540" r="67232" b="87460"/>
          <a:stretch/>
        </p:blipFill>
        <p:spPr>
          <a:xfrm>
            <a:off x="246744" y="232229"/>
            <a:ext cx="3236687" cy="914400"/>
          </a:xfrm>
          <a:prstGeom prst="rect">
            <a:avLst/>
          </a:prstGeom>
          <a:noFill/>
          <a:ln>
            <a:noFill/>
          </a:ln>
        </p:spPr>
      </p:pic>
      <p:sp>
        <p:nvSpPr>
          <p:cNvPr id="25" name="Google Shape;25;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6"/>
        <p:cNvGrpSpPr/>
        <p:nvPr/>
      </p:nvGrpSpPr>
      <p:grpSpPr>
        <a:xfrm>
          <a:off x="0" y="0"/>
          <a:ext cx="0" cy="0"/>
          <a:chOff x="0" y="0"/>
          <a:chExt cx="0" cy="0"/>
        </a:xfrm>
      </p:grpSpPr>
      <p:pic>
        <p:nvPicPr>
          <p:cNvPr id="27" name="Google Shape;27;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9" name="Google Shape;29;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30" name="Google Shape;30;p27"/>
          <p:cNvPicPr preferRelativeResize="0"/>
          <p:nvPr/>
        </p:nvPicPr>
        <p:blipFill rotWithShape="1">
          <a:blip r:embed="rId3">
            <a:alphaModFix/>
          </a:blip>
          <a:srcRect/>
          <a:stretch/>
        </p:blipFill>
        <p:spPr>
          <a:xfrm>
            <a:off x="2870200" y="1186581"/>
            <a:ext cx="4819923" cy="365760"/>
          </a:xfrm>
          <a:prstGeom prst="rect">
            <a:avLst/>
          </a:prstGeom>
          <a:noFill/>
          <a:ln>
            <a:noFill/>
          </a:ln>
        </p:spPr>
      </p:pic>
      <p:sp>
        <p:nvSpPr>
          <p:cNvPr id="31" name="Google Shape;31;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 name="Google Shape;33;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 name="Google Shape;34;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27"/>
          <p:cNvSpPr/>
          <p:nvPr/>
        </p:nvSpPr>
        <p:spPr>
          <a:xfrm>
            <a:off x="736529" y="1888777"/>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50"/>
        <p:cNvGrpSpPr/>
        <p:nvPr/>
      </p:nvGrpSpPr>
      <p:grpSpPr>
        <a:xfrm>
          <a:off x="0" y="0"/>
          <a:ext cx="0" cy="0"/>
          <a:chOff x="0" y="0"/>
          <a:chExt cx="0" cy="0"/>
        </a:xfrm>
      </p:grpSpPr>
      <p:pic>
        <p:nvPicPr>
          <p:cNvPr id="51" name="Google Shape;51;p248"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3" name="Google Shape;53;p248" descr="A close up of a logo&#10;&#10;Description automatically generated"/>
          <p:cNvPicPr preferRelativeResize="0"/>
          <p:nvPr/>
        </p:nvPicPr>
        <p:blipFill rotWithShape="1">
          <a:blip r:embed="rId3">
            <a:alphaModFix/>
          </a:blip>
          <a:srcRect l="12857" t="2540" r="67232" b="87460"/>
          <a:stretch/>
        </p:blipFill>
        <p:spPr>
          <a:xfrm>
            <a:off x="246744" y="232229"/>
            <a:ext cx="3236687" cy="914400"/>
          </a:xfrm>
          <a:prstGeom prst="rect">
            <a:avLst/>
          </a:prstGeom>
          <a:noFill/>
          <a:ln>
            <a:noFill/>
          </a:ln>
        </p:spPr>
      </p:pic>
      <p:sp>
        <p:nvSpPr>
          <p:cNvPr id="54" name="Google Shape;54;p248"/>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6"/>
        <p:cNvGrpSpPr/>
        <p:nvPr/>
      </p:nvGrpSpPr>
      <p:grpSpPr>
        <a:xfrm>
          <a:off x="0" y="0"/>
          <a:ext cx="0" cy="0"/>
          <a:chOff x="0" y="0"/>
          <a:chExt cx="0" cy="0"/>
        </a:xfrm>
      </p:grpSpPr>
      <p:pic>
        <p:nvPicPr>
          <p:cNvPr id="37" name="Google Shape;37;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9" name="Google Shape;39;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0" name="Google Shape;40;p28" descr="A close up of a logo&#10;&#10;Description automatically generated"/>
          <p:cNvPicPr preferRelativeResize="0"/>
          <p:nvPr/>
        </p:nvPicPr>
        <p:blipFill rotWithShape="1">
          <a:blip r:embed="rId3">
            <a:alphaModFix/>
          </a:blip>
          <a:srcRect l="12857" t="2540" r="67232" b="87460"/>
          <a:stretch/>
        </p:blipFill>
        <p:spPr>
          <a:xfrm>
            <a:off x="246744" y="232229"/>
            <a:ext cx="3236687" cy="914400"/>
          </a:xfrm>
          <a:prstGeom prst="rect">
            <a:avLst/>
          </a:prstGeom>
          <a:noFill/>
          <a:ln>
            <a:noFill/>
          </a:ln>
        </p:spPr>
      </p:pic>
    </p:spTree>
    <p:extLst>
      <p:ext uri="{BB962C8B-B14F-4D97-AF65-F5344CB8AC3E}">
        <p14:creationId xmlns:p14="http://schemas.microsoft.com/office/powerpoint/2010/main" val="4093424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0"/>
        <p:cNvGrpSpPr/>
        <p:nvPr/>
      </p:nvGrpSpPr>
      <p:grpSpPr>
        <a:xfrm>
          <a:off x="0" y="0"/>
          <a:ext cx="0" cy="0"/>
          <a:chOff x="0" y="0"/>
          <a:chExt cx="0" cy="0"/>
        </a:xfrm>
      </p:grpSpPr>
      <p:sp>
        <p:nvSpPr>
          <p:cNvPr id="43" name="Google Shape;43;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 name="Google Shape;47;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 name="Google Shape;54;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306204846"/>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40"/>
        <p:cNvGrpSpPr/>
        <p:nvPr/>
      </p:nvGrpSpPr>
      <p:grpSpPr>
        <a:xfrm>
          <a:off x="0" y="0"/>
          <a:ext cx="0" cy="0"/>
          <a:chOff x="0" y="0"/>
          <a:chExt cx="0" cy="0"/>
        </a:xfrm>
      </p:grpSpPr>
      <p:sp>
        <p:nvSpPr>
          <p:cNvPr id="43" name="Google Shape;43;p75"/>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75"/>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75"/>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75"/>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 name="Google Shape;47;p75"/>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75"/>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5"/>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75"/>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75"/>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75"/>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75"/>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 name="Google Shape;54;p75"/>
          <p:cNvSpPr txBox="1">
            <a:spLocks noGrp="1"/>
          </p:cNvSpPr>
          <p:nvPr>
            <p:ph type="title"/>
          </p:nvPr>
        </p:nvSpPr>
        <p:spPr>
          <a:xfrm>
            <a:off x="3077" y="319676"/>
            <a:ext cx="16258035" cy="66504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5"/>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86279376"/>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uides ">
  <p:cSld name="Guides ">
    <p:spTree>
      <p:nvGrpSpPr>
        <p:cNvPr id="1" name="Shape 211"/>
        <p:cNvGrpSpPr/>
        <p:nvPr/>
      </p:nvGrpSpPr>
      <p:grpSpPr>
        <a:xfrm>
          <a:off x="0" y="0"/>
          <a:ext cx="0" cy="0"/>
          <a:chOff x="0" y="0"/>
          <a:chExt cx="0" cy="0"/>
        </a:xfrm>
      </p:grpSpPr>
      <p:sp>
        <p:nvSpPr>
          <p:cNvPr id="214" name="Google Shape;214;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 name="Google Shape;216;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 name="Google Shape;217;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18" name="Google Shape;218;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19" name="Google Shape;219;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 name="Google Shape;220;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1" name="Google Shape;221;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 name="Google Shape;222;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4" name="Google Shape;224;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474237222"/>
      </p:ext>
    </p:extLst>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37"/>
        <p:cNvGrpSpPr/>
        <p:nvPr/>
      </p:nvGrpSpPr>
      <p:grpSpPr>
        <a:xfrm>
          <a:off x="0" y="0"/>
          <a:ext cx="0" cy="0"/>
          <a:chOff x="0" y="0"/>
          <a:chExt cx="0" cy="0"/>
        </a:xfrm>
      </p:grpSpPr>
      <p:pic>
        <p:nvPicPr>
          <p:cNvPr id="38" name="Google Shape;38;p80"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0" name="Google Shape;40;p8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21956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71" r:id="rId5"/>
    <p:sldLayoutId id="2147483672" r:id="rId6"/>
    <p:sldLayoutId id="2147483673" r:id="rId7"/>
    <p:sldLayoutId id="2147483674" r:id="rId8"/>
    <p:sldLayoutId id="2147483676" r:id="rId9"/>
    <p:sldLayoutId id="2147483677" r:id="rId10"/>
    <p:sldLayoutId id="214748367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1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128.sv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11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notesSlide" Target="../notesSlides/notesSlide117.xml"/><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11.png"/><Relationship Id="rId9" Type="http://schemas.openxmlformats.org/officeDocument/2006/relationships/image" Target="../media/image14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5.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2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127.xml"/><Relationship Id="rId1" Type="http://schemas.openxmlformats.org/officeDocument/2006/relationships/slideLayout" Target="../slideLayouts/slideLayout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131.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2.png"/><Relationship Id="rId4" Type="http://schemas.openxmlformats.org/officeDocument/2006/relationships/image" Target="../media/image168.png"/><Relationship Id="rId9" Type="http://schemas.openxmlformats.org/officeDocument/2006/relationships/image" Target="../media/image120.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sv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5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47.xml"/><Relationship Id="rId1" Type="http://schemas.openxmlformats.org/officeDocument/2006/relationships/slideLayout" Target="../slideLayouts/slideLayout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2.png"/></Relationships>
</file>

<file path=ppt/slides/_rels/slide151.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52.png"/><Relationship Id="rId7" Type="http://schemas.openxmlformats.org/officeDocument/2006/relationships/image" Target="../media/image186.png"/><Relationship Id="rId2" Type="http://schemas.openxmlformats.org/officeDocument/2006/relationships/notesSlide" Target="../notesSlides/notesSlide148.xml"/><Relationship Id="rId1" Type="http://schemas.openxmlformats.org/officeDocument/2006/relationships/slideLayout" Target="../slideLayouts/slideLayout6.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64.xml"/><Relationship Id="rId1" Type="http://schemas.openxmlformats.org/officeDocument/2006/relationships/slideLayout" Target="../slideLayouts/slideLayout8.xml"/><Relationship Id="rId6" Type="http://schemas.openxmlformats.org/officeDocument/2006/relationships/image" Target="../media/image196.svg"/><Relationship Id="rId5" Type="http://schemas.openxmlformats.org/officeDocument/2006/relationships/image" Target="../media/image195.png"/><Relationship Id="rId10" Type="http://schemas.openxmlformats.org/officeDocument/2006/relationships/image" Target="../media/image200.svg"/><Relationship Id="rId4" Type="http://schemas.openxmlformats.org/officeDocument/2006/relationships/image" Target="../media/image194.svg"/><Relationship Id="rId9" Type="http://schemas.openxmlformats.org/officeDocument/2006/relationships/image" Target="../media/image199.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image" Target="../media/image207.png"/><Relationship Id="rId3" Type="http://schemas.openxmlformats.org/officeDocument/2006/relationships/image" Target="../media/image195.png"/><Relationship Id="rId7" Type="http://schemas.openxmlformats.org/officeDocument/2006/relationships/image" Target="../media/image203.png"/><Relationship Id="rId12" Type="http://schemas.openxmlformats.org/officeDocument/2006/relationships/image" Target="../media/image206.svg"/><Relationship Id="rId2" Type="http://schemas.openxmlformats.org/officeDocument/2006/relationships/notesSlide" Target="../notesSlides/notesSlide167.xml"/><Relationship Id="rId1" Type="http://schemas.openxmlformats.org/officeDocument/2006/relationships/slideLayout" Target="../slideLayouts/slideLayout9.xml"/><Relationship Id="rId6" Type="http://schemas.openxmlformats.org/officeDocument/2006/relationships/image" Target="../media/image202.svg"/><Relationship Id="rId11" Type="http://schemas.openxmlformats.org/officeDocument/2006/relationships/image" Target="../media/image205.png"/><Relationship Id="rId5" Type="http://schemas.openxmlformats.org/officeDocument/2006/relationships/image" Target="../media/image201.png"/><Relationship Id="rId10" Type="http://schemas.openxmlformats.org/officeDocument/2006/relationships/image" Target="../media/image200.svg"/><Relationship Id="rId4" Type="http://schemas.openxmlformats.org/officeDocument/2006/relationships/image" Target="../media/image196.svg"/><Relationship Id="rId9" Type="http://schemas.openxmlformats.org/officeDocument/2006/relationships/image" Target="../media/image199.png"/><Relationship Id="rId14" Type="http://schemas.openxmlformats.org/officeDocument/2006/relationships/image" Target="../media/image208.svg"/></Relationships>
</file>

<file path=ppt/slides/_rels/slide171.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209.png"/><Relationship Id="rId7" Type="http://schemas.openxmlformats.org/officeDocument/2006/relationships/image" Target="../media/image199.png"/><Relationship Id="rId2" Type="http://schemas.openxmlformats.org/officeDocument/2006/relationships/notesSlide" Target="../notesSlides/notesSlide168.xml"/><Relationship Id="rId1" Type="http://schemas.openxmlformats.org/officeDocument/2006/relationships/slideLayout" Target="../slideLayouts/slideLayout9.xml"/><Relationship Id="rId6" Type="http://schemas.openxmlformats.org/officeDocument/2006/relationships/image" Target="../media/image212.svg"/><Relationship Id="rId5" Type="http://schemas.openxmlformats.org/officeDocument/2006/relationships/image" Target="../media/image211.png"/><Relationship Id="rId4" Type="http://schemas.openxmlformats.org/officeDocument/2006/relationships/image" Target="../media/image210.sv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0.xml"/><Relationship Id="rId1" Type="http://schemas.openxmlformats.org/officeDocument/2006/relationships/slideLayout" Target="../slideLayouts/slideLayout6.xml"/><Relationship Id="rId4" Type="http://schemas.openxmlformats.org/officeDocument/2006/relationships/image" Target="../media/image213.png"/></Relationships>
</file>

<file path=ppt/slides/_rels/slide1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1.xml"/><Relationship Id="rId1" Type="http://schemas.openxmlformats.org/officeDocument/2006/relationships/slideLayout" Target="../slideLayouts/slideLayout7.xml"/><Relationship Id="rId5" Type="http://schemas.openxmlformats.org/officeDocument/2006/relationships/image" Target="../media/image214.png"/><Relationship Id="rId4" Type="http://schemas.openxmlformats.org/officeDocument/2006/relationships/image" Target="../media/image76.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3.xml"/><Relationship Id="rId1" Type="http://schemas.openxmlformats.org/officeDocument/2006/relationships/slideLayout" Target="../slideLayouts/slideLayout6.xml"/><Relationship Id="rId4" Type="http://schemas.openxmlformats.org/officeDocument/2006/relationships/image" Target="../media/image215.png"/></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4.xml"/><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17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0.png"/><Relationship Id="rId2" Type="http://schemas.openxmlformats.org/officeDocument/2006/relationships/notesSlide" Target="../notesSlides/notesSlide175.xml"/><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6.xml"/><Relationship Id="rId1" Type="http://schemas.openxmlformats.org/officeDocument/2006/relationships/slideLayout" Target="../slideLayouts/slideLayout6.xml"/><Relationship Id="rId4" Type="http://schemas.openxmlformats.org/officeDocument/2006/relationships/image" Target="../media/image221.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5.png"/><Relationship Id="rId7" Type="http://schemas.openxmlformats.org/officeDocument/2006/relationships/image" Target="../media/image225.png"/><Relationship Id="rId2" Type="http://schemas.openxmlformats.org/officeDocument/2006/relationships/notesSlide" Target="../notesSlides/notesSlide178.xml"/><Relationship Id="rId1" Type="http://schemas.openxmlformats.org/officeDocument/2006/relationships/slideLayout" Target="../slideLayouts/slideLayout6.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227.png"/></Relationships>
</file>

<file path=ppt/slides/_rels/slide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9.xml"/><Relationship Id="rId1" Type="http://schemas.openxmlformats.org/officeDocument/2006/relationships/slideLayout" Target="../slideLayouts/slideLayout6.xml"/><Relationship Id="rId4" Type="http://schemas.openxmlformats.org/officeDocument/2006/relationships/image" Target="../media/image228.png"/></Relationships>
</file>

<file path=ppt/slides/_rels/slide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0.xml"/><Relationship Id="rId1" Type="http://schemas.openxmlformats.org/officeDocument/2006/relationships/slideLayout" Target="../slideLayouts/slideLayout6.xml"/><Relationship Id="rId4" Type="http://schemas.openxmlformats.org/officeDocument/2006/relationships/image" Target="../media/image229.png"/></Relationships>
</file>

<file path=ppt/slides/_rels/slide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1.xml"/><Relationship Id="rId1" Type="http://schemas.openxmlformats.org/officeDocument/2006/relationships/slideLayout" Target="../slideLayouts/slideLayout6.xml"/><Relationship Id="rId4" Type="http://schemas.openxmlformats.org/officeDocument/2006/relationships/image" Target="../media/image230.png"/></Relationships>
</file>

<file path=ppt/slides/_rels/slide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231.png"/></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5.xml"/><Relationship Id="rId1" Type="http://schemas.openxmlformats.org/officeDocument/2006/relationships/slideLayout" Target="../slideLayouts/slideLayout6.xml"/><Relationship Id="rId4" Type="http://schemas.openxmlformats.org/officeDocument/2006/relationships/image" Target="../media/image232.png"/></Relationships>
</file>

<file path=ppt/slides/_rels/slide189.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3.png"/><Relationship Id="rId7" Type="http://schemas.openxmlformats.org/officeDocument/2006/relationships/image" Target="../media/image235.png"/><Relationship Id="rId2" Type="http://schemas.openxmlformats.org/officeDocument/2006/relationships/notesSlide" Target="../notesSlides/notesSlide186.xml"/><Relationship Id="rId1" Type="http://schemas.openxmlformats.org/officeDocument/2006/relationships/slideLayout" Target="../slideLayouts/slideLayout6.xml"/><Relationship Id="rId6" Type="http://schemas.openxmlformats.org/officeDocument/2006/relationships/image" Target="../media/image223.png"/><Relationship Id="rId11" Type="http://schemas.openxmlformats.org/officeDocument/2006/relationships/image" Target="../media/image239.png"/><Relationship Id="rId5" Type="http://schemas.openxmlformats.org/officeDocument/2006/relationships/image" Target="../media/image5.png"/><Relationship Id="rId10" Type="http://schemas.openxmlformats.org/officeDocument/2006/relationships/image" Target="../media/image238.png"/><Relationship Id="rId4" Type="http://schemas.openxmlformats.org/officeDocument/2006/relationships/image" Target="../media/image234.png"/><Relationship Id="rId9" Type="http://schemas.openxmlformats.org/officeDocument/2006/relationships/image" Target="../media/image2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7.xml"/><Relationship Id="rId1" Type="http://schemas.openxmlformats.org/officeDocument/2006/relationships/slideLayout" Target="../slideLayouts/slideLayout6.xml"/><Relationship Id="rId5" Type="http://schemas.openxmlformats.org/officeDocument/2006/relationships/image" Target="../media/image241.png"/><Relationship Id="rId4" Type="http://schemas.openxmlformats.org/officeDocument/2006/relationships/image" Target="../media/image240.png"/></Relationships>
</file>

<file path=ppt/slides/_rels/slide191.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3.png"/><Relationship Id="rId7" Type="http://schemas.openxmlformats.org/officeDocument/2006/relationships/image" Target="../media/image242.png"/><Relationship Id="rId12" Type="http://schemas.openxmlformats.org/officeDocument/2006/relationships/image" Target="../media/image239.png"/><Relationship Id="rId2" Type="http://schemas.openxmlformats.org/officeDocument/2006/relationships/notesSlide" Target="../notesSlides/notesSlide188.xml"/><Relationship Id="rId1" Type="http://schemas.openxmlformats.org/officeDocument/2006/relationships/slideLayout" Target="../slideLayouts/slideLayout6.xml"/><Relationship Id="rId6" Type="http://schemas.openxmlformats.org/officeDocument/2006/relationships/image" Target="../media/image223.png"/><Relationship Id="rId11" Type="http://schemas.openxmlformats.org/officeDocument/2006/relationships/image" Target="../media/image238.png"/><Relationship Id="rId5" Type="http://schemas.openxmlformats.org/officeDocument/2006/relationships/image" Target="../media/image5.png"/><Relationship Id="rId10" Type="http://schemas.openxmlformats.org/officeDocument/2006/relationships/image" Target="../media/image237.png"/><Relationship Id="rId4" Type="http://schemas.openxmlformats.org/officeDocument/2006/relationships/image" Target="../media/image234.png"/><Relationship Id="rId9" Type="http://schemas.openxmlformats.org/officeDocument/2006/relationships/image" Target="../media/image236.png"/></Relationships>
</file>

<file path=ppt/slides/_rels/slide1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9.xml"/><Relationship Id="rId1" Type="http://schemas.openxmlformats.org/officeDocument/2006/relationships/slideLayout" Target="../slideLayouts/slideLayout9.xml"/><Relationship Id="rId4" Type="http://schemas.openxmlformats.org/officeDocument/2006/relationships/image" Target="../media/image243.png"/></Relationships>
</file>

<file path=ppt/slides/_rels/slide1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0.xml"/><Relationship Id="rId1" Type="http://schemas.openxmlformats.org/officeDocument/2006/relationships/slideLayout" Target="../slideLayouts/slideLayout9.xml"/><Relationship Id="rId5" Type="http://schemas.openxmlformats.org/officeDocument/2006/relationships/image" Target="../media/image245.png"/><Relationship Id="rId4" Type="http://schemas.openxmlformats.org/officeDocument/2006/relationships/image" Target="../media/image244.png"/></Relationships>
</file>

<file path=ppt/slides/_rels/slide1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9.xml"/><Relationship Id="rId4" Type="http://schemas.openxmlformats.org/officeDocument/2006/relationships/image" Target="../media/image246.png"/></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2.xml"/><Relationship Id="rId1" Type="http://schemas.openxmlformats.org/officeDocument/2006/relationships/slideLayout" Target="../slideLayouts/slideLayout6.xml"/><Relationship Id="rId5" Type="http://schemas.openxmlformats.org/officeDocument/2006/relationships/image" Target="../media/image248.png"/><Relationship Id="rId4" Type="http://schemas.openxmlformats.org/officeDocument/2006/relationships/image" Target="../media/image247.png"/></Relationships>
</file>

<file path=ppt/slides/_rels/slide196.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9.png"/><Relationship Id="rId7" Type="http://schemas.openxmlformats.org/officeDocument/2006/relationships/hyperlink" Target="http://www.abc.com/" TargetMode="External"/><Relationship Id="rId2" Type="http://schemas.openxmlformats.org/officeDocument/2006/relationships/notesSlide" Target="../notesSlides/notesSlide193.xml"/><Relationship Id="rId1" Type="http://schemas.openxmlformats.org/officeDocument/2006/relationships/slideLayout" Target="../slideLayouts/slideLayout6.xml"/><Relationship Id="rId6" Type="http://schemas.openxmlformats.org/officeDocument/2006/relationships/hyperlink" Target="http://www.fake.com/" TargetMode="External"/><Relationship Id="rId11" Type="http://schemas.openxmlformats.org/officeDocument/2006/relationships/image" Target="../media/image255.png"/><Relationship Id="rId5" Type="http://schemas.openxmlformats.org/officeDocument/2006/relationships/image" Target="../media/image251.png"/><Relationship Id="rId10" Type="http://schemas.openxmlformats.org/officeDocument/2006/relationships/image" Target="../media/image254.png"/><Relationship Id="rId4" Type="http://schemas.openxmlformats.org/officeDocument/2006/relationships/image" Target="../media/image250.png"/><Relationship Id="rId9" Type="http://schemas.openxmlformats.org/officeDocument/2006/relationships/image" Target="../media/image253.png"/></Relationships>
</file>

<file path=ppt/slides/_rels/slide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4.xml"/><Relationship Id="rId1" Type="http://schemas.openxmlformats.org/officeDocument/2006/relationships/slideLayout" Target="../slideLayouts/slideLayout6.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33.png"/></Relationships>
</file>

<file path=ppt/slides/_rels/slide1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7.xml"/><Relationship Id="rId1" Type="http://schemas.openxmlformats.org/officeDocument/2006/relationships/slideLayout" Target="../slideLayouts/slideLayout6.xml"/><Relationship Id="rId4" Type="http://schemas.openxmlformats.org/officeDocument/2006/relationships/image" Target="../media/image258.png"/></Relationships>
</file>

<file path=ppt/slides/_rels/slide2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8.xml"/><Relationship Id="rId1" Type="http://schemas.openxmlformats.org/officeDocument/2006/relationships/slideLayout" Target="../slideLayouts/slideLayout6.xml"/><Relationship Id="rId4" Type="http://schemas.openxmlformats.org/officeDocument/2006/relationships/image" Target="../media/image259.png"/></Relationships>
</file>

<file path=ppt/slides/_rels/slide2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1.xml"/><Relationship Id="rId1" Type="http://schemas.openxmlformats.org/officeDocument/2006/relationships/slideLayout" Target="../slideLayouts/slideLayout6.xml"/><Relationship Id="rId4" Type="http://schemas.openxmlformats.org/officeDocument/2006/relationships/image" Target="../media/image260.png"/></Relationships>
</file>

<file path=ppt/slides/_rels/slide20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5.png"/><Relationship Id="rId7" Type="http://schemas.openxmlformats.org/officeDocument/2006/relationships/image" Target="../media/image264.png"/><Relationship Id="rId2" Type="http://schemas.openxmlformats.org/officeDocument/2006/relationships/notesSlide" Target="../notesSlides/notesSlide202.xml"/><Relationship Id="rId1" Type="http://schemas.openxmlformats.org/officeDocument/2006/relationships/slideLayout" Target="../slideLayouts/slideLayout6.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3.xml"/><Relationship Id="rId1" Type="http://schemas.openxmlformats.org/officeDocument/2006/relationships/slideLayout" Target="../slideLayouts/slideLayout6.xml"/><Relationship Id="rId4" Type="http://schemas.openxmlformats.org/officeDocument/2006/relationships/image" Target="../media/image266.png"/></Relationships>
</file>

<file path=ppt/slides/_rels/slide20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9.png"/><Relationship Id="rId2" Type="http://schemas.openxmlformats.org/officeDocument/2006/relationships/notesSlide" Target="../notesSlides/notesSlide204.xml"/><Relationship Id="rId1" Type="http://schemas.openxmlformats.org/officeDocument/2006/relationships/slideLayout" Target="../slideLayouts/slideLayout6.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102.png"/></Relationships>
</file>

<file path=ppt/slides/_rels/slide2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6.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2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7.xml"/><Relationship Id="rId1" Type="http://schemas.openxmlformats.org/officeDocument/2006/relationships/slideLayout" Target="../slideLayouts/slideLayout6.xml"/><Relationship Id="rId4" Type="http://schemas.openxmlformats.org/officeDocument/2006/relationships/image" Target="../media/image270.png"/></Relationships>
</file>

<file path=ppt/slides/_rels/slide2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8.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271.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0.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21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1.xml"/><Relationship Id="rId1" Type="http://schemas.openxmlformats.org/officeDocument/2006/relationships/slideLayout" Target="../slideLayouts/slideLayout6.xml"/><Relationship Id="rId4" Type="http://schemas.openxmlformats.org/officeDocument/2006/relationships/image" Target="../media/image273.png"/></Relationships>
</file>

<file path=ppt/slides/_rels/slide21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3.xml"/><Relationship Id="rId1" Type="http://schemas.openxmlformats.org/officeDocument/2006/relationships/slideLayout" Target="../slideLayouts/slideLayout6.xml"/><Relationship Id="rId5" Type="http://schemas.openxmlformats.org/officeDocument/2006/relationships/image" Target="../media/image276.png"/><Relationship Id="rId4" Type="http://schemas.openxmlformats.org/officeDocument/2006/relationships/image" Target="../media/image275.png"/></Relationships>
</file>

<file path=ppt/slides/_rels/slide2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4.xml"/><Relationship Id="rId1" Type="http://schemas.openxmlformats.org/officeDocument/2006/relationships/slideLayout" Target="../slideLayouts/slideLayout6.xml"/><Relationship Id="rId5" Type="http://schemas.openxmlformats.org/officeDocument/2006/relationships/image" Target="../media/image278.png"/><Relationship Id="rId4" Type="http://schemas.openxmlformats.org/officeDocument/2006/relationships/image" Target="../media/image277.png"/></Relationships>
</file>

<file path=ppt/slides/_rels/slide21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15.xml"/><Relationship Id="rId1" Type="http://schemas.openxmlformats.org/officeDocument/2006/relationships/slideLayout" Target="../slideLayouts/slideLayout6.xml"/><Relationship Id="rId4" Type="http://schemas.openxmlformats.org/officeDocument/2006/relationships/image" Target="../media/image28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8.xml"/><Relationship Id="rId1" Type="http://schemas.openxmlformats.org/officeDocument/2006/relationships/slideLayout" Target="../slideLayouts/slideLayout6.xml"/><Relationship Id="rId4" Type="http://schemas.openxmlformats.org/officeDocument/2006/relationships/image" Target="../media/image282.png"/></Relationships>
</file>

<file path=ppt/slides/_rels/slide223.xml.rels><?xml version="1.0" encoding="UTF-8" standalone="yes"?>
<Relationships xmlns="http://schemas.openxmlformats.org/package/2006/relationships"><Relationship Id="rId8" Type="http://schemas.openxmlformats.org/officeDocument/2006/relationships/image" Target="../media/image288.svg"/><Relationship Id="rId13" Type="http://schemas.openxmlformats.org/officeDocument/2006/relationships/image" Target="../media/image293.png"/><Relationship Id="rId3" Type="http://schemas.openxmlformats.org/officeDocument/2006/relationships/image" Target="../media/image283.png"/><Relationship Id="rId7" Type="http://schemas.openxmlformats.org/officeDocument/2006/relationships/image" Target="../media/image287.png"/><Relationship Id="rId12" Type="http://schemas.openxmlformats.org/officeDocument/2006/relationships/image" Target="../media/image292.svg"/><Relationship Id="rId2" Type="http://schemas.openxmlformats.org/officeDocument/2006/relationships/notesSlide" Target="../notesSlides/notesSlide219.xml"/><Relationship Id="rId1" Type="http://schemas.openxmlformats.org/officeDocument/2006/relationships/slideLayout" Target="../slideLayouts/slideLayout8.xml"/><Relationship Id="rId6" Type="http://schemas.openxmlformats.org/officeDocument/2006/relationships/image" Target="../media/image286.svg"/><Relationship Id="rId11" Type="http://schemas.openxmlformats.org/officeDocument/2006/relationships/image" Target="../media/image291.png"/><Relationship Id="rId5" Type="http://schemas.openxmlformats.org/officeDocument/2006/relationships/image" Target="../media/image285.png"/><Relationship Id="rId10" Type="http://schemas.openxmlformats.org/officeDocument/2006/relationships/image" Target="../media/image290.svg"/><Relationship Id="rId4" Type="http://schemas.openxmlformats.org/officeDocument/2006/relationships/image" Target="../media/image284.svg"/><Relationship Id="rId9" Type="http://schemas.openxmlformats.org/officeDocument/2006/relationships/image" Target="../media/image289.png"/><Relationship Id="rId14" Type="http://schemas.openxmlformats.org/officeDocument/2006/relationships/image" Target="../media/image294.sv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6.xml"/><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00.png"/><Relationship Id="rId7" Type="http://schemas.openxmlformats.org/officeDocument/2006/relationships/image" Target="../media/image303.png"/><Relationship Id="rId2" Type="http://schemas.openxmlformats.org/officeDocument/2006/relationships/notesSlide" Target="../notesSlides/notesSlide229.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302.png"/><Relationship Id="rId4" Type="http://schemas.openxmlformats.org/officeDocument/2006/relationships/image" Target="../media/image301.png"/><Relationship Id="rId9" Type="http://schemas.openxmlformats.org/officeDocument/2006/relationships/image" Target="../media/image304.png"/></Relationships>
</file>

<file path=ppt/slides/_rels/slide23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notesSlide" Target="../notesSlides/notesSlide230.xml"/><Relationship Id="rId1" Type="http://schemas.openxmlformats.org/officeDocument/2006/relationships/slideLayout" Target="../slideLayouts/slideLayout6.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2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1.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2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2.xml"/><Relationship Id="rId1" Type="http://schemas.openxmlformats.org/officeDocument/2006/relationships/slideLayout" Target="../slideLayouts/slideLayout6.xml"/><Relationship Id="rId4" Type="http://schemas.openxmlformats.org/officeDocument/2006/relationships/image" Target="../media/image312.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5.xml"/><Relationship Id="rId1" Type="http://schemas.openxmlformats.org/officeDocument/2006/relationships/slideLayout" Target="../slideLayouts/slideLayout6.xml"/><Relationship Id="rId4" Type="http://schemas.openxmlformats.org/officeDocument/2006/relationships/image" Target="../media/image31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40.xml"/><Relationship Id="rId1" Type="http://schemas.openxmlformats.org/officeDocument/2006/relationships/slideLayout" Target="../slideLayouts/slideLayout6.xml"/><Relationship Id="rId5" Type="http://schemas.openxmlformats.org/officeDocument/2006/relationships/image" Target="../media/image318.png"/><Relationship Id="rId4" Type="http://schemas.openxmlformats.org/officeDocument/2006/relationships/image" Target="../media/image317.png"/></Relationships>
</file>

<file path=ppt/slides/_rels/slide245.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5.png"/><Relationship Id="rId7" Type="http://schemas.openxmlformats.org/officeDocument/2006/relationships/image" Target="../media/image322.png"/><Relationship Id="rId2" Type="http://schemas.openxmlformats.org/officeDocument/2006/relationships/notesSlide" Target="../notesSlides/notesSlide241.xml"/><Relationship Id="rId1" Type="http://schemas.openxmlformats.org/officeDocument/2006/relationships/slideLayout" Target="../slideLayouts/slideLayout6.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6.xml"/><Relationship Id="rId1" Type="http://schemas.openxmlformats.org/officeDocument/2006/relationships/slideLayout" Target="../slideLayouts/slideLayout6.xml"/><Relationship Id="rId4" Type="http://schemas.openxmlformats.org/officeDocument/2006/relationships/image" Target="../media/image324.png"/></Relationships>
</file>

<file path=ppt/slides/_rels/slide25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247.xml"/><Relationship Id="rId1" Type="http://schemas.openxmlformats.org/officeDocument/2006/relationships/slideLayout" Target="../slideLayouts/slideLayout6.xml"/><Relationship Id="rId4" Type="http://schemas.openxmlformats.org/officeDocument/2006/relationships/image" Target="../media/image326.png"/></Relationships>
</file>

<file path=ppt/slides/_rels/slide25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1.xml"/><Relationship Id="rId1" Type="http://schemas.openxmlformats.org/officeDocument/2006/relationships/slideLayout" Target="../slideLayouts/slideLayout6.xml"/><Relationship Id="rId4" Type="http://schemas.openxmlformats.org/officeDocument/2006/relationships/image" Target="../media/image329.png"/></Relationships>
</file>

<file path=ppt/slides/_rels/slide25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3.xml"/><Relationship Id="rId1" Type="http://schemas.openxmlformats.org/officeDocument/2006/relationships/slideLayout" Target="../slideLayouts/slideLayout6.xml"/><Relationship Id="rId4" Type="http://schemas.openxmlformats.org/officeDocument/2006/relationships/image" Target="../media/image331.png"/></Relationships>
</file>

<file path=ppt/slides/_rels/slide2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4.xml"/><Relationship Id="rId1" Type="http://schemas.openxmlformats.org/officeDocument/2006/relationships/slideLayout" Target="../slideLayouts/slideLayout6.xml"/><Relationship Id="rId5" Type="http://schemas.openxmlformats.org/officeDocument/2006/relationships/image" Target="../media/image333.png"/><Relationship Id="rId4" Type="http://schemas.openxmlformats.org/officeDocument/2006/relationships/image" Target="../media/image332.png"/></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8" Type="http://schemas.openxmlformats.org/officeDocument/2006/relationships/image" Target="../media/image339.sv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notesSlide" Target="../notesSlides/notesSlide257.xml"/><Relationship Id="rId1" Type="http://schemas.openxmlformats.org/officeDocument/2006/relationships/slideLayout" Target="../slideLayouts/slideLayout6.xml"/><Relationship Id="rId6" Type="http://schemas.openxmlformats.org/officeDocument/2006/relationships/image" Target="../media/image337.svg"/><Relationship Id="rId5" Type="http://schemas.openxmlformats.org/officeDocument/2006/relationships/image" Target="../media/image336.png"/><Relationship Id="rId4" Type="http://schemas.openxmlformats.org/officeDocument/2006/relationships/image" Target="../media/image335.svg"/></Relationships>
</file>

<file path=ppt/slides/_rels/slide262.xml.rels><?xml version="1.0" encoding="UTF-8" standalone="yes"?>
<Relationships xmlns="http://schemas.openxmlformats.org/package/2006/relationships"><Relationship Id="rId8" Type="http://schemas.openxmlformats.org/officeDocument/2006/relationships/image" Target="../media/image345.svg"/><Relationship Id="rId13" Type="http://schemas.openxmlformats.org/officeDocument/2006/relationships/image" Target="../media/image350.png"/><Relationship Id="rId3" Type="http://schemas.openxmlformats.org/officeDocument/2006/relationships/image" Target="../media/image340.png"/><Relationship Id="rId7" Type="http://schemas.openxmlformats.org/officeDocument/2006/relationships/image" Target="../media/image344.png"/><Relationship Id="rId12" Type="http://schemas.openxmlformats.org/officeDocument/2006/relationships/image" Target="../media/image349.svg"/><Relationship Id="rId2" Type="http://schemas.openxmlformats.org/officeDocument/2006/relationships/notesSlide" Target="../notesSlides/notesSlide258.xml"/><Relationship Id="rId1" Type="http://schemas.openxmlformats.org/officeDocument/2006/relationships/slideLayout" Target="../slideLayouts/slideLayout6.xml"/><Relationship Id="rId6" Type="http://schemas.openxmlformats.org/officeDocument/2006/relationships/image" Target="../media/image343.svg"/><Relationship Id="rId11" Type="http://schemas.openxmlformats.org/officeDocument/2006/relationships/image" Target="../media/image348.png"/><Relationship Id="rId5" Type="http://schemas.openxmlformats.org/officeDocument/2006/relationships/image" Target="../media/image342.png"/><Relationship Id="rId10" Type="http://schemas.openxmlformats.org/officeDocument/2006/relationships/image" Target="../media/image347.svg"/><Relationship Id="rId4" Type="http://schemas.openxmlformats.org/officeDocument/2006/relationships/image" Target="../media/image341.svg"/><Relationship Id="rId9" Type="http://schemas.openxmlformats.org/officeDocument/2006/relationships/image" Target="../media/image346.png"/><Relationship Id="rId14" Type="http://schemas.openxmlformats.org/officeDocument/2006/relationships/image" Target="../media/image351.sv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8" Type="http://schemas.openxmlformats.org/officeDocument/2006/relationships/image" Target="../media/image358.svg"/><Relationship Id="rId3" Type="http://schemas.openxmlformats.org/officeDocument/2006/relationships/image" Target="../media/image353.png"/><Relationship Id="rId7" Type="http://schemas.openxmlformats.org/officeDocument/2006/relationships/image" Target="../media/image357.png"/><Relationship Id="rId2" Type="http://schemas.openxmlformats.org/officeDocument/2006/relationships/notesSlide" Target="../notesSlides/notesSlide263.xml"/><Relationship Id="rId1" Type="http://schemas.openxmlformats.org/officeDocument/2006/relationships/slideLayout" Target="../slideLayouts/slideLayout8.xml"/><Relationship Id="rId6" Type="http://schemas.openxmlformats.org/officeDocument/2006/relationships/image" Target="../media/image356.svg"/><Relationship Id="rId5" Type="http://schemas.openxmlformats.org/officeDocument/2006/relationships/image" Target="../media/image355.png"/><Relationship Id="rId4" Type="http://schemas.openxmlformats.org/officeDocument/2006/relationships/image" Target="../media/image354.svg"/></Relationships>
</file>

<file path=ppt/slides/_rels/slide268.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264.xml"/><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66.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8" Type="http://schemas.openxmlformats.org/officeDocument/2006/relationships/image" Target="../media/image366.svg"/><Relationship Id="rId13" Type="http://schemas.openxmlformats.org/officeDocument/2006/relationships/image" Target="../media/image371.png"/><Relationship Id="rId18" Type="http://schemas.openxmlformats.org/officeDocument/2006/relationships/image" Target="../media/image376.svg"/><Relationship Id="rId3" Type="http://schemas.openxmlformats.org/officeDocument/2006/relationships/image" Target="../media/image361.png"/><Relationship Id="rId7" Type="http://schemas.openxmlformats.org/officeDocument/2006/relationships/image" Target="../media/image365.png"/><Relationship Id="rId12" Type="http://schemas.openxmlformats.org/officeDocument/2006/relationships/image" Target="../media/image370.svg"/><Relationship Id="rId17" Type="http://schemas.openxmlformats.org/officeDocument/2006/relationships/image" Target="../media/image375.png"/><Relationship Id="rId2" Type="http://schemas.openxmlformats.org/officeDocument/2006/relationships/notesSlide" Target="../notesSlides/notesSlide269.xml"/><Relationship Id="rId16" Type="http://schemas.openxmlformats.org/officeDocument/2006/relationships/image" Target="../media/image374.svg"/><Relationship Id="rId20" Type="http://schemas.openxmlformats.org/officeDocument/2006/relationships/image" Target="../media/image378.svg"/><Relationship Id="rId1" Type="http://schemas.openxmlformats.org/officeDocument/2006/relationships/slideLayout" Target="../slideLayouts/slideLayout6.xml"/><Relationship Id="rId6" Type="http://schemas.openxmlformats.org/officeDocument/2006/relationships/image" Target="../media/image364.svg"/><Relationship Id="rId11" Type="http://schemas.openxmlformats.org/officeDocument/2006/relationships/image" Target="../media/image369.png"/><Relationship Id="rId5" Type="http://schemas.openxmlformats.org/officeDocument/2006/relationships/image" Target="../media/image363.png"/><Relationship Id="rId15" Type="http://schemas.openxmlformats.org/officeDocument/2006/relationships/image" Target="../media/image373.png"/><Relationship Id="rId10" Type="http://schemas.openxmlformats.org/officeDocument/2006/relationships/image" Target="../media/image368.svg"/><Relationship Id="rId19" Type="http://schemas.openxmlformats.org/officeDocument/2006/relationships/image" Target="../media/image377.png"/><Relationship Id="rId4" Type="http://schemas.openxmlformats.org/officeDocument/2006/relationships/image" Target="../media/image362.svg"/><Relationship Id="rId9" Type="http://schemas.openxmlformats.org/officeDocument/2006/relationships/image" Target="../media/image367.png"/><Relationship Id="rId14" Type="http://schemas.openxmlformats.org/officeDocument/2006/relationships/image" Target="../media/image372.svg"/></Relationships>
</file>

<file path=ppt/slides/_rels/slide274.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73.xml"/><Relationship Id="rId1" Type="http://schemas.openxmlformats.org/officeDocument/2006/relationships/slideLayout" Target="../slideLayouts/slideLayout6.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27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74.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276.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png"/><Relationship Id="rId7" Type="http://schemas.openxmlformats.org/officeDocument/2006/relationships/image" Target="../media/image390.png"/><Relationship Id="rId2" Type="http://schemas.openxmlformats.org/officeDocument/2006/relationships/notesSlide" Target="../notesSlides/notesSlide277.xml"/><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 Id="rId9" Type="http://schemas.openxmlformats.org/officeDocument/2006/relationships/image" Target="../media/image392.png"/></Relationships>
</file>

<file path=ppt/slides/_rels/slide282.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278.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279.xml"/><Relationship Id="rId1" Type="http://schemas.openxmlformats.org/officeDocument/2006/relationships/slideLayout" Target="../slideLayouts/slideLayout6.xml"/><Relationship Id="rId4" Type="http://schemas.openxmlformats.org/officeDocument/2006/relationships/image" Target="../media/image388.png"/></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281.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82.xm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283.xml"/><Relationship Id="rId1" Type="http://schemas.openxmlformats.org/officeDocument/2006/relationships/slideLayout" Target="../slideLayouts/slideLayout6.xml"/><Relationship Id="rId4" Type="http://schemas.openxmlformats.org/officeDocument/2006/relationships/image" Target="../media/image390.png"/></Relationships>
</file>

<file path=ppt/slides/_rels/slide2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png"/><Relationship Id="rId9"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6"/>
          <p:cNvSpPr txBox="1">
            <a:spLocks noGrp="1"/>
          </p:cNvSpPr>
          <p:nvPr>
            <p:ph type="body" idx="1"/>
          </p:nvPr>
        </p:nvSpPr>
        <p:spPr>
          <a:xfrm>
            <a:off x="6037855" y="4114800"/>
            <a:ext cx="9734340" cy="87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a:t>CompTIA Sec +</a:t>
            </a:r>
            <a:endParaRPr/>
          </a:p>
          <a:p>
            <a:pPr marL="0" lvl="0" indent="0" algn="ctr" rtl="0">
              <a:lnSpc>
                <a:spcPct val="90000"/>
              </a:lnSpc>
              <a:spcBef>
                <a:spcPts val="1000"/>
              </a:spcBef>
              <a:spcAft>
                <a:spcPts val="0"/>
              </a:spcAft>
              <a:buSzPts val="28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e961dd843d_1_420"/>
          <p:cNvSpPr txBox="1">
            <a:spLocks noGrp="1"/>
          </p:cNvSpPr>
          <p:nvPr>
            <p:ph type="title"/>
          </p:nvPr>
        </p:nvSpPr>
        <p:spPr>
          <a:xfrm>
            <a:off x="-10160" y="30769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Risk</a:t>
            </a:r>
            <a:endParaRPr>
              <a:latin typeface="Open Sans"/>
              <a:ea typeface="Open Sans"/>
              <a:cs typeface="Open Sans"/>
              <a:sym typeface="Open Sans"/>
            </a:endParaRPr>
          </a:p>
        </p:txBody>
      </p:sp>
      <p:sp>
        <p:nvSpPr>
          <p:cNvPr id="2" name="Google Shape;4846;p411">
            <a:extLst>
              <a:ext uri="{FF2B5EF4-FFF2-40B4-BE49-F238E27FC236}">
                <a16:creationId xmlns:a16="http://schemas.microsoft.com/office/drawing/2014/main" id="{8CDEABFD-39E6-1A08-52D7-71BCDE4A5159}"/>
              </a:ext>
            </a:extLst>
          </p:cNvPr>
          <p:cNvSpPr/>
          <p:nvPr/>
        </p:nvSpPr>
        <p:spPr>
          <a:xfrm>
            <a:off x="2398210" y="1433166"/>
            <a:ext cx="11417105"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Risk is defined by the International Systems Audit and Control Association as the combination of the probability of an event and its consequences.</a:t>
            </a:r>
            <a:endParaRPr sz="2200" b="0" i="0" u="none" strike="noStrike" cap="none">
              <a:solidFill>
                <a:srgbClr val="FFFFFF"/>
              </a:solidFill>
              <a:latin typeface="Open Sans"/>
              <a:ea typeface="Open Sans"/>
              <a:cs typeface="Open Sans"/>
              <a:sym typeface="Open Sans"/>
            </a:endParaRPr>
          </a:p>
        </p:txBody>
      </p:sp>
      <p:sp>
        <p:nvSpPr>
          <p:cNvPr id="4" name="Google Shape;318;p40">
            <a:extLst>
              <a:ext uri="{FF2B5EF4-FFF2-40B4-BE49-F238E27FC236}">
                <a16:creationId xmlns:a16="http://schemas.microsoft.com/office/drawing/2014/main" id="{3A4AD20A-A940-50F5-7271-55DDC93752E3}"/>
              </a:ext>
            </a:extLst>
          </p:cNvPr>
          <p:cNvSpPr/>
          <p:nvPr/>
        </p:nvSpPr>
        <p:spPr>
          <a:xfrm>
            <a:off x="3614235" y="6833962"/>
            <a:ext cx="9100556" cy="956104"/>
          </a:xfrm>
          <a:prstGeom prst="roundRect">
            <a:avLst>
              <a:gd name="adj" fmla="val 16667"/>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Effectively managing risk is crucial for minimizing potential negative outcomes and ensuring organizational resilience.</a:t>
            </a:r>
            <a:endParaRPr/>
          </a:p>
        </p:txBody>
      </p:sp>
      <p:sp>
        <p:nvSpPr>
          <p:cNvPr id="7" name="Brandline_LVC">
            <a:extLst>
              <a:ext uri="{FF2B5EF4-FFF2-40B4-BE49-F238E27FC236}">
                <a16:creationId xmlns:a16="http://schemas.microsoft.com/office/drawing/2014/main" id="{7D2E51A0-E397-7914-9C35-960D3D5F85BD}"/>
              </a:ext>
            </a:extLst>
          </p:cNvPr>
          <p:cNvSpPr/>
          <p:nvPr/>
        </p:nvSpPr>
        <p:spPr>
          <a:xfrm>
            <a:off x="7670801" y="894172"/>
            <a:ext cx="9247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oogle Shape;363;ge961dd843d_1_420">
            <a:extLst>
              <a:ext uri="{FF2B5EF4-FFF2-40B4-BE49-F238E27FC236}">
                <a16:creationId xmlns:a16="http://schemas.microsoft.com/office/drawing/2014/main" id="{51815787-552B-9333-273B-6221CC672174}"/>
              </a:ext>
            </a:extLst>
          </p:cNvPr>
          <p:cNvPicPr preferRelativeResize="0"/>
          <p:nvPr/>
        </p:nvPicPr>
        <p:blipFill rotWithShape="1">
          <a:blip r:embed="rId3">
            <a:alphaModFix/>
          </a:blip>
          <a:srcRect l="-8145" r="-11115"/>
          <a:stretch/>
        </p:blipFill>
        <p:spPr>
          <a:xfrm>
            <a:off x="5608666" y="3120384"/>
            <a:ext cx="5111693" cy="290323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86CB614-AE4E-E0BF-F5EA-BE0441813B01}"/>
              </a:ext>
            </a:extLst>
          </p:cNvPr>
          <p:cNvGrpSpPr/>
          <p:nvPr/>
        </p:nvGrpSpPr>
        <p:grpSpPr>
          <a:xfrm>
            <a:off x="2598503" y="2199486"/>
            <a:ext cx="11058995" cy="5920652"/>
            <a:chOff x="3158383" y="2047085"/>
            <a:chExt cx="11058995" cy="5920652"/>
          </a:xfrm>
        </p:grpSpPr>
        <p:sp>
          <p:nvSpPr>
            <p:cNvPr id="398" name="TextBox 397">
              <a:extLst>
                <a:ext uri="{FF2B5EF4-FFF2-40B4-BE49-F238E27FC236}">
                  <a16:creationId xmlns:a16="http://schemas.microsoft.com/office/drawing/2014/main" id="{040C029C-5CC8-43D0-8D8E-FE8820015E16}"/>
                </a:ext>
              </a:extLst>
            </p:cNvPr>
            <p:cNvSpPr txBox="1"/>
            <p:nvPr/>
          </p:nvSpPr>
          <p:spPr>
            <a:xfrm>
              <a:off x="3276086" y="2358168"/>
              <a:ext cx="2534130" cy="729687"/>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Validations and sanitizations</a:t>
              </a:r>
              <a:endParaRPr lang="en-US" sz="2200" spc="-13">
                <a:solidFill>
                  <a:schemeClr val="tx1">
                    <a:lumMod val="75000"/>
                    <a:lumOff val="25000"/>
                  </a:schemeClr>
                </a:solidFill>
                <a:latin typeface="Poppins" panose="00000500000000000000" pitchFamily="2" charset="0"/>
                <a:cs typeface="Poppins" panose="00000500000000000000" pitchFamily="2" charset="0"/>
              </a:endParaRPr>
            </a:p>
          </p:txBody>
        </p:sp>
        <p:sp>
          <p:nvSpPr>
            <p:cNvPr id="400" name="TextBox 399">
              <a:extLst>
                <a:ext uri="{FF2B5EF4-FFF2-40B4-BE49-F238E27FC236}">
                  <a16:creationId xmlns:a16="http://schemas.microsoft.com/office/drawing/2014/main" id="{A7072DED-4573-4170-AAE0-FBD665CF629F}"/>
                </a:ext>
              </a:extLst>
            </p:cNvPr>
            <p:cNvSpPr txBox="1"/>
            <p:nvPr/>
          </p:nvSpPr>
          <p:spPr>
            <a:xfrm>
              <a:off x="3158383" y="4994654"/>
              <a:ext cx="2651833" cy="415883"/>
            </a:xfrm>
            <a:prstGeom prst="rect">
              <a:avLst/>
            </a:prstGeom>
            <a:noFill/>
          </p:spPr>
          <p:txBody>
            <a:bodyPr wrap="square" rtlCol="0">
              <a:spAutoFit/>
            </a:bodyPr>
            <a:lstStyle/>
            <a:p>
              <a:pPr>
                <a:lnSpc>
                  <a:spcPts val="2400"/>
                </a:lnSpc>
              </a:pPr>
              <a:r>
                <a:rPr lang="en-US" sz="2200">
                  <a:solidFill>
                    <a:srgbClr val="3F3F3F"/>
                  </a:solidFill>
                  <a:latin typeface="Open Sans"/>
                  <a:ea typeface="Open Sans"/>
                  <a:cs typeface="Open Sans"/>
                </a:rPr>
                <a:t>Regular patching</a:t>
              </a:r>
            </a:p>
          </p:txBody>
        </p:sp>
        <p:sp>
          <p:nvSpPr>
            <p:cNvPr id="402" name="TextBox 401">
              <a:extLst>
                <a:ext uri="{FF2B5EF4-FFF2-40B4-BE49-F238E27FC236}">
                  <a16:creationId xmlns:a16="http://schemas.microsoft.com/office/drawing/2014/main" id="{7C8FDF91-DD27-4630-91C9-21B36F9B2EEF}"/>
                </a:ext>
              </a:extLst>
            </p:cNvPr>
            <p:cNvSpPr txBox="1"/>
            <p:nvPr/>
          </p:nvSpPr>
          <p:spPr>
            <a:xfrm>
              <a:off x="10704270" y="3554703"/>
              <a:ext cx="2889783" cy="707886"/>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Strong authentication</a:t>
              </a:r>
            </a:p>
          </p:txBody>
        </p:sp>
        <p:sp>
          <p:nvSpPr>
            <p:cNvPr id="404" name="TextBox 403">
              <a:extLst>
                <a:ext uri="{FF2B5EF4-FFF2-40B4-BE49-F238E27FC236}">
                  <a16:creationId xmlns:a16="http://schemas.microsoft.com/office/drawing/2014/main" id="{96253AEE-A192-4B0D-A1EF-9DF2DA83C24E}"/>
                </a:ext>
              </a:extLst>
            </p:cNvPr>
            <p:cNvSpPr txBox="1"/>
            <p:nvPr/>
          </p:nvSpPr>
          <p:spPr>
            <a:xfrm>
              <a:off x="10716501" y="6308376"/>
              <a:ext cx="3500877" cy="707886"/>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Secure coding practices and regular testing</a:t>
              </a:r>
            </a:p>
          </p:txBody>
        </p:sp>
        <p:grpSp>
          <p:nvGrpSpPr>
            <p:cNvPr id="14" name="Group 13">
              <a:extLst>
                <a:ext uri="{FF2B5EF4-FFF2-40B4-BE49-F238E27FC236}">
                  <a16:creationId xmlns:a16="http://schemas.microsoft.com/office/drawing/2014/main" id="{13D50C65-D8A4-A1C8-6D3D-475E01CAE6CF}"/>
                </a:ext>
              </a:extLst>
            </p:cNvPr>
            <p:cNvGrpSpPr/>
            <p:nvPr/>
          </p:nvGrpSpPr>
          <p:grpSpPr>
            <a:xfrm>
              <a:off x="5649500" y="2047085"/>
              <a:ext cx="4957017" cy="5920652"/>
              <a:chOff x="5427958" y="2190875"/>
              <a:chExt cx="5400090" cy="6449882"/>
            </a:xfrm>
          </p:grpSpPr>
          <p:sp>
            <p:nvSpPr>
              <p:cNvPr id="4" name="Freeform: Shape 3">
                <a:extLst>
                  <a:ext uri="{FF2B5EF4-FFF2-40B4-BE49-F238E27FC236}">
                    <a16:creationId xmlns:a16="http://schemas.microsoft.com/office/drawing/2014/main" id="{8155972D-DC24-4AE3-9E38-6EED4627577B}"/>
                  </a:ext>
                </a:extLst>
              </p:cNvPr>
              <p:cNvSpPr/>
              <p:nvPr/>
            </p:nvSpPr>
            <p:spPr>
              <a:xfrm>
                <a:off x="6487712" y="2825401"/>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 name="Freeform: Shape 4">
                <a:extLst>
                  <a:ext uri="{FF2B5EF4-FFF2-40B4-BE49-F238E27FC236}">
                    <a16:creationId xmlns:a16="http://schemas.microsoft.com/office/drawing/2014/main" id="{CE820AB5-5C03-4431-B2B2-34524D5B1EBA}"/>
                  </a:ext>
                </a:extLst>
              </p:cNvPr>
              <p:cNvSpPr/>
              <p:nvPr/>
            </p:nvSpPr>
            <p:spPr>
              <a:xfrm>
                <a:off x="6487712" y="5628432"/>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6" name="Freeform: Shape 5">
                <a:extLst>
                  <a:ext uri="{FF2B5EF4-FFF2-40B4-BE49-F238E27FC236}">
                    <a16:creationId xmlns:a16="http://schemas.microsoft.com/office/drawing/2014/main" id="{F8B2E684-9EA5-414E-A231-DD1AC06985B7}"/>
                  </a:ext>
                </a:extLst>
              </p:cNvPr>
              <p:cNvSpPr/>
              <p:nvPr/>
            </p:nvSpPr>
            <p:spPr>
              <a:xfrm>
                <a:off x="9462663" y="4227331"/>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 name="Freeform: Shape 6">
                <a:extLst>
                  <a:ext uri="{FF2B5EF4-FFF2-40B4-BE49-F238E27FC236}">
                    <a16:creationId xmlns:a16="http://schemas.microsoft.com/office/drawing/2014/main" id="{AD5CC548-DA22-4118-A645-17C194CF3115}"/>
                  </a:ext>
                </a:extLst>
              </p:cNvPr>
              <p:cNvSpPr/>
              <p:nvPr/>
            </p:nvSpPr>
            <p:spPr>
              <a:xfrm>
                <a:off x="9462663" y="7030363"/>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70" name="Freeform: Shape 169">
                <a:extLst>
                  <a:ext uri="{FF2B5EF4-FFF2-40B4-BE49-F238E27FC236}">
                    <a16:creationId xmlns:a16="http://schemas.microsoft.com/office/drawing/2014/main" id="{25410553-0EEC-4C9D-809A-0E881F5A6FB7}"/>
                  </a:ext>
                </a:extLst>
              </p:cNvPr>
              <p:cNvSpPr/>
              <p:nvPr/>
            </p:nvSpPr>
            <p:spPr>
              <a:xfrm>
                <a:off x="5427958" y="2317948"/>
                <a:ext cx="1071381"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1"/>
                      <a:pt x="1002" y="1291"/>
                      <a:pt x="646" y="1291"/>
                    </a:cubicBezTo>
                    <a:cubicBezTo>
                      <a:pt x="289" y="1291"/>
                      <a:pt x="0" y="1001"/>
                      <a:pt x="0" y="645"/>
                    </a:cubicBezTo>
                    <a:cubicBezTo>
                      <a:pt x="0" y="289"/>
                      <a:pt x="289" y="0"/>
                      <a:pt x="646" y="0"/>
                    </a:cubicBezTo>
                    <a:cubicBezTo>
                      <a:pt x="1002" y="0"/>
                      <a:pt x="1291" y="289"/>
                      <a:pt x="1291" y="645"/>
                    </a:cubicBez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43" name="Freeform: Shape 242">
                <a:extLst>
                  <a:ext uri="{FF2B5EF4-FFF2-40B4-BE49-F238E27FC236}">
                    <a16:creationId xmlns:a16="http://schemas.microsoft.com/office/drawing/2014/main" id="{57C76E2B-FDCA-4A8C-810B-3C82DF72E2F7}"/>
                  </a:ext>
                </a:extLst>
              </p:cNvPr>
              <p:cNvSpPr/>
              <p:nvPr/>
            </p:nvSpPr>
            <p:spPr>
              <a:xfrm>
                <a:off x="9756667" y="3719879"/>
                <a:ext cx="1071381" cy="1070551"/>
              </a:xfrm>
              <a:custGeom>
                <a:avLst/>
                <a:gdLst/>
                <a:ahLst/>
                <a:cxnLst>
                  <a:cxn ang="3cd4">
                    <a:pos x="hc" y="t"/>
                  </a:cxn>
                  <a:cxn ang="cd2">
                    <a:pos x="l" y="vc"/>
                  </a:cxn>
                  <a:cxn ang="cd4">
                    <a:pos x="hc" y="b"/>
                  </a:cxn>
                  <a:cxn ang="0">
                    <a:pos x="r" y="vc"/>
                  </a:cxn>
                </a:cxnLst>
                <a:rect l="l" t="t" r="r" b="b"/>
                <a:pathLst>
                  <a:path w="1291" h="1290">
                    <a:moveTo>
                      <a:pt x="0" y="645"/>
                    </a:moveTo>
                    <a:cubicBezTo>
                      <a:pt x="0" y="1002"/>
                      <a:pt x="289" y="1290"/>
                      <a:pt x="646" y="1290"/>
                    </a:cubicBezTo>
                    <a:cubicBezTo>
                      <a:pt x="1002" y="1290"/>
                      <a:pt x="1291" y="1002"/>
                      <a:pt x="1291" y="645"/>
                    </a:cubicBezTo>
                    <a:cubicBezTo>
                      <a:pt x="1291" y="289"/>
                      <a:pt x="1002" y="0"/>
                      <a:pt x="646" y="0"/>
                    </a:cubicBezTo>
                    <a:cubicBezTo>
                      <a:pt x="289" y="0"/>
                      <a:pt x="0" y="289"/>
                      <a:pt x="0" y="645"/>
                    </a:cubicBez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16" name="Freeform: Shape 315">
                <a:extLst>
                  <a:ext uri="{FF2B5EF4-FFF2-40B4-BE49-F238E27FC236}">
                    <a16:creationId xmlns:a16="http://schemas.microsoft.com/office/drawing/2014/main" id="{9D0F9CC3-10FE-46D1-9E7E-358DF482E2AE}"/>
                  </a:ext>
                </a:extLst>
              </p:cNvPr>
              <p:cNvSpPr/>
              <p:nvPr/>
            </p:nvSpPr>
            <p:spPr>
              <a:xfrm>
                <a:off x="9756667" y="6522911"/>
                <a:ext cx="1071381" cy="1071381"/>
              </a:xfrm>
              <a:custGeom>
                <a:avLst/>
                <a:gdLst/>
                <a:ahLst/>
                <a:cxnLst>
                  <a:cxn ang="3cd4">
                    <a:pos x="hc" y="t"/>
                  </a:cxn>
                  <a:cxn ang="cd2">
                    <a:pos x="l" y="vc"/>
                  </a:cxn>
                  <a:cxn ang="cd4">
                    <a:pos x="hc" y="b"/>
                  </a:cxn>
                  <a:cxn ang="0">
                    <a:pos x="r" y="vc"/>
                  </a:cxn>
                </a:cxnLst>
                <a:rect l="l" t="t" r="r" b="b"/>
                <a:pathLst>
                  <a:path w="1291" h="1291">
                    <a:moveTo>
                      <a:pt x="0" y="646"/>
                    </a:moveTo>
                    <a:cubicBezTo>
                      <a:pt x="0" y="1003"/>
                      <a:pt x="289" y="1291"/>
                      <a:pt x="646" y="1291"/>
                    </a:cubicBezTo>
                    <a:cubicBezTo>
                      <a:pt x="1002" y="1291"/>
                      <a:pt x="1291" y="1003"/>
                      <a:pt x="1291" y="646"/>
                    </a:cubicBezTo>
                    <a:cubicBezTo>
                      <a:pt x="1291" y="289"/>
                      <a:pt x="1002" y="0"/>
                      <a:pt x="646" y="0"/>
                    </a:cubicBezTo>
                    <a:cubicBezTo>
                      <a:pt x="289" y="0"/>
                      <a:pt x="0" y="289"/>
                      <a:pt x="0" y="64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9" name="Freeform: Shape 388">
                <a:extLst>
                  <a:ext uri="{FF2B5EF4-FFF2-40B4-BE49-F238E27FC236}">
                    <a16:creationId xmlns:a16="http://schemas.microsoft.com/office/drawing/2014/main" id="{BBD3BE99-0463-4F55-B25C-E237D0B57396}"/>
                  </a:ext>
                </a:extLst>
              </p:cNvPr>
              <p:cNvSpPr/>
              <p:nvPr/>
            </p:nvSpPr>
            <p:spPr>
              <a:xfrm>
                <a:off x="5427958" y="5120978"/>
                <a:ext cx="1071381"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2"/>
                      <a:pt x="1002" y="1291"/>
                      <a:pt x="646" y="1291"/>
                    </a:cubicBezTo>
                    <a:cubicBezTo>
                      <a:pt x="289" y="1291"/>
                      <a:pt x="0" y="1002"/>
                      <a:pt x="0" y="645"/>
                    </a:cubicBezTo>
                    <a:cubicBezTo>
                      <a:pt x="0" y="289"/>
                      <a:pt x="289" y="0"/>
                      <a:pt x="646" y="0"/>
                    </a:cubicBezTo>
                    <a:cubicBezTo>
                      <a:pt x="1002" y="0"/>
                      <a:pt x="1291" y="289"/>
                      <a:pt x="1291" y="645"/>
                    </a:cubicBez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93" name="TextBox 392">
                <a:extLst>
                  <a:ext uri="{FF2B5EF4-FFF2-40B4-BE49-F238E27FC236}">
                    <a16:creationId xmlns:a16="http://schemas.microsoft.com/office/drawing/2014/main" id="{D773D300-810C-4A12-8E10-4A747E86F64C}"/>
                  </a:ext>
                </a:extLst>
              </p:cNvPr>
              <p:cNvSpPr txBox="1"/>
              <p:nvPr/>
            </p:nvSpPr>
            <p:spPr>
              <a:xfrm>
                <a:off x="5545369" y="2456443"/>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A</a:t>
                </a:r>
              </a:p>
            </p:txBody>
          </p:sp>
          <p:sp>
            <p:nvSpPr>
              <p:cNvPr id="394" name="TextBox 393">
                <a:extLst>
                  <a:ext uri="{FF2B5EF4-FFF2-40B4-BE49-F238E27FC236}">
                    <a16:creationId xmlns:a16="http://schemas.microsoft.com/office/drawing/2014/main" id="{A4784C4D-8E49-4D28-8445-14B1C8A5926F}"/>
                  </a:ext>
                </a:extLst>
              </p:cNvPr>
              <p:cNvSpPr txBox="1"/>
              <p:nvPr/>
            </p:nvSpPr>
            <p:spPr>
              <a:xfrm>
                <a:off x="5549179" y="525891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C</a:t>
                </a:r>
              </a:p>
            </p:txBody>
          </p:sp>
          <p:sp>
            <p:nvSpPr>
              <p:cNvPr id="395" name="TextBox 394">
                <a:extLst>
                  <a:ext uri="{FF2B5EF4-FFF2-40B4-BE49-F238E27FC236}">
                    <a16:creationId xmlns:a16="http://schemas.microsoft.com/office/drawing/2014/main" id="{20B3E992-07DD-4CE2-852C-3BB6098AF7F0}"/>
                  </a:ext>
                </a:extLst>
              </p:cNvPr>
              <p:cNvSpPr txBox="1"/>
              <p:nvPr/>
            </p:nvSpPr>
            <p:spPr>
              <a:xfrm>
                <a:off x="9874799" y="385810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B</a:t>
                </a:r>
              </a:p>
            </p:txBody>
          </p:sp>
          <p:sp>
            <p:nvSpPr>
              <p:cNvPr id="396" name="TextBox 395">
                <a:extLst>
                  <a:ext uri="{FF2B5EF4-FFF2-40B4-BE49-F238E27FC236}">
                    <a16:creationId xmlns:a16="http://schemas.microsoft.com/office/drawing/2014/main" id="{DAF58CD4-88DA-4750-B53A-C36D79CA0F68}"/>
                  </a:ext>
                </a:extLst>
              </p:cNvPr>
              <p:cNvSpPr txBox="1"/>
              <p:nvPr/>
            </p:nvSpPr>
            <p:spPr>
              <a:xfrm>
                <a:off x="9876493" y="666123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D</a:t>
                </a:r>
              </a:p>
            </p:txBody>
          </p:sp>
          <p:grpSp>
            <p:nvGrpSpPr>
              <p:cNvPr id="8" name="Group 7">
                <a:extLst>
                  <a:ext uri="{FF2B5EF4-FFF2-40B4-BE49-F238E27FC236}">
                    <a16:creationId xmlns:a16="http://schemas.microsoft.com/office/drawing/2014/main" id="{EA8EFE62-CE2B-894F-B882-F9D474BB9664}"/>
                  </a:ext>
                </a:extLst>
              </p:cNvPr>
              <p:cNvGrpSpPr/>
              <p:nvPr/>
            </p:nvGrpSpPr>
            <p:grpSpPr>
              <a:xfrm>
                <a:off x="6794177" y="4994734"/>
                <a:ext cx="2668486" cy="1324691"/>
                <a:chOff x="10188090" y="7492109"/>
                <a:chExt cx="4002729" cy="1987038"/>
              </a:xfrm>
            </p:grpSpPr>
            <p:sp>
              <p:nvSpPr>
                <p:cNvPr id="75" name="Freeform: Shape 74">
                  <a:extLst>
                    <a:ext uri="{FF2B5EF4-FFF2-40B4-BE49-F238E27FC236}">
                      <a16:creationId xmlns:a16="http://schemas.microsoft.com/office/drawing/2014/main" id="{ADDC6F78-E7EB-44E7-8F82-B61AE15404EA}"/>
                    </a:ext>
                  </a:extLst>
                </p:cNvPr>
                <p:cNvSpPr/>
                <p:nvPr/>
              </p:nvSpPr>
              <p:spPr>
                <a:xfrm>
                  <a:off x="10188090" y="7492109"/>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89"/>
                      </a:cubicBezTo>
                      <a:cubicBezTo>
                        <a:pt x="1981" y="246"/>
                        <a:pt x="1814" y="212"/>
                        <a:pt x="1607" y="212"/>
                      </a:cubicBezTo>
                      <a:cubicBezTo>
                        <a:pt x="1400" y="212"/>
                        <a:pt x="1233" y="246"/>
                        <a:pt x="1233" y="289"/>
                      </a:cubicBezTo>
                      <a:cubicBezTo>
                        <a:pt x="1233" y="332"/>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6" name="Freeform: Shape 75">
                  <a:extLst>
                    <a:ext uri="{FF2B5EF4-FFF2-40B4-BE49-F238E27FC236}">
                      <a16:creationId xmlns:a16="http://schemas.microsoft.com/office/drawing/2014/main" id="{76E8B937-521A-4B2E-9A94-E8B6A5B90E92}"/>
                    </a:ext>
                  </a:extLst>
                </p:cNvPr>
                <p:cNvSpPr/>
                <p:nvPr/>
              </p:nvSpPr>
              <p:spPr>
                <a:xfrm>
                  <a:off x="11724151" y="7756217"/>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4"/>
                        <a:pt x="748" y="77"/>
                      </a:cubicBezTo>
                      <a:cubicBezTo>
                        <a:pt x="748" y="120"/>
                        <a:pt x="581" y="155"/>
                        <a:pt x="374" y="155"/>
                      </a:cubicBezTo>
                      <a:cubicBezTo>
                        <a:pt x="167" y="155"/>
                        <a:pt x="0" y="120"/>
                        <a:pt x="0" y="77"/>
                      </a:cubicBezTo>
                      <a:cubicBezTo>
                        <a:pt x="0" y="34"/>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7" name="Freeform: Shape 76">
                  <a:extLst>
                    <a:ext uri="{FF2B5EF4-FFF2-40B4-BE49-F238E27FC236}">
                      <a16:creationId xmlns:a16="http://schemas.microsoft.com/office/drawing/2014/main" id="{5DBD36E6-A077-492D-A1C8-9D92404AAE82}"/>
                    </a:ext>
                  </a:extLst>
                </p:cNvPr>
                <p:cNvSpPr/>
                <p:nvPr/>
              </p:nvSpPr>
              <p:spPr>
                <a:xfrm>
                  <a:off x="11189706" y="821342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8" name="Freeform: Shape 77">
                  <a:extLst>
                    <a:ext uri="{FF2B5EF4-FFF2-40B4-BE49-F238E27FC236}">
                      <a16:creationId xmlns:a16="http://schemas.microsoft.com/office/drawing/2014/main" id="{31802B94-BF90-4BF6-936F-9C96B1A7141D}"/>
                    </a:ext>
                  </a:extLst>
                </p:cNvPr>
                <p:cNvSpPr/>
                <p:nvPr/>
              </p:nvSpPr>
              <p:spPr>
                <a:xfrm>
                  <a:off x="13190448"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9" name="Freeform: Shape 78">
                  <a:extLst>
                    <a:ext uri="{FF2B5EF4-FFF2-40B4-BE49-F238E27FC236}">
                      <a16:creationId xmlns:a16="http://schemas.microsoft.com/office/drawing/2014/main" id="{2174C85C-18B8-4491-B99A-4AB0F3B5CF84}"/>
                    </a:ext>
                  </a:extLst>
                </p:cNvPr>
                <p:cNvSpPr/>
                <p:nvPr/>
              </p:nvSpPr>
              <p:spPr>
                <a:xfrm>
                  <a:off x="10188090" y="7852143"/>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3">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5" name="Freeform: Shape 404">
                  <a:extLst>
                    <a:ext uri="{FF2B5EF4-FFF2-40B4-BE49-F238E27FC236}">
                      <a16:creationId xmlns:a16="http://schemas.microsoft.com/office/drawing/2014/main" id="{AC5F0752-5ABB-435C-A183-152CDF2FD62B}"/>
                    </a:ext>
                  </a:extLst>
                </p:cNvPr>
                <p:cNvSpPr/>
                <p:nvPr/>
              </p:nvSpPr>
              <p:spPr>
                <a:xfrm>
                  <a:off x="13191694"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3" name="Group 2">
                <a:extLst>
                  <a:ext uri="{FF2B5EF4-FFF2-40B4-BE49-F238E27FC236}">
                    <a16:creationId xmlns:a16="http://schemas.microsoft.com/office/drawing/2014/main" id="{4EE13800-E69F-954A-AAD0-5B67FB1E9F32}"/>
                  </a:ext>
                </a:extLst>
              </p:cNvPr>
              <p:cNvGrpSpPr/>
              <p:nvPr/>
            </p:nvGrpSpPr>
            <p:grpSpPr>
              <a:xfrm>
                <a:off x="6794177" y="3592804"/>
                <a:ext cx="2668486" cy="1325524"/>
                <a:chOff x="10188090" y="5389209"/>
                <a:chExt cx="4002729" cy="1988287"/>
              </a:xfrm>
            </p:grpSpPr>
            <p:sp>
              <p:nvSpPr>
                <p:cNvPr id="80" name="Freeform: Shape 79">
                  <a:extLst>
                    <a:ext uri="{FF2B5EF4-FFF2-40B4-BE49-F238E27FC236}">
                      <a16:creationId xmlns:a16="http://schemas.microsoft.com/office/drawing/2014/main" id="{1ABA0C4E-1487-4750-8C82-3D34356DC0F3}"/>
                    </a:ext>
                  </a:extLst>
                </p:cNvPr>
                <p:cNvSpPr/>
                <p:nvPr/>
              </p:nvSpPr>
              <p:spPr>
                <a:xfrm>
                  <a:off x="10188090" y="5389209"/>
                  <a:ext cx="4002729" cy="721313"/>
                </a:xfrm>
                <a:custGeom>
                  <a:avLst/>
                  <a:gdLst/>
                  <a:ahLst/>
                  <a:cxnLst>
                    <a:cxn ang="3cd4">
                      <a:pos x="hc" y="t"/>
                    </a:cxn>
                    <a:cxn ang="cd2">
                      <a:pos x="l" y="vc"/>
                    </a:cxn>
                    <a:cxn ang="cd4">
                      <a:pos x="hc" y="b"/>
                    </a:cxn>
                    <a:cxn ang="0">
                      <a:pos x="r" y="vc"/>
                    </a:cxn>
                  </a:cxnLst>
                  <a:rect l="l" t="t" r="r" b="b"/>
                  <a:pathLst>
                    <a:path w="3214" h="580">
                      <a:moveTo>
                        <a:pt x="1607" y="368"/>
                      </a:moveTo>
                      <a:cubicBezTo>
                        <a:pt x="1814" y="368"/>
                        <a:pt x="1981" y="333"/>
                        <a:pt x="1981" y="290"/>
                      </a:cubicBezTo>
                      <a:cubicBezTo>
                        <a:pt x="1981" y="247"/>
                        <a:pt x="1814" y="212"/>
                        <a:pt x="1607" y="212"/>
                      </a:cubicBezTo>
                      <a:cubicBezTo>
                        <a:pt x="1400" y="212"/>
                        <a:pt x="1233" y="247"/>
                        <a:pt x="1233" y="290"/>
                      </a:cubicBezTo>
                      <a:cubicBezTo>
                        <a:pt x="1233" y="333"/>
                        <a:pt x="1400" y="368"/>
                        <a:pt x="1607" y="368"/>
                      </a:cubicBezTo>
                      <a:close/>
                      <a:moveTo>
                        <a:pt x="2411" y="0"/>
                      </a:moveTo>
                      <a:lnTo>
                        <a:pt x="3214" y="290"/>
                      </a:lnTo>
                      <a:lnTo>
                        <a:pt x="2411" y="580"/>
                      </a:lnTo>
                      <a:lnTo>
                        <a:pt x="804" y="580"/>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1" name="Freeform: Shape 80">
                  <a:extLst>
                    <a:ext uri="{FF2B5EF4-FFF2-40B4-BE49-F238E27FC236}">
                      <a16:creationId xmlns:a16="http://schemas.microsoft.com/office/drawing/2014/main" id="{87ECA58A-EBD0-4D23-AD30-30708D5E33BD}"/>
                    </a:ext>
                  </a:extLst>
                </p:cNvPr>
                <p:cNvSpPr/>
                <p:nvPr/>
              </p:nvSpPr>
              <p:spPr>
                <a:xfrm>
                  <a:off x="11724151" y="5653320"/>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1"/>
                        <a:pt x="581" y="156"/>
                        <a:pt x="374" y="156"/>
                      </a:cubicBezTo>
                      <a:cubicBezTo>
                        <a:pt x="167" y="156"/>
                        <a:pt x="0" y="121"/>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2" name="Freeform: Shape 81">
                  <a:extLst>
                    <a:ext uri="{FF2B5EF4-FFF2-40B4-BE49-F238E27FC236}">
                      <a16:creationId xmlns:a16="http://schemas.microsoft.com/office/drawing/2014/main" id="{9FCB1E57-F0D9-4B12-84B6-FBDD32F4D3F9}"/>
                    </a:ext>
                  </a:extLst>
                </p:cNvPr>
                <p:cNvSpPr/>
                <p:nvPr/>
              </p:nvSpPr>
              <p:spPr>
                <a:xfrm>
                  <a:off x="11189706" y="611177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3" name="Freeform: Shape 82">
                  <a:extLst>
                    <a:ext uri="{FF2B5EF4-FFF2-40B4-BE49-F238E27FC236}">
                      <a16:creationId xmlns:a16="http://schemas.microsoft.com/office/drawing/2014/main" id="{72007996-1FA2-494F-944F-25C6ADEF9DC5}"/>
                    </a:ext>
                  </a:extLst>
                </p:cNvPr>
                <p:cNvSpPr/>
                <p:nvPr/>
              </p:nvSpPr>
              <p:spPr>
                <a:xfrm>
                  <a:off x="13190448"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4" name="Freeform: Shape 83">
                  <a:extLst>
                    <a:ext uri="{FF2B5EF4-FFF2-40B4-BE49-F238E27FC236}">
                      <a16:creationId xmlns:a16="http://schemas.microsoft.com/office/drawing/2014/main" id="{317D8B73-C55E-45F1-8CFA-39494E51CDA8}"/>
                    </a:ext>
                  </a:extLst>
                </p:cNvPr>
                <p:cNvSpPr/>
                <p:nvPr/>
              </p:nvSpPr>
              <p:spPr>
                <a:xfrm>
                  <a:off x="10188090" y="5750492"/>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2">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6" name="Freeform: Shape 405">
                  <a:extLst>
                    <a:ext uri="{FF2B5EF4-FFF2-40B4-BE49-F238E27FC236}">
                      <a16:creationId xmlns:a16="http://schemas.microsoft.com/office/drawing/2014/main" id="{4A59849A-8D72-4F79-9A98-863C1468E3CA}"/>
                    </a:ext>
                  </a:extLst>
                </p:cNvPr>
                <p:cNvSpPr/>
                <p:nvPr/>
              </p:nvSpPr>
              <p:spPr>
                <a:xfrm>
                  <a:off x="13191694"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2" name="Group 1">
                <a:extLst>
                  <a:ext uri="{FF2B5EF4-FFF2-40B4-BE49-F238E27FC236}">
                    <a16:creationId xmlns:a16="http://schemas.microsoft.com/office/drawing/2014/main" id="{26FBB3EF-E900-8446-B309-2F17A145707D}"/>
                  </a:ext>
                </a:extLst>
              </p:cNvPr>
              <p:cNvGrpSpPr/>
              <p:nvPr/>
            </p:nvGrpSpPr>
            <p:grpSpPr>
              <a:xfrm>
                <a:off x="6794177" y="2190875"/>
                <a:ext cx="2668486" cy="1324691"/>
                <a:chOff x="10188090" y="3286316"/>
                <a:chExt cx="4002729" cy="1987038"/>
              </a:xfrm>
            </p:grpSpPr>
            <p:sp>
              <p:nvSpPr>
                <p:cNvPr id="85" name="Freeform: Shape 84">
                  <a:extLst>
                    <a:ext uri="{FF2B5EF4-FFF2-40B4-BE49-F238E27FC236}">
                      <a16:creationId xmlns:a16="http://schemas.microsoft.com/office/drawing/2014/main" id="{4FC7E69B-6AE2-4C90-A1C7-20C4E7DAC080}"/>
                    </a:ext>
                  </a:extLst>
                </p:cNvPr>
                <p:cNvSpPr/>
                <p:nvPr/>
              </p:nvSpPr>
              <p:spPr>
                <a:xfrm>
                  <a:off x="10188090" y="3286316"/>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90"/>
                      </a:cubicBezTo>
                      <a:cubicBezTo>
                        <a:pt x="1981" y="247"/>
                        <a:pt x="1814" y="212"/>
                        <a:pt x="1607" y="212"/>
                      </a:cubicBezTo>
                      <a:cubicBezTo>
                        <a:pt x="1400" y="212"/>
                        <a:pt x="1233" y="247"/>
                        <a:pt x="1233" y="290"/>
                      </a:cubicBezTo>
                      <a:cubicBezTo>
                        <a:pt x="1233" y="332"/>
                        <a:pt x="1400" y="367"/>
                        <a:pt x="1607" y="367"/>
                      </a:cubicBezTo>
                      <a:close/>
                      <a:moveTo>
                        <a:pt x="2411" y="0"/>
                      </a:moveTo>
                      <a:lnTo>
                        <a:pt x="3214" y="290"/>
                      </a:lnTo>
                      <a:lnTo>
                        <a:pt x="2411" y="579"/>
                      </a:lnTo>
                      <a:lnTo>
                        <a:pt x="804" y="579"/>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6" name="Freeform: Shape 85">
                  <a:extLst>
                    <a:ext uri="{FF2B5EF4-FFF2-40B4-BE49-F238E27FC236}">
                      <a16:creationId xmlns:a16="http://schemas.microsoft.com/office/drawing/2014/main" id="{737CA814-6287-4D8C-8E1D-F8FD776FBC87}"/>
                    </a:ext>
                  </a:extLst>
                </p:cNvPr>
                <p:cNvSpPr/>
                <p:nvPr/>
              </p:nvSpPr>
              <p:spPr>
                <a:xfrm>
                  <a:off x="11724151" y="3550424"/>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5"/>
                        <a:pt x="748" y="78"/>
                      </a:cubicBezTo>
                      <a:cubicBezTo>
                        <a:pt x="748" y="120"/>
                        <a:pt x="581" y="155"/>
                        <a:pt x="374" y="155"/>
                      </a:cubicBezTo>
                      <a:cubicBezTo>
                        <a:pt x="167" y="155"/>
                        <a:pt x="0" y="120"/>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7" name="Freeform: Shape 86">
                  <a:extLst>
                    <a:ext uri="{FF2B5EF4-FFF2-40B4-BE49-F238E27FC236}">
                      <a16:creationId xmlns:a16="http://schemas.microsoft.com/office/drawing/2014/main" id="{B31ADE10-B2BC-4681-B461-D7F4596816A1}"/>
                    </a:ext>
                  </a:extLst>
                </p:cNvPr>
                <p:cNvSpPr/>
                <p:nvPr/>
              </p:nvSpPr>
              <p:spPr>
                <a:xfrm>
                  <a:off x="11189706" y="4007629"/>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8" name="Freeform: Shape 87">
                  <a:extLst>
                    <a:ext uri="{FF2B5EF4-FFF2-40B4-BE49-F238E27FC236}">
                      <a16:creationId xmlns:a16="http://schemas.microsoft.com/office/drawing/2014/main" id="{93B894D2-69FB-49A3-B3EF-2C60BB745EF4}"/>
                    </a:ext>
                  </a:extLst>
                </p:cNvPr>
                <p:cNvSpPr/>
                <p:nvPr/>
              </p:nvSpPr>
              <p:spPr>
                <a:xfrm>
                  <a:off x="13190448"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9" name="Freeform: Shape 88">
                  <a:extLst>
                    <a:ext uri="{FF2B5EF4-FFF2-40B4-BE49-F238E27FC236}">
                      <a16:creationId xmlns:a16="http://schemas.microsoft.com/office/drawing/2014/main" id="{39A350E7-BD86-41F4-BC31-EF5C88ADD6DC}"/>
                    </a:ext>
                  </a:extLst>
                </p:cNvPr>
                <p:cNvSpPr/>
                <p:nvPr/>
              </p:nvSpPr>
              <p:spPr>
                <a:xfrm>
                  <a:off x="10188090" y="3647596"/>
                  <a:ext cx="1000371" cy="1625758"/>
                </a:xfrm>
                <a:custGeom>
                  <a:avLst/>
                  <a:gdLst/>
                  <a:ahLst/>
                  <a:cxnLst>
                    <a:cxn ang="3cd4">
                      <a:pos x="hc" y="t"/>
                    </a:cxn>
                    <a:cxn ang="cd2">
                      <a:pos x="l" y="vc"/>
                    </a:cxn>
                    <a:cxn ang="cd4">
                      <a:pos x="hc" y="b"/>
                    </a:cxn>
                    <a:cxn ang="0">
                      <a:pos x="r" y="vc"/>
                    </a:cxn>
                  </a:cxnLst>
                  <a:rect l="l" t="t" r="r" b="b"/>
                  <a:pathLst>
                    <a:path w="804" h="1306">
                      <a:moveTo>
                        <a:pt x="804" y="289"/>
                      </a:moveTo>
                      <a:lnTo>
                        <a:pt x="804" y="1306"/>
                      </a:lnTo>
                      <a:lnTo>
                        <a:pt x="0" y="1017"/>
                      </a:lnTo>
                      <a:lnTo>
                        <a:pt x="0" y="0"/>
                      </a:lnTo>
                      <a:close/>
                    </a:path>
                  </a:pathLst>
                </a:custGeom>
                <a:solidFill>
                  <a:schemeClr val="accent1">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7" name="Freeform: Shape 406">
                  <a:extLst>
                    <a:ext uri="{FF2B5EF4-FFF2-40B4-BE49-F238E27FC236}">
                      <a16:creationId xmlns:a16="http://schemas.microsoft.com/office/drawing/2014/main" id="{D0CEE9BA-14DA-48CB-AD5A-F62C344F90C4}"/>
                    </a:ext>
                  </a:extLst>
                </p:cNvPr>
                <p:cNvSpPr/>
                <p:nvPr/>
              </p:nvSpPr>
              <p:spPr>
                <a:xfrm>
                  <a:off x="13191694"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9" name="Group 8">
                <a:extLst>
                  <a:ext uri="{FF2B5EF4-FFF2-40B4-BE49-F238E27FC236}">
                    <a16:creationId xmlns:a16="http://schemas.microsoft.com/office/drawing/2014/main" id="{2CAAD549-1558-1D44-8462-8D3792E58A2C}"/>
                  </a:ext>
                </a:extLst>
              </p:cNvPr>
              <p:cNvGrpSpPr/>
              <p:nvPr/>
            </p:nvGrpSpPr>
            <p:grpSpPr>
              <a:xfrm>
                <a:off x="6794177" y="6396670"/>
                <a:ext cx="2668486" cy="2244087"/>
                <a:chOff x="10188090" y="9595005"/>
                <a:chExt cx="4002729" cy="3366130"/>
              </a:xfrm>
            </p:grpSpPr>
            <p:sp>
              <p:nvSpPr>
                <p:cNvPr id="90" name="Freeform: Shape 89">
                  <a:extLst>
                    <a:ext uri="{FF2B5EF4-FFF2-40B4-BE49-F238E27FC236}">
                      <a16:creationId xmlns:a16="http://schemas.microsoft.com/office/drawing/2014/main" id="{B88BA680-AD8B-4DD1-B2A9-E9A90BDB686D}"/>
                    </a:ext>
                  </a:extLst>
                </p:cNvPr>
                <p:cNvSpPr/>
                <p:nvPr/>
              </p:nvSpPr>
              <p:spPr>
                <a:xfrm>
                  <a:off x="10188090" y="11222010"/>
                  <a:ext cx="4002729" cy="1739125"/>
                </a:xfrm>
                <a:custGeom>
                  <a:avLst/>
                  <a:gdLst/>
                  <a:ahLst/>
                  <a:cxnLst>
                    <a:cxn ang="3cd4">
                      <a:pos x="hc" y="t"/>
                    </a:cxn>
                    <a:cxn ang="cd2">
                      <a:pos x="l" y="vc"/>
                    </a:cxn>
                    <a:cxn ang="cd4">
                      <a:pos x="hc" y="b"/>
                    </a:cxn>
                    <a:cxn ang="0">
                      <a:pos x="r" y="vc"/>
                    </a:cxn>
                  </a:cxnLst>
                  <a:rect l="l" t="t" r="r" b="b"/>
                  <a:pathLst>
                    <a:path w="3214" h="1397">
                      <a:moveTo>
                        <a:pt x="3214" y="0"/>
                      </a:moveTo>
                      <a:lnTo>
                        <a:pt x="1988" y="1066"/>
                      </a:lnTo>
                      <a:lnTo>
                        <a:pt x="1776" y="1250"/>
                      </a:lnTo>
                      <a:lnTo>
                        <a:pt x="1607" y="1397"/>
                      </a:lnTo>
                      <a:lnTo>
                        <a:pt x="1438" y="1250"/>
                      </a:lnTo>
                      <a:lnTo>
                        <a:pt x="1226" y="1066"/>
                      </a:lnTo>
                      <a:lnTo>
                        <a:pt x="0"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1" name="Freeform: Shape 90">
                  <a:extLst>
                    <a:ext uri="{FF2B5EF4-FFF2-40B4-BE49-F238E27FC236}">
                      <a16:creationId xmlns:a16="http://schemas.microsoft.com/office/drawing/2014/main" id="{907700BA-90A6-4E88-9E4E-EE1D5E211F8E}"/>
                    </a:ext>
                  </a:extLst>
                </p:cNvPr>
                <p:cNvSpPr/>
                <p:nvPr/>
              </p:nvSpPr>
              <p:spPr>
                <a:xfrm>
                  <a:off x="11715430" y="12512650"/>
                  <a:ext cx="948048" cy="448485"/>
                </a:xfrm>
                <a:custGeom>
                  <a:avLst/>
                  <a:gdLst/>
                  <a:ahLst/>
                  <a:cxnLst>
                    <a:cxn ang="3cd4">
                      <a:pos x="hc" y="t"/>
                    </a:cxn>
                    <a:cxn ang="cd2">
                      <a:pos x="l" y="vc"/>
                    </a:cxn>
                    <a:cxn ang="cd4">
                      <a:pos x="hc" y="b"/>
                    </a:cxn>
                    <a:cxn ang="0">
                      <a:pos x="r" y="vc"/>
                    </a:cxn>
                  </a:cxnLst>
                  <a:rect l="l" t="t" r="r" b="b"/>
                  <a:pathLst>
                    <a:path w="762" h="361">
                      <a:moveTo>
                        <a:pt x="762" y="30"/>
                      </a:moveTo>
                      <a:lnTo>
                        <a:pt x="550" y="214"/>
                      </a:lnTo>
                      <a:lnTo>
                        <a:pt x="381" y="361"/>
                      </a:lnTo>
                      <a:lnTo>
                        <a:pt x="212" y="214"/>
                      </a:lnTo>
                      <a:lnTo>
                        <a:pt x="0" y="30"/>
                      </a:lnTo>
                      <a:cubicBezTo>
                        <a:pt x="113" y="11"/>
                        <a:pt x="243" y="0"/>
                        <a:pt x="381" y="0"/>
                      </a:cubicBezTo>
                      <a:cubicBezTo>
                        <a:pt x="519" y="0"/>
                        <a:pt x="650" y="11"/>
                        <a:pt x="762" y="3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2" name="Freeform: Shape 91">
                  <a:extLst>
                    <a:ext uri="{FF2B5EF4-FFF2-40B4-BE49-F238E27FC236}">
                      <a16:creationId xmlns:a16="http://schemas.microsoft.com/office/drawing/2014/main" id="{A09A4322-C29E-4A38-91D3-DCC6FA6E2724}"/>
                    </a:ext>
                  </a:extLst>
                </p:cNvPr>
                <p:cNvSpPr/>
                <p:nvPr/>
              </p:nvSpPr>
              <p:spPr>
                <a:xfrm>
                  <a:off x="12190077"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0" y="1397"/>
                      </a:lnTo>
                      <a:lnTo>
                        <a:pt x="1607" y="0"/>
                      </a:lnTo>
                      <a:lnTo>
                        <a:pt x="804" y="0"/>
                      </a:lnTo>
                      <a:close/>
                    </a:path>
                  </a:pathLst>
                </a:custGeom>
                <a:solidFill>
                  <a:schemeClr val="bg2">
                    <a:alpha val="2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3" name="Freeform: Shape 92">
                  <a:extLst>
                    <a:ext uri="{FF2B5EF4-FFF2-40B4-BE49-F238E27FC236}">
                      <a16:creationId xmlns:a16="http://schemas.microsoft.com/office/drawing/2014/main" id="{880EE408-237E-4A17-9F59-93E981AEF5DF}"/>
                    </a:ext>
                  </a:extLst>
                </p:cNvPr>
                <p:cNvSpPr/>
                <p:nvPr/>
              </p:nvSpPr>
              <p:spPr>
                <a:xfrm>
                  <a:off x="10188090"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1607" y="1397"/>
                      </a:lnTo>
                      <a:lnTo>
                        <a:pt x="0" y="0"/>
                      </a:lnTo>
                      <a:lnTo>
                        <a:pt x="804" y="0"/>
                      </a:lnTo>
                      <a:close/>
                    </a:path>
                  </a:pathLst>
                </a:custGeom>
                <a:solidFill>
                  <a:schemeClr val="accent3">
                    <a:alpha val="1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4" name="Freeform: Shape 93">
                  <a:extLst>
                    <a:ext uri="{FF2B5EF4-FFF2-40B4-BE49-F238E27FC236}">
                      <a16:creationId xmlns:a16="http://schemas.microsoft.com/office/drawing/2014/main" id="{FD769093-23B9-469B-8954-2B3B364CF23E}"/>
                    </a:ext>
                  </a:extLst>
                </p:cNvPr>
                <p:cNvSpPr/>
                <p:nvPr/>
              </p:nvSpPr>
              <p:spPr>
                <a:xfrm>
                  <a:off x="10188090" y="9595005"/>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3"/>
                        <a:pt x="1981" y="289"/>
                      </a:cubicBezTo>
                      <a:cubicBezTo>
                        <a:pt x="1981" y="246"/>
                        <a:pt x="1814" y="211"/>
                        <a:pt x="1607" y="211"/>
                      </a:cubicBezTo>
                      <a:cubicBezTo>
                        <a:pt x="1400" y="211"/>
                        <a:pt x="1233" y="246"/>
                        <a:pt x="1233" y="289"/>
                      </a:cubicBezTo>
                      <a:cubicBezTo>
                        <a:pt x="1233" y="333"/>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5" name="Freeform: Shape 94">
                  <a:extLst>
                    <a:ext uri="{FF2B5EF4-FFF2-40B4-BE49-F238E27FC236}">
                      <a16:creationId xmlns:a16="http://schemas.microsoft.com/office/drawing/2014/main" id="{C4DE3FE7-EB7C-4C4D-A8E7-2649530D2C2A}"/>
                    </a:ext>
                  </a:extLst>
                </p:cNvPr>
                <p:cNvSpPr/>
                <p:nvPr/>
              </p:nvSpPr>
              <p:spPr>
                <a:xfrm>
                  <a:off x="11724151" y="9857868"/>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2"/>
                        <a:pt x="581" y="156"/>
                        <a:pt x="374" y="156"/>
                      </a:cubicBezTo>
                      <a:cubicBezTo>
                        <a:pt x="167" y="156"/>
                        <a:pt x="0" y="122"/>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6" name="Freeform: Shape 95">
                  <a:extLst>
                    <a:ext uri="{FF2B5EF4-FFF2-40B4-BE49-F238E27FC236}">
                      <a16:creationId xmlns:a16="http://schemas.microsoft.com/office/drawing/2014/main" id="{D89987D6-8900-4E6C-B1FD-274F4133C525}"/>
                    </a:ext>
                  </a:extLst>
                </p:cNvPr>
                <p:cNvSpPr/>
                <p:nvPr/>
              </p:nvSpPr>
              <p:spPr>
                <a:xfrm>
                  <a:off x="10188090" y="9955039"/>
                  <a:ext cx="1000371" cy="1625758"/>
                </a:xfrm>
                <a:custGeom>
                  <a:avLst/>
                  <a:gdLst/>
                  <a:ahLst/>
                  <a:cxnLst>
                    <a:cxn ang="3cd4">
                      <a:pos x="hc" y="t"/>
                    </a:cxn>
                    <a:cxn ang="cd2">
                      <a:pos x="l" y="vc"/>
                    </a:cxn>
                    <a:cxn ang="cd4">
                      <a:pos x="hc" y="b"/>
                    </a:cxn>
                    <a:cxn ang="0">
                      <a:pos x="r" y="vc"/>
                    </a:cxn>
                  </a:cxnLst>
                  <a:rect l="l" t="t" r="r" b="b"/>
                  <a:pathLst>
                    <a:path w="804" h="1306">
                      <a:moveTo>
                        <a:pt x="0" y="0"/>
                      </a:moveTo>
                      <a:lnTo>
                        <a:pt x="0" y="1017"/>
                      </a:lnTo>
                      <a:cubicBezTo>
                        <a:pt x="0" y="1017"/>
                        <a:pt x="446" y="1037"/>
                        <a:pt x="804" y="1306"/>
                      </a:cubicBezTo>
                      <a:lnTo>
                        <a:pt x="804" y="290"/>
                      </a:lnTo>
                      <a:close/>
                    </a:path>
                  </a:pathLst>
                </a:custGeom>
                <a:solidFill>
                  <a:schemeClr val="accent4">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7" name="Freeform: Shape 96">
                  <a:extLst>
                    <a:ext uri="{FF2B5EF4-FFF2-40B4-BE49-F238E27FC236}">
                      <a16:creationId xmlns:a16="http://schemas.microsoft.com/office/drawing/2014/main" id="{906C7E64-BE59-4121-BF79-7DC18E186358}"/>
                    </a:ext>
                  </a:extLst>
                </p:cNvPr>
                <p:cNvSpPr/>
                <p:nvPr/>
              </p:nvSpPr>
              <p:spPr>
                <a:xfrm>
                  <a:off x="13190448"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8" name="Freeform: Shape 97">
                  <a:extLst>
                    <a:ext uri="{FF2B5EF4-FFF2-40B4-BE49-F238E27FC236}">
                      <a16:creationId xmlns:a16="http://schemas.microsoft.com/office/drawing/2014/main" id="{12D30573-7304-4CFE-B9D0-288B779ED726}"/>
                    </a:ext>
                  </a:extLst>
                </p:cNvPr>
                <p:cNvSpPr/>
                <p:nvPr/>
              </p:nvSpPr>
              <p:spPr>
                <a:xfrm>
                  <a:off x="11189706" y="10316315"/>
                  <a:ext cx="2000742" cy="1264475"/>
                </a:xfrm>
                <a:custGeom>
                  <a:avLst/>
                  <a:gdLst/>
                  <a:ahLst/>
                  <a:cxnLst>
                    <a:cxn ang="3cd4">
                      <a:pos x="hc" y="t"/>
                    </a:cxn>
                    <a:cxn ang="cd2">
                      <a:pos x="l" y="vc"/>
                    </a:cxn>
                    <a:cxn ang="cd4">
                      <a:pos x="hc" y="b"/>
                    </a:cxn>
                    <a:cxn ang="0">
                      <a:pos x="r" y="vc"/>
                    </a:cxn>
                  </a:cxnLst>
                  <a:rect l="l" t="t" r="r" b="b"/>
                  <a:pathLst>
                    <a:path w="1607" h="1016">
                      <a:moveTo>
                        <a:pt x="1607" y="1016"/>
                      </a:moveTo>
                      <a:lnTo>
                        <a:pt x="1607" y="0"/>
                      </a:lnTo>
                      <a:lnTo>
                        <a:pt x="0" y="0"/>
                      </a:lnTo>
                      <a:lnTo>
                        <a:pt x="0" y="1016"/>
                      </a:lnTo>
                      <a:cubicBezTo>
                        <a:pt x="0" y="1016"/>
                        <a:pt x="760" y="832"/>
                        <a:pt x="1607" y="101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8" name="Freeform: Shape 407">
                  <a:extLst>
                    <a:ext uri="{FF2B5EF4-FFF2-40B4-BE49-F238E27FC236}">
                      <a16:creationId xmlns:a16="http://schemas.microsoft.com/office/drawing/2014/main" id="{9F0AE864-E070-497F-A3F3-F90D65B6D65F}"/>
                    </a:ext>
                  </a:extLst>
                </p:cNvPr>
                <p:cNvSpPr/>
                <p:nvPr/>
              </p:nvSpPr>
              <p:spPr>
                <a:xfrm>
                  <a:off x="13191694"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grpSp>
      <p:sp>
        <p:nvSpPr>
          <p:cNvPr id="10" name="Title 9">
            <a:extLst>
              <a:ext uri="{FF2B5EF4-FFF2-40B4-BE49-F238E27FC236}">
                <a16:creationId xmlns:a16="http://schemas.microsoft.com/office/drawing/2014/main" id="{C502F95D-93D8-0B03-CECD-D573B0A5ACBA}"/>
              </a:ext>
            </a:extLst>
          </p:cNvPr>
          <p:cNvSpPr>
            <a:spLocks noGrp="1"/>
          </p:cNvSpPr>
          <p:nvPr>
            <p:ph type="title"/>
          </p:nvPr>
        </p:nvSpPr>
        <p:spPr/>
        <p:txBody>
          <a:bodyPr/>
          <a:lstStyle/>
          <a:p>
            <a:r>
              <a:rPr lang="en-US">
                <a:solidFill>
                  <a:schemeClr val="tx1">
                    <a:lumMod val="75000"/>
                    <a:lumOff val="25000"/>
                  </a:schemeClr>
                </a:solidFill>
              </a:rPr>
              <a:t>Controls for Web Application Vulnerability</a:t>
            </a:r>
          </a:p>
        </p:txBody>
      </p:sp>
      <p:sp>
        <p:nvSpPr>
          <p:cNvPr id="12" name="Brandline_LVC">
            <a:extLst>
              <a:ext uri="{FF2B5EF4-FFF2-40B4-BE49-F238E27FC236}">
                <a16:creationId xmlns:a16="http://schemas.microsoft.com/office/drawing/2014/main" id="{E2AC7143-DE99-A237-BAB9-E6BA1B81CD65}"/>
              </a:ext>
            </a:extLst>
          </p:cNvPr>
          <p:cNvSpPr/>
          <p:nvPr/>
        </p:nvSpPr>
        <p:spPr>
          <a:xfrm>
            <a:off x="3441700" y="856108"/>
            <a:ext cx="9366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390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3873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Hardware Vulnerabilities</a:t>
            </a:r>
            <a:endParaRPr>
              <a:latin typeface="Open Sans"/>
              <a:ea typeface="Open Sans"/>
              <a:cs typeface="Open Sans"/>
              <a:sym typeface="Open Sans"/>
            </a:endParaRPr>
          </a:p>
        </p:txBody>
      </p:sp>
      <p:grpSp>
        <p:nvGrpSpPr>
          <p:cNvPr id="5" name="Group 4">
            <a:extLst>
              <a:ext uri="{FF2B5EF4-FFF2-40B4-BE49-F238E27FC236}">
                <a16:creationId xmlns:a16="http://schemas.microsoft.com/office/drawing/2014/main" id="{BAAADCC7-0974-3B79-1143-7A8E2A568BEC}"/>
              </a:ext>
            </a:extLst>
          </p:cNvPr>
          <p:cNvGrpSpPr/>
          <p:nvPr/>
        </p:nvGrpSpPr>
        <p:grpSpPr>
          <a:xfrm>
            <a:off x="2211022" y="2804160"/>
            <a:ext cx="11833957" cy="3535680"/>
            <a:chOff x="1424843" y="3128553"/>
            <a:chExt cx="11833957" cy="3535680"/>
          </a:xfrm>
        </p:grpSpPr>
        <p:sp>
          <p:nvSpPr>
            <p:cNvPr id="582" name="Google Shape;582;ge961dd843d_0_334"/>
            <p:cNvSpPr/>
            <p:nvPr/>
          </p:nvSpPr>
          <p:spPr>
            <a:xfrm>
              <a:off x="1424843" y="3128553"/>
              <a:ext cx="7843714" cy="3535680"/>
            </a:xfrm>
            <a:prstGeom prst="roundRect">
              <a:avLst>
                <a:gd name="adj" fmla="val 549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3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Hardware vulnerabilities are flaws in a computer system's physical components that attackers can exploit to gain unauthorized access to data or take control of the system.</a:t>
              </a:r>
            </a:p>
            <a:p>
              <a:pPr marL="342900" indent="-342900">
                <a:lnSpc>
                  <a:spcPct val="113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3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vulnerabilities can exist in a variety of devices, including computers, servers, mobile devices, and even Internet of Things (IoT) devices.</a:t>
              </a:r>
              <a:endParaRPr lang="en-GB" sz="2200">
                <a:solidFill>
                  <a:schemeClr val="tx1">
                    <a:lumMod val="75000"/>
                    <a:lumOff val="25000"/>
                  </a:schemeClr>
                </a:solidFill>
                <a:latin typeface="Open Sans"/>
                <a:ea typeface="Open Sans"/>
                <a:cs typeface="Open Sans"/>
              </a:endParaRPr>
            </a:p>
          </p:txBody>
        </p:sp>
        <p:pic>
          <p:nvPicPr>
            <p:cNvPr id="4" name="Picture 3">
              <a:extLst>
                <a:ext uri="{FF2B5EF4-FFF2-40B4-BE49-F238E27FC236}">
                  <a16:creationId xmlns:a16="http://schemas.microsoft.com/office/drawing/2014/main" id="{95755EF9-EA58-14E2-2BC7-E7E347BA2111}"/>
                </a:ext>
              </a:extLst>
            </p:cNvPr>
            <p:cNvPicPr>
              <a:picLocks noChangeAspect="1"/>
            </p:cNvPicPr>
            <p:nvPr/>
          </p:nvPicPr>
          <p:blipFill>
            <a:blip r:embed="rId3"/>
            <a:stretch>
              <a:fillRect/>
            </a:stretch>
          </p:blipFill>
          <p:spPr>
            <a:xfrm>
              <a:off x="10482944" y="3508465"/>
              <a:ext cx="2775856" cy="2775856"/>
            </a:xfrm>
            <a:prstGeom prst="rect">
              <a:avLst/>
            </a:prstGeom>
          </p:spPr>
        </p:pic>
      </p:grpSp>
      <p:sp>
        <p:nvSpPr>
          <p:cNvPr id="3" name="Brandline_LVC">
            <a:extLst>
              <a:ext uri="{FF2B5EF4-FFF2-40B4-BE49-F238E27FC236}">
                <a16:creationId xmlns:a16="http://schemas.microsoft.com/office/drawing/2014/main" id="{DA207B22-43FE-D63A-74EB-EDB804C74DE3}"/>
              </a:ext>
            </a:extLst>
          </p:cNvPr>
          <p:cNvSpPr/>
          <p:nvPr/>
        </p:nvSpPr>
        <p:spPr>
          <a:xfrm>
            <a:off x="5346700" y="881665"/>
            <a:ext cx="5556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9641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1D3E-7EB1-FE1F-06B3-C9349F6570BD}"/>
              </a:ext>
            </a:extLst>
          </p:cNvPr>
          <p:cNvSpPr>
            <a:spLocks noGrp="1"/>
          </p:cNvSpPr>
          <p:nvPr>
            <p:ph type="title"/>
          </p:nvPr>
        </p:nvSpPr>
        <p:spPr/>
        <p:txBody>
          <a:bodyPr/>
          <a:lstStyle/>
          <a:p>
            <a:r>
              <a:rPr lang="en-US">
                <a:solidFill>
                  <a:schemeClr val="tx1">
                    <a:lumMod val="75000"/>
                    <a:lumOff val="25000"/>
                  </a:schemeClr>
                </a:solidFill>
              </a:rPr>
              <a:t>Types of Hardware Vulnerabilities</a:t>
            </a:r>
          </a:p>
        </p:txBody>
      </p:sp>
      <p:grpSp>
        <p:nvGrpSpPr>
          <p:cNvPr id="16" name="Group 15">
            <a:extLst>
              <a:ext uri="{FF2B5EF4-FFF2-40B4-BE49-F238E27FC236}">
                <a16:creationId xmlns:a16="http://schemas.microsoft.com/office/drawing/2014/main" id="{FCB8F60D-C1FF-9870-38F1-F573218CA42D}"/>
              </a:ext>
            </a:extLst>
          </p:cNvPr>
          <p:cNvGrpSpPr/>
          <p:nvPr/>
        </p:nvGrpSpPr>
        <p:grpSpPr>
          <a:xfrm>
            <a:off x="1438877" y="2774445"/>
            <a:ext cx="13378247" cy="3595111"/>
            <a:chOff x="1533010" y="2408099"/>
            <a:chExt cx="13378247" cy="3595111"/>
          </a:xfrm>
        </p:grpSpPr>
        <p:grpSp>
          <p:nvGrpSpPr>
            <p:cNvPr id="13" name="Group 12">
              <a:extLst>
                <a:ext uri="{FF2B5EF4-FFF2-40B4-BE49-F238E27FC236}">
                  <a16:creationId xmlns:a16="http://schemas.microsoft.com/office/drawing/2014/main" id="{A1B4A212-1752-0269-B424-70F5E99A700C}"/>
                </a:ext>
              </a:extLst>
            </p:cNvPr>
            <p:cNvGrpSpPr/>
            <p:nvPr/>
          </p:nvGrpSpPr>
          <p:grpSpPr>
            <a:xfrm>
              <a:off x="1533010" y="2408099"/>
              <a:ext cx="3806070" cy="3595111"/>
              <a:chOff x="1533010" y="2408099"/>
              <a:chExt cx="3806070" cy="3595111"/>
            </a:xfrm>
          </p:grpSpPr>
          <p:sp>
            <p:nvSpPr>
              <p:cNvPr id="5" name="Google Shape;1250;ge994d2f512_0_108">
                <a:extLst>
                  <a:ext uri="{FF2B5EF4-FFF2-40B4-BE49-F238E27FC236}">
                    <a16:creationId xmlns:a16="http://schemas.microsoft.com/office/drawing/2014/main" id="{157E82F9-C30B-7522-FCA1-2196FC984F12}"/>
                  </a:ext>
                </a:extLst>
              </p:cNvPr>
              <p:cNvSpPr/>
              <p:nvPr/>
            </p:nvSpPr>
            <p:spPr>
              <a:xfrm>
                <a:off x="1533010" y="5520810"/>
                <a:ext cx="3806070" cy="482400"/>
              </a:xfrm>
              <a:prstGeom prst="roundRect">
                <a:avLst>
                  <a:gd name="adj" fmla="val 16667"/>
                </a:avLst>
              </a:prstGeom>
              <a:solidFill>
                <a:schemeClr val="bg1"/>
              </a:solidFill>
              <a:ln w="9525" cap="flat" cmpd="sng">
                <a:solidFill>
                  <a:schemeClr val="accent4">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algn="ctr">
                  <a:buSzPts val="2200"/>
                </a:pPr>
                <a:r>
                  <a:rPr lang="en-US" sz="2200">
                    <a:solidFill>
                      <a:schemeClr val="tx1">
                        <a:lumMod val="75000"/>
                        <a:lumOff val="25000"/>
                      </a:schemeClr>
                    </a:solidFill>
                    <a:latin typeface="Open Sans"/>
                    <a:ea typeface="Open Sans"/>
                    <a:cs typeface="Open Sans"/>
                    <a:sym typeface="Open Sans"/>
                  </a:rPr>
                  <a:t>Firmware</a:t>
                </a:r>
                <a:endParaRPr sz="2200">
                  <a:solidFill>
                    <a:schemeClr val="tx1">
                      <a:lumMod val="75000"/>
                      <a:lumOff val="25000"/>
                    </a:schemeClr>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FBE0E80D-7458-B709-2838-001D831AE346}"/>
                  </a:ext>
                </a:extLst>
              </p:cNvPr>
              <p:cNvPicPr>
                <a:picLocks noChangeAspect="1"/>
              </p:cNvPicPr>
              <p:nvPr/>
            </p:nvPicPr>
            <p:blipFill>
              <a:blip r:embed="rId3"/>
              <a:stretch>
                <a:fillRect/>
              </a:stretch>
            </p:blipFill>
            <p:spPr>
              <a:xfrm>
                <a:off x="2041585" y="2408099"/>
                <a:ext cx="2788920" cy="2788920"/>
              </a:xfrm>
              <a:prstGeom prst="rect">
                <a:avLst/>
              </a:prstGeom>
            </p:spPr>
          </p:pic>
        </p:grpSp>
        <p:grpSp>
          <p:nvGrpSpPr>
            <p:cNvPr id="14" name="Group 13">
              <a:extLst>
                <a:ext uri="{FF2B5EF4-FFF2-40B4-BE49-F238E27FC236}">
                  <a16:creationId xmlns:a16="http://schemas.microsoft.com/office/drawing/2014/main" id="{5A146250-98D4-22E0-AFCC-A5C43580BFEE}"/>
                </a:ext>
              </a:extLst>
            </p:cNvPr>
            <p:cNvGrpSpPr/>
            <p:nvPr/>
          </p:nvGrpSpPr>
          <p:grpSpPr>
            <a:xfrm>
              <a:off x="6374979" y="2632788"/>
              <a:ext cx="3736100" cy="3365620"/>
              <a:chOff x="6821290" y="2632788"/>
              <a:chExt cx="3736100" cy="3365620"/>
            </a:xfrm>
          </p:grpSpPr>
          <p:sp>
            <p:nvSpPr>
              <p:cNvPr id="17" name="Google Shape;1250;ge994d2f512_0_108">
                <a:extLst>
                  <a:ext uri="{FF2B5EF4-FFF2-40B4-BE49-F238E27FC236}">
                    <a16:creationId xmlns:a16="http://schemas.microsoft.com/office/drawing/2014/main" id="{83010809-1238-B4DD-11DB-9BDF32704BE5}"/>
                  </a:ext>
                </a:extLst>
              </p:cNvPr>
              <p:cNvSpPr/>
              <p:nvPr/>
            </p:nvSpPr>
            <p:spPr>
              <a:xfrm>
                <a:off x="6821290" y="5498115"/>
                <a:ext cx="3736100" cy="500293"/>
              </a:xfrm>
              <a:prstGeom prst="roundRect">
                <a:avLst>
                  <a:gd name="adj" fmla="val 16667"/>
                </a:avLst>
              </a:prstGeom>
              <a:noFill/>
              <a:ln w="9525"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End of life</a:t>
                </a:r>
                <a:endParaRPr sz="2200" b="0" i="0" u="none" strike="noStrike" cap="none">
                  <a:solidFill>
                    <a:schemeClr val="tx1">
                      <a:lumMod val="75000"/>
                      <a:lumOff val="25000"/>
                    </a:schemeClr>
                  </a:solidFill>
                  <a:latin typeface="Open Sans"/>
                  <a:ea typeface="Open Sans"/>
                  <a:cs typeface="Open Sans"/>
                  <a:sym typeface="Open Sans"/>
                </a:endParaRPr>
              </a:p>
            </p:txBody>
          </p:sp>
          <p:grpSp>
            <p:nvGrpSpPr>
              <p:cNvPr id="12" name="Group 11">
                <a:extLst>
                  <a:ext uri="{FF2B5EF4-FFF2-40B4-BE49-F238E27FC236}">
                    <a16:creationId xmlns:a16="http://schemas.microsoft.com/office/drawing/2014/main" id="{AF844DE6-75BB-A9CF-58D4-4999A5695491}"/>
                  </a:ext>
                </a:extLst>
              </p:cNvPr>
              <p:cNvGrpSpPr/>
              <p:nvPr/>
            </p:nvGrpSpPr>
            <p:grpSpPr>
              <a:xfrm>
                <a:off x="7294880" y="2632788"/>
                <a:ext cx="2788920" cy="2339543"/>
                <a:chOff x="6766560" y="3139440"/>
                <a:chExt cx="2788920" cy="2339543"/>
              </a:xfrm>
            </p:grpSpPr>
            <p:sp>
              <p:nvSpPr>
                <p:cNvPr id="8" name="Oval 7">
                  <a:extLst>
                    <a:ext uri="{FF2B5EF4-FFF2-40B4-BE49-F238E27FC236}">
                      <a16:creationId xmlns:a16="http://schemas.microsoft.com/office/drawing/2014/main" id="{4E6B1EA9-9EF5-E1D9-5780-302E2DB01C6B}"/>
                    </a:ext>
                  </a:extLst>
                </p:cNvPr>
                <p:cNvSpPr/>
                <p:nvPr/>
              </p:nvSpPr>
              <p:spPr>
                <a:xfrm>
                  <a:off x="6766560" y="3139440"/>
                  <a:ext cx="2788920" cy="233954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09D8A8D-41A5-F25D-709F-719D6F0E0290}"/>
                    </a:ext>
                  </a:extLst>
                </p:cNvPr>
                <p:cNvSpPr/>
                <p:nvPr/>
              </p:nvSpPr>
              <p:spPr>
                <a:xfrm>
                  <a:off x="7421880" y="3749040"/>
                  <a:ext cx="1493203" cy="1105989"/>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SzPts val="2200"/>
                  </a:pPr>
                  <a:r>
                    <a:rPr lang="en-US" sz="2200">
                      <a:solidFill>
                        <a:schemeClr val="bg1"/>
                      </a:solidFill>
                      <a:latin typeface="Open Sans"/>
                      <a:ea typeface="Open Sans"/>
                      <a:cs typeface="Open Sans"/>
                    </a:rPr>
                    <a:t>End of life</a:t>
                  </a:r>
                </a:p>
              </p:txBody>
            </p:sp>
          </p:grpSp>
        </p:grpSp>
        <p:grpSp>
          <p:nvGrpSpPr>
            <p:cNvPr id="15" name="Group 14">
              <a:extLst>
                <a:ext uri="{FF2B5EF4-FFF2-40B4-BE49-F238E27FC236}">
                  <a16:creationId xmlns:a16="http://schemas.microsoft.com/office/drawing/2014/main" id="{13781127-6703-3BA3-555B-8A789B44D3FB}"/>
                </a:ext>
              </a:extLst>
            </p:cNvPr>
            <p:cNvGrpSpPr/>
            <p:nvPr/>
          </p:nvGrpSpPr>
          <p:grpSpPr>
            <a:xfrm>
              <a:off x="11146977" y="2408099"/>
              <a:ext cx="3764280" cy="3593834"/>
              <a:chOff x="12039600" y="2408099"/>
              <a:chExt cx="3764280" cy="3593834"/>
            </a:xfrm>
          </p:grpSpPr>
          <p:sp>
            <p:nvSpPr>
              <p:cNvPr id="18" name="Google Shape;1250;ge994d2f512_0_108">
                <a:extLst>
                  <a:ext uri="{FF2B5EF4-FFF2-40B4-BE49-F238E27FC236}">
                    <a16:creationId xmlns:a16="http://schemas.microsoft.com/office/drawing/2014/main" id="{EEA5E268-FCE7-1C15-4598-F55FF059B675}"/>
                  </a:ext>
                </a:extLst>
              </p:cNvPr>
              <p:cNvSpPr/>
              <p:nvPr/>
            </p:nvSpPr>
            <p:spPr>
              <a:xfrm>
                <a:off x="12039600" y="5519533"/>
                <a:ext cx="3764280" cy="482400"/>
              </a:xfrm>
              <a:prstGeom prst="roundRect">
                <a:avLst>
                  <a:gd name="adj" fmla="val 16667"/>
                </a:avLst>
              </a:prstGeom>
              <a:noFill/>
              <a:ln w="9525"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Legacy platforms</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11" name="Picture 10">
                <a:extLst>
                  <a:ext uri="{FF2B5EF4-FFF2-40B4-BE49-F238E27FC236}">
                    <a16:creationId xmlns:a16="http://schemas.microsoft.com/office/drawing/2014/main" id="{7B8FF88D-28F0-382D-D90A-99BD1E855A5E}"/>
                  </a:ext>
                </a:extLst>
              </p:cNvPr>
              <p:cNvPicPr>
                <a:picLocks noChangeAspect="1"/>
              </p:cNvPicPr>
              <p:nvPr/>
            </p:nvPicPr>
            <p:blipFill>
              <a:blip r:embed="rId4"/>
              <a:stretch>
                <a:fillRect/>
              </a:stretch>
            </p:blipFill>
            <p:spPr>
              <a:xfrm>
                <a:off x="12527280" y="2408099"/>
                <a:ext cx="2788920" cy="2788920"/>
              </a:xfrm>
              <a:prstGeom prst="rect">
                <a:avLst/>
              </a:prstGeom>
            </p:spPr>
          </p:pic>
        </p:grpSp>
      </p:grpSp>
      <p:sp>
        <p:nvSpPr>
          <p:cNvPr id="7" name="Brandline_LVC">
            <a:extLst>
              <a:ext uri="{FF2B5EF4-FFF2-40B4-BE49-F238E27FC236}">
                <a16:creationId xmlns:a16="http://schemas.microsoft.com/office/drawing/2014/main" id="{3A726A06-6882-B8D9-E8E3-C9006C60B36F}"/>
              </a:ext>
            </a:extLst>
          </p:cNvPr>
          <p:cNvSpPr/>
          <p:nvPr/>
        </p:nvSpPr>
        <p:spPr>
          <a:xfrm>
            <a:off x="4381500" y="859866"/>
            <a:ext cx="750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7409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Firmware Vulnerability</a:t>
            </a:r>
          </a:p>
        </p:txBody>
      </p:sp>
      <p:grpSp>
        <p:nvGrpSpPr>
          <p:cNvPr id="7" name="Group 6">
            <a:extLst>
              <a:ext uri="{FF2B5EF4-FFF2-40B4-BE49-F238E27FC236}">
                <a16:creationId xmlns:a16="http://schemas.microsoft.com/office/drawing/2014/main" id="{3D262B9D-097D-A0FA-5A90-78E7FD9055FA}"/>
              </a:ext>
            </a:extLst>
          </p:cNvPr>
          <p:cNvGrpSpPr/>
          <p:nvPr/>
        </p:nvGrpSpPr>
        <p:grpSpPr>
          <a:xfrm>
            <a:off x="1794487" y="2514600"/>
            <a:ext cx="12667030" cy="3915932"/>
            <a:chOff x="1325421" y="2514599"/>
            <a:chExt cx="12667030" cy="3915932"/>
          </a:xfrm>
        </p:grpSpPr>
        <p:sp>
          <p:nvSpPr>
            <p:cNvPr id="582" name="Google Shape;582;ge961dd843d_0_334"/>
            <p:cNvSpPr/>
            <p:nvPr/>
          </p:nvSpPr>
          <p:spPr>
            <a:xfrm>
              <a:off x="1325421" y="2514599"/>
              <a:ext cx="7843714" cy="3779521"/>
            </a:xfrm>
            <a:prstGeom prst="roundRect">
              <a:avLst>
                <a:gd name="adj" fmla="val 761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A firmware vulnerability refers to a weakness in the low-level code that controls a device's hardware.</a:t>
              </a:r>
            </a:p>
            <a:p>
              <a:pPr marL="342900" lvl="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weaknesses can be exploited by attackers to gain unauthorized access, steal data, or disrupt the device's functionality. </a:t>
              </a:r>
            </a:p>
            <a:p>
              <a:pPr marL="342900" lvl="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Firmware is essentially the hidden software that acts as an intermediary between the physical components and the operating system.</a:t>
              </a:r>
              <a:endParaRPr lang="en-GB" sz="2200">
                <a:solidFill>
                  <a:schemeClr val="tx1">
                    <a:lumMod val="75000"/>
                    <a:lumOff val="25000"/>
                  </a:schemeClr>
                </a:solidFill>
                <a:latin typeface="Open Sans"/>
                <a:ea typeface="Open Sans"/>
                <a:cs typeface="Open Sans"/>
              </a:endParaRPr>
            </a:p>
          </p:txBody>
        </p:sp>
        <p:grpSp>
          <p:nvGrpSpPr>
            <p:cNvPr id="5" name="Group 4">
              <a:extLst>
                <a:ext uri="{FF2B5EF4-FFF2-40B4-BE49-F238E27FC236}">
                  <a16:creationId xmlns:a16="http://schemas.microsoft.com/office/drawing/2014/main" id="{A2780090-A1F6-6B3E-972D-A9973D74B715}"/>
                </a:ext>
              </a:extLst>
            </p:cNvPr>
            <p:cNvGrpSpPr/>
            <p:nvPr/>
          </p:nvGrpSpPr>
          <p:grpSpPr>
            <a:xfrm>
              <a:off x="10339660" y="2713465"/>
              <a:ext cx="3652791" cy="3717066"/>
              <a:chOff x="10956345" y="3446942"/>
              <a:chExt cx="4503895" cy="4583149"/>
            </a:xfrm>
          </p:grpSpPr>
          <p:pic>
            <p:nvPicPr>
              <p:cNvPr id="3" name="Picture 2">
                <a:extLst>
                  <a:ext uri="{FF2B5EF4-FFF2-40B4-BE49-F238E27FC236}">
                    <a16:creationId xmlns:a16="http://schemas.microsoft.com/office/drawing/2014/main" id="{C7533AF1-04A8-EC3E-88AE-BAC6930D392F}"/>
                  </a:ext>
                </a:extLst>
              </p:cNvPr>
              <p:cNvPicPr>
                <a:picLocks noChangeAspect="1"/>
              </p:cNvPicPr>
              <p:nvPr/>
            </p:nvPicPr>
            <p:blipFill>
              <a:blip r:embed="rId3"/>
              <a:stretch>
                <a:fillRect/>
              </a:stretch>
            </p:blipFill>
            <p:spPr>
              <a:xfrm>
                <a:off x="12257062" y="4826913"/>
                <a:ext cx="3203178" cy="3203178"/>
              </a:xfrm>
              <a:prstGeom prst="rect">
                <a:avLst/>
              </a:prstGeom>
            </p:spPr>
          </p:pic>
          <p:pic>
            <p:nvPicPr>
              <p:cNvPr id="6" name="Picture 5">
                <a:extLst>
                  <a:ext uri="{FF2B5EF4-FFF2-40B4-BE49-F238E27FC236}">
                    <a16:creationId xmlns:a16="http://schemas.microsoft.com/office/drawing/2014/main" id="{1AFE9EAE-AC92-18E7-7663-17CFB68961B1}"/>
                  </a:ext>
                </a:extLst>
              </p:cNvPr>
              <p:cNvPicPr>
                <a:picLocks noChangeAspect="1"/>
              </p:cNvPicPr>
              <p:nvPr/>
            </p:nvPicPr>
            <p:blipFill>
              <a:blip r:embed="rId4"/>
              <a:stretch>
                <a:fillRect/>
              </a:stretch>
            </p:blipFill>
            <p:spPr>
              <a:xfrm>
                <a:off x="10956345" y="3446942"/>
                <a:ext cx="2601433" cy="2601433"/>
              </a:xfrm>
              <a:prstGeom prst="rect">
                <a:avLst/>
              </a:prstGeom>
            </p:spPr>
          </p:pic>
        </p:grpSp>
      </p:grpSp>
      <p:sp>
        <p:nvSpPr>
          <p:cNvPr id="4" name="Brandline_LVC">
            <a:extLst>
              <a:ext uri="{FF2B5EF4-FFF2-40B4-BE49-F238E27FC236}">
                <a16:creationId xmlns:a16="http://schemas.microsoft.com/office/drawing/2014/main" id="{8F84E42C-4CA9-1F2B-702D-6A253B21BC28}"/>
              </a:ext>
            </a:extLst>
          </p:cNvPr>
          <p:cNvSpPr/>
          <p:nvPr/>
        </p:nvSpPr>
        <p:spPr>
          <a:xfrm>
            <a:off x="5575300" y="858882"/>
            <a:ext cx="51177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765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7240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End of Life</a:t>
            </a:r>
            <a:endParaRPr>
              <a:latin typeface="Open Sans"/>
              <a:ea typeface="Open Sans"/>
              <a:cs typeface="Open Sans"/>
              <a:sym typeface="Open Sans"/>
            </a:endParaRPr>
          </a:p>
        </p:txBody>
      </p:sp>
      <p:grpSp>
        <p:nvGrpSpPr>
          <p:cNvPr id="7" name="Group 6">
            <a:extLst>
              <a:ext uri="{FF2B5EF4-FFF2-40B4-BE49-F238E27FC236}">
                <a16:creationId xmlns:a16="http://schemas.microsoft.com/office/drawing/2014/main" id="{0E4C090C-EA09-0397-D17B-B40B091E3327}"/>
              </a:ext>
            </a:extLst>
          </p:cNvPr>
          <p:cNvGrpSpPr/>
          <p:nvPr/>
        </p:nvGrpSpPr>
        <p:grpSpPr>
          <a:xfrm>
            <a:off x="2220777" y="2369127"/>
            <a:ext cx="11814445" cy="4497567"/>
            <a:chOff x="1450384" y="2369127"/>
            <a:chExt cx="11814445" cy="4497567"/>
          </a:xfrm>
        </p:grpSpPr>
        <p:sp>
          <p:nvSpPr>
            <p:cNvPr id="582" name="Google Shape;582;ge961dd843d_0_334"/>
            <p:cNvSpPr/>
            <p:nvPr/>
          </p:nvSpPr>
          <p:spPr>
            <a:xfrm>
              <a:off x="1450384" y="2369127"/>
              <a:ext cx="8385445" cy="4497567"/>
            </a:xfrm>
            <a:prstGeom prst="roundRect">
              <a:avLst>
                <a:gd name="adj" fmla="val 727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Font typeface="Arial" panose="020B0604020202020204" pitchFamily="34" charset="0"/>
                <a:buChar char="•"/>
              </a:pPr>
              <a:r>
                <a:rPr lang="en-US" sz="2200">
                  <a:solidFill>
                    <a:srgbClr val="3F3F3F"/>
                  </a:solidFill>
                  <a:latin typeface="Open Sans"/>
                  <a:ea typeface="Open Sans"/>
                  <a:cs typeface="Open Sans"/>
                </a:rPr>
                <a:t>End-of-life (EOL) hardware refers to hardware that has reached the stage in its lifecycle when the manufacturer no longer supports it.</a:t>
              </a:r>
            </a:p>
            <a:p>
              <a:pPr marL="342900" lvl="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rgbClr val="3F3F3F"/>
                  </a:solidFill>
                  <a:latin typeface="Open Sans"/>
                  <a:ea typeface="Open Sans"/>
                  <a:cs typeface="Open Sans"/>
                </a:rPr>
                <a:t>This lack of support often means that the hardware does not receive essential security updates or patches, making it especially susceptible to exploitation.</a:t>
              </a:r>
            </a:p>
            <a:p>
              <a:pPr marL="342900" lvl="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rgbClr val="3F3F3F"/>
                  </a:solidFill>
                  <a:latin typeface="Open Sans"/>
                  <a:ea typeface="Open Sans"/>
                  <a:cs typeface="Open Sans"/>
                </a:rPr>
                <a:t>The most effective way to mitigate EOL hardware vulnerabilities is through a proactive replacement or upgrading process to ensure that hardware components remain current and supported.</a:t>
              </a:r>
              <a:endParaRPr lang="en-GB" sz="2200">
                <a:solidFill>
                  <a:srgbClr val="3F3F3F"/>
                </a:solidFill>
                <a:latin typeface="Open Sans"/>
                <a:ea typeface="Open Sans"/>
                <a:cs typeface="Open Sans"/>
              </a:endParaRPr>
            </a:p>
          </p:txBody>
        </p:sp>
        <p:grpSp>
          <p:nvGrpSpPr>
            <p:cNvPr id="6" name="Group 5">
              <a:extLst>
                <a:ext uri="{FF2B5EF4-FFF2-40B4-BE49-F238E27FC236}">
                  <a16:creationId xmlns:a16="http://schemas.microsoft.com/office/drawing/2014/main" id="{67CEF508-B6E0-11E5-769C-A964ECA1C2ED}"/>
                </a:ext>
              </a:extLst>
            </p:cNvPr>
            <p:cNvGrpSpPr/>
            <p:nvPr/>
          </p:nvGrpSpPr>
          <p:grpSpPr>
            <a:xfrm>
              <a:off x="10475909" y="3402229"/>
              <a:ext cx="2788920" cy="2339543"/>
              <a:chOff x="11369040" y="5273039"/>
              <a:chExt cx="2788920" cy="2339543"/>
            </a:xfrm>
          </p:grpSpPr>
          <p:sp>
            <p:nvSpPr>
              <p:cNvPr id="2" name="Oval 1">
                <a:extLst>
                  <a:ext uri="{FF2B5EF4-FFF2-40B4-BE49-F238E27FC236}">
                    <a16:creationId xmlns:a16="http://schemas.microsoft.com/office/drawing/2014/main" id="{0D125E07-74A6-949B-2BB9-9BBE9124CD8C}"/>
                  </a:ext>
                </a:extLst>
              </p:cNvPr>
              <p:cNvSpPr/>
              <p:nvPr/>
            </p:nvSpPr>
            <p:spPr>
              <a:xfrm>
                <a:off x="11369040" y="5273039"/>
                <a:ext cx="2788920" cy="233954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4879BF-E556-3FFD-F9E9-CD0C10EBBCD5}"/>
                  </a:ext>
                </a:extLst>
              </p:cNvPr>
              <p:cNvSpPr/>
              <p:nvPr/>
            </p:nvSpPr>
            <p:spPr>
              <a:xfrm>
                <a:off x="12009120" y="5884054"/>
                <a:ext cx="1508760" cy="1117512"/>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SzPts val="2200"/>
                </a:pPr>
                <a:r>
                  <a:rPr lang="en-US" sz="2200">
                    <a:latin typeface="Open Sans"/>
                    <a:ea typeface="Open Sans"/>
                    <a:cs typeface="Open Sans"/>
                  </a:rPr>
                  <a:t>End of life</a:t>
                </a:r>
              </a:p>
            </p:txBody>
          </p:sp>
        </p:grpSp>
      </p:grpSp>
      <p:sp>
        <p:nvSpPr>
          <p:cNvPr id="5" name="Brandline_LVC">
            <a:extLst>
              <a:ext uri="{FF2B5EF4-FFF2-40B4-BE49-F238E27FC236}">
                <a16:creationId xmlns:a16="http://schemas.microsoft.com/office/drawing/2014/main" id="{CC6BB423-94A0-932F-0B7E-C9C1751301DE}"/>
              </a:ext>
            </a:extLst>
          </p:cNvPr>
          <p:cNvSpPr/>
          <p:nvPr/>
        </p:nvSpPr>
        <p:spPr>
          <a:xfrm>
            <a:off x="6972301" y="837617"/>
            <a:ext cx="23217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532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Legacy Hardware</a:t>
            </a:r>
          </a:p>
        </p:txBody>
      </p:sp>
      <p:grpSp>
        <p:nvGrpSpPr>
          <p:cNvPr id="7" name="Group 6">
            <a:extLst>
              <a:ext uri="{FF2B5EF4-FFF2-40B4-BE49-F238E27FC236}">
                <a16:creationId xmlns:a16="http://schemas.microsoft.com/office/drawing/2014/main" id="{FC9AB2AA-ACC9-C7B9-BE01-5D0C44F128C7}"/>
              </a:ext>
            </a:extLst>
          </p:cNvPr>
          <p:cNvGrpSpPr/>
          <p:nvPr/>
        </p:nvGrpSpPr>
        <p:grpSpPr>
          <a:xfrm>
            <a:off x="2302998" y="2726293"/>
            <a:ext cx="11650005" cy="4797195"/>
            <a:chOff x="1513736" y="2618701"/>
            <a:chExt cx="11650005" cy="4797195"/>
          </a:xfrm>
        </p:grpSpPr>
        <p:sp>
          <p:nvSpPr>
            <p:cNvPr id="582" name="Google Shape;582;ge961dd843d_0_334"/>
            <p:cNvSpPr/>
            <p:nvPr/>
          </p:nvSpPr>
          <p:spPr>
            <a:xfrm>
              <a:off x="1513736" y="2618701"/>
              <a:ext cx="7843714" cy="4797195"/>
            </a:xfrm>
            <a:prstGeom prst="roundRect">
              <a:avLst>
                <a:gd name="adj" fmla="val 670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ts val="2400"/>
                </a:lnSpc>
                <a:buFont typeface="Arial" panose="020B0604020202020204" pitchFamily="34" charset="0"/>
                <a:buChar char="•"/>
              </a:pPr>
              <a:r>
                <a:rPr lang="en-US" sz="2200">
                  <a:solidFill>
                    <a:srgbClr val="3F3F3F"/>
                  </a:solidFill>
                  <a:latin typeface="Open Sans"/>
                  <a:ea typeface="Open Sans"/>
                  <a:cs typeface="Open Sans"/>
                </a:rPr>
                <a:t>Legacy hardware vulnerabilities are security weaknesses in older computer equipment that can be especially dangerous due to a lack of support and updates. </a:t>
              </a:r>
            </a:p>
            <a:p>
              <a:pPr marL="342900" lvl="0" indent="-342900">
                <a:lnSpc>
                  <a:spcPts val="2400"/>
                </a:lnSpc>
                <a:buFont typeface="Arial" panose="020B0604020202020204" pitchFamily="34" charset="0"/>
                <a:buChar char="•"/>
              </a:pPr>
              <a:endParaRPr lang="en-US" sz="1000">
                <a:solidFill>
                  <a:srgbClr val="3F3F3F"/>
                </a:solidFill>
                <a:latin typeface="Open Sans"/>
                <a:ea typeface="Open Sans"/>
                <a:cs typeface="Open Sans"/>
              </a:endParaRPr>
            </a:p>
            <a:p>
              <a:pPr marL="342900" lvl="0" indent="-342900">
                <a:lnSpc>
                  <a:spcPts val="2400"/>
                </a:lnSpc>
                <a:buFont typeface="Arial" panose="020B0604020202020204" pitchFamily="34" charset="0"/>
                <a:buChar char="•"/>
              </a:pPr>
              <a:r>
                <a:rPr lang="en-US" sz="2200">
                  <a:solidFill>
                    <a:srgbClr val="3F3F3F"/>
                  </a:solidFill>
                  <a:latin typeface="Open Sans"/>
                  <a:ea typeface="Open Sans"/>
                  <a:cs typeface="Open Sans"/>
                </a:rPr>
                <a:t>These vulnerabilities are like cracks in an aging foundation, making the system much easier for attackers to break into.</a:t>
              </a:r>
            </a:p>
            <a:p>
              <a:pPr marL="342900" lvl="0" indent="-342900">
                <a:lnSpc>
                  <a:spcPts val="2400"/>
                </a:lnSpc>
                <a:buFont typeface="Arial" panose="020B0604020202020204" pitchFamily="34" charset="0"/>
                <a:buChar char="•"/>
              </a:pPr>
              <a:endParaRPr lang="en-US" sz="1000">
                <a:solidFill>
                  <a:srgbClr val="3F3F3F"/>
                </a:solidFill>
                <a:latin typeface="Open Sans"/>
                <a:ea typeface="Open Sans"/>
                <a:cs typeface="Open Sans"/>
              </a:endParaRPr>
            </a:p>
            <a:p>
              <a:pPr marL="342900" lvl="0" indent="-342900">
                <a:lnSpc>
                  <a:spcPts val="2400"/>
                </a:lnSpc>
                <a:buFont typeface="Arial" panose="020B0604020202020204" pitchFamily="34" charset="0"/>
                <a:buChar char="•"/>
              </a:pPr>
              <a:r>
                <a:rPr lang="en-US" sz="2200">
                  <a:solidFill>
                    <a:srgbClr val="3F3F3F"/>
                  </a:solidFill>
                  <a:latin typeface="Open Sans"/>
                  <a:ea typeface="Open Sans"/>
                  <a:cs typeface="Open Sans"/>
                </a:rPr>
                <a:t>Issues with legacy hardware include:</a:t>
              </a:r>
            </a:p>
            <a:p>
              <a:pPr lvl="1">
                <a:lnSpc>
                  <a:spcPts val="2400"/>
                </a:lnSpc>
              </a:pPr>
              <a:r>
                <a:rPr lang="en-US" sz="2200">
                  <a:solidFill>
                    <a:srgbClr val="3F3F3F"/>
                  </a:solidFill>
                  <a:latin typeface="Open Sans"/>
                  <a:ea typeface="Open Sans"/>
                  <a:cs typeface="Open Sans"/>
                </a:rPr>
                <a:t>    a) Missing security patches</a:t>
              </a:r>
            </a:p>
            <a:p>
              <a:pPr lvl="1">
                <a:lnSpc>
                  <a:spcPts val="2400"/>
                </a:lnSpc>
              </a:pPr>
              <a:r>
                <a:rPr lang="en-US" sz="2200">
                  <a:solidFill>
                    <a:srgbClr val="3F3F3F"/>
                  </a:solidFill>
                  <a:latin typeface="Open Sans"/>
                  <a:ea typeface="Open Sans"/>
                  <a:cs typeface="Open Sans"/>
                </a:rPr>
                <a:t>    b) Outdated security patches</a:t>
              </a:r>
            </a:p>
            <a:p>
              <a:pPr lvl="1">
                <a:lnSpc>
                  <a:spcPts val="2400"/>
                </a:lnSpc>
              </a:pPr>
              <a:r>
                <a:rPr lang="en-US" sz="2200">
                  <a:solidFill>
                    <a:srgbClr val="3F3F3F"/>
                  </a:solidFill>
                  <a:latin typeface="Open Sans"/>
                  <a:ea typeface="Open Sans"/>
                  <a:cs typeface="Open Sans"/>
                </a:rPr>
                <a:t>    c) Limited functionality</a:t>
              </a:r>
            </a:p>
            <a:p>
              <a:pPr lvl="1">
                <a:lnSpc>
                  <a:spcPts val="2400"/>
                </a:lnSpc>
              </a:pPr>
              <a:r>
                <a:rPr lang="en-US" sz="2200">
                  <a:solidFill>
                    <a:srgbClr val="3F3F3F"/>
                  </a:solidFill>
                  <a:latin typeface="Open Sans"/>
                  <a:ea typeface="Open Sans"/>
                  <a:cs typeface="Open Sans"/>
                </a:rPr>
                <a:t>    d) End-of-life status</a:t>
              </a:r>
              <a:endParaRPr lang="en-GB" sz="2200">
                <a:solidFill>
                  <a:srgbClr val="3F3F3F"/>
                </a:solidFill>
                <a:latin typeface="Open Sans"/>
                <a:ea typeface="Open Sans"/>
                <a:cs typeface="Open Sans"/>
              </a:endParaRPr>
            </a:p>
          </p:txBody>
        </p:sp>
        <p:grpSp>
          <p:nvGrpSpPr>
            <p:cNvPr id="5" name="Group 4">
              <a:extLst>
                <a:ext uri="{FF2B5EF4-FFF2-40B4-BE49-F238E27FC236}">
                  <a16:creationId xmlns:a16="http://schemas.microsoft.com/office/drawing/2014/main" id="{1F97FF33-5CCC-94EA-04F3-090C3DD4B55C}"/>
                </a:ext>
              </a:extLst>
            </p:cNvPr>
            <p:cNvGrpSpPr/>
            <p:nvPr/>
          </p:nvGrpSpPr>
          <p:grpSpPr>
            <a:xfrm>
              <a:off x="10044191" y="3497065"/>
              <a:ext cx="3119550" cy="3040466"/>
              <a:chOff x="9813709" y="2467199"/>
              <a:chExt cx="3674324" cy="3581176"/>
            </a:xfrm>
          </p:grpSpPr>
          <p:pic>
            <p:nvPicPr>
              <p:cNvPr id="6" name="Picture 5">
                <a:extLst>
                  <a:ext uri="{FF2B5EF4-FFF2-40B4-BE49-F238E27FC236}">
                    <a16:creationId xmlns:a16="http://schemas.microsoft.com/office/drawing/2014/main" id="{6B403766-F81D-3BC1-389F-BCA1529FC4F9}"/>
                  </a:ext>
                </a:extLst>
              </p:cNvPr>
              <p:cNvPicPr>
                <a:picLocks noChangeAspect="1"/>
              </p:cNvPicPr>
              <p:nvPr/>
            </p:nvPicPr>
            <p:blipFill>
              <a:blip r:embed="rId3"/>
              <a:stretch>
                <a:fillRect/>
              </a:stretch>
            </p:blipFill>
            <p:spPr>
              <a:xfrm>
                <a:off x="10745972" y="3306314"/>
                <a:ext cx="2742061" cy="2742061"/>
              </a:xfrm>
              <a:prstGeom prst="rect">
                <a:avLst/>
              </a:prstGeom>
            </p:spPr>
          </p:pic>
          <p:pic>
            <p:nvPicPr>
              <p:cNvPr id="3" name="Picture 2">
                <a:extLst>
                  <a:ext uri="{FF2B5EF4-FFF2-40B4-BE49-F238E27FC236}">
                    <a16:creationId xmlns:a16="http://schemas.microsoft.com/office/drawing/2014/main" id="{DD92BD2A-D22B-450C-D63A-D4349C808234}"/>
                  </a:ext>
                </a:extLst>
              </p:cNvPr>
              <p:cNvPicPr>
                <a:picLocks noChangeAspect="1"/>
              </p:cNvPicPr>
              <p:nvPr/>
            </p:nvPicPr>
            <p:blipFill>
              <a:blip r:embed="rId4"/>
              <a:stretch>
                <a:fillRect/>
              </a:stretch>
            </p:blipFill>
            <p:spPr>
              <a:xfrm>
                <a:off x="9813709" y="2467199"/>
                <a:ext cx="1678230" cy="1678230"/>
              </a:xfrm>
              <a:prstGeom prst="rect">
                <a:avLst/>
              </a:prstGeom>
            </p:spPr>
          </p:pic>
        </p:grpSp>
      </p:grpSp>
      <p:sp>
        <p:nvSpPr>
          <p:cNvPr id="4" name="Brandline_LVC">
            <a:extLst>
              <a:ext uri="{FF2B5EF4-FFF2-40B4-BE49-F238E27FC236}">
                <a16:creationId xmlns:a16="http://schemas.microsoft.com/office/drawing/2014/main" id="{70B921CD-BD82-73FD-3916-195D76B234FB}"/>
              </a:ext>
            </a:extLst>
          </p:cNvPr>
          <p:cNvSpPr/>
          <p:nvPr/>
        </p:nvSpPr>
        <p:spPr>
          <a:xfrm>
            <a:off x="6210300" y="858882"/>
            <a:ext cx="38338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57943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4" name="Google Shape;534;p129"/>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937" algn="ctr" rtl="0">
              <a:lnSpc>
                <a:spcPct val="90000"/>
              </a:lnSpc>
              <a:spcBef>
                <a:spcPts val="0"/>
              </a:spcBef>
              <a:spcAft>
                <a:spcPts val="0"/>
              </a:spcAft>
              <a:buSzPts val="4400"/>
              <a:buNone/>
            </a:pPr>
            <a:r>
              <a:rPr lang="en-US">
                <a:solidFill>
                  <a:srgbClr val="3F3F3F"/>
                </a:solidFill>
                <a:latin typeface="Open Sans"/>
                <a:ea typeface="Open Sans"/>
                <a:cs typeface="Open Sans"/>
                <a:sym typeface="Open Sans"/>
              </a:rPr>
              <a:t>Virtualization</a:t>
            </a:r>
            <a:endParaRPr>
              <a:solidFill>
                <a:srgbClr val="3F3F3F"/>
              </a:solidFill>
              <a:latin typeface="Open Sans"/>
              <a:ea typeface="Open Sans"/>
              <a:cs typeface="Open Sans"/>
              <a:sym typeface="Open Sans"/>
            </a:endParaRPr>
          </a:p>
        </p:txBody>
      </p:sp>
      <p:sp>
        <p:nvSpPr>
          <p:cNvPr id="7" name="Google Shape;497;p126">
            <a:extLst>
              <a:ext uri="{FF2B5EF4-FFF2-40B4-BE49-F238E27FC236}">
                <a16:creationId xmlns:a16="http://schemas.microsoft.com/office/drawing/2014/main" id="{BC603D08-35F8-4687-990C-6B07A16A0730}"/>
              </a:ext>
            </a:extLst>
          </p:cNvPr>
          <p:cNvSpPr/>
          <p:nvPr/>
        </p:nvSpPr>
        <p:spPr>
          <a:xfrm>
            <a:off x="1543050" y="1489619"/>
            <a:ext cx="13716000" cy="1120793"/>
          </a:xfrm>
          <a:prstGeom prst="roundRect">
            <a:avLst>
              <a:gd name="adj" fmla="val 2904"/>
            </a:avLst>
          </a:prstGeom>
          <a:noFill/>
          <a:ln w="25400" cap="flat" cmpd="sng">
            <a:noFill/>
            <a:prstDash val="solid"/>
            <a:round/>
            <a:headEnd type="none" w="sm" len="sm"/>
            <a:tailEnd type="none" w="sm" len="sm"/>
          </a:ln>
          <a:effectLst/>
        </p:spPr>
        <p:txBody>
          <a:bodyPr spcFirstLastPara="1" wrap="square" lIns="91425" tIns="45700" rIns="91425" bIns="45700" anchor="ctr" anchorCtr="0">
            <a:noAutofit/>
          </a:bodyPr>
          <a:lstStyle/>
          <a:p>
            <a:pPr algn="ctr">
              <a:buSzPts val="1800"/>
            </a:pPr>
            <a:r>
              <a:rPr lang="en-US" sz="2200">
                <a:solidFill>
                  <a:srgbClr val="3F3F3F"/>
                </a:solidFill>
                <a:latin typeface="Open Sans"/>
                <a:ea typeface="Open Sans"/>
                <a:cs typeface="Open Sans"/>
                <a:sym typeface="Open Sans"/>
              </a:rPr>
              <a:t>Virtualization is a technology that enables multiple operating systems to run side-by-side on the same processing hardware.</a:t>
            </a:r>
          </a:p>
        </p:txBody>
      </p:sp>
      <p:grpSp>
        <p:nvGrpSpPr>
          <p:cNvPr id="5" name="Group 4">
            <a:extLst>
              <a:ext uri="{FF2B5EF4-FFF2-40B4-BE49-F238E27FC236}">
                <a16:creationId xmlns:a16="http://schemas.microsoft.com/office/drawing/2014/main" id="{7F105555-7AFC-EAAA-CEC0-127AD7690714}"/>
              </a:ext>
            </a:extLst>
          </p:cNvPr>
          <p:cNvGrpSpPr/>
          <p:nvPr/>
        </p:nvGrpSpPr>
        <p:grpSpPr>
          <a:xfrm>
            <a:off x="1040822" y="3627717"/>
            <a:ext cx="14174356" cy="3163081"/>
            <a:chOff x="1221575" y="4266821"/>
            <a:chExt cx="14174356" cy="3163081"/>
          </a:xfrm>
        </p:grpSpPr>
        <p:sp>
          <p:nvSpPr>
            <p:cNvPr id="536" name="Google Shape;536;p129"/>
            <p:cNvSpPr txBox="1"/>
            <p:nvPr/>
          </p:nvSpPr>
          <p:spPr>
            <a:xfrm>
              <a:off x="11962169" y="4584637"/>
              <a:ext cx="3433762" cy="1788182"/>
            </a:xfrm>
            <a:prstGeom prst="rect">
              <a:avLst/>
            </a:prstGeom>
            <a:noFill/>
            <a:ln>
              <a:noFill/>
            </a:ln>
          </p:spPr>
          <p:txBody>
            <a:bodyPr spcFirstLastPara="1" wrap="square" lIns="0" tIns="0" rIns="0" bIns="0" anchor="t" anchorCtr="0">
              <a:spAutoFit/>
            </a:bodyPr>
            <a:lstStyle/>
            <a:p>
              <a:pPr marL="12700" marR="0" lvl="0" algn="ctr" rtl="0">
                <a:lnSpc>
                  <a:spcPct val="115000"/>
                </a:lnSpc>
                <a:spcBef>
                  <a:spcPts val="1200"/>
                </a:spcBef>
                <a:spcAft>
                  <a:spcPts val="600"/>
                </a:spcAft>
                <a:buClr>
                  <a:srgbClr val="000000"/>
                </a:buClr>
                <a:buSzPts val="2200"/>
              </a:pPr>
              <a:r>
                <a:rPr lang="en-US" sz="2200">
                  <a:solidFill>
                    <a:srgbClr val="3F3F3F"/>
                  </a:solidFill>
                  <a:latin typeface="Open Sans"/>
                  <a:ea typeface="Open Sans"/>
                  <a:cs typeface="Open Sans"/>
                  <a:sym typeface="Open Sans"/>
                </a:rPr>
                <a:t>Its b</a:t>
              </a:r>
              <a:r>
                <a:rPr lang="en-US" sz="2200" b="0" i="0" u="none" strike="noStrike" cap="none">
                  <a:solidFill>
                    <a:srgbClr val="3F3F3F"/>
                  </a:solidFill>
                  <a:latin typeface="Open Sans"/>
                  <a:ea typeface="Open Sans"/>
                  <a:cs typeface="Open Sans"/>
                  <a:sym typeface="Open Sans"/>
                </a:rPr>
                <a:t>enefits include efficiency, higher availability, and lower costs.</a:t>
              </a:r>
              <a:endParaRPr sz="2200" b="0" i="0" u="none" strike="noStrike" cap="none">
                <a:solidFill>
                  <a:srgbClr val="3F3F3F"/>
                </a:solidFill>
                <a:latin typeface="Open Sans"/>
                <a:ea typeface="Open Sans"/>
                <a:cs typeface="Open Sans"/>
                <a:sym typeface="Open Sans"/>
              </a:endParaRPr>
            </a:p>
          </p:txBody>
        </p:sp>
        <p:sp>
          <p:nvSpPr>
            <p:cNvPr id="2" name="Rectangle 1">
              <a:extLst>
                <a:ext uri="{FF2B5EF4-FFF2-40B4-BE49-F238E27FC236}">
                  <a16:creationId xmlns:a16="http://schemas.microsoft.com/office/drawing/2014/main" id="{6828CAB5-7E60-4A5B-BE5C-9276E2E213F9}"/>
                </a:ext>
              </a:extLst>
            </p:cNvPr>
            <p:cNvSpPr/>
            <p:nvPr/>
          </p:nvSpPr>
          <p:spPr>
            <a:xfrm>
              <a:off x="1221575" y="4623604"/>
              <a:ext cx="4144336" cy="1625188"/>
            </a:xfrm>
            <a:prstGeom prst="rect">
              <a:avLst/>
            </a:prstGeom>
          </p:spPr>
          <p:txBody>
            <a:bodyPr wrap="square">
              <a:spAutoFit/>
            </a:bodyPr>
            <a:lstStyle/>
            <a:p>
              <a:pPr marL="12700" lvl="0" algn="ctr">
                <a:lnSpc>
                  <a:spcPct val="115000"/>
                </a:lnSpc>
                <a:spcBef>
                  <a:spcPts val="1200"/>
                </a:spcBef>
                <a:buSzPts val="2200"/>
              </a:pPr>
              <a:r>
                <a:rPr lang="en-US" sz="2200">
                  <a:solidFill>
                    <a:srgbClr val="3F3F3F"/>
                  </a:solidFill>
                  <a:latin typeface="Open Sans"/>
                  <a:ea typeface="Open Sans"/>
                  <a:cs typeface="Open Sans"/>
                  <a:sym typeface="Open Sans"/>
                </a:rPr>
                <a:t>It adds a software layer between an operating system and the underlying computer hardware.</a:t>
              </a:r>
            </a:p>
          </p:txBody>
        </p:sp>
        <p:grpSp>
          <p:nvGrpSpPr>
            <p:cNvPr id="9" name="Group 8">
              <a:extLst>
                <a:ext uri="{FF2B5EF4-FFF2-40B4-BE49-F238E27FC236}">
                  <a16:creationId xmlns:a16="http://schemas.microsoft.com/office/drawing/2014/main" id="{E43A5782-4E43-45F2-959B-1DF5D3998ED2}"/>
                </a:ext>
              </a:extLst>
            </p:cNvPr>
            <p:cNvGrpSpPr/>
            <p:nvPr/>
          </p:nvGrpSpPr>
          <p:grpSpPr>
            <a:xfrm>
              <a:off x="5006594" y="4266821"/>
              <a:ext cx="7079945" cy="3163081"/>
              <a:chOff x="4642003" y="6859978"/>
              <a:chExt cx="7079945" cy="2314533"/>
            </a:xfrm>
          </p:grpSpPr>
          <p:grpSp>
            <p:nvGrpSpPr>
              <p:cNvPr id="10" name="Group 9">
                <a:extLst>
                  <a:ext uri="{FF2B5EF4-FFF2-40B4-BE49-F238E27FC236}">
                    <a16:creationId xmlns:a16="http://schemas.microsoft.com/office/drawing/2014/main" id="{96A2410C-EBCA-4019-B941-9D2C51BB0C46}"/>
                  </a:ext>
                </a:extLst>
              </p:cNvPr>
              <p:cNvGrpSpPr/>
              <p:nvPr/>
            </p:nvGrpSpPr>
            <p:grpSpPr>
              <a:xfrm>
                <a:off x="4642003" y="6892119"/>
                <a:ext cx="3280065" cy="2282392"/>
                <a:chOff x="4642003" y="6892119"/>
                <a:chExt cx="3280065" cy="2282392"/>
              </a:xfrm>
            </p:grpSpPr>
            <p:grpSp>
              <p:nvGrpSpPr>
                <p:cNvPr id="24" name="Group 23">
                  <a:extLst>
                    <a:ext uri="{FF2B5EF4-FFF2-40B4-BE49-F238E27FC236}">
                      <a16:creationId xmlns:a16="http://schemas.microsoft.com/office/drawing/2014/main" id="{0BAF2303-8AD4-45D4-A090-8A7AF78DA3DF}"/>
                    </a:ext>
                  </a:extLst>
                </p:cNvPr>
                <p:cNvGrpSpPr/>
                <p:nvPr/>
              </p:nvGrpSpPr>
              <p:grpSpPr>
                <a:xfrm>
                  <a:off x="5086349" y="6892119"/>
                  <a:ext cx="2391372" cy="1917248"/>
                  <a:chOff x="5086349" y="6892119"/>
                  <a:chExt cx="2391372" cy="1917248"/>
                </a:xfrm>
              </p:grpSpPr>
              <p:sp>
                <p:nvSpPr>
                  <p:cNvPr id="26" name="Rectangle: Rounded Corners 25">
                    <a:extLst>
                      <a:ext uri="{FF2B5EF4-FFF2-40B4-BE49-F238E27FC236}">
                        <a16:creationId xmlns:a16="http://schemas.microsoft.com/office/drawing/2014/main" id="{F8435BB9-EAC0-4791-90A4-3F217E06E60D}"/>
                      </a:ext>
                    </a:extLst>
                  </p:cNvPr>
                  <p:cNvSpPr/>
                  <p:nvPr/>
                </p:nvSpPr>
                <p:spPr>
                  <a:xfrm>
                    <a:off x="5086349" y="6892119"/>
                    <a:ext cx="2391372" cy="545911"/>
                  </a:xfrm>
                  <a:prstGeom prst="roundRect">
                    <a:avLst/>
                  </a:prstGeom>
                  <a:solidFill>
                    <a:srgbClr val="E4B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Application</a:t>
                    </a:r>
                  </a:p>
                </p:txBody>
              </p:sp>
              <p:sp>
                <p:nvSpPr>
                  <p:cNvPr id="27" name="Rectangle: Rounded Corners 26">
                    <a:extLst>
                      <a:ext uri="{FF2B5EF4-FFF2-40B4-BE49-F238E27FC236}">
                        <a16:creationId xmlns:a16="http://schemas.microsoft.com/office/drawing/2014/main" id="{8B87F365-8E02-4B35-8890-C026ED952303}"/>
                      </a:ext>
                    </a:extLst>
                  </p:cNvPr>
                  <p:cNvSpPr/>
                  <p:nvPr/>
                </p:nvSpPr>
                <p:spPr>
                  <a:xfrm>
                    <a:off x="5086349" y="7440682"/>
                    <a:ext cx="2391372" cy="545911"/>
                  </a:xfrm>
                  <a:prstGeom prst="roundRect">
                    <a:avLst/>
                  </a:prstGeom>
                  <a:solidFill>
                    <a:srgbClr val="427A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bg1"/>
                        </a:solidFill>
                        <a:latin typeface="Open Sans" panose="020B0606030504020204" pitchFamily="34" charset="0"/>
                        <a:ea typeface="Open Sans" panose="020B0606030504020204" pitchFamily="34" charset="0"/>
                        <a:cs typeface="Open Sans" panose="020B0606030504020204" pitchFamily="34" charset="0"/>
                      </a:rPr>
                      <a:t>Operating system</a:t>
                    </a:r>
                  </a:p>
                </p:txBody>
              </p:sp>
              <p:pic>
                <p:nvPicPr>
                  <p:cNvPr id="28" name="Graphic 27">
                    <a:extLst>
                      <a:ext uri="{FF2B5EF4-FFF2-40B4-BE49-F238E27FC236}">
                        <a16:creationId xmlns:a16="http://schemas.microsoft.com/office/drawing/2014/main" id="{CD481034-DBF1-44FE-989B-B90274490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6349" y="7989244"/>
                    <a:ext cx="2391372" cy="820123"/>
                  </a:xfrm>
                  <a:prstGeom prst="rect">
                    <a:avLst/>
                  </a:prstGeom>
                </p:spPr>
              </p:pic>
            </p:grpSp>
            <p:sp>
              <p:nvSpPr>
                <p:cNvPr id="25" name="Rectangle 24">
                  <a:extLst>
                    <a:ext uri="{FF2B5EF4-FFF2-40B4-BE49-F238E27FC236}">
                      <a16:creationId xmlns:a16="http://schemas.microsoft.com/office/drawing/2014/main" id="{C3EAA962-7433-49E9-819C-304D78507F0C}"/>
                    </a:ext>
                  </a:extLst>
                </p:cNvPr>
                <p:cNvSpPr/>
                <p:nvPr/>
              </p:nvSpPr>
              <p:spPr>
                <a:xfrm>
                  <a:off x="4642003" y="8839980"/>
                  <a:ext cx="3280065" cy="334531"/>
                </a:xfrm>
                <a:prstGeom prst="rect">
                  <a:avLst/>
                </a:prstGeom>
              </p:spPr>
              <p:txBody>
                <a:bodyPr wrap="none">
                  <a:spAutoFit/>
                </a:bodyPr>
                <a:lstStyle/>
                <a:p>
                  <a:pPr marL="12700" lvl="0" algn="ctr">
                    <a:lnSpc>
                      <a:spcPct val="115000"/>
                    </a:lnSpc>
                    <a:spcBef>
                      <a:spcPts val="1200"/>
                    </a:spcBef>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Traditional architecture</a:t>
                  </a:r>
                </a:p>
              </p:txBody>
            </p:sp>
          </p:grpSp>
          <p:grpSp>
            <p:nvGrpSpPr>
              <p:cNvPr id="11" name="Group 10">
                <a:extLst>
                  <a:ext uri="{FF2B5EF4-FFF2-40B4-BE49-F238E27FC236}">
                    <a16:creationId xmlns:a16="http://schemas.microsoft.com/office/drawing/2014/main" id="{A1B632AC-578B-406E-A9B3-5AF0296D36D3}"/>
                  </a:ext>
                </a:extLst>
              </p:cNvPr>
              <p:cNvGrpSpPr/>
              <p:nvPr/>
            </p:nvGrpSpPr>
            <p:grpSpPr>
              <a:xfrm>
                <a:off x="9001330" y="6859978"/>
                <a:ext cx="2720618" cy="2307699"/>
                <a:chOff x="8237056" y="6846320"/>
                <a:chExt cx="2720618" cy="2307699"/>
              </a:xfrm>
            </p:grpSpPr>
            <p:grpSp>
              <p:nvGrpSpPr>
                <p:cNvPr id="13" name="Group 12">
                  <a:extLst>
                    <a:ext uri="{FF2B5EF4-FFF2-40B4-BE49-F238E27FC236}">
                      <a16:creationId xmlns:a16="http://schemas.microsoft.com/office/drawing/2014/main" id="{B4ACBDD2-38DF-48EC-8364-FD95A93DA34D}"/>
                    </a:ext>
                  </a:extLst>
                </p:cNvPr>
                <p:cNvGrpSpPr/>
                <p:nvPr/>
              </p:nvGrpSpPr>
              <p:grpSpPr>
                <a:xfrm>
                  <a:off x="8401050" y="6846320"/>
                  <a:ext cx="2392623" cy="1949398"/>
                  <a:chOff x="8401050" y="6846320"/>
                  <a:chExt cx="2392623" cy="1949398"/>
                </a:xfrm>
              </p:grpSpPr>
              <p:grpSp>
                <p:nvGrpSpPr>
                  <p:cNvPr id="15" name="Group 14">
                    <a:extLst>
                      <a:ext uri="{FF2B5EF4-FFF2-40B4-BE49-F238E27FC236}">
                        <a16:creationId xmlns:a16="http://schemas.microsoft.com/office/drawing/2014/main" id="{DB901F48-D04C-4388-8BE0-617BB7ACD52F}"/>
                      </a:ext>
                    </a:extLst>
                  </p:cNvPr>
                  <p:cNvGrpSpPr/>
                  <p:nvPr/>
                </p:nvGrpSpPr>
                <p:grpSpPr>
                  <a:xfrm>
                    <a:off x="8401050" y="6846320"/>
                    <a:ext cx="2392623" cy="591710"/>
                    <a:chOff x="8401050" y="6846320"/>
                    <a:chExt cx="2392623" cy="591710"/>
                  </a:xfrm>
                </p:grpSpPr>
                <p:sp>
                  <p:nvSpPr>
                    <p:cNvPr id="18" name="Rectangle: Rounded Corners 17">
                      <a:extLst>
                        <a:ext uri="{FF2B5EF4-FFF2-40B4-BE49-F238E27FC236}">
                          <a16:creationId xmlns:a16="http://schemas.microsoft.com/office/drawing/2014/main" id="{3A2CEDDA-21BF-458B-8C2B-6D176AD6C396}"/>
                        </a:ext>
                      </a:extLst>
                    </p:cNvPr>
                    <p:cNvSpPr/>
                    <p:nvPr/>
                  </p:nvSpPr>
                  <p:spPr>
                    <a:xfrm>
                      <a:off x="8401050" y="6846320"/>
                      <a:ext cx="797541" cy="325578"/>
                    </a:xfrm>
                    <a:prstGeom prst="roundRect">
                      <a:avLst/>
                    </a:prstGeom>
                    <a:solidFill>
                      <a:srgbClr val="E4B3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19" name="Rectangle: Rounded Corners 18">
                      <a:extLst>
                        <a:ext uri="{FF2B5EF4-FFF2-40B4-BE49-F238E27FC236}">
                          <a16:creationId xmlns:a16="http://schemas.microsoft.com/office/drawing/2014/main" id="{BC83E54C-10F2-496D-B0A6-D9B271FE555C}"/>
                        </a:ext>
                      </a:extLst>
                    </p:cNvPr>
                    <p:cNvSpPr/>
                    <p:nvPr/>
                  </p:nvSpPr>
                  <p:spPr>
                    <a:xfrm>
                      <a:off x="9198591" y="6846320"/>
                      <a:ext cx="797541" cy="325578"/>
                    </a:xfrm>
                    <a:prstGeom prst="roundRect">
                      <a:avLst/>
                    </a:prstGeom>
                    <a:solidFill>
                      <a:srgbClr val="E4B3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20" name="Rectangle: Rounded Corners 19">
                      <a:extLst>
                        <a:ext uri="{FF2B5EF4-FFF2-40B4-BE49-F238E27FC236}">
                          <a16:creationId xmlns:a16="http://schemas.microsoft.com/office/drawing/2014/main" id="{AE3F448B-560C-482E-9949-9586EFA9CF3E}"/>
                        </a:ext>
                      </a:extLst>
                    </p:cNvPr>
                    <p:cNvSpPr/>
                    <p:nvPr/>
                  </p:nvSpPr>
                  <p:spPr>
                    <a:xfrm>
                      <a:off x="9996132" y="6846320"/>
                      <a:ext cx="797541" cy="325578"/>
                    </a:xfrm>
                    <a:prstGeom prst="roundRect">
                      <a:avLst/>
                    </a:prstGeom>
                    <a:solidFill>
                      <a:srgbClr val="E4B3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21" name="Rectangle: Rounded Corners 20">
                      <a:extLst>
                        <a:ext uri="{FF2B5EF4-FFF2-40B4-BE49-F238E27FC236}">
                          <a16:creationId xmlns:a16="http://schemas.microsoft.com/office/drawing/2014/main" id="{AB9F4982-74B6-4D80-B0E3-E2019ED8ADFB}"/>
                        </a:ext>
                      </a:extLst>
                    </p:cNvPr>
                    <p:cNvSpPr/>
                    <p:nvPr/>
                  </p:nvSpPr>
                  <p:spPr>
                    <a:xfrm>
                      <a:off x="8401050" y="7151426"/>
                      <a:ext cx="797541" cy="286604"/>
                    </a:xfrm>
                    <a:prstGeom prst="roundRect">
                      <a:avLst/>
                    </a:prstGeom>
                    <a:solidFill>
                      <a:srgbClr val="427A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bg1"/>
                          </a:solidFill>
                          <a:latin typeface="Open Sans" panose="020B0606030504020204" pitchFamily="34" charset="0"/>
                          <a:ea typeface="Open Sans" panose="020B0606030504020204" pitchFamily="34" charset="0"/>
                          <a:cs typeface="Open Sans" panose="020B0606030504020204" pitchFamily="34" charset="0"/>
                        </a:rPr>
                        <a:t>OS</a:t>
                      </a:r>
                    </a:p>
                  </p:txBody>
                </p:sp>
                <p:sp>
                  <p:nvSpPr>
                    <p:cNvPr id="22" name="Rectangle: Rounded Corners 21">
                      <a:extLst>
                        <a:ext uri="{FF2B5EF4-FFF2-40B4-BE49-F238E27FC236}">
                          <a16:creationId xmlns:a16="http://schemas.microsoft.com/office/drawing/2014/main" id="{4D1B2AB8-F8EE-496F-8A09-94949FA0C1FC}"/>
                        </a:ext>
                      </a:extLst>
                    </p:cNvPr>
                    <p:cNvSpPr/>
                    <p:nvPr/>
                  </p:nvSpPr>
                  <p:spPr>
                    <a:xfrm>
                      <a:off x="9198591" y="7151426"/>
                      <a:ext cx="797541" cy="286604"/>
                    </a:xfrm>
                    <a:prstGeom prst="roundRect">
                      <a:avLst/>
                    </a:prstGeom>
                    <a:solidFill>
                      <a:srgbClr val="427A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bg1"/>
                          </a:solidFill>
                          <a:latin typeface="Open Sans" panose="020B0606030504020204" pitchFamily="34" charset="0"/>
                          <a:ea typeface="Open Sans" panose="020B0606030504020204" pitchFamily="34" charset="0"/>
                          <a:cs typeface="Open Sans" panose="020B0606030504020204" pitchFamily="34" charset="0"/>
                        </a:rPr>
                        <a:t>OS</a:t>
                      </a:r>
                    </a:p>
                  </p:txBody>
                </p:sp>
                <p:sp>
                  <p:nvSpPr>
                    <p:cNvPr id="23" name="Rectangle: Rounded Corners 22">
                      <a:extLst>
                        <a:ext uri="{FF2B5EF4-FFF2-40B4-BE49-F238E27FC236}">
                          <a16:creationId xmlns:a16="http://schemas.microsoft.com/office/drawing/2014/main" id="{6C5AEA7E-115C-45C2-978B-A085F41CDDF3}"/>
                        </a:ext>
                      </a:extLst>
                    </p:cNvPr>
                    <p:cNvSpPr/>
                    <p:nvPr/>
                  </p:nvSpPr>
                  <p:spPr>
                    <a:xfrm>
                      <a:off x="9996132" y="7151426"/>
                      <a:ext cx="797541" cy="286604"/>
                    </a:xfrm>
                    <a:prstGeom prst="roundRect">
                      <a:avLst/>
                    </a:prstGeom>
                    <a:solidFill>
                      <a:srgbClr val="427A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bg1"/>
                          </a:solidFill>
                          <a:latin typeface="Open Sans" panose="020B0606030504020204" pitchFamily="34" charset="0"/>
                          <a:ea typeface="Open Sans" panose="020B0606030504020204" pitchFamily="34" charset="0"/>
                          <a:cs typeface="Open Sans" panose="020B0606030504020204" pitchFamily="34" charset="0"/>
                        </a:rPr>
                        <a:t>OS</a:t>
                      </a:r>
                    </a:p>
                  </p:txBody>
                </p:sp>
              </p:grpSp>
              <p:sp>
                <p:nvSpPr>
                  <p:cNvPr id="16" name="Rectangle: Rounded Corners 15">
                    <a:extLst>
                      <a:ext uri="{FF2B5EF4-FFF2-40B4-BE49-F238E27FC236}">
                        <a16:creationId xmlns:a16="http://schemas.microsoft.com/office/drawing/2014/main" id="{D3215B35-1080-43CE-8A20-ED3D3C1D0FF4}"/>
                      </a:ext>
                    </a:extLst>
                  </p:cNvPr>
                  <p:cNvSpPr/>
                  <p:nvPr/>
                </p:nvSpPr>
                <p:spPr>
                  <a:xfrm>
                    <a:off x="8401675" y="7433857"/>
                    <a:ext cx="2391372" cy="545911"/>
                  </a:xfrm>
                  <a:prstGeom prst="roundRect">
                    <a:avLst/>
                  </a:prstGeom>
                  <a:solidFill>
                    <a:srgbClr val="E9AFA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Hypervisor</a:t>
                    </a:r>
                  </a:p>
                </p:txBody>
              </p:sp>
              <p:pic>
                <p:nvPicPr>
                  <p:cNvPr id="17" name="Graphic 16">
                    <a:extLst>
                      <a:ext uri="{FF2B5EF4-FFF2-40B4-BE49-F238E27FC236}">
                        <a16:creationId xmlns:a16="http://schemas.microsoft.com/office/drawing/2014/main" id="{D2E9F61C-A96C-4962-B605-BB6518BC7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1675" y="7975595"/>
                    <a:ext cx="2391372" cy="820123"/>
                  </a:xfrm>
                  <a:prstGeom prst="rect">
                    <a:avLst/>
                  </a:prstGeom>
                </p:spPr>
              </p:pic>
            </p:grpSp>
            <p:sp>
              <p:nvSpPr>
                <p:cNvPr id="14" name="Rectangle 13">
                  <a:extLst>
                    <a:ext uri="{FF2B5EF4-FFF2-40B4-BE49-F238E27FC236}">
                      <a16:creationId xmlns:a16="http://schemas.microsoft.com/office/drawing/2014/main" id="{772AA958-96AE-4DCA-80A2-E48A023C4AE8}"/>
                    </a:ext>
                  </a:extLst>
                </p:cNvPr>
                <p:cNvSpPr/>
                <p:nvPr/>
              </p:nvSpPr>
              <p:spPr>
                <a:xfrm>
                  <a:off x="8237056" y="8819488"/>
                  <a:ext cx="2720618" cy="334531"/>
                </a:xfrm>
                <a:prstGeom prst="rect">
                  <a:avLst/>
                </a:prstGeom>
              </p:spPr>
              <p:txBody>
                <a:bodyPr wrap="none">
                  <a:spAutoFit/>
                </a:bodyPr>
                <a:lstStyle/>
                <a:p>
                  <a:pPr marL="12700" lvl="0" algn="ctr">
                    <a:lnSpc>
                      <a:spcPct val="115000"/>
                    </a:lnSpc>
                    <a:spcBef>
                      <a:spcPts val="1200"/>
                    </a:spcBef>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Virtual architecture</a:t>
                  </a:r>
                </a:p>
              </p:txBody>
            </p:sp>
          </p:grpSp>
          <p:cxnSp>
            <p:nvCxnSpPr>
              <p:cNvPr id="12" name="Straight Arrow Connector 11">
                <a:extLst>
                  <a:ext uri="{FF2B5EF4-FFF2-40B4-BE49-F238E27FC236}">
                    <a16:creationId xmlns:a16="http://schemas.microsoft.com/office/drawing/2014/main" id="{973F2137-6891-4354-8B48-4CDB67FD8102}"/>
                  </a:ext>
                </a:extLst>
              </p:cNvPr>
              <p:cNvCxnSpPr/>
              <p:nvPr/>
            </p:nvCxnSpPr>
            <p:spPr>
              <a:xfrm>
                <a:off x="7555281" y="7993426"/>
                <a:ext cx="146031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 name="Brandline_LVC">
            <a:extLst>
              <a:ext uri="{FF2B5EF4-FFF2-40B4-BE49-F238E27FC236}">
                <a16:creationId xmlns:a16="http://schemas.microsoft.com/office/drawing/2014/main" id="{D4E0FB4C-2C31-5D5E-9D12-41E489298586}"/>
              </a:ext>
            </a:extLst>
          </p:cNvPr>
          <p:cNvSpPr/>
          <p:nvPr/>
        </p:nvSpPr>
        <p:spPr>
          <a:xfrm>
            <a:off x="6616701" y="847936"/>
            <a:ext cx="3028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7840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8" name="Google Shape;558;p130"/>
          <p:cNvSpPr txBox="1">
            <a:spLocks noGrp="1"/>
          </p:cNvSpPr>
          <p:nvPr>
            <p:ph type="title"/>
          </p:nvPr>
        </p:nvSpPr>
        <p:spPr>
          <a:xfrm>
            <a:off x="-10160" y="235440"/>
            <a:ext cx="16276320" cy="687244"/>
          </a:xfrm>
          <a:prstGeom prst="rect">
            <a:avLst/>
          </a:prstGeom>
          <a:noFill/>
          <a:ln>
            <a:noFill/>
          </a:ln>
        </p:spPr>
        <p:txBody>
          <a:bodyPr spcFirstLastPara="1" wrap="square" lIns="91425" tIns="45700" rIns="91425" bIns="45700" anchor="ctr" anchorCtr="0">
            <a:normAutofit/>
          </a:bodyPr>
          <a:lstStyle/>
          <a:p>
            <a:pPr marL="0" lvl="0" indent="11175" algn="ctr" rtl="0">
              <a:lnSpc>
                <a:spcPct val="90000"/>
              </a:lnSpc>
              <a:spcBef>
                <a:spcPts val="0"/>
              </a:spcBef>
              <a:spcAft>
                <a:spcPts val="0"/>
              </a:spcAft>
              <a:buSzPts val="4400"/>
              <a:buNone/>
            </a:pPr>
            <a:r>
              <a:rPr lang="en-US">
                <a:solidFill>
                  <a:srgbClr val="3F3F3F"/>
                </a:solidFill>
              </a:rPr>
              <a:t>Hypervisor</a:t>
            </a:r>
            <a:endParaRPr>
              <a:solidFill>
                <a:srgbClr val="3F3F3F"/>
              </a:solidFill>
            </a:endParaRPr>
          </a:p>
        </p:txBody>
      </p:sp>
      <p:grpSp>
        <p:nvGrpSpPr>
          <p:cNvPr id="2" name="Group 1">
            <a:extLst>
              <a:ext uri="{FF2B5EF4-FFF2-40B4-BE49-F238E27FC236}">
                <a16:creationId xmlns:a16="http://schemas.microsoft.com/office/drawing/2014/main" id="{721E0868-17B5-8AA9-6419-B24C8A7EBB3F}"/>
              </a:ext>
            </a:extLst>
          </p:cNvPr>
          <p:cNvGrpSpPr/>
          <p:nvPr/>
        </p:nvGrpSpPr>
        <p:grpSpPr>
          <a:xfrm>
            <a:off x="1068773" y="1953599"/>
            <a:ext cx="14118452" cy="5831163"/>
            <a:chOff x="1454908" y="1956571"/>
            <a:chExt cx="14118452" cy="5831163"/>
          </a:xfrm>
        </p:grpSpPr>
        <p:grpSp>
          <p:nvGrpSpPr>
            <p:cNvPr id="4" name="Group 3">
              <a:extLst>
                <a:ext uri="{FF2B5EF4-FFF2-40B4-BE49-F238E27FC236}">
                  <a16:creationId xmlns:a16="http://schemas.microsoft.com/office/drawing/2014/main" id="{E70A4E89-1905-463A-A9C9-A0DBE84F0A00}"/>
                </a:ext>
              </a:extLst>
            </p:cNvPr>
            <p:cNvGrpSpPr/>
            <p:nvPr/>
          </p:nvGrpSpPr>
          <p:grpSpPr>
            <a:xfrm>
              <a:off x="8554206" y="2763198"/>
              <a:ext cx="7019154" cy="4217909"/>
              <a:chOff x="8716802" y="2476712"/>
              <a:chExt cx="7564063" cy="4545350"/>
            </a:xfrm>
          </p:grpSpPr>
          <p:sp>
            <p:nvSpPr>
              <p:cNvPr id="34" name="Rectangle: Rounded Corners 33">
                <a:extLst>
                  <a:ext uri="{FF2B5EF4-FFF2-40B4-BE49-F238E27FC236}">
                    <a16:creationId xmlns:a16="http://schemas.microsoft.com/office/drawing/2014/main" id="{0AB52A91-5D78-44FA-B8A1-EA97B94C1068}"/>
                  </a:ext>
                </a:extLst>
              </p:cNvPr>
              <p:cNvSpPr/>
              <p:nvPr/>
            </p:nvSpPr>
            <p:spPr>
              <a:xfrm>
                <a:off x="12628408" y="2509056"/>
                <a:ext cx="3652457" cy="4513006"/>
              </a:xfrm>
              <a:prstGeom prst="roundRect">
                <a:avLst>
                  <a:gd name="adj" fmla="val 172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Type 2 Hosted</a:t>
                </a:r>
              </a:p>
            </p:txBody>
          </p:sp>
          <p:sp>
            <p:nvSpPr>
              <p:cNvPr id="3" name="Rectangle: Rounded Corners 2">
                <a:extLst>
                  <a:ext uri="{FF2B5EF4-FFF2-40B4-BE49-F238E27FC236}">
                    <a16:creationId xmlns:a16="http://schemas.microsoft.com/office/drawing/2014/main" id="{D76CC513-B0D4-4F2F-B6BD-E5ED2432C0AB}"/>
                  </a:ext>
                </a:extLst>
              </p:cNvPr>
              <p:cNvSpPr/>
              <p:nvPr/>
            </p:nvSpPr>
            <p:spPr>
              <a:xfrm>
                <a:off x="8716802" y="2476712"/>
                <a:ext cx="3652457" cy="4513007"/>
              </a:xfrm>
              <a:prstGeom prst="roundRect">
                <a:avLst>
                  <a:gd name="adj" fmla="val 1727"/>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Type 1 Bare Metal</a:t>
                </a:r>
              </a:p>
            </p:txBody>
          </p:sp>
          <p:sp>
            <p:nvSpPr>
              <p:cNvPr id="7" name="Rectangle: Rounded Corners 6">
                <a:extLst>
                  <a:ext uri="{FF2B5EF4-FFF2-40B4-BE49-F238E27FC236}">
                    <a16:creationId xmlns:a16="http://schemas.microsoft.com/office/drawing/2014/main" id="{D1FAB14D-9C62-413D-8BAC-5ADC454ED43C}"/>
                  </a:ext>
                </a:extLst>
              </p:cNvPr>
              <p:cNvSpPr/>
              <p:nvPr/>
            </p:nvSpPr>
            <p:spPr>
              <a:xfrm>
                <a:off x="8923520" y="2790610"/>
                <a:ext cx="1442410" cy="1344269"/>
              </a:xfrm>
              <a:prstGeom prst="roundRect">
                <a:avLst>
                  <a:gd name="adj" fmla="val 9471"/>
                </a:avLst>
              </a:prstGeom>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12305333-DF4A-4F20-A213-5DB4098BC73A}"/>
                  </a:ext>
                </a:extLst>
              </p:cNvPr>
              <p:cNvSpPr/>
              <p:nvPr/>
            </p:nvSpPr>
            <p:spPr>
              <a:xfrm>
                <a:off x="9078959" y="2980951"/>
                <a:ext cx="1130850" cy="473110"/>
              </a:xfrm>
              <a:prstGeom prst="rect">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415EDCF9-B264-4E3B-B150-F856CB3A0008}"/>
                  </a:ext>
                </a:extLst>
              </p:cNvPr>
              <p:cNvSpPr/>
              <p:nvPr/>
            </p:nvSpPr>
            <p:spPr>
              <a:xfrm>
                <a:off x="9078959" y="3479062"/>
                <a:ext cx="1130850" cy="473110"/>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0A6D43A7-FDD1-4B4C-A36C-4C1AE9F3963A}"/>
                  </a:ext>
                </a:extLst>
              </p:cNvPr>
              <p:cNvSpPr txBox="1"/>
              <p:nvPr/>
            </p:nvSpPr>
            <p:spPr>
              <a:xfrm>
                <a:off x="9387057" y="3045833"/>
                <a:ext cx="585417" cy="338554"/>
              </a:xfrm>
              <a:prstGeom prst="rect">
                <a:avLst/>
              </a:prstGeom>
              <a:noFill/>
            </p:spPr>
            <p:txBody>
              <a:bodyPr wrap="none" rtlCol="0">
                <a:spAutoFit/>
              </a:bodyPr>
              <a:lstStyle/>
              <a:p>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11" name="TextBox 10">
                <a:extLst>
                  <a:ext uri="{FF2B5EF4-FFF2-40B4-BE49-F238E27FC236}">
                    <a16:creationId xmlns:a16="http://schemas.microsoft.com/office/drawing/2014/main" id="{D58C8D8A-D7E4-43A3-A5D9-87F534F1D72B}"/>
                  </a:ext>
                </a:extLst>
              </p:cNvPr>
              <p:cNvSpPr txBox="1"/>
              <p:nvPr/>
            </p:nvSpPr>
            <p:spPr>
              <a:xfrm>
                <a:off x="9400842" y="3543944"/>
                <a:ext cx="461986" cy="338554"/>
              </a:xfrm>
              <a:prstGeom prst="rect">
                <a:avLst/>
              </a:prstGeom>
              <a:noFill/>
            </p:spPr>
            <p:txBody>
              <a:bodyPr wrap="none" rtlCol="0">
                <a:spAutoFit/>
              </a:bodyPr>
              <a:lstStyle/>
              <a:p>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OS</a:t>
                </a:r>
              </a:p>
            </p:txBody>
          </p:sp>
          <p:sp>
            <p:nvSpPr>
              <p:cNvPr id="12" name="Rectangle: Rounded Corners 11">
                <a:extLst>
                  <a:ext uri="{FF2B5EF4-FFF2-40B4-BE49-F238E27FC236}">
                    <a16:creationId xmlns:a16="http://schemas.microsoft.com/office/drawing/2014/main" id="{0C899771-8A67-4741-B67D-35E5348B9B2E}"/>
                  </a:ext>
                </a:extLst>
              </p:cNvPr>
              <p:cNvSpPr/>
              <p:nvPr/>
            </p:nvSpPr>
            <p:spPr>
              <a:xfrm>
                <a:off x="10515940" y="2781926"/>
                <a:ext cx="1442410" cy="1344269"/>
              </a:xfrm>
              <a:prstGeom prst="roundRect">
                <a:avLst>
                  <a:gd name="adj" fmla="val 8671"/>
                </a:avLst>
              </a:prstGeom>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D7656FD2-61DD-46B6-9F40-DFF7A7FD1DF9}"/>
                  </a:ext>
                </a:extLst>
              </p:cNvPr>
              <p:cNvSpPr/>
              <p:nvPr/>
            </p:nvSpPr>
            <p:spPr>
              <a:xfrm>
                <a:off x="10671379" y="2972266"/>
                <a:ext cx="1130850" cy="473110"/>
              </a:xfrm>
              <a:prstGeom prst="rect">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F07E6908-0DBA-407B-8332-6FCB4EC07281}"/>
                  </a:ext>
                </a:extLst>
              </p:cNvPr>
              <p:cNvSpPr/>
              <p:nvPr/>
            </p:nvSpPr>
            <p:spPr>
              <a:xfrm>
                <a:off x="10671379" y="3470378"/>
                <a:ext cx="1130850" cy="473110"/>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B5E8B334-17DD-4EC5-A1C3-EC3A58A0BB8C}"/>
                  </a:ext>
                </a:extLst>
              </p:cNvPr>
              <p:cNvSpPr txBox="1"/>
              <p:nvPr/>
            </p:nvSpPr>
            <p:spPr>
              <a:xfrm>
                <a:off x="10979477" y="3037148"/>
                <a:ext cx="585417" cy="338554"/>
              </a:xfrm>
              <a:prstGeom prst="rect">
                <a:avLst/>
              </a:prstGeom>
              <a:noFill/>
            </p:spPr>
            <p:txBody>
              <a:bodyPr wrap="none" rtlCol="0">
                <a:spAutoFit/>
              </a:bodyPr>
              <a:lstStyle/>
              <a:p>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16" name="TextBox 15">
                <a:extLst>
                  <a:ext uri="{FF2B5EF4-FFF2-40B4-BE49-F238E27FC236}">
                    <a16:creationId xmlns:a16="http://schemas.microsoft.com/office/drawing/2014/main" id="{88CB75EA-08FF-4F81-9FEF-B0BC08F38985}"/>
                  </a:ext>
                </a:extLst>
              </p:cNvPr>
              <p:cNvSpPr txBox="1"/>
              <p:nvPr/>
            </p:nvSpPr>
            <p:spPr>
              <a:xfrm>
                <a:off x="10993262" y="3535260"/>
                <a:ext cx="461986" cy="338554"/>
              </a:xfrm>
              <a:prstGeom prst="rect">
                <a:avLst/>
              </a:prstGeom>
              <a:noFill/>
            </p:spPr>
            <p:txBody>
              <a:bodyPr wrap="none" rtlCol="0">
                <a:spAutoFit/>
              </a:bodyPr>
              <a:lstStyle/>
              <a:p>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OS</a:t>
                </a:r>
              </a:p>
            </p:txBody>
          </p:sp>
          <p:sp>
            <p:nvSpPr>
              <p:cNvPr id="17" name="Rectangle: Rounded Corners 16">
                <a:extLst>
                  <a:ext uri="{FF2B5EF4-FFF2-40B4-BE49-F238E27FC236}">
                    <a16:creationId xmlns:a16="http://schemas.microsoft.com/office/drawing/2014/main" id="{A363A939-A365-4FEF-B0C8-B2ECC0C4006A}"/>
                  </a:ext>
                </a:extLst>
              </p:cNvPr>
              <p:cNvSpPr/>
              <p:nvPr/>
            </p:nvSpPr>
            <p:spPr>
              <a:xfrm>
                <a:off x="9269143" y="4386408"/>
                <a:ext cx="2493595" cy="589743"/>
              </a:xfrm>
              <a:prstGeom prst="roundRect">
                <a:avLst/>
              </a:prstGeom>
              <a:solidFill>
                <a:schemeClr val="accent1">
                  <a:lumMod val="40000"/>
                  <a:lumOff val="60000"/>
                </a:schemeClr>
              </a:solidFill>
              <a:ln>
                <a:no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Hypervisor</a:t>
                </a:r>
              </a:p>
            </p:txBody>
          </p:sp>
          <p:sp>
            <p:nvSpPr>
              <p:cNvPr id="18" name="Rectangle: Rounded Corners 17">
                <a:extLst>
                  <a:ext uri="{FF2B5EF4-FFF2-40B4-BE49-F238E27FC236}">
                    <a16:creationId xmlns:a16="http://schemas.microsoft.com/office/drawing/2014/main" id="{A210D5FF-F3CE-4525-9F7C-103BCAF9F527}"/>
                  </a:ext>
                </a:extLst>
              </p:cNvPr>
              <p:cNvSpPr/>
              <p:nvPr/>
            </p:nvSpPr>
            <p:spPr>
              <a:xfrm>
                <a:off x="9283676" y="5072737"/>
                <a:ext cx="2493595" cy="589743"/>
              </a:xfrm>
              <a:prstGeom prst="roundRect">
                <a:avLst/>
              </a:prstGeom>
              <a:solidFill>
                <a:schemeClr val="bg1">
                  <a:lumMod val="75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Hardware</a:t>
                </a:r>
              </a:p>
            </p:txBody>
          </p:sp>
          <p:sp>
            <p:nvSpPr>
              <p:cNvPr id="19" name="Rectangle: Rounded Corners 18">
                <a:extLst>
                  <a:ext uri="{FF2B5EF4-FFF2-40B4-BE49-F238E27FC236}">
                    <a16:creationId xmlns:a16="http://schemas.microsoft.com/office/drawing/2014/main" id="{5EDB404A-EB24-42C2-B638-4506091F9515}"/>
                  </a:ext>
                </a:extLst>
              </p:cNvPr>
              <p:cNvSpPr/>
              <p:nvPr/>
            </p:nvSpPr>
            <p:spPr>
              <a:xfrm>
                <a:off x="12804566" y="2790610"/>
                <a:ext cx="1442410" cy="1344269"/>
              </a:xfrm>
              <a:prstGeom prst="roundRect">
                <a:avLst>
                  <a:gd name="adj" fmla="val 7072"/>
                </a:avLst>
              </a:prstGeom>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C48E42BE-5CB1-4292-A0E2-11197A6A34DE}"/>
                  </a:ext>
                </a:extLst>
              </p:cNvPr>
              <p:cNvSpPr/>
              <p:nvPr/>
            </p:nvSpPr>
            <p:spPr>
              <a:xfrm>
                <a:off x="12954576" y="2980951"/>
                <a:ext cx="1130850" cy="473110"/>
              </a:xfrm>
              <a:prstGeom prst="rect">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6F9E8B35-9C14-4649-B5A3-EB4A8CD65204}"/>
                  </a:ext>
                </a:extLst>
              </p:cNvPr>
              <p:cNvSpPr/>
              <p:nvPr/>
            </p:nvSpPr>
            <p:spPr>
              <a:xfrm>
                <a:off x="12954576" y="3479062"/>
                <a:ext cx="1130850" cy="473110"/>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3C5F74B8-4FD8-4D87-BFEA-5034E8F9C540}"/>
                  </a:ext>
                </a:extLst>
              </p:cNvPr>
              <p:cNvSpPr txBox="1"/>
              <p:nvPr/>
            </p:nvSpPr>
            <p:spPr>
              <a:xfrm>
                <a:off x="13268103" y="3045833"/>
                <a:ext cx="585417" cy="338554"/>
              </a:xfrm>
              <a:prstGeom prst="rect">
                <a:avLst/>
              </a:prstGeom>
              <a:noFill/>
            </p:spPr>
            <p:txBody>
              <a:bodyPr wrap="none" rtlCol="0">
                <a:spAutoFit/>
              </a:bodyPr>
              <a:lstStyle/>
              <a:p>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23" name="TextBox 22">
                <a:extLst>
                  <a:ext uri="{FF2B5EF4-FFF2-40B4-BE49-F238E27FC236}">
                    <a16:creationId xmlns:a16="http://schemas.microsoft.com/office/drawing/2014/main" id="{085B9B2F-0920-40C5-A4BB-B8F7218DB161}"/>
                  </a:ext>
                </a:extLst>
              </p:cNvPr>
              <p:cNvSpPr txBox="1"/>
              <p:nvPr/>
            </p:nvSpPr>
            <p:spPr>
              <a:xfrm>
                <a:off x="13281888" y="3543944"/>
                <a:ext cx="461986" cy="338554"/>
              </a:xfrm>
              <a:prstGeom prst="rect">
                <a:avLst/>
              </a:prstGeom>
              <a:noFill/>
            </p:spPr>
            <p:txBody>
              <a:bodyPr wrap="none" rtlCol="0">
                <a:spAutoFit/>
              </a:bodyPr>
              <a:lstStyle/>
              <a:p>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OS</a:t>
                </a:r>
              </a:p>
            </p:txBody>
          </p:sp>
          <p:sp>
            <p:nvSpPr>
              <p:cNvPr id="24" name="Rectangle: Rounded Corners 23">
                <a:extLst>
                  <a:ext uri="{FF2B5EF4-FFF2-40B4-BE49-F238E27FC236}">
                    <a16:creationId xmlns:a16="http://schemas.microsoft.com/office/drawing/2014/main" id="{48DBFADE-0F9B-4D80-9DFD-6040E5D7E939}"/>
                  </a:ext>
                </a:extLst>
              </p:cNvPr>
              <p:cNvSpPr/>
              <p:nvPr/>
            </p:nvSpPr>
            <p:spPr>
              <a:xfrm>
                <a:off x="14396986" y="2781926"/>
                <a:ext cx="1442410" cy="1344269"/>
              </a:xfrm>
              <a:prstGeom prst="roundRect">
                <a:avLst>
                  <a:gd name="adj" fmla="val 5472"/>
                </a:avLst>
              </a:prstGeom>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FD9BDA3C-A1AF-47AA-BE50-63559B33B9C3}"/>
                  </a:ext>
                </a:extLst>
              </p:cNvPr>
              <p:cNvSpPr/>
              <p:nvPr/>
            </p:nvSpPr>
            <p:spPr>
              <a:xfrm>
                <a:off x="14552766" y="2972266"/>
                <a:ext cx="1130850" cy="473110"/>
              </a:xfrm>
              <a:prstGeom prst="rect">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a:extLst>
                  <a:ext uri="{FF2B5EF4-FFF2-40B4-BE49-F238E27FC236}">
                    <a16:creationId xmlns:a16="http://schemas.microsoft.com/office/drawing/2014/main" id="{E8C1136D-E282-49E0-A9EC-3E324CFE18DA}"/>
                  </a:ext>
                </a:extLst>
              </p:cNvPr>
              <p:cNvSpPr/>
              <p:nvPr/>
            </p:nvSpPr>
            <p:spPr>
              <a:xfrm>
                <a:off x="14552766" y="3470378"/>
                <a:ext cx="1130850" cy="473110"/>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9546D69F-9759-4DD1-8AE0-3729FE23B990}"/>
                  </a:ext>
                </a:extLst>
              </p:cNvPr>
              <p:cNvSpPr txBox="1"/>
              <p:nvPr/>
            </p:nvSpPr>
            <p:spPr>
              <a:xfrm>
                <a:off x="14860523" y="3037148"/>
                <a:ext cx="585417" cy="338554"/>
              </a:xfrm>
              <a:prstGeom prst="rect">
                <a:avLst/>
              </a:prstGeom>
              <a:noFill/>
            </p:spPr>
            <p:txBody>
              <a:bodyPr wrap="none" rtlCol="0">
                <a:spAutoFit/>
              </a:bodyPr>
              <a:lstStyle/>
              <a:p>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28" name="TextBox 27">
                <a:extLst>
                  <a:ext uri="{FF2B5EF4-FFF2-40B4-BE49-F238E27FC236}">
                    <a16:creationId xmlns:a16="http://schemas.microsoft.com/office/drawing/2014/main" id="{EF45B088-12E8-43F4-9393-C89884034DE0}"/>
                  </a:ext>
                </a:extLst>
              </p:cNvPr>
              <p:cNvSpPr txBox="1"/>
              <p:nvPr/>
            </p:nvSpPr>
            <p:spPr>
              <a:xfrm>
                <a:off x="14874308" y="3535260"/>
                <a:ext cx="461986" cy="338554"/>
              </a:xfrm>
              <a:prstGeom prst="rect">
                <a:avLst/>
              </a:prstGeom>
              <a:noFill/>
            </p:spPr>
            <p:txBody>
              <a:bodyPr wrap="none" rtlCol="0">
                <a:spAutoFit/>
              </a:bodyPr>
              <a:lstStyle/>
              <a:p>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OS</a:t>
                </a:r>
              </a:p>
            </p:txBody>
          </p:sp>
          <p:sp>
            <p:nvSpPr>
              <p:cNvPr id="29" name="Rectangle: Rounded Corners 28">
                <a:extLst>
                  <a:ext uri="{FF2B5EF4-FFF2-40B4-BE49-F238E27FC236}">
                    <a16:creationId xmlns:a16="http://schemas.microsoft.com/office/drawing/2014/main" id="{BB4B7E6E-B2BA-4FB1-983C-233AFCC8D8B0}"/>
                  </a:ext>
                </a:extLst>
              </p:cNvPr>
              <p:cNvSpPr/>
              <p:nvPr/>
            </p:nvSpPr>
            <p:spPr>
              <a:xfrm>
                <a:off x="13150188" y="5093478"/>
                <a:ext cx="2493595" cy="589743"/>
              </a:xfrm>
              <a:prstGeom prst="round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Operating system</a:t>
                </a:r>
              </a:p>
            </p:txBody>
          </p:sp>
          <p:sp>
            <p:nvSpPr>
              <p:cNvPr id="30" name="Rectangle: Rounded Corners 29">
                <a:extLst>
                  <a:ext uri="{FF2B5EF4-FFF2-40B4-BE49-F238E27FC236}">
                    <a16:creationId xmlns:a16="http://schemas.microsoft.com/office/drawing/2014/main" id="{24AF9561-2728-41B3-8342-42ED7E612087}"/>
                  </a:ext>
                </a:extLst>
              </p:cNvPr>
              <p:cNvSpPr/>
              <p:nvPr/>
            </p:nvSpPr>
            <p:spPr>
              <a:xfrm>
                <a:off x="13137385" y="4386408"/>
                <a:ext cx="2493595" cy="589743"/>
              </a:xfrm>
              <a:prstGeom prst="roundRect">
                <a:avLst/>
              </a:prstGeom>
              <a:solidFill>
                <a:schemeClr val="accent1">
                  <a:lumMod val="40000"/>
                  <a:lumOff val="60000"/>
                </a:schemeClr>
              </a:solidFill>
              <a:ln>
                <a:no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Hypervisor</a:t>
                </a:r>
              </a:p>
            </p:txBody>
          </p:sp>
          <p:sp>
            <p:nvSpPr>
              <p:cNvPr id="31" name="Rectangle: Rounded Corners 30">
                <a:extLst>
                  <a:ext uri="{FF2B5EF4-FFF2-40B4-BE49-F238E27FC236}">
                    <a16:creationId xmlns:a16="http://schemas.microsoft.com/office/drawing/2014/main" id="{0490AFCD-839B-47A5-B2F1-0D0EC83248F2}"/>
                  </a:ext>
                </a:extLst>
              </p:cNvPr>
              <p:cNvSpPr/>
              <p:nvPr/>
            </p:nvSpPr>
            <p:spPr>
              <a:xfrm>
                <a:off x="13150188" y="5810060"/>
                <a:ext cx="2493595" cy="589743"/>
              </a:xfrm>
              <a:prstGeom prst="roundRect">
                <a:avLst/>
              </a:prstGeom>
              <a:solidFill>
                <a:schemeClr val="bg1">
                  <a:lumMod val="75000"/>
                </a:schemeClr>
              </a:solidFill>
              <a:ln>
                <a:no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16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Hardware</a:t>
                </a:r>
              </a:p>
            </p:txBody>
          </p:sp>
        </p:grpSp>
        <p:sp>
          <p:nvSpPr>
            <p:cNvPr id="39" name="Google Shape;538;gdcab15b6c4_0_0">
              <a:extLst>
                <a:ext uri="{FF2B5EF4-FFF2-40B4-BE49-F238E27FC236}">
                  <a16:creationId xmlns:a16="http://schemas.microsoft.com/office/drawing/2014/main" id="{CAE9FD14-9BBA-4B61-BE5A-F29EEDFDCCBC}"/>
                </a:ext>
              </a:extLst>
            </p:cNvPr>
            <p:cNvSpPr/>
            <p:nvPr/>
          </p:nvSpPr>
          <p:spPr>
            <a:xfrm>
              <a:off x="1454908" y="1956571"/>
              <a:ext cx="6843024" cy="5831163"/>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nSpc>
                  <a:spcPct val="114000"/>
                </a:lnSpc>
                <a:spcBef>
                  <a:spcPts val="600"/>
                </a:spcBef>
                <a:buSzPts val="2000"/>
              </a:pPr>
              <a:r>
                <a:rPr lang="en-US" sz="2200">
                  <a:solidFill>
                    <a:schemeClr val="tx1">
                      <a:lumMod val="75000"/>
                      <a:lumOff val="25000"/>
                    </a:schemeClr>
                  </a:solidFill>
                  <a:latin typeface="Open Sans"/>
                  <a:ea typeface="Open Sans"/>
                  <a:cs typeface="Open Sans"/>
                  <a:sym typeface="Open Sans"/>
                </a:rPr>
                <a:t>A hypervisor is software that is installed to virtualize a given computer.</a:t>
              </a:r>
            </a:p>
            <a:p>
              <a:pPr marL="342900" lvl="0" indent="-342900">
                <a:lnSpc>
                  <a:spcPct val="114000"/>
                </a:lnSpc>
                <a:spcBef>
                  <a:spcPts val="600"/>
                </a:spcBef>
                <a:buSzPts val="2000"/>
                <a:buFont typeface="Arial" panose="020B0604020202020204" pitchFamily="34" charset="0"/>
                <a:buChar char="•"/>
              </a:pPr>
              <a:r>
                <a:rPr lang="en-US" sz="2200" b="1">
                  <a:solidFill>
                    <a:schemeClr val="tx1">
                      <a:lumMod val="75000"/>
                      <a:lumOff val="25000"/>
                    </a:schemeClr>
                  </a:solidFill>
                  <a:latin typeface="Open Sans"/>
                  <a:ea typeface="Open Sans"/>
                  <a:cs typeface="Open Sans"/>
                  <a:sym typeface="Open Sans"/>
                </a:rPr>
                <a:t>Host machine: </a:t>
              </a:r>
              <a:r>
                <a:rPr lang="en-US" sz="2200">
                  <a:solidFill>
                    <a:schemeClr val="tx1">
                      <a:lumMod val="75000"/>
                      <a:lumOff val="25000"/>
                    </a:schemeClr>
                  </a:solidFill>
                  <a:latin typeface="Open Sans"/>
                  <a:ea typeface="Open Sans"/>
                  <a:cs typeface="Open Sans"/>
                  <a:sym typeface="Open Sans"/>
                </a:rPr>
                <a:t>A computer on which a hypervisor is installed</a:t>
              </a:r>
            </a:p>
            <a:p>
              <a:pPr marL="342900" lvl="0" indent="-342900">
                <a:lnSpc>
                  <a:spcPct val="114000"/>
                </a:lnSpc>
                <a:spcBef>
                  <a:spcPts val="600"/>
                </a:spcBef>
                <a:buSzPts val="2000"/>
                <a:buFont typeface="Arial" panose="020B0604020202020204" pitchFamily="34" charset="0"/>
                <a:buChar char="•"/>
              </a:pPr>
              <a:r>
                <a:rPr lang="en-US" sz="2200" b="1">
                  <a:solidFill>
                    <a:schemeClr val="tx1">
                      <a:lumMod val="75000"/>
                      <a:lumOff val="25000"/>
                    </a:schemeClr>
                  </a:solidFill>
                  <a:latin typeface="Open Sans"/>
                  <a:ea typeface="Open Sans"/>
                  <a:cs typeface="Open Sans"/>
                  <a:sym typeface="Open Sans"/>
                </a:rPr>
                <a:t>Guest machine: </a:t>
              </a:r>
              <a:r>
                <a:rPr lang="en-US" sz="2200">
                  <a:solidFill>
                    <a:schemeClr val="tx1">
                      <a:lumMod val="75000"/>
                      <a:lumOff val="25000"/>
                    </a:schemeClr>
                  </a:solidFill>
                  <a:latin typeface="Open Sans"/>
                  <a:ea typeface="Open Sans"/>
                  <a:cs typeface="Open Sans"/>
                  <a:sym typeface="Open Sans"/>
                </a:rPr>
                <a:t>Every virtual machine</a:t>
              </a:r>
            </a:p>
            <a:p>
              <a:pPr lvl="0">
                <a:lnSpc>
                  <a:spcPct val="114000"/>
                </a:lnSpc>
                <a:spcBef>
                  <a:spcPts val="600"/>
                </a:spcBef>
                <a:buSzPts val="2000"/>
              </a:pPr>
              <a:endParaRPr lang="en-US" sz="1000">
                <a:solidFill>
                  <a:schemeClr val="tx1">
                    <a:lumMod val="75000"/>
                    <a:lumOff val="25000"/>
                  </a:schemeClr>
                </a:solidFill>
                <a:latin typeface="Open Sans"/>
                <a:ea typeface="Open Sans"/>
                <a:cs typeface="Open Sans"/>
                <a:sym typeface="Open Sans"/>
              </a:endParaRPr>
            </a:p>
            <a:p>
              <a:pPr lvl="0">
                <a:lnSpc>
                  <a:spcPct val="114000"/>
                </a:lnSpc>
                <a:spcBef>
                  <a:spcPts val="600"/>
                </a:spcBef>
                <a:buSzPts val="2000"/>
              </a:pPr>
              <a:r>
                <a:rPr lang="en-US" sz="2200" b="1">
                  <a:solidFill>
                    <a:schemeClr val="tx1">
                      <a:lumMod val="75000"/>
                      <a:lumOff val="25000"/>
                    </a:schemeClr>
                  </a:solidFill>
                  <a:latin typeface="Open Sans"/>
                  <a:ea typeface="Open Sans"/>
                  <a:cs typeface="Open Sans"/>
                  <a:sym typeface="Open Sans"/>
                </a:rPr>
                <a:t>Type 1 </a:t>
              </a:r>
              <a:r>
                <a:rPr lang="en-US" sz="2200">
                  <a:solidFill>
                    <a:schemeClr val="tx1">
                      <a:lumMod val="75000"/>
                      <a:lumOff val="25000"/>
                    </a:schemeClr>
                  </a:solidFill>
                  <a:latin typeface="Open Sans"/>
                  <a:ea typeface="Open Sans"/>
                  <a:cs typeface="Open Sans"/>
                  <a:sym typeface="Open Sans"/>
                </a:rPr>
                <a:t>hypervisors run directly on the host machine’s hardware.</a:t>
              </a:r>
            </a:p>
            <a:p>
              <a:pPr marL="342900" lvl="2" indent="-342900">
                <a:lnSpc>
                  <a:spcPct val="114000"/>
                </a:lnSpc>
                <a:spcBef>
                  <a:spcPts val="600"/>
                </a:spcBef>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Examples: Microsoft Hyper-V, VMware ESX/ESXi</a:t>
              </a:r>
            </a:p>
            <a:p>
              <a:pPr lvl="0">
                <a:lnSpc>
                  <a:spcPct val="114000"/>
                </a:lnSpc>
                <a:spcBef>
                  <a:spcPts val="600"/>
                </a:spcBef>
                <a:buSzPts val="2000"/>
              </a:pPr>
              <a:endParaRPr lang="en-US" sz="1000" b="1">
                <a:solidFill>
                  <a:schemeClr val="tx1">
                    <a:lumMod val="75000"/>
                    <a:lumOff val="25000"/>
                  </a:schemeClr>
                </a:solidFill>
                <a:latin typeface="Open Sans"/>
                <a:ea typeface="Open Sans"/>
                <a:cs typeface="Open Sans"/>
                <a:sym typeface="Open Sans"/>
              </a:endParaRPr>
            </a:p>
            <a:p>
              <a:pPr lvl="0">
                <a:lnSpc>
                  <a:spcPct val="114000"/>
                </a:lnSpc>
                <a:spcBef>
                  <a:spcPts val="600"/>
                </a:spcBef>
                <a:buSzPts val="2000"/>
              </a:pPr>
              <a:r>
                <a:rPr lang="en-US" sz="2200" b="1">
                  <a:solidFill>
                    <a:schemeClr val="tx1">
                      <a:lumMod val="75000"/>
                      <a:lumOff val="25000"/>
                    </a:schemeClr>
                  </a:solidFill>
                  <a:latin typeface="Open Sans"/>
                  <a:ea typeface="Open Sans"/>
                  <a:cs typeface="Open Sans"/>
                  <a:sym typeface="Open Sans"/>
                </a:rPr>
                <a:t>Type 2 </a:t>
              </a:r>
              <a:r>
                <a:rPr lang="en-US" sz="2200">
                  <a:solidFill>
                    <a:schemeClr val="tx1">
                      <a:lumMod val="75000"/>
                      <a:lumOff val="25000"/>
                    </a:schemeClr>
                  </a:solidFill>
                  <a:latin typeface="Open Sans"/>
                  <a:ea typeface="Open Sans"/>
                  <a:cs typeface="Open Sans"/>
                  <a:sym typeface="Open Sans"/>
                </a:rPr>
                <a:t>hypervisors run within an existing operating system environment.</a:t>
              </a:r>
            </a:p>
            <a:p>
              <a:pPr marL="342900" lvl="0" indent="-342900">
                <a:lnSpc>
                  <a:spcPct val="114000"/>
                </a:lnSpc>
                <a:spcBef>
                  <a:spcPts val="600"/>
                </a:spcBef>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Examples: VMware Workstation, VirtualBox</a:t>
              </a:r>
            </a:p>
            <a:p>
              <a:pPr marL="0" lvl="0" indent="0" algn="l" rtl="0">
                <a:lnSpc>
                  <a:spcPct val="114000"/>
                </a:lnSpc>
                <a:spcBef>
                  <a:spcPts val="0"/>
                </a:spcBef>
                <a:spcAft>
                  <a:spcPts val="0"/>
                </a:spcAft>
                <a:buNone/>
              </a:pPr>
              <a:endParaRPr/>
            </a:p>
          </p:txBody>
        </p:sp>
      </p:grpSp>
      <p:sp>
        <p:nvSpPr>
          <p:cNvPr id="6" name="Brandline_LVC">
            <a:extLst>
              <a:ext uri="{FF2B5EF4-FFF2-40B4-BE49-F238E27FC236}">
                <a16:creationId xmlns:a16="http://schemas.microsoft.com/office/drawing/2014/main" id="{2822A1C7-16AF-B5D4-88EB-C327D64BE7DA}"/>
              </a:ext>
            </a:extLst>
          </p:cNvPr>
          <p:cNvSpPr/>
          <p:nvPr/>
        </p:nvSpPr>
        <p:spPr>
          <a:xfrm>
            <a:off x="6921501" y="821886"/>
            <a:ext cx="2423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6712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8" name="Google Shape;558;p130"/>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175" algn="ctr" rtl="0">
              <a:lnSpc>
                <a:spcPct val="90000"/>
              </a:lnSpc>
              <a:spcBef>
                <a:spcPts val="0"/>
              </a:spcBef>
              <a:spcAft>
                <a:spcPts val="0"/>
              </a:spcAft>
              <a:buSzPts val="4400"/>
              <a:buNone/>
            </a:pPr>
            <a:r>
              <a:rPr lang="en-US">
                <a:solidFill>
                  <a:schemeClr val="tx1">
                    <a:lumMod val="75000"/>
                    <a:lumOff val="25000"/>
                  </a:schemeClr>
                </a:solidFill>
              </a:rPr>
              <a:t>VM Attacks</a:t>
            </a:r>
            <a:endParaRPr>
              <a:solidFill>
                <a:schemeClr val="tx1">
                  <a:lumMod val="75000"/>
                  <a:lumOff val="25000"/>
                </a:schemeClr>
              </a:solidFill>
            </a:endParaRPr>
          </a:p>
        </p:txBody>
      </p:sp>
      <p:grpSp>
        <p:nvGrpSpPr>
          <p:cNvPr id="3" name="Group 2">
            <a:extLst>
              <a:ext uri="{FF2B5EF4-FFF2-40B4-BE49-F238E27FC236}">
                <a16:creationId xmlns:a16="http://schemas.microsoft.com/office/drawing/2014/main" id="{3D4E43EA-E7C1-9509-98F2-52F73B94D391}"/>
              </a:ext>
            </a:extLst>
          </p:cNvPr>
          <p:cNvGrpSpPr/>
          <p:nvPr/>
        </p:nvGrpSpPr>
        <p:grpSpPr>
          <a:xfrm>
            <a:off x="1032877" y="1779941"/>
            <a:ext cx="14190246" cy="6269918"/>
            <a:chOff x="1317634" y="1456762"/>
            <a:chExt cx="14190246" cy="6269918"/>
          </a:xfrm>
        </p:grpSpPr>
        <p:sp>
          <p:nvSpPr>
            <p:cNvPr id="39" name="Google Shape;538;gdcab15b6c4_0_0">
              <a:extLst>
                <a:ext uri="{FF2B5EF4-FFF2-40B4-BE49-F238E27FC236}">
                  <a16:creationId xmlns:a16="http://schemas.microsoft.com/office/drawing/2014/main" id="{CAE9FD14-9BBA-4B61-BE5A-F29EEDFDCCBC}"/>
                </a:ext>
              </a:extLst>
            </p:cNvPr>
            <p:cNvSpPr/>
            <p:nvPr/>
          </p:nvSpPr>
          <p:spPr>
            <a:xfrm>
              <a:off x="1317634" y="1456762"/>
              <a:ext cx="6843024" cy="6269918"/>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342900" indent="-342900">
                <a:lnSpc>
                  <a:spcPct val="114000"/>
                </a:lnSpc>
                <a:spcBef>
                  <a:spcPts val="600"/>
                </a:spcBef>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Cloud servers contain numerous VMs, which may be either active or offline, and regardless of their state, they are susceptible to attacks.</a:t>
              </a:r>
            </a:p>
            <a:p>
              <a:pPr marL="342900" indent="-342900">
                <a:lnSpc>
                  <a:spcPct val="114000"/>
                </a:lnSpc>
                <a:spcBef>
                  <a:spcPts val="600"/>
                </a:spcBef>
                <a:buSzPts val="2000"/>
                <a:buFont typeface="Arial" panose="020B0604020202020204" pitchFamily="34" charset="0"/>
                <a:buChar char="•"/>
              </a:pPr>
              <a:endParaRPr lang="en-IN" sz="1000">
                <a:solidFill>
                  <a:schemeClr val="tx1">
                    <a:lumMod val="75000"/>
                    <a:lumOff val="25000"/>
                  </a:schemeClr>
                </a:solidFill>
                <a:latin typeface="Open Sans"/>
                <a:ea typeface="Open Sans"/>
                <a:cs typeface="Open Sans"/>
              </a:endParaRPr>
            </a:p>
            <a:p>
              <a:pPr marL="342900" indent="-342900">
                <a:lnSpc>
                  <a:spcPct val="114000"/>
                </a:lnSpc>
                <a:spcBef>
                  <a:spcPts val="600"/>
                </a:spcBef>
                <a:buSzPts val="2000"/>
                <a:buFont typeface="Arial" panose="020B0604020202020204" pitchFamily="34" charset="0"/>
                <a:buChar char="•"/>
              </a:pPr>
              <a:r>
                <a:rPr lang="en-IN" sz="2200">
                  <a:solidFill>
                    <a:schemeClr val="tx1">
                      <a:lumMod val="75000"/>
                      <a:lumOff val="25000"/>
                    </a:schemeClr>
                  </a:solidFill>
                  <a:latin typeface="Open Sans"/>
                  <a:ea typeface="Open Sans"/>
                  <a:cs typeface="Open Sans"/>
                </a:rPr>
                <a:t>Active VMs are vulnerable to all traditional attacks that can affect physical servers.</a:t>
              </a:r>
            </a:p>
            <a:p>
              <a:pPr marL="342900" indent="-342900">
                <a:lnSpc>
                  <a:spcPct val="114000"/>
                </a:lnSpc>
                <a:spcBef>
                  <a:spcPts val="600"/>
                </a:spcBef>
                <a:buSzPts val="2000"/>
                <a:buFont typeface="Arial" panose="020B0604020202020204" pitchFamily="34" charset="0"/>
                <a:buChar char="•"/>
              </a:pPr>
              <a:endParaRPr lang="en-IN" sz="1000">
                <a:solidFill>
                  <a:schemeClr val="tx1">
                    <a:lumMod val="75000"/>
                    <a:lumOff val="25000"/>
                  </a:schemeClr>
                </a:solidFill>
                <a:latin typeface="Open Sans"/>
                <a:ea typeface="Open Sans"/>
                <a:cs typeface="Open Sans"/>
              </a:endParaRPr>
            </a:p>
            <a:p>
              <a:pPr marL="342900" indent="-342900">
                <a:lnSpc>
                  <a:spcPct val="114000"/>
                </a:lnSpc>
                <a:spcBef>
                  <a:spcPts val="600"/>
                </a:spcBef>
                <a:buSzPts val="2000"/>
                <a:buFont typeface="Arial" panose="020B0604020202020204" pitchFamily="34" charset="0"/>
                <a:buChar char="•"/>
              </a:pPr>
              <a:r>
                <a:rPr lang="en-IN" sz="2200">
                  <a:solidFill>
                    <a:schemeClr val="tx1">
                      <a:lumMod val="75000"/>
                      <a:lumOff val="25000"/>
                    </a:schemeClr>
                  </a:solidFill>
                  <a:latin typeface="Open Sans"/>
                  <a:ea typeface="Open Sans"/>
                  <a:cs typeface="Open Sans"/>
                </a:rPr>
                <a:t>An Offline VM is stored as a file and needs to be protected.</a:t>
              </a:r>
            </a:p>
            <a:p>
              <a:pPr marL="342900" indent="-342900">
                <a:lnSpc>
                  <a:spcPct val="114000"/>
                </a:lnSpc>
                <a:spcBef>
                  <a:spcPts val="600"/>
                </a:spcBef>
                <a:buSzPts val="2000"/>
                <a:buFont typeface="Arial" panose="020B0604020202020204" pitchFamily="34" charset="0"/>
                <a:buChar char="•"/>
              </a:pPr>
              <a:endParaRPr lang="en-IN" sz="1000">
                <a:solidFill>
                  <a:schemeClr val="tx1">
                    <a:lumMod val="75000"/>
                    <a:lumOff val="25000"/>
                  </a:schemeClr>
                </a:solidFill>
                <a:latin typeface="Open Sans"/>
                <a:ea typeface="Open Sans"/>
                <a:cs typeface="Open Sans"/>
              </a:endParaRPr>
            </a:p>
            <a:p>
              <a:pPr marL="342900" indent="-342900">
                <a:lnSpc>
                  <a:spcPct val="114000"/>
                </a:lnSpc>
                <a:spcBef>
                  <a:spcPts val="600"/>
                </a:spcBef>
                <a:buSzPts val="2000"/>
                <a:buFont typeface="Arial" panose="020B0604020202020204" pitchFamily="34" charset="0"/>
                <a:buChar char="•"/>
              </a:pPr>
              <a:r>
                <a:rPr lang="en-IN" sz="2200">
                  <a:solidFill>
                    <a:schemeClr val="tx1">
                      <a:lumMod val="75000"/>
                      <a:lumOff val="25000"/>
                    </a:schemeClr>
                  </a:solidFill>
                  <a:latin typeface="Open Sans"/>
                  <a:ea typeface="Open Sans"/>
                  <a:cs typeface="Open Sans"/>
                </a:rPr>
                <a:t>Once a VM is compromised, VMs on the same physical server can attack each other because they share the same hardware and software resources, including memory, device drivers, storage, and hypervisor software.</a:t>
              </a:r>
            </a:p>
            <a:p>
              <a:pPr marL="0" lvl="0" indent="0" algn="l" rtl="0">
                <a:lnSpc>
                  <a:spcPct val="114000"/>
                </a:lnSpc>
                <a:spcBef>
                  <a:spcPts val="0"/>
                </a:spcBef>
                <a:spcAft>
                  <a:spcPts val="0"/>
                </a:spcAft>
                <a:buNone/>
              </a:pPr>
              <a:endParaRPr/>
            </a:p>
          </p:txBody>
        </p:sp>
        <p:pic>
          <p:nvPicPr>
            <p:cNvPr id="2" name="Picture 1">
              <a:extLst>
                <a:ext uri="{FF2B5EF4-FFF2-40B4-BE49-F238E27FC236}">
                  <a16:creationId xmlns:a16="http://schemas.microsoft.com/office/drawing/2014/main" id="{3A0D547D-CE3D-2896-B4E1-1859E56EDF16}"/>
                </a:ext>
              </a:extLst>
            </p:cNvPr>
            <p:cNvPicPr>
              <a:picLocks noChangeAspect="1"/>
            </p:cNvPicPr>
            <p:nvPr/>
          </p:nvPicPr>
          <p:blipFill>
            <a:blip r:embed="rId3"/>
            <a:stretch>
              <a:fillRect/>
            </a:stretch>
          </p:blipFill>
          <p:spPr>
            <a:xfrm>
              <a:off x="8577571" y="3124989"/>
              <a:ext cx="6930309" cy="2933464"/>
            </a:xfrm>
            <a:prstGeom prst="rect">
              <a:avLst/>
            </a:prstGeom>
          </p:spPr>
        </p:pic>
      </p:grpSp>
      <p:sp>
        <p:nvSpPr>
          <p:cNvPr id="5" name="Brandline_LVC">
            <a:extLst>
              <a:ext uri="{FF2B5EF4-FFF2-40B4-BE49-F238E27FC236}">
                <a16:creationId xmlns:a16="http://schemas.microsoft.com/office/drawing/2014/main" id="{52C60F9F-EEF4-F926-1C9C-BD2CA543C17D}"/>
              </a:ext>
            </a:extLst>
          </p:cNvPr>
          <p:cNvSpPr/>
          <p:nvPr/>
        </p:nvSpPr>
        <p:spPr>
          <a:xfrm>
            <a:off x="6870700" y="890466"/>
            <a:ext cx="2508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2519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8" name="Google Shape;558;p130"/>
          <p:cNvSpPr txBox="1">
            <a:spLocks noGrp="1"/>
          </p:cNvSpPr>
          <p:nvPr>
            <p:ph type="title"/>
          </p:nvPr>
        </p:nvSpPr>
        <p:spPr>
          <a:xfrm>
            <a:off x="-10160" y="244386"/>
            <a:ext cx="16276320" cy="687244"/>
          </a:xfrm>
          <a:prstGeom prst="rect">
            <a:avLst/>
          </a:prstGeom>
          <a:noFill/>
          <a:ln>
            <a:noFill/>
          </a:ln>
        </p:spPr>
        <p:txBody>
          <a:bodyPr spcFirstLastPara="1" wrap="square" lIns="91425" tIns="45700" rIns="91425" bIns="45700" anchor="ctr" anchorCtr="0">
            <a:normAutofit/>
          </a:bodyPr>
          <a:lstStyle/>
          <a:p>
            <a:pPr marL="0" lvl="0" indent="11175" algn="ctr" rtl="0">
              <a:lnSpc>
                <a:spcPct val="90000"/>
              </a:lnSpc>
              <a:spcBef>
                <a:spcPts val="0"/>
              </a:spcBef>
              <a:spcAft>
                <a:spcPts val="0"/>
              </a:spcAft>
              <a:buSzPts val="4400"/>
              <a:buNone/>
            </a:pPr>
            <a:r>
              <a:rPr lang="en-US">
                <a:solidFill>
                  <a:schemeClr val="tx1">
                    <a:lumMod val="75000"/>
                    <a:lumOff val="25000"/>
                  </a:schemeClr>
                </a:solidFill>
              </a:rPr>
              <a:t>Hyperjacking</a:t>
            </a:r>
          </a:p>
        </p:txBody>
      </p:sp>
      <p:grpSp>
        <p:nvGrpSpPr>
          <p:cNvPr id="30" name="Group 29">
            <a:extLst>
              <a:ext uri="{FF2B5EF4-FFF2-40B4-BE49-F238E27FC236}">
                <a16:creationId xmlns:a16="http://schemas.microsoft.com/office/drawing/2014/main" id="{1B76B455-F90A-770B-9957-B80F2A5E1231}"/>
              </a:ext>
            </a:extLst>
          </p:cNvPr>
          <p:cNvGrpSpPr/>
          <p:nvPr/>
        </p:nvGrpSpPr>
        <p:grpSpPr>
          <a:xfrm>
            <a:off x="980783" y="1510258"/>
            <a:ext cx="14294435" cy="7077638"/>
            <a:chOff x="1265378" y="1561925"/>
            <a:chExt cx="14294435" cy="7077638"/>
          </a:xfrm>
        </p:grpSpPr>
        <p:sp>
          <p:nvSpPr>
            <p:cNvPr id="39" name="Google Shape;538;gdcab15b6c4_0_0">
              <a:extLst>
                <a:ext uri="{FF2B5EF4-FFF2-40B4-BE49-F238E27FC236}">
                  <a16:creationId xmlns:a16="http://schemas.microsoft.com/office/drawing/2014/main" id="{CAE9FD14-9BBA-4B61-BE5A-F29EEDFDCCBC}"/>
                </a:ext>
              </a:extLst>
            </p:cNvPr>
            <p:cNvSpPr/>
            <p:nvPr/>
          </p:nvSpPr>
          <p:spPr>
            <a:xfrm>
              <a:off x="1265378" y="1561925"/>
              <a:ext cx="6687990" cy="7077638"/>
            </a:xfrm>
            <a:prstGeom prst="roundRect">
              <a:avLst>
                <a:gd name="adj" fmla="val 2452"/>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342900" lvl="0" indent="-342900">
                <a:lnSpc>
                  <a:spcPct val="114000"/>
                </a:lnSpc>
                <a:spcBef>
                  <a:spcPts val="600"/>
                </a:spcBef>
                <a:buSzPts val="2000"/>
                <a:buFont typeface="Arial" panose="020B0604020202020204" pitchFamily="34" charset="0"/>
                <a:buChar char="•"/>
              </a:pPr>
              <a:r>
                <a:rPr lang="en-US" sz="2200" err="1">
                  <a:solidFill>
                    <a:srgbClr val="3F3F3F"/>
                  </a:solidFill>
                  <a:latin typeface="Open Sans"/>
                  <a:ea typeface="Open Sans"/>
                  <a:cs typeface="Open Sans"/>
                </a:rPr>
                <a:t>Hyperjacking</a:t>
              </a:r>
              <a:r>
                <a:rPr lang="en-US" sz="2200">
                  <a:solidFill>
                    <a:srgbClr val="3F3F3F"/>
                  </a:solidFill>
                  <a:latin typeface="Open Sans"/>
                  <a:ea typeface="Open Sans"/>
                  <a:cs typeface="Open Sans"/>
                </a:rPr>
                <a:t> is an attack in which a hacker takes malicious control over the hypervisor, which creates the virtual environment within a virtual machine (VM) host.</a:t>
              </a:r>
            </a:p>
            <a:p>
              <a:pPr marL="342900" lvl="0" indent="-342900">
                <a:lnSpc>
                  <a:spcPct val="114000"/>
                </a:lnSpc>
                <a:spcBef>
                  <a:spcPts val="600"/>
                </a:spcBef>
                <a:buSzPts val="2000"/>
                <a:buFont typeface="Arial" panose="020B0604020202020204" pitchFamily="34" charset="0"/>
                <a:buChar char="•"/>
              </a:pPr>
              <a:r>
                <a:rPr lang="en-GB" sz="2200">
                  <a:solidFill>
                    <a:srgbClr val="3F3F3F"/>
                  </a:solidFill>
                  <a:latin typeface="Open Sans"/>
                  <a:ea typeface="Open Sans"/>
                  <a:cs typeface="Open Sans"/>
                </a:rPr>
                <a:t>It involves installing a malicious, fake hypervisor that can manage the entire server system.</a:t>
              </a:r>
              <a:endParaRPr lang="en-IN" sz="2200">
                <a:solidFill>
                  <a:srgbClr val="3F3F3F"/>
                </a:solidFill>
                <a:latin typeface="Open Sans"/>
                <a:ea typeface="Open Sans"/>
                <a:cs typeface="Open Sans"/>
              </a:endParaRPr>
            </a:p>
            <a:p>
              <a:pPr marL="342900" lvl="0" indent="-342900">
                <a:lnSpc>
                  <a:spcPct val="114000"/>
                </a:lnSpc>
                <a:spcBef>
                  <a:spcPts val="600"/>
                </a:spcBef>
                <a:buSzPts val="2000"/>
                <a:buFont typeface="Arial" panose="020B0604020202020204" pitchFamily="34" charset="0"/>
                <a:buChar char="•"/>
              </a:pPr>
              <a:r>
                <a:rPr lang="en-GB" sz="2200">
                  <a:solidFill>
                    <a:srgbClr val="3F3F3F"/>
                  </a:solidFill>
                  <a:latin typeface="Open Sans"/>
                  <a:ea typeface="Open Sans"/>
                  <a:cs typeface="Open Sans"/>
                </a:rPr>
                <a:t>Regular security measures are ineffective because the operating system will not know that the machine has been compromised. </a:t>
              </a:r>
              <a:endParaRPr lang="en-IN" sz="2200">
                <a:solidFill>
                  <a:srgbClr val="3F3F3F"/>
                </a:solidFill>
                <a:latin typeface="Open Sans"/>
                <a:ea typeface="Open Sans"/>
                <a:cs typeface="Open Sans"/>
              </a:endParaRPr>
            </a:p>
            <a:p>
              <a:pPr marL="342900" lvl="0" indent="-342900">
                <a:lnSpc>
                  <a:spcPct val="114000"/>
                </a:lnSpc>
                <a:spcBef>
                  <a:spcPts val="600"/>
                </a:spcBef>
                <a:buSzPts val="2000"/>
                <a:buFont typeface="Arial" panose="020B0604020202020204" pitchFamily="34" charset="0"/>
                <a:buChar char="•"/>
              </a:pPr>
              <a:r>
                <a:rPr lang="en-US" sz="2200">
                  <a:solidFill>
                    <a:srgbClr val="3F3F3F"/>
                  </a:solidFill>
                  <a:latin typeface="Open Sans"/>
                  <a:ea typeface="Open Sans"/>
                  <a:cs typeface="Open Sans"/>
                </a:rPr>
                <a:t>The hypervisor represents a single point of failure while securing and protecting sensitive information.</a:t>
              </a:r>
            </a:p>
            <a:p>
              <a:pPr marL="342900" lvl="0" indent="-342900">
                <a:lnSpc>
                  <a:spcPct val="114000"/>
                </a:lnSpc>
                <a:spcBef>
                  <a:spcPts val="600"/>
                </a:spcBef>
                <a:buSzPts val="2000"/>
                <a:buFont typeface="Arial" panose="020B0604020202020204" pitchFamily="34" charset="0"/>
                <a:buChar char="•"/>
              </a:pPr>
              <a:r>
                <a:rPr lang="en-US" sz="2200">
                  <a:solidFill>
                    <a:srgbClr val="3F3F3F"/>
                  </a:solidFill>
                  <a:latin typeface="Open Sans"/>
                  <a:ea typeface="Open Sans"/>
                  <a:cs typeface="Open Sans"/>
                </a:rPr>
                <a:t>While an actual </a:t>
              </a:r>
              <a:r>
                <a:rPr lang="en-US" sz="2200" err="1">
                  <a:solidFill>
                    <a:srgbClr val="3F3F3F"/>
                  </a:solidFill>
                  <a:latin typeface="Open Sans"/>
                  <a:ea typeface="Open Sans"/>
                  <a:cs typeface="Open Sans"/>
                </a:rPr>
                <a:t>hyperjacking</a:t>
              </a:r>
              <a:r>
                <a:rPr lang="en-US" sz="2200">
                  <a:solidFill>
                    <a:srgbClr val="3F3F3F"/>
                  </a:solidFill>
                  <a:latin typeface="Open Sans"/>
                  <a:ea typeface="Open Sans"/>
                  <a:cs typeface="Open Sans"/>
                </a:rPr>
                <a:t> incident has yet to be reported, it is hypothetically possible.</a:t>
              </a:r>
              <a:endParaRPr/>
            </a:p>
          </p:txBody>
        </p:sp>
        <p:grpSp>
          <p:nvGrpSpPr>
            <p:cNvPr id="29" name="Group 28">
              <a:extLst>
                <a:ext uri="{FF2B5EF4-FFF2-40B4-BE49-F238E27FC236}">
                  <a16:creationId xmlns:a16="http://schemas.microsoft.com/office/drawing/2014/main" id="{1841D2EA-BD16-E67B-2B1F-0837130BA343}"/>
                </a:ext>
              </a:extLst>
            </p:cNvPr>
            <p:cNvGrpSpPr/>
            <p:nvPr/>
          </p:nvGrpSpPr>
          <p:grpSpPr>
            <a:xfrm>
              <a:off x="8164513" y="2330065"/>
              <a:ext cx="7395300" cy="5541359"/>
              <a:chOff x="8557545" y="2691110"/>
              <a:chExt cx="7395300" cy="5541359"/>
            </a:xfrm>
          </p:grpSpPr>
          <p:grpSp>
            <p:nvGrpSpPr>
              <p:cNvPr id="27" name="Group 26">
                <a:extLst>
                  <a:ext uri="{FF2B5EF4-FFF2-40B4-BE49-F238E27FC236}">
                    <a16:creationId xmlns:a16="http://schemas.microsoft.com/office/drawing/2014/main" id="{143131B2-67EA-4D59-9A5E-4130B74F0649}"/>
                  </a:ext>
                </a:extLst>
              </p:cNvPr>
              <p:cNvGrpSpPr/>
              <p:nvPr/>
            </p:nvGrpSpPr>
            <p:grpSpPr>
              <a:xfrm>
                <a:off x="10342942" y="2691110"/>
                <a:ext cx="5609903" cy="5541359"/>
                <a:chOff x="10317480" y="2773680"/>
                <a:chExt cx="5609903" cy="5541359"/>
              </a:xfrm>
            </p:grpSpPr>
            <p:sp>
              <p:nvSpPr>
                <p:cNvPr id="3" name="Rectangle 2">
                  <a:extLst>
                    <a:ext uri="{FF2B5EF4-FFF2-40B4-BE49-F238E27FC236}">
                      <a16:creationId xmlns:a16="http://schemas.microsoft.com/office/drawing/2014/main" id="{38440E45-F0C3-6BF8-0492-2D0A5EA6C08B}"/>
                    </a:ext>
                  </a:extLst>
                </p:cNvPr>
                <p:cNvSpPr/>
                <p:nvPr/>
              </p:nvSpPr>
              <p:spPr>
                <a:xfrm>
                  <a:off x="10317480" y="2773680"/>
                  <a:ext cx="5609903" cy="5541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rgbClr val="3F3F3F"/>
                    </a:solidFill>
                    <a:latin typeface="Open Sans"/>
                    <a:ea typeface="Open Sans"/>
                    <a:cs typeface="Open Sans"/>
                  </a:endParaRPr>
                </a:p>
              </p:txBody>
            </p:sp>
            <p:grpSp>
              <p:nvGrpSpPr>
                <p:cNvPr id="26" name="Group 25">
                  <a:extLst>
                    <a:ext uri="{FF2B5EF4-FFF2-40B4-BE49-F238E27FC236}">
                      <a16:creationId xmlns:a16="http://schemas.microsoft.com/office/drawing/2014/main" id="{66B780D9-96BB-66A9-A5AA-B76FBF7E013C}"/>
                    </a:ext>
                  </a:extLst>
                </p:cNvPr>
                <p:cNvGrpSpPr/>
                <p:nvPr/>
              </p:nvGrpSpPr>
              <p:grpSpPr>
                <a:xfrm>
                  <a:off x="10644348" y="3948312"/>
                  <a:ext cx="4956166" cy="4306346"/>
                  <a:chOff x="10668000" y="3948312"/>
                  <a:chExt cx="4956166" cy="4306346"/>
                </a:xfrm>
              </p:grpSpPr>
              <p:sp>
                <p:nvSpPr>
                  <p:cNvPr id="6" name="TextBox 5">
                    <a:extLst>
                      <a:ext uri="{FF2B5EF4-FFF2-40B4-BE49-F238E27FC236}">
                        <a16:creationId xmlns:a16="http://schemas.microsoft.com/office/drawing/2014/main" id="{BABCDA29-7745-8428-F4CC-89BFCB85E2F3}"/>
                      </a:ext>
                    </a:extLst>
                  </p:cNvPr>
                  <p:cNvSpPr txBox="1"/>
                  <p:nvPr/>
                </p:nvSpPr>
                <p:spPr>
                  <a:xfrm>
                    <a:off x="11477303" y="7731438"/>
                    <a:ext cx="3337560" cy="523220"/>
                  </a:xfrm>
                  <a:prstGeom prst="rect">
                    <a:avLst/>
                  </a:prstGeom>
                  <a:noFill/>
                </p:spPr>
                <p:txBody>
                  <a:bodyPr wrap="square" rtlCol="0">
                    <a:spAutoFit/>
                  </a:bodyPr>
                  <a:lstStyle/>
                  <a:p>
                    <a:pPr algn="ctr"/>
                    <a:r>
                      <a:rPr lang="en-US" sz="2800">
                        <a:solidFill>
                          <a:srgbClr val="3F3F3F"/>
                        </a:solidFill>
                        <a:latin typeface="Open Sans"/>
                        <a:ea typeface="Open Sans"/>
                        <a:cs typeface="Open Sans"/>
                      </a:rPr>
                      <a:t>Physical Server</a:t>
                    </a:r>
                  </a:p>
                </p:txBody>
              </p:sp>
              <p:grpSp>
                <p:nvGrpSpPr>
                  <p:cNvPr id="25" name="Group 24">
                    <a:extLst>
                      <a:ext uri="{FF2B5EF4-FFF2-40B4-BE49-F238E27FC236}">
                        <a16:creationId xmlns:a16="http://schemas.microsoft.com/office/drawing/2014/main" id="{22B7D9C7-95D5-C510-0703-1624CF79CFA9}"/>
                      </a:ext>
                    </a:extLst>
                  </p:cNvPr>
                  <p:cNvGrpSpPr/>
                  <p:nvPr/>
                </p:nvGrpSpPr>
                <p:grpSpPr>
                  <a:xfrm>
                    <a:off x="10668000" y="3948312"/>
                    <a:ext cx="4956166" cy="3671688"/>
                    <a:chOff x="10668000" y="3948312"/>
                    <a:chExt cx="4956166" cy="3671688"/>
                  </a:xfrm>
                </p:grpSpPr>
                <p:sp>
                  <p:nvSpPr>
                    <p:cNvPr id="4" name="Rectangle 3">
                      <a:extLst>
                        <a:ext uri="{FF2B5EF4-FFF2-40B4-BE49-F238E27FC236}">
                          <a16:creationId xmlns:a16="http://schemas.microsoft.com/office/drawing/2014/main" id="{5C6C50DB-40D6-23C3-D38D-6BCF0E3FE50F}"/>
                        </a:ext>
                      </a:extLst>
                    </p:cNvPr>
                    <p:cNvSpPr/>
                    <p:nvPr/>
                  </p:nvSpPr>
                  <p:spPr>
                    <a:xfrm>
                      <a:off x="10668000" y="6781800"/>
                      <a:ext cx="4956166" cy="8382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F3F3F"/>
                          </a:solidFill>
                          <a:latin typeface="Open Sans"/>
                          <a:ea typeface="Open Sans"/>
                          <a:cs typeface="Open Sans"/>
                        </a:rPr>
                        <a:t>Hardware</a:t>
                      </a:r>
                    </a:p>
                  </p:txBody>
                </p:sp>
                <p:sp>
                  <p:nvSpPr>
                    <p:cNvPr id="5" name="Rectangle 4">
                      <a:extLst>
                        <a:ext uri="{FF2B5EF4-FFF2-40B4-BE49-F238E27FC236}">
                          <a16:creationId xmlns:a16="http://schemas.microsoft.com/office/drawing/2014/main" id="{DA71C7E2-CE32-31E6-39CB-8A14E2FF9EA0}"/>
                        </a:ext>
                      </a:extLst>
                    </p:cNvPr>
                    <p:cNvSpPr/>
                    <p:nvPr/>
                  </p:nvSpPr>
                  <p:spPr>
                    <a:xfrm>
                      <a:off x="10668000" y="5921072"/>
                      <a:ext cx="4956166" cy="8382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F3F3F"/>
                          </a:solidFill>
                          <a:latin typeface="Open Sans"/>
                          <a:ea typeface="Open Sans"/>
                          <a:cs typeface="Open Sans"/>
                        </a:rPr>
                        <a:t>Hypervisor</a:t>
                      </a:r>
                    </a:p>
                  </p:txBody>
                </p:sp>
                <p:grpSp>
                  <p:nvGrpSpPr>
                    <p:cNvPr id="23" name="Group 22">
                      <a:extLst>
                        <a:ext uri="{FF2B5EF4-FFF2-40B4-BE49-F238E27FC236}">
                          <a16:creationId xmlns:a16="http://schemas.microsoft.com/office/drawing/2014/main" id="{847E0FCE-E2EB-5A6E-FBFC-11684371082D}"/>
                        </a:ext>
                      </a:extLst>
                    </p:cNvPr>
                    <p:cNvGrpSpPr/>
                    <p:nvPr/>
                  </p:nvGrpSpPr>
                  <p:grpSpPr>
                    <a:xfrm>
                      <a:off x="10747343" y="3948312"/>
                      <a:ext cx="4797481" cy="1848289"/>
                      <a:chOff x="10671119" y="3948312"/>
                      <a:chExt cx="4797481" cy="1848289"/>
                    </a:xfrm>
                  </p:grpSpPr>
                  <p:grpSp>
                    <p:nvGrpSpPr>
                      <p:cNvPr id="2" name="Group 1">
                        <a:extLst>
                          <a:ext uri="{FF2B5EF4-FFF2-40B4-BE49-F238E27FC236}">
                            <a16:creationId xmlns:a16="http://schemas.microsoft.com/office/drawing/2014/main" id="{56597888-4B2F-4B3B-9D4D-9C295C6DFE5C}"/>
                          </a:ext>
                        </a:extLst>
                      </p:cNvPr>
                      <p:cNvGrpSpPr/>
                      <p:nvPr/>
                    </p:nvGrpSpPr>
                    <p:grpSpPr>
                      <a:xfrm>
                        <a:off x="10671119" y="3948312"/>
                        <a:ext cx="792480" cy="1848289"/>
                        <a:chOff x="10671119" y="3948312"/>
                        <a:chExt cx="792480" cy="1848289"/>
                      </a:xfrm>
                    </p:grpSpPr>
                    <p:sp>
                      <p:nvSpPr>
                        <p:cNvPr id="7" name="Rectangle 6">
                          <a:extLst>
                            <a:ext uri="{FF2B5EF4-FFF2-40B4-BE49-F238E27FC236}">
                              <a16:creationId xmlns:a16="http://schemas.microsoft.com/office/drawing/2014/main" id="{030C49C1-F69C-9932-1255-08D35F5F483B}"/>
                            </a:ext>
                          </a:extLst>
                        </p:cNvPr>
                        <p:cNvSpPr/>
                        <p:nvPr/>
                      </p:nvSpPr>
                      <p:spPr>
                        <a:xfrm>
                          <a:off x="10671119" y="5025365"/>
                          <a:ext cx="792480" cy="77123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F3F3F"/>
                              </a:solidFill>
                              <a:latin typeface="Open Sans"/>
                              <a:ea typeface="Open Sans"/>
                              <a:cs typeface="Open Sans"/>
                            </a:rPr>
                            <a:t>VM</a:t>
                          </a:r>
                        </a:p>
                      </p:txBody>
                    </p:sp>
                    <p:pic>
                      <p:nvPicPr>
                        <p:cNvPr id="15" name="Picture 14">
                          <a:extLst>
                            <a:ext uri="{FF2B5EF4-FFF2-40B4-BE49-F238E27FC236}">
                              <a16:creationId xmlns:a16="http://schemas.microsoft.com/office/drawing/2014/main" id="{93CB4DBC-F473-DC70-EC99-487B7CEA24DC}"/>
                            </a:ext>
                          </a:extLst>
                        </p:cNvPr>
                        <p:cNvPicPr>
                          <a:picLocks noChangeAspect="1"/>
                        </p:cNvPicPr>
                        <p:nvPr/>
                      </p:nvPicPr>
                      <p:blipFill>
                        <a:blip r:embed="rId3"/>
                        <a:stretch>
                          <a:fillRect/>
                        </a:stretch>
                      </p:blipFill>
                      <p:spPr>
                        <a:xfrm>
                          <a:off x="10672702" y="3948312"/>
                          <a:ext cx="789314" cy="952583"/>
                        </a:xfrm>
                        <a:prstGeom prst="rect">
                          <a:avLst/>
                        </a:prstGeom>
                      </p:spPr>
                    </p:pic>
                  </p:grpSp>
                  <p:grpSp>
                    <p:nvGrpSpPr>
                      <p:cNvPr id="14" name="Group 13">
                        <a:extLst>
                          <a:ext uri="{FF2B5EF4-FFF2-40B4-BE49-F238E27FC236}">
                            <a16:creationId xmlns:a16="http://schemas.microsoft.com/office/drawing/2014/main" id="{D99ACFF8-7F9E-E442-E52F-C9E132A746AC}"/>
                          </a:ext>
                        </a:extLst>
                      </p:cNvPr>
                      <p:cNvGrpSpPr/>
                      <p:nvPr/>
                    </p:nvGrpSpPr>
                    <p:grpSpPr>
                      <a:xfrm>
                        <a:off x="12675203" y="3949836"/>
                        <a:ext cx="789314" cy="1845241"/>
                        <a:chOff x="12727774" y="3948312"/>
                        <a:chExt cx="789314" cy="1845241"/>
                      </a:xfrm>
                    </p:grpSpPr>
                    <p:sp>
                      <p:nvSpPr>
                        <p:cNvPr id="8" name="Rectangle 7">
                          <a:extLst>
                            <a:ext uri="{FF2B5EF4-FFF2-40B4-BE49-F238E27FC236}">
                              <a16:creationId xmlns:a16="http://schemas.microsoft.com/office/drawing/2014/main" id="{C6EEAC75-6589-E893-B531-9C458C0AC885}"/>
                            </a:ext>
                          </a:extLst>
                        </p:cNvPr>
                        <p:cNvSpPr/>
                        <p:nvPr/>
                      </p:nvSpPr>
                      <p:spPr>
                        <a:xfrm>
                          <a:off x="12727774" y="5025365"/>
                          <a:ext cx="789314" cy="76818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F3F3F"/>
                              </a:solidFill>
                              <a:latin typeface="Open Sans"/>
                              <a:ea typeface="Open Sans"/>
                              <a:cs typeface="Open Sans"/>
                            </a:rPr>
                            <a:t>VM</a:t>
                          </a:r>
                        </a:p>
                        <a:p>
                          <a:pPr algn="ctr"/>
                          <a:endParaRPr lang="en-US"/>
                        </a:p>
                      </p:txBody>
                    </p:sp>
                    <p:pic>
                      <p:nvPicPr>
                        <p:cNvPr id="16" name="Picture 15">
                          <a:extLst>
                            <a:ext uri="{FF2B5EF4-FFF2-40B4-BE49-F238E27FC236}">
                              <a16:creationId xmlns:a16="http://schemas.microsoft.com/office/drawing/2014/main" id="{E7E77B85-C159-7498-2751-3AB24F43FE2B}"/>
                            </a:ext>
                          </a:extLst>
                        </p:cNvPr>
                        <p:cNvPicPr>
                          <a:picLocks noChangeAspect="1"/>
                        </p:cNvPicPr>
                        <p:nvPr/>
                      </p:nvPicPr>
                      <p:blipFill>
                        <a:blip r:embed="rId3"/>
                        <a:stretch>
                          <a:fillRect/>
                        </a:stretch>
                      </p:blipFill>
                      <p:spPr>
                        <a:xfrm>
                          <a:off x="12727774" y="3948312"/>
                          <a:ext cx="789314" cy="952583"/>
                        </a:xfrm>
                        <a:prstGeom prst="rect">
                          <a:avLst/>
                        </a:prstGeom>
                      </p:spPr>
                    </p:pic>
                  </p:grpSp>
                  <p:grpSp>
                    <p:nvGrpSpPr>
                      <p:cNvPr id="20" name="Group 19">
                        <a:extLst>
                          <a:ext uri="{FF2B5EF4-FFF2-40B4-BE49-F238E27FC236}">
                            <a16:creationId xmlns:a16="http://schemas.microsoft.com/office/drawing/2014/main" id="{1172DAA8-2443-CA01-BCFB-586B097D42CA}"/>
                          </a:ext>
                        </a:extLst>
                      </p:cNvPr>
                      <p:cNvGrpSpPr/>
                      <p:nvPr/>
                    </p:nvGrpSpPr>
                    <p:grpSpPr>
                      <a:xfrm>
                        <a:off x="13675662" y="3958426"/>
                        <a:ext cx="789314" cy="1828060"/>
                        <a:chOff x="13627652" y="3948312"/>
                        <a:chExt cx="789314" cy="1828060"/>
                      </a:xfrm>
                    </p:grpSpPr>
                    <p:sp>
                      <p:nvSpPr>
                        <p:cNvPr id="9" name="Rectangle 8">
                          <a:extLst>
                            <a:ext uri="{FF2B5EF4-FFF2-40B4-BE49-F238E27FC236}">
                              <a16:creationId xmlns:a16="http://schemas.microsoft.com/office/drawing/2014/main" id="{F9FD8674-F3F9-F8EB-64E2-1ABD3C6F7F66}"/>
                            </a:ext>
                          </a:extLst>
                        </p:cNvPr>
                        <p:cNvSpPr/>
                        <p:nvPr/>
                      </p:nvSpPr>
                      <p:spPr>
                        <a:xfrm>
                          <a:off x="13627652" y="5008184"/>
                          <a:ext cx="789314" cy="76818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F3F3F"/>
                              </a:solidFill>
                              <a:latin typeface="Open Sans"/>
                              <a:ea typeface="Open Sans"/>
                              <a:cs typeface="Open Sans"/>
                            </a:rPr>
                            <a:t>VM</a:t>
                          </a:r>
                        </a:p>
                        <a:p>
                          <a:pPr algn="ctr"/>
                          <a:endParaRPr lang="en-US"/>
                        </a:p>
                      </p:txBody>
                    </p:sp>
                    <p:pic>
                      <p:nvPicPr>
                        <p:cNvPr id="17" name="Picture 16">
                          <a:extLst>
                            <a:ext uri="{FF2B5EF4-FFF2-40B4-BE49-F238E27FC236}">
                              <a16:creationId xmlns:a16="http://schemas.microsoft.com/office/drawing/2014/main" id="{6EF68E4D-B8E4-CAAA-2CE6-F17BE8E37321}"/>
                            </a:ext>
                          </a:extLst>
                        </p:cNvPr>
                        <p:cNvPicPr>
                          <a:picLocks noChangeAspect="1"/>
                        </p:cNvPicPr>
                        <p:nvPr/>
                      </p:nvPicPr>
                      <p:blipFill>
                        <a:blip r:embed="rId3"/>
                        <a:stretch>
                          <a:fillRect/>
                        </a:stretch>
                      </p:blipFill>
                      <p:spPr>
                        <a:xfrm>
                          <a:off x="13627652" y="3948312"/>
                          <a:ext cx="789314" cy="952583"/>
                        </a:xfrm>
                        <a:prstGeom prst="rect">
                          <a:avLst/>
                        </a:prstGeom>
                      </p:spPr>
                    </p:pic>
                  </p:grpSp>
                  <p:grpSp>
                    <p:nvGrpSpPr>
                      <p:cNvPr id="22" name="Group 21">
                        <a:extLst>
                          <a:ext uri="{FF2B5EF4-FFF2-40B4-BE49-F238E27FC236}">
                            <a16:creationId xmlns:a16="http://schemas.microsoft.com/office/drawing/2014/main" id="{F5466EA6-B74A-FEEA-9BFF-9050BC1AD5F4}"/>
                          </a:ext>
                        </a:extLst>
                      </p:cNvPr>
                      <p:cNvGrpSpPr/>
                      <p:nvPr/>
                    </p:nvGrpSpPr>
                    <p:grpSpPr>
                      <a:xfrm>
                        <a:off x="14676120" y="3950405"/>
                        <a:ext cx="792480" cy="1844102"/>
                        <a:chOff x="14676120" y="3948312"/>
                        <a:chExt cx="792480" cy="1844102"/>
                      </a:xfrm>
                    </p:grpSpPr>
                    <p:sp>
                      <p:nvSpPr>
                        <p:cNvPr id="10" name="Rectangle 9">
                          <a:extLst>
                            <a:ext uri="{FF2B5EF4-FFF2-40B4-BE49-F238E27FC236}">
                              <a16:creationId xmlns:a16="http://schemas.microsoft.com/office/drawing/2014/main" id="{3A162760-2EF4-C9CC-F019-9FE7713E22A0}"/>
                            </a:ext>
                          </a:extLst>
                        </p:cNvPr>
                        <p:cNvSpPr/>
                        <p:nvPr/>
                      </p:nvSpPr>
                      <p:spPr>
                        <a:xfrm>
                          <a:off x="14676120" y="5024226"/>
                          <a:ext cx="792480" cy="76818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F3F3F"/>
                              </a:solidFill>
                              <a:latin typeface="Open Sans"/>
                              <a:ea typeface="Open Sans"/>
                              <a:cs typeface="Open Sans"/>
                            </a:rPr>
                            <a:t>VM</a:t>
                          </a:r>
                        </a:p>
                        <a:p>
                          <a:pPr algn="ctr"/>
                          <a:endParaRPr lang="en-US"/>
                        </a:p>
                      </p:txBody>
                    </p:sp>
                    <p:pic>
                      <p:nvPicPr>
                        <p:cNvPr id="18" name="Picture 17">
                          <a:extLst>
                            <a:ext uri="{FF2B5EF4-FFF2-40B4-BE49-F238E27FC236}">
                              <a16:creationId xmlns:a16="http://schemas.microsoft.com/office/drawing/2014/main" id="{CD0BD252-0F8A-E482-0D14-68D89BC769DB}"/>
                            </a:ext>
                          </a:extLst>
                        </p:cNvPr>
                        <p:cNvPicPr>
                          <a:picLocks noChangeAspect="1"/>
                        </p:cNvPicPr>
                        <p:nvPr/>
                      </p:nvPicPr>
                      <p:blipFill>
                        <a:blip r:embed="rId3"/>
                        <a:stretch>
                          <a:fillRect/>
                        </a:stretch>
                      </p:blipFill>
                      <p:spPr>
                        <a:xfrm>
                          <a:off x="14677703" y="3948312"/>
                          <a:ext cx="789314" cy="952583"/>
                        </a:xfrm>
                        <a:prstGeom prst="rect">
                          <a:avLst/>
                        </a:prstGeom>
                      </p:spPr>
                    </p:pic>
                  </p:grpSp>
                  <p:grpSp>
                    <p:nvGrpSpPr>
                      <p:cNvPr id="12" name="Group 11">
                        <a:extLst>
                          <a:ext uri="{FF2B5EF4-FFF2-40B4-BE49-F238E27FC236}">
                            <a16:creationId xmlns:a16="http://schemas.microsoft.com/office/drawing/2014/main" id="{B284C608-F000-79D1-CFC0-033893B2F0F6}"/>
                          </a:ext>
                        </a:extLst>
                      </p:cNvPr>
                      <p:cNvGrpSpPr/>
                      <p:nvPr/>
                    </p:nvGrpSpPr>
                    <p:grpSpPr>
                      <a:xfrm>
                        <a:off x="11674744" y="3948312"/>
                        <a:ext cx="789314" cy="1848289"/>
                        <a:chOff x="11654048" y="3948312"/>
                        <a:chExt cx="789314" cy="1848289"/>
                      </a:xfrm>
                    </p:grpSpPr>
                    <p:sp>
                      <p:nvSpPr>
                        <p:cNvPr id="11" name="Rectangle 10">
                          <a:extLst>
                            <a:ext uri="{FF2B5EF4-FFF2-40B4-BE49-F238E27FC236}">
                              <a16:creationId xmlns:a16="http://schemas.microsoft.com/office/drawing/2014/main" id="{0B922B67-D7C5-95B4-56D3-84BB5336DA01}"/>
                            </a:ext>
                          </a:extLst>
                        </p:cNvPr>
                        <p:cNvSpPr/>
                        <p:nvPr/>
                      </p:nvSpPr>
                      <p:spPr>
                        <a:xfrm>
                          <a:off x="11654048" y="5028413"/>
                          <a:ext cx="789314" cy="76818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F3F3F"/>
                              </a:solidFill>
                              <a:latin typeface="Open Sans"/>
                              <a:ea typeface="Open Sans"/>
                              <a:cs typeface="Open Sans"/>
                            </a:rPr>
                            <a:t>VM</a:t>
                          </a:r>
                        </a:p>
                        <a:p>
                          <a:pPr algn="ctr"/>
                          <a:endParaRPr lang="en-US"/>
                        </a:p>
                      </p:txBody>
                    </p:sp>
                    <p:pic>
                      <p:nvPicPr>
                        <p:cNvPr id="19" name="Picture 18">
                          <a:extLst>
                            <a:ext uri="{FF2B5EF4-FFF2-40B4-BE49-F238E27FC236}">
                              <a16:creationId xmlns:a16="http://schemas.microsoft.com/office/drawing/2014/main" id="{08724CC1-3713-2BC4-0C23-5EA44CE3CEB6}"/>
                            </a:ext>
                          </a:extLst>
                        </p:cNvPr>
                        <p:cNvPicPr>
                          <a:picLocks noChangeAspect="1"/>
                        </p:cNvPicPr>
                        <p:nvPr/>
                      </p:nvPicPr>
                      <p:blipFill>
                        <a:blip r:embed="rId3"/>
                        <a:stretch>
                          <a:fillRect/>
                        </a:stretch>
                      </p:blipFill>
                      <p:spPr>
                        <a:xfrm>
                          <a:off x="11654048" y="3948312"/>
                          <a:ext cx="789314" cy="952583"/>
                        </a:xfrm>
                        <a:prstGeom prst="rect">
                          <a:avLst/>
                        </a:prstGeom>
                      </p:spPr>
                    </p:pic>
                  </p:grpSp>
                </p:grpSp>
              </p:grpSp>
            </p:grpSp>
          </p:grpSp>
          <p:pic>
            <p:nvPicPr>
              <p:cNvPr id="21" name="Picture 20">
                <a:extLst>
                  <a:ext uri="{FF2B5EF4-FFF2-40B4-BE49-F238E27FC236}">
                    <a16:creationId xmlns:a16="http://schemas.microsoft.com/office/drawing/2014/main" id="{82825FCD-23E4-D070-5B80-AA92FA5A266F}"/>
                  </a:ext>
                </a:extLst>
              </p:cNvPr>
              <p:cNvPicPr>
                <a:picLocks noChangeAspect="1"/>
              </p:cNvPicPr>
              <p:nvPr/>
            </p:nvPicPr>
            <p:blipFill>
              <a:blip r:embed="rId4"/>
              <a:stretch>
                <a:fillRect/>
              </a:stretch>
            </p:blipFill>
            <p:spPr>
              <a:xfrm>
                <a:off x="8557545" y="4828439"/>
                <a:ext cx="929721" cy="1386960"/>
              </a:xfrm>
              <a:prstGeom prst="rect">
                <a:avLst/>
              </a:prstGeom>
            </p:spPr>
          </p:pic>
          <p:pic>
            <p:nvPicPr>
              <p:cNvPr id="24" name="Graphic 23" descr="Arrow Right with solid fill">
                <a:extLst>
                  <a:ext uri="{FF2B5EF4-FFF2-40B4-BE49-F238E27FC236}">
                    <a16:creationId xmlns:a16="http://schemas.microsoft.com/office/drawing/2014/main" id="{613D8191-8499-B403-A73C-A6B38FB7CB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39317" y="5087159"/>
                <a:ext cx="949453" cy="914400"/>
              </a:xfrm>
              <a:prstGeom prst="rect">
                <a:avLst/>
              </a:prstGeom>
            </p:spPr>
          </p:pic>
        </p:grpSp>
      </p:grpSp>
      <p:sp>
        <p:nvSpPr>
          <p:cNvPr id="28" name="Brandline_LVC">
            <a:extLst>
              <a:ext uri="{FF2B5EF4-FFF2-40B4-BE49-F238E27FC236}">
                <a16:creationId xmlns:a16="http://schemas.microsoft.com/office/drawing/2014/main" id="{FE104B56-48B2-BC9C-42F1-F849BA37B7D4}"/>
              </a:ext>
            </a:extLst>
          </p:cNvPr>
          <p:cNvSpPr/>
          <p:nvPr/>
        </p:nvSpPr>
        <p:spPr>
          <a:xfrm>
            <a:off x="6667500" y="830832"/>
            <a:ext cx="2923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44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e961dd843d_0_928"/>
          <p:cNvSpPr txBox="1">
            <a:spLocks noGrp="1"/>
          </p:cNvSpPr>
          <p:nvPr>
            <p:ph type="title"/>
          </p:nvPr>
        </p:nvSpPr>
        <p:spPr>
          <a:xfrm>
            <a:off x="-10160" y="346609"/>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Key Terms Associated With Risk</a:t>
            </a:r>
            <a:endParaRPr>
              <a:latin typeface="Open Sans"/>
              <a:ea typeface="Open Sans"/>
              <a:cs typeface="Open Sans"/>
              <a:sym typeface="Open Sans"/>
            </a:endParaRPr>
          </a:p>
        </p:txBody>
      </p:sp>
      <p:sp>
        <p:nvSpPr>
          <p:cNvPr id="372" name="Google Shape;372;ge961dd843d_0_928"/>
          <p:cNvSpPr/>
          <p:nvPr/>
        </p:nvSpPr>
        <p:spPr>
          <a:xfrm>
            <a:off x="4794975" y="2415775"/>
            <a:ext cx="9594600" cy="1195200"/>
          </a:xfrm>
          <a:prstGeom prst="roundRect">
            <a:avLst>
              <a:gd name="adj" fmla="val 16667"/>
            </a:avLst>
          </a:prstGeom>
          <a:noFill/>
          <a:ln w="19050" cap="flat" cmpd="sng">
            <a:solidFill>
              <a:srgbClr val="162E5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The extent of damage that results from a threat exploiting a vulnerability</a:t>
            </a:r>
            <a:endParaRPr sz="2200" b="0" i="0" u="none" strike="noStrike" cap="none">
              <a:solidFill>
                <a:srgbClr val="404040"/>
              </a:solidFill>
              <a:latin typeface="Open Sans"/>
              <a:ea typeface="Open Sans"/>
              <a:cs typeface="Open Sans"/>
              <a:sym typeface="Open Sans"/>
            </a:endParaRPr>
          </a:p>
        </p:txBody>
      </p:sp>
      <p:sp>
        <p:nvSpPr>
          <p:cNvPr id="373" name="Google Shape;373;ge961dd843d_0_928"/>
          <p:cNvSpPr/>
          <p:nvPr/>
        </p:nvSpPr>
        <p:spPr>
          <a:xfrm>
            <a:off x="4794975" y="5856938"/>
            <a:ext cx="9594600" cy="1195200"/>
          </a:xfrm>
          <a:prstGeom prst="roundRect">
            <a:avLst>
              <a:gd name="adj" fmla="val 16667"/>
            </a:avLst>
          </a:prstGeom>
          <a:noFill/>
          <a:ln w="19050" cap="flat" cmpd="sng">
            <a:solidFill>
              <a:srgbClr val="162E5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The probability that a threat will exploit a particular vulnerability</a:t>
            </a:r>
            <a:endParaRPr sz="2200" b="0" i="0" u="none" strike="noStrike" cap="none">
              <a:solidFill>
                <a:srgbClr val="404040"/>
              </a:solidFill>
              <a:latin typeface="Open Sans"/>
              <a:ea typeface="Open Sans"/>
              <a:cs typeface="Open Sans"/>
              <a:sym typeface="Open Sans"/>
            </a:endParaRPr>
          </a:p>
        </p:txBody>
      </p:sp>
      <p:sp>
        <p:nvSpPr>
          <p:cNvPr id="374" name="Google Shape;374;ge961dd843d_0_928"/>
          <p:cNvSpPr/>
          <p:nvPr/>
        </p:nvSpPr>
        <p:spPr>
          <a:xfrm>
            <a:off x="5023675" y="1831152"/>
            <a:ext cx="2408400" cy="687300"/>
          </a:xfrm>
          <a:prstGeom prst="roundRect">
            <a:avLst>
              <a:gd name="adj" fmla="val 16667"/>
            </a:avLst>
          </a:prstGeom>
          <a:solidFill>
            <a:srgbClr val="FF766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Impact</a:t>
            </a:r>
            <a:endParaRPr sz="2200" b="1" i="0" u="none" strike="noStrike" cap="none">
              <a:solidFill>
                <a:schemeClr val="lt1"/>
              </a:solidFill>
              <a:latin typeface="Open Sans"/>
              <a:ea typeface="Open Sans"/>
              <a:cs typeface="Open Sans"/>
              <a:sym typeface="Open Sans"/>
            </a:endParaRPr>
          </a:p>
        </p:txBody>
      </p:sp>
      <p:sp>
        <p:nvSpPr>
          <p:cNvPr id="375" name="Google Shape;375;ge961dd843d_0_928"/>
          <p:cNvSpPr/>
          <p:nvPr/>
        </p:nvSpPr>
        <p:spPr>
          <a:xfrm>
            <a:off x="5023575" y="5415100"/>
            <a:ext cx="2408400" cy="687300"/>
          </a:xfrm>
          <a:prstGeom prst="roundRect">
            <a:avLst>
              <a:gd name="adj" fmla="val 16667"/>
            </a:avLst>
          </a:prstGeom>
          <a:solidFill>
            <a:srgbClr val="FF766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Likelihood</a:t>
            </a:r>
            <a:endParaRPr sz="2200" b="1" i="0" u="none" strike="noStrike" cap="none">
              <a:solidFill>
                <a:schemeClr val="lt1"/>
              </a:solidFill>
              <a:latin typeface="Open Sans"/>
              <a:ea typeface="Open Sans"/>
              <a:cs typeface="Open Sans"/>
              <a:sym typeface="Open Sans"/>
            </a:endParaRPr>
          </a:p>
        </p:txBody>
      </p:sp>
      <p:pic>
        <p:nvPicPr>
          <p:cNvPr id="376" name="Google Shape;376;ge961dd843d_0_928"/>
          <p:cNvPicPr preferRelativeResize="0"/>
          <p:nvPr/>
        </p:nvPicPr>
        <p:blipFill rotWithShape="1">
          <a:blip r:embed="rId3">
            <a:alphaModFix/>
          </a:blip>
          <a:srcRect/>
          <a:stretch/>
        </p:blipFill>
        <p:spPr>
          <a:xfrm>
            <a:off x="1886834" y="4994945"/>
            <a:ext cx="2317300" cy="2317300"/>
          </a:xfrm>
          <a:prstGeom prst="rect">
            <a:avLst/>
          </a:prstGeom>
          <a:noFill/>
          <a:ln>
            <a:noFill/>
          </a:ln>
        </p:spPr>
      </p:pic>
      <p:pic>
        <p:nvPicPr>
          <p:cNvPr id="377" name="Google Shape;377;ge961dd843d_0_928"/>
          <p:cNvPicPr preferRelativeResize="0"/>
          <p:nvPr/>
        </p:nvPicPr>
        <p:blipFill rotWithShape="1">
          <a:blip r:embed="rId4">
            <a:alphaModFix/>
          </a:blip>
          <a:srcRect/>
          <a:stretch/>
        </p:blipFill>
        <p:spPr>
          <a:xfrm>
            <a:off x="1866413" y="1750112"/>
            <a:ext cx="2317300" cy="2317300"/>
          </a:xfrm>
          <a:prstGeom prst="rect">
            <a:avLst/>
          </a:prstGeom>
          <a:noFill/>
          <a:ln>
            <a:noFill/>
          </a:ln>
        </p:spPr>
      </p:pic>
      <p:sp>
        <p:nvSpPr>
          <p:cNvPr id="3" name="Brandline_LVC">
            <a:extLst>
              <a:ext uri="{FF2B5EF4-FFF2-40B4-BE49-F238E27FC236}">
                <a16:creationId xmlns:a16="http://schemas.microsoft.com/office/drawing/2014/main" id="{67A9B503-B23A-51FD-E227-D914B595390C}"/>
              </a:ext>
            </a:extLst>
          </p:cNvPr>
          <p:cNvSpPr/>
          <p:nvPr/>
        </p:nvSpPr>
        <p:spPr>
          <a:xfrm>
            <a:off x="4648200" y="933083"/>
            <a:ext cx="69652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8" name="Google Shape;558;p130"/>
          <p:cNvSpPr txBox="1">
            <a:spLocks noGrp="1"/>
          </p:cNvSpPr>
          <p:nvPr>
            <p:ph type="title"/>
          </p:nvPr>
        </p:nvSpPr>
        <p:spPr>
          <a:xfrm>
            <a:off x="-20320" y="242776"/>
            <a:ext cx="16276320" cy="687244"/>
          </a:xfrm>
          <a:prstGeom prst="rect">
            <a:avLst/>
          </a:prstGeom>
          <a:noFill/>
          <a:ln>
            <a:noFill/>
          </a:ln>
        </p:spPr>
        <p:txBody>
          <a:bodyPr spcFirstLastPara="1" wrap="square" lIns="91425" tIns="45700" rIns="91425" bIns="45700" anchor="ctr" anchorCtr="0">
            <a:normAutofit/>
          </a:bodyPr>
          <a:lstStyle/>
          <a:p>
            <a:pPr marL="0" lvl="0" indent="11175" algn="ctr" rtl="0">
              <a:lnSpc>
                <a:spcPct val="90000"/>
              </a:lnSpc>
              <a:spcBef>
                <a:spcPts val="0"/>
              </a:spcBef>
              <a:spcAft>
                <a:spcPts val="0"/>
              </a:spcAft>
              <a:buSzPts val="4400"/>
              <a:buNone/>
            </a:pPr>
            <a:r>
              <a:rPr lang="en-US">
                <a:solidFill>
                  <a:schemeClr val="tx1">
                    <a:lumMod val="75000"/>
                    <a:lumOff val="25000"/>
                  </a:schemeClr>
                </a:solidFill>
              </a:rPr>
              <a:t>VM Sprawl</a:t>
            </a:r>
          </a:p>
        </p:txBody>
      </p:sp>
      <p:grpSp>
        <p:nvGrpSpPr>
          <p:cNvPr id="42" name="Group 41">
            <a:extLst>
              <a:ext uri="{FF2B5EF4-FFF2-40B4-BE49-F238E27FC236}">
                <a16:creationId xmlns:a16="http://schemas.microsoft.com/office/drawing/2014/main" id="{C68A2E81-4270-BC58-E883-515DB4028020}"/>
              </a:ext>
            </a:extLst>
          </p:cNvPr>
          <p:cNvGrpSpPr/>
          <p:nvPr/>
        </p:nvGrpSpPr>
        <p:grpSpPr>
          <a:xfrm>
            <a:off x="1268606" y="1351912"/>
            <a:ext cx="13791814" cy="7314106"/>
            <a:chOff x="1338689" y="1507163"/>
            <a:chExt cx="13791814" cy="7314106"/>
          </a:xfrm>
        </p:grpSpPr>
        <p:sp>
          <p:nvSpPr>
            <p:cNvPr id="39" name="Google Shape;538;gdcab15b6c4_0_0">
              <a:extLst>
                <a:ext uri="{FF2B5EF4-FFF2-40B4-BE49-F238E27FC236}">
                  <a16:creationId xmlns:a16="http://schemas.microsoft.com/office/drawing/2014/main" id="{CAE9FD14-9BBA-4B61-BE5A-F29EEDFDCCBC}"/>
                </a:ext>
              </a:extLst>
            </p:cNvPr>
            <p:cNvSpPr/>
            <p:nvPr/>
          </p:nvSpPr>
          <p:spPr>
            <a:xfrm>
              <a:off x="1338689" y="1507163"/>
              <a:ext cx="6843024" cy="7314106"/>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342900" lvl="0" indent="-342900">
                <a:lnSpc>
                  <a:spcPct val="114000"/>
                </a:lnSpc>
                <a:spcBef>
                  <a:spcPts val="600"/>
                </a:spcBef>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Sprawl refers to the uncontrolled spreading and disorganization of resources, assets, or systems due to the absence of an organizational structure when numerous similar elements need to be managed.</a:t>
              </a:r>
            </a:p>
            <a:p>
              <a:pPr marL="342900" lvl="0" indent="-342900">
                <a:lnSpc>
                  <a:spcPct val="114000"/>
                </a:lnSpc>
                <a:spcBef>
                  <a:spcPts val="600"/>
                </a:spcBef>
                <a:buSzPts val="2000"/>
                <a:buFont typeface="Arial" panose="020B0604020202020204" pitchFamily="34" charset="0"/>
                <a:buChar char="•"/>
              </a:pPr>
              <a:endParaRPr lang="en-IN" sz="500">
                <a:solidFill>
                  <a:schemeClr val="tx1">
                    <a:lumMod val="75000"/>
                    <a:lumOff val="25000"/>
                  </a:schemeClr>
                </a:solidFill>
                <a:latin typeface="Open Sans"/>
                <a:ea typeface="Open Sans"/>
                <a:cs typeface="Open Sans"/>
              </a:endParaRPr>
            </a:p>
            <a:p>
              <a:pPr marL="342900" lvl="0" indent="-342900">
                <a:lnSpc>
                  <a:spcPct val="114000"/>
                </a:lnSpc>
                <a:spcBef>
                  <a:spcPts val="600"/>
                </a:spcBef>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VM sprawl, also known as virtualization sprawl, happens when an administrator can no longer effectively control and manage all the virtual machines on a network.</a:t>
              </a:r>
            </a:p>
            <a:p>
              <a:pPr marL="342900" lvl="0" indent="-342900">
                <a:lnSpc>
                  <a:spcPct val="114000"/>
                </a:lnSpc>
                <a:spcBef>
                  <a:spcPts val="600"/>
                </a:spcBef>
                <a:buSzPts val="2000"/>
                <a:buFont typeface="Arial" panose="020B0604020202020204" pitchFamily="34" charset="0"/>
                <a:buChar char="•"/>
              </a:pPr>
              <a:endParaRPr lang="en-IN" sz="500">
                <a:solidFill>
                  <a:schemeClr val="tx1">
                    <a:lumMod val="75000"/>
                    <a:lumOff val="25000"/>
                  </a:schemeClr>
                </a:solidFill>
                <a:latin typeface="Open Sans"/>
                <a:ea typeface="Open Sans"/>
                <a:cs typeface="Open Sans"/>
              </a:endParaRPr>
            </a:p>
            <a:p>
              <a:pPr marL="342900" lvl="0" indent="-342900">
                <a:lnSpc>
                  <a:spcPct val="114000"/>
                </a:lnSpc>
                <a:spcBef>
                  <a:spcPts val="600"/>
                </a:spcBef>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VMs are essentially files that contain a copy of a working machine’s disk and memory structures, and management is easy when the numbers are small.</a:t>
              </a:r>
            </a:p>
            <a:p>
              <a:pPr marL="342900" lvl="0" indent="-342900">
                <a:lnSpc>
                  <a:spcPct val="114000"/>
                </a:lnSpc>
                <a:spcBef>
                  <a:spcPts val="600"/>
                </a:spcBef>
                <a:buSzPts val="2000"/>
                <a:buFont typeface="Arial" panose="020B0604020202020204" pitchFamily="34" charset="0"/>
                <a:buChar char="•"/>
              </a:pPr>
              <a:endParaRPr lang="en-US" sz="500">
                <a:solidFill>
                  <a:schemeClr val="tx1">
                    <a:lumMod val="75000"/>
                    <a:lumOff val="25000"/>
                  </a:schemeClr>
                </a:solidFill>
                <a:latin typeface="Open Sans"/>
                <a:ea typeface="Open Sans"/>
                <a:cs typeface="Open Sans"/>
              </a:endParaRPr>
            </a:p>
            <a:p>
              <a:pPr marL="342900" lvl="0" indent="-342900">
                <a:lnSpc>
                  <a:spcPct val="114000"/>
                </a:lnSpc>
                <a:spcBef>
                  <a:spcPts val="600"/>
                </a:spcBef>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However, as the number of VMs rapidly grows over time, sprawl can become an issue. VM sprawl is a symptom of a disorganized structure.</a:t>
              </a:r>
              <a:endParaRPr>
                <a:solidFill>
                  <a:schemeClr val="tx1">
                    <a:lumMod val="75000"/>
                    <a:lumOff val="25000"/>
                  </a:schemeClr>
                </a:solidFill>
              </a:endParaRPr>
            </a:p>
          </p:txBody>
        </p:sp>
        <p:grpSp>
          <p:nvGrpSpPr>
            <p:cNvPr id="41" name="Group 40">
              <a:extLst>
                <a:ext uri="{FF2B5EF4-FFF2-40B4-BE49-F238E27FC236}">
                  <a16:creationId xmlns:a16="http://schemas.microsoft.com/office/drawing/2014/main" id="{446F49A6-AAFF-FEE6-ADBE-D5E89068C553}"/>
                </a:ext>
              </a:extLst>
            </p:cNvPr>
            <p:cNvGrpSpPr/>
            <p:nvPr/>
          </p:nvGrpSpPr>
          <p:grpSpPr>
            <a:xfrm>
              <a:off x="8744943" y="1616939"/>
              <a:ext cx="6385560" cy="6845688"/>
              <a:chOff x="9361170" y="1452401"/>
              <a:chExt cx="6385560" cy="6845688"/>
            </a:xfrm>
          </p:grpSpPr>
          <p:sp>
            <p:nvSpPr>
              <p:cNvPr id="3" name="Rectangle 2">
                <a:extLst>
                  <a:ext uri="{FF2B5EF4-FFF2-40B4-BE49-F238E27FC236}">
                    <a16:creationId xmlns:a16="http://schemas.microsoft.com/office/drawing/2014/main" id="{47369F6D-94EE-36B8-5B91-8B59FB6D24D2}"/>
                  </a:ext>
                </a:extLst>
              </p:cNvPr>
              <p:cNvSpPr/>
              <p:nvPr/>
            </p:nvSpPr>
            <p:spPr>
              <a:xfrm>
                <a:off x="9361170" y="1452401"/>
                <a:ext cx="6385560" cy="6797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CE72E6A-5DD2-9387-5AE3-09D49A1ABE1E}"/>
                  </a:ext>
                </a:extLst>
              </p:cNvPr>
              <p:cNvGrpSpPr/>
              <p:nvPr/>
            </p:nvGrpSpPr>
            <p:grpSpPr>
              <a:xfrm>
                <a:off x="9369636" y="2084548"/>
                <a:ext cx="6368628" cy="6213541"/>
                <a:chOff x="9412392" y="2084548"/>
                <a:chExt cx="6368628" cy="6213541"/>
              </a:xfrm>
            </p:grpSpPr>
            <p:grpSp>
              <p:nvGrpSpPr>
                <p:cNvPr id="37" name="Group 36">
                  <a:extLst>
                    <a:ext uri="{FF2B5EF4-FFF2-40B4-BE49-F238E27FC236}">
                      <a16:creationId xmlns:a16="http://schemas.microsoft.com/office/drawing/2014/main" id="{F5AB2031-F6F9-BD1E-7407-F247EBEE2799}"/>
                    </a:ext>
                  </a:extLst>
                </p:cNvPr>
                <p:cNvGrpSpPr/>
                <p:nvPr/>
              </p:nvGrpSpPr>
              <p:grpSpPr>
                <a:xfrm>
                  <a:off x="9412392" y="4225039"/>
                  <a:ext cx="3261360" cy="4073050"/>
                  <a:chOff x="9412392" y="4225039"/>
                  <a:chExt cx="3261360" cy="4073050"/>
                </a:xfrm>
              </p:grpSpPr>
              <p:pic>
                <p:nvPicPr>
                  <p:cNvPr id="5" name="Picture 4">
                    <a:extLst>
                      <a:ext uri="{FF2B5EF4-FFF2-40B4-BE49-F238E27FC236}">
                        <a16:creationId xmlns:a16="http://schemas.microsoft.com/office/drawing/2014/main" id="{F7B18C62-2C58-CDEE-E2FC-631CD23E3BCA}"/>
                      </a:ext>
                    </a:extLst>
                  </p:cNvPr>
                  <p:cNvPicPr>
                    <a:picLocks noChangeAspect="1"/>
                  </p:cNvPicPr>
                  <p:nvPr/>
                </p:nvPicPr>
                <p:blipFill>
                  <a:blip r:embed="rId3"/>
                  <a:stretch>
                    <a:fillRect/>
                  </a:stretch>
                </p:blipFill>
                <p:spPr>
                  <a:xfrm>
                    <a:off x="9769239" y="6541631"/>
                    <a:ext cx="2547666" cy="845893"/>
                  </a:xfrm>
                  <a:prstGeom prst="rect">
                    <a:avLst/>
                  </a:prstGeom>
                </p:spPr>
              </p:pic>
              <p:sp>
                <p:nvSpPr>
                  <p:cNvPr id="7" name="Rectangle: Rounded Corners 6">
                    <a:extLst>
                      <a:ext uri="{FF2B5EF4-FFF2-40B4-BE49-F238E27FC236}">
                        <a16:creationId xmlns:a16="http://schemas.microsoft.com/office/drawing/2014/main" id="{A4DF6AD1-0618-B40D-C434-5CE2E42A8786}"/>
                      </a:ext>
                    </a:extLst>
                  </p:cNvPr>
                  <p:cNvSpPr/>
                  <p:nvPr/>
                </p:nvSpPr>
                <p:spPr>
                  <a:xfrm>
                    <a:off x="9769239" y="5695738"/>
                    <a:ext cx="2547666" cy="826982"/>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Hypervisor</a:t>
                    </a:r>
                  </a:p>
                </p:txBody>
              </p:sp>
              <p:grpSp>
                <p:nvGrpSpPr>
                  <p:cNvPr id="4" name="Group 3">
                    <a:extLst>
                      <a:ext uri="{FF2B5EF4-FFF2-40B4-BE49-F238E27FC236}">
                        <a16:creationId xmlns:a16="http://schemas.microsoft.com/office/drawing/2014/main" id="{D631CAFE-F717-2DD5-7637-05F689A37CAC}"/>
                      </a:ext>
                    </a:extLst>
                  </p:cNvPr>
                  <p:cNvGrpSpPr/>
                  <p:nvPr/>
                </p:nvGrpSpPr>
                <p:grpSpPr>
                  <a:xfrm>
                    <a:off x="9758387" y="4225039"/>
                    <a:ext cx="2569371" cy="1349129"/>
                    <a:chOff x="9682336" y="4324429"/>
                    <a:chExt cx="2569371" cy="1349129"/>
                  </a:xfrm>
                </p:grpSpPr>
                <p:sp>
                  <p:nvSpPr>
                    <p:cNvPr id="9" name="Rectangle: Rounded Corners 8">
                      <a:extLst>
                        <a:ext uri="{FF2B5EF4-FFF2-40B4-BE49-F238E27FC236}">
                          <a16:creationId xmlns:a16="http://schemas.microsoft.com/office/drawing/2014/main" id="{B50D4AD0-DE0E-C177-11FD-6F799C9C9F50}"/>
                        </a:ext>
                      </a:extLst>
                    </p:cNvPr>
                    <p:cNvSpPr/>
                    <p:nvPr/>
                  </p:nvSpPr>
                  <p:spPr>
                    <a:xfrm>
                      <a:off x="9720534" y="5049069"/>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30" name="Rectangle: Rounded Corners 29">
                      <a:extLst>
                        <a:ext uri="{FF2B5EF4-FFF2-40B4-BE49-F238E27FC236}">
                          <a16:creationId xmlns:a16="http://schemas.microsoft.com/office/drawing/2014/main" id="{44B4AD1D-57B4-210D-A026-F1427624A700}"/>
                        </a:ext>
                      </a:extLst>
                    </p:cNvPr>
                    <p:cNvSpPr/>
                    <p:nvPr/>
                  </p:nvSpPr>
                  <p:spPr>
                    <a:xfrm>
                      <a:off x="11501068" y="4324429"/>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31" name="Rectangle: Rounded Corners 30">
                      <a:extLst>
                        <a:ext uri="{FF2B5EF4-FFF2-40B4-BE49-F238E27FC236}">
                          <a16:creationId xmlns:a16="http://schemas.microsoft.com/office/drawing/2014/main" id="{1FAC4696-23F4-AA3E-05DA-B4869FEA2AF6}"/>
                        </a:ext>
                      </a:extLst>
                    </p:cNvPr>
                    <p:cNvSpPr/>
                    <p:nvPr/>
                  </p:nvSpPr>
                  <p:spPr>
                    <a:xfrm>
                      <a:off x="10619067" y="5049069"/>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32" name="Rectangle: Rounded Corners 31">
                      <a:extLst>
                        <a:ext uri="{FF2B5EF4-FFF2-40B4-BE49-F238E27FC236}">
                          <a16:creationId xmlns:a16="http://schemas.microsoft.com/office/drawing/2014/main" id="{2B929CB9-FDDE-8784-6A93-6B5AFA4D6CAA}"/>
                        </a:ext>
                      </a:extLst>
                    </p:cNvPr>
                    <p:cNvSpPr/>
                    <p:nvPr/>
                  </p:nvSpPr>
                  <p:spPr>
                    <a:xfrm>
                      <a:off x="11517601" y="5049069"/>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33" name="Rectangle: Rounded Corners 32">
                      <a:extLst>
                        <a:ext uri="{FF2B5EF4-FFF2-40B4-BE49-F238E27FC236}">
                          <a16:creationId xmlns:a16="http://schemas.microsoft.com/office/drawing/2014/main" id="{D47D2CCA-8FC3-620E-7BA0-0C5D332AD75D}"/>
                        </a:ext>
                      </a:extLst>
                    </p:cNvPr>
                    <p:cNvSpPr/>
                    <p:nvPr/>
                  </p:nvSpPr>
                  <p:spPr>
                    <a:xfrm>
                      <a:off x="10591702" y="4324429"/>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34" name="Rectangle: Rounded Corners 33">
                      <a:extLst>
                        <a:ext uri="{FF2B5EF4-FFF2-40B4-BE49-F238E27FC236}">
                          <a16:creationId xmlns:a16="http://schemas.microsoft.com/office/drawing/2014/main" id="{6FC0CCE7-2649-33BD-EEF3-CFE8D1BA6A27}"/>
                        </a:ext>
                      </a:extLst>
                    </p:cNvPr>
                    <p:cNvSpPr/>
                    <p:nvPr/>
                  </p:nvSpPr>
                  <p:spPr>
                    <a:xfrm>
                      <a:off x="9682336" y="4324429"/>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grpSp>
              <p:sp>
                <p:nvSpPr>
                  <p:cNvPr id="35" name="TextBox 34">
                    <a:extLst>
                      <a:ext uri="{FF2B5EF4-FFF2-40B4-BE49-F238E27FC236}">
                        <a16:creationId xmlns:a16="http://schemas.microsoft.com/office/drawing/2014/main" id="{A16508F8-C91E-4226-B918-82847622D044}"/>
                      </a:ext>
                    </a:extLst>
                  </p:cNvPr>
                  <p:cNvSpPr txBox="1"/>
                  <p:nvPr/>
                </p:nvSpPr>
                <p:spPr>
                  <a:xfrm>
                    <a:off x="9412392" y="7528648"/>
                    <a:ext cx="3261360" cy="769441"/>
                  </a:xfrm>
                  <a:prstGeom prst="rect">
                    <a:avLst/>
                  </a:prstGeom>
                  <a:noFill/>
                </p:spPr>
                <p:txBody>
                  <a:bodyPr wrap="square" rtlCol="0">
                    <a:spAutoFit/>
                  </a:bodyPr>
                  <a:lstStyle/>
                  <a:p>
                    <a:pPr algn="ctr"/>
                    <a:r>
                      <a:rPr lang="en-US" sz="2200" b="1">
                        <a:solidFill>
                          <a:schemeClr val="tx1">
                            <a:lumMod val="75000"/>
                            <a:lumOff val="25000"/>
                          </a:schemeClr>
                        </a:solidFill>
                        <a:latin typeface="Open Sans"/>
                        <a:ea typeface="Open Sans"/>
                        <a:cs typeface="Open Sans"/>
                      </a:rPr>
                      <a:t>Host immediately after virtualizing</a:t>
                    </a:r>
                  </a:p>
                </p:txBody>
              </p:sp>
            </p:grpSp>
            <p:grpSp>
              <p:nvGrpSpPr>
                <p:cNvPr id="38" name="Group 37">
                  <a:extLst>
                    <a:ext uri="{FF2B5EF4-FFF2-40B4-BE49-F238E27FC236}">
                      <a16:creationId xmlns:a16="http://schemas.microsoft.com/office/drawing/2014/main" id="{8D617F6C-D390-EAB0-EB7D-0E8FB19708E3}"/>
                    </a:ext>
                  </a:extLst>
                </p:cNvPr>
                <p:cNvGrpSpPr/>
                <p:nvPr/>
              </p:nvGrpSpPr>
              <p:grpSpPr>
                <a:xfrm>
                  <a:off x="12519660" y="2084548"/>
                  <a:ext cx="3261360" cy="6201668"/>
                  <a:chOff x="12519660" y="2084548"/>
                  <a:chExt cx="3261360" cy="6201668"/>
                </a:xfrm>
              </p:grpSpPr>
              <p:pic>
                <p:nvPicPr>
                  <p:cNvPr id="6" name="Picture 5">
                    <a:extLst>
                      <a:ext uri="{FF2B5EF4-FFF2-40B4-BE49-F238E27FC236}">
                        <a16:creationId xmlns:a16="http://schemas.microsoft.com/office/drawing/2014/main" id="{1A634086-07F6-30B1-11FE-A26CC6BB8F47}"/>
                      </a:ext>
                    </a:extLst>
                  </p:cNvPr>
                  <p:cNvPicPr>
                    <a:picLocks noChangeAspect="1"/>
                  </p:cNvPicPr>
                  <p:nvPr/>
                </p:nvPicPr>
                <p:blipFill>
                  <a:blip r:embed="rId3"/>
                  <a:stretch>
                    <a:fillRect/>
                  </a:stretch>
                </p:blipFill>
                <p:spPr>
                  <a:xfrm>
                    <a:off x="12876507" y="6531295"/>
                    <a:ext cx="2547666" cy="845893"/>
                  </a:xfrm>
                  <a:prstGeom prst="rect">
                    <a:avLst/>
                  </a:prstGeom>
                </p:spPr>
              </p:pic>
              <p:sp>
                <p:nvSpPr>
                  <p:cNvPr id="8" name="Rectangle: Rounded Corners 7">
                    <a:extLst>
                      <a:ext uri="{FF2B5EF4-FFF2-40B4-BE49-F238E27FC236}">
                        <a16:creationId xmlns:a16="http://schemas.microsoft.com/office/drawing/2014/main" id="{F31FF7F5-D8F5-6D82-314F-391B60996F3A}"/>
                      </a:ext>
                    </a:extLst>
                  </p:cNvPr>
                  <p:cNvSpPr/>
                  <p:nvPr/>
                </p:nvSpPr>
                <p:spPr>
                  <a:xfrm>
                    <a:off x="12876507" y="5695738"/>
                    <a:ext cx="2547666" cy="84589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Hypervisor</a:t>
                    </a:r>
                  </a:p>
                </p:txBody>
              </p:sp>
              <p:grpSp>
                <p:nvGrpSpPr>
                  <p:cNvPr id="14" name="Group 13">
                    <a:extLst>
                      <a:ext uri="{FF2B5EF4-FFF2-40B4-BE49-F238E27FC236}">
                        <a16:creationId xmlns:a16="http://schemas.microsoft.com/office/drawing/2014/main" id="{363C0E07-EEC9-528A-E1F0-7FD8198B837F}"/>
                      </a:ext>
                    </a:extLst>
                  </p:cNvPr>
                  <p:cNvGrpSpPr/>
                  <p:nvPr/>
                </p:nvGrpSpPr>
                <p:grpSpPr>
                  <a:xfrm>
                    <a:off x="12887799" y="2084548"/>
                    <a:ext cx="2525082" cy="3490877"/>
                    <a:chOff x="12829218" y="2164060"/>
                    <a:chExt cx="2525082" cy="3490877"/>
                  </a:xfrm>
                </p:grpSpPr>
                <p:grpSp>
                  <p:nvGrpSpPr>
                    <p:cNvPr id="12" name="Group 11">
                      <a:extLst>
                        <a:ext uri="{FF2B5EF4-FFF2-40B4-BE49-F238E27FC236}">
                          <a16:creationId xmlns:a16="http://schemas.microsoft.com/office/drawing/2014/main" id="{75DD6257-A671-887D-27D7-AF12CE2B6D3B}"/>
                        </a:ext>
                      </a:extLst>
                    </p:cNvPr>
                    <p:cNvGrpSpPr/>
                    <p:nvPr/>
                  </p:nvGrpSpPr>
                  <p:grpSpPr>
                    <a:xfrm>
                      <a:off x="13724706" y="2164060"/>
                      <a:ext cx="734106" cy="3490877"/>
                      <a:chOff x="13727223" y="2164060"/>
                      <a:chExt cx="734106" cy="3490877"/>
                    </a:xfrm>
                  </p:grpSpPr>
                  <p:sp>
                    <p:nvSpPr>
                      <p:cNvPr id="17" name="Rectangle: Rounded Corners 16">
                        <a:extLst>
                          <a:ext uri="{FF2B5EF4-FFF2-40B4-BE49-F238E27FC236}">
                            <a16:creationId xmlns:a16="http://schemas.microsoft.com/office/drawing/2014/main" id="{47409AFE-B970-BF5E-71BF-B7BF5901D064}"/>
                          </a:ext>
                        </a:extLst>
                      </p:cNvPr>
                      <p:cNvSpPr/>
                      <p:nvPr/>
                    </p:nvSpPr>
                    <p:spPr>
                      <a:xfrm>
                        <a:off x="13727223" y="3597254"/>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0" name="Rectangle: Rounded Corners 19">
                        <a:extLst>
                          <a:ext uri="{FF2B5EF4-FFF2-40B4-BE49-F238E27FC236}">
                            <a16:creationId xmlns:a16="http://schemas.microsoft.com/office/drawing/2014/main" id="{A28AED17-0DE0-E029-BEB8-0D4116101297}"/>
                          </a:ext>
                        </a:extLst>
                      </p:cNvPr>
                      <p:cNvSpPr/>
                      <p:nvPr/>
                    </p:nvSpPr>
                    <p:spPr>
                      <a:xfrm>
                        <a:off x="13727223" y="4313851"/>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3" name="Rectangle: Rounded Corners 22">
                        <a:extLst>
                          <a:ext uri="{FF2B5EF4-FFF2-40B4-BE49-F238E27FC236}">
                            <a16:creationId xmlns:a16="http://schemas.microsoft.com/office/drawing/2014/main" id="{08D8A0F9-D811-D9FD-A68F-DF667F7F14A8}"/>
                          </a:ext>
                        </a:extLst>
                      </p:cNvPr>
                      <p:cNvSpPr/>
                      <p:nvPr/>
                    </p:nvSpPr>
                    <p:spPr>
                      <a:xfrm>
                        <a:off x="13727223" y="5030448"/>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4" name="Rectangle: Rounded Corners 23">
                        <a:extLst>
                          <a:ext uri="{FF2B5EF4-FFF2-40B4-BE49-F238E27FC236}">
                            <a16:creationId xmlns:a16="http://schemas.microsoft.com/office/drawing/2014/main" id="{41580C2D-7764-7F8D-7463-9B2360DC9E40}"/>
                          </a:ext>
                        </a:extLst>
                      </p:cNvPr>
                      <p:cNvSpPr/>
                      <p:nvPr/>
                    </p:nvSpPr>
                    <p:spPr>
                      <a:xfrm>
                        <a:off x="13727223" y="2164060"/>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6" name="Rectangle: Rounded Corners 25">
                        <a:extLst>
                          <a:ext uri="{FF2B5EF4-FFF2-40B4-BE49-F238E27FC236}">
                            <a16:creationId xmlns:a16="http://schemas.microsoft.com/office/drawing/2014/main" id="{EBF06F61-E4B2-BDF8-B0E1-DE27068520D3}"/>
                          </a:ext>
                        </a:extLst>
                      </p:cNvPr>
                      <p:cNvSpPr/>
                      <p:nvPr/>
                    </p:nvSpPr>
                    <p:spPr>
                      <a:xfrm>
                        <a:off x="13727223" y="2880657"/>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grpSp>
                <p:grpSp>
                  <p:nvGrpSpPr>
                    <p:cNvPr id="13" name="Group 12">
                      <a:extLst>
                        <a:ext uri="{FF2B5EF4-FFF2-40B4-BE49-F238E27FC236}">
                          <a16:creationId xmlns:a16="http://schemas.microsoft.com/office/drawing/2014/main" id="{61C1BBB7-AB0E-0E57-FF92-DDC88293208C}"/>
                        </a:ext>
                      </a:extLst>
                    </p:cNvPr>
                    <p:cNvGrpSpPr/>
                    <p:nvPr/>
                  </p:nvGrpSpPr>
                  <p:grpSpPr>
                    <a:xfrm>
                      <a:off x="14620194" y="2171680"/>
                      <a:ext cx="734106" cy="3475637"/>
                      <a:chOff x="14620194" y="2164060"/>
                      <a:chExt cx="734106" cy="3475637"/>
                    </a:xfrm>
                  </p:grpSpPr>
                  <p:sp>
                    <p:nvSpPr>
                      <p:cNvPr id="15" name="Rectangle: Rounded Corners 14">
                        <a:extLst>
                          <a:ext uri="{FF2B5EF4-FFF2-40B4-BE49-F238E27FC236}">
                            <a16:creationId xmlns:a16="http://schemas.microsoft.com/office/drawing/2014/main" id="{3392083B-FEE2-A16F-29AB-0E493FC2D9B0}"/>
                          </a:ext>
                        </a:extLst>
                      </p:cNvPr>
                      <p:cNvSpPr/>
                      <p:nvPr/>
                    </p:nvSpPr>
                    <p:spPr>
                      <a:xfrm>
                        <a:off x="14620194" y="5015208"/>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18" name="Rectangle: Rounded Corners 17">
                        <a:extLst>
                          <a:ext uri="{FF2B5EF4-FFF2-40B4-BE49-F238E27FC236}">
                            <a16:creationId xmlns:a16="http://schemas.microsoft.com/office/drawing/2014/main" id="{1A5B93C6-A108-6B51-E6BB-93A267792C28}"/>
                          </a:ext>
                        </a:extLst>
                      </p:cNvPr>
                      <p:cNvSpPr/>
                      <p:nvPr/>
                    </p:nvSpPr>
                    <p:spPr>
                      <a:xfrm>
                        <a:off x="14620194" y="3589634"/>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1" name="Rectangle: Rounded Corners 20">
                        <a:extLst>
                          <a:ext uri="{FF2B5EF4-FFF2-40B4-BE49-F238E27FC236}">
                            <a16:creationId xmlns:a16="http://schemas.microsoft.com/office/drawing/2014/main" id="{99FF1505-A050-8BAC-26DB-22FAAB970A0B}"/>
                          </a:ext>
                        </a:extLst>
                      </p:cNvPr>
                      <p:cNvSpPr/>
                      <p:nvPr/>
                    </p:nvSpPr>
                    <p:spPr>
                      <a:xfrm>
                        <a:off x="14620194" y="4302421"/>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5" name="Rectangle: Rounded Corners 24">
                        <a:extLst>
                          <a:ext uri="{FF2B5EF4-FFF2-40B4-BE49-F238E27FC236}">
                            <a16:creationId xmlns:a16="http://schemas.microsoft.com/office/drawing/2014/main" id="{947F8D83-1600-AE45-1C31-6D837C6D1784}"/>
                          </a:ext>
                        </a:extLst>
                      </p:cNvPr>
                      <p:cNvSpPr/>
                      <p:nvPr/>
                    </p:nvSpPr>
                    <p:spPr>
                      <a:xfrm>
                        <a:off x="14620194" y="2164060"/>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7" name="Rectangle: Rounded Corners 26">
                        <a:extLst>
                          <a:ext uri="{FF2B5EF4-FFF2-40B4-BE49-F238E27FC236}">
                            <a16:creationId xmlns:a16="http://schemas.microsoft.com/office/drawing/2014/main" id="{CA507064-9EA6-7CC0-4311-56E372ABBEB5}"/>
                          </a:ext>
                        </a:extLst>
                      </p:cNvPr>
                      <p:cNvSpPr/>
                      <p:nvPr/>
                    </p:nvSpPr>
                    <p:spPr>
                      <a:xfrm>
                        <a:off x="14620194" y="2876847"/>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grpSp>
                <p:grpSp>
                  <p:nvGrpSpPr>
                    <p:cNvPr id="11" name="Group 10">
                      <a:extLst>
                        <a:ext uri="{FF2B5EF4-FFF2-40B4-BE49-F238E27FC236}">
                          <a16:creationId xmlns:a16="http://schemas.microsoft.com/office/drawing/2014/main" id="{BE511D97-1B60-E115-415A-C7F7D73568ED}"/>
                        </a:ext>
                      </a:extLst>
                    </p:cNvPr>
                    <p:cNvGrpSpPr/>
                    <p:nvPr/>
                  </p:nvGrpSpPr>
                  <p:grpSpPr>
                    <a:xfrm>
                      <a:off x="12829218" y="2164060"/>
                      <a:ext cx="734106" cy="3490876"/>
                      <a:chOff x="12829218" y="2164060"/>
                      <a:chExt cx="734106" cy="3490876"/>
                    </a:xfrm>
                  </p:grpSpPr>
                  <p:sp>
                    <p:nvSpPr>
                      <p:cNvPr id="16" name="Rectangle: Rounded Corners 15">
                        <a:extLst>
                          <a:ext uri="{FF2B5EF4-FFF2-40B4-BE49-F238E27FC236}">
                            <a16:creationId xmlns:a16="http://schemas.microsoft.com/office/drawing/2014/main" id="{DD66C7AA-33F5-2F93-25AB-92217EAB8585}"/>
                          </a:ext>
                        </a:extLst>
                      </p:cNvPr>
                      <p:cNvSpPr/>
                      <p:nvPr/>
                    </p:nvSpPr>
                    <p:spPr>
                      <a:xfrm>
                        <a:off x="12829218" y="3597254"/>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19" name="Rectangle: Rounded Corners 18">
                        <a:extLst>
                          <a:ext uri="{FF2B5EF4-FFF2-40B4-BE49-F238E27FC236}">
                            <a16:creationId xmlns:a16="http://schemas.microsoft.com/office/drawing/2014/main" id="{C9393A22-01C8-6C2B-4662-70A5DA038260}"/>
                          </a:ext>
                        </a:extLst>
                      </p:cNvPr>
                      <p:cNvSpPr/>
                      <p:nvPr/>
                    </p:nvSpPr>
                    <p:spPr>
                      <a:xfrm>
                        <a:off x="12829218" y="4313851"/>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2" name="Rectangle: Rounded Corners 21">
                        <a:extLst>
                          <a:ext uri="{FF2B5EF4-FFF2-40B4-BE49-F238E27FC236}">
                            <a16:creationId xmlns:a16="http://schemas.microsoft.com/office/drawing/2014/main" id="{DA6503C7-59B5-B3D0-7A56-44BC48A6BF4F}"/>
                          </a:ext>
                        </a:extLst>
                      </p:cNvPr>
                      <p:cNvSpPr/>
                      <p:nvPr/>
                    </p:nvSpPr>
                    <p:spPr>
                      <a:xfrm>
                        <a:off x="12829218" y="5030447"/>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8" name="Rectangle: Rounded Corners 27">
                        <a:extLst>
                          <a:ext uri="{FF2B5EF4-FFF2-40B4-BE49-F238E27FC236}">
                            <a16:creationId xmlns:a16="http://schemas.microsoft.com/office/drawing/2014/main" id="{B986354A-D6A6-98E1-81C3-59581A2DEDEA}"/>
                          </a:ext>
                        </a:extLst>
                      </p:cNvPr>
                      <p:cNvSpPr/>
                      <p:nvPr/>
                    </p:nvSpPr>
                    <p:spPr>
                      <a:xfrm>
                        <a:off x="12829218" y="2164060"/>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sp>
                    <p:nvSpPr>
                      <p:cNvPr id="29" name="Rectangle: Rounded Corners 28">
                        <a:extLst>
                          <a:ext uri="{FF2B5EF4-FFF2-40B4-BE49-F238E27FC236}">
                            <a16:creationId xmlns:a16="http://schemas.microsoft.com/office/drawing/2014/main" id="{B3FAE126-148F-8B0B-4E3B-2265215D3095}"/>
                          </a:ext>
                        </a:extLst>
                      </p:cNvPr>
                      <p:cNvSpPr/>
                      <p:nvPr/>
                    </p:nvSpPr>
                    <p:spPr>
                      <a:xfrm>
                        <a:off x="12829218" y="2880657"/>
                        <a:ext cx="734106" cy="62448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rgbClr val="3F3F3F"/>
                            </a:solidFill>
                            <a:latin typeface="Open Sans"/>
                            <a:ea typeface="Open Sans"/>
                            <a:cs typeface="Open Sans"/>
                          </a:rPr>
                          <a:t>VM</a:t>
                        </a:r>
                      </a:p>
                    </p:txBody>
                  </p:sp>
                </p:grpSp>
              </p:grpSp>
              <p:sp>
                <p:nvSpPr>
                  <p:cNvPr id="36" name="TextBox 35">
                    <a:extLst>
                      <a:ext uri="{FF2B5EF4-FFF2-40B4-BE49-F238E27FC236}">
                        <a16:creationId xmlns:a16="http://schemas.microsoft.com/office/drawing/2014/main" id="{DF4DA5EA-D2B6-6F40-6D22-CF9DB92B1557}"/>
                      </a:ext>
                    </a:extLst>
                  </p:cNvPr>
                  <p:cNvSpPr txBox="1"/>
                  <p:nvPr/>
                </p:nvSpPr>
                <p:spPr>
                  <a:xfrm>
                    <a:off x="12519660" y="7516775"/>
                    <a:ext cx="3261360" cy="769441"/>
                  </a:xfrm>
                  <a:prstGeom prst="rect">
                    <a:avLst/>
                  </a:prstGeom>
                  <a:noFill/>
                </p:spPr>
                <p:txBody>
                  <a:bodyPr wrap="square" rtlCol="0">
                    <a:spAutoFit/>
                  </a:bodyPr>
                  <a:lstStyle/>
                  <a:p>
                    <a:pPr algn="ctr"/>
                    <a:r>
                      <a:rPr lang="en-US" sz="2200" b="1">
                        <a:solidFill>
                          <a:schemeClr val="tx1">
                            <a:lumMod val="75000"/>
                            <a:lumOff val="25000"/>
                          </a:schemeClr>
                        </a:solidFill>
                        <a:latin typeface="Open Sans"/>
                        <a:ea typeface="Open Sans"/>
                        <a:cs typeface="Open Sans"/>
                      </a:rPr>
                      <a:t>Host one year after virtualizing</a:t>
                    </a:r>
                  </a:p>
                </p:txBody>
              </p:sp>
            </p:grpSp>
          </p:grpSp>
        </p:grpSp>
      </p:grpSp>
      <p:sp>
        <p:nvSpPr>
          <p:cNvPr id="10" name="Brandline_LVC">
            <a:extLst>
              <a:ext uri="{FF2B5EF4-FFF2-40B4-BE49-F238E27FC236}">
                <a16:creationId xmlns:a16="http://schemas.microsoft.com/office/drawing/2014/main" id="{DC43AB16-D05E-51F8-51E2-B0800F410202}"/>
              </a:ext>
            </a:extLst>
          </p:cNvPr>
          <p:cNvSpPr/>
          <p:nvPr/>
        </p:nvSpPr>
        <p:spPr>
          <a:xfrm>
            <a:off x="6959601" y="829222"/>
            <a:ext cx="2335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0272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8" name="Google Shape;558;p130"/>
          <p:cNvSpPr txBox="1">
            <a:spLocks noGrp="1"/>
          </p:cNvSpPr>
          <p:nvPr>
            <p:ph type="title"/>
          </p:nvPr>
        </p:nvSpPr>
        <p:spPr>
          <a:xfrm>
            <a:off x="-10160" y="264264"/>
            <a:ext cx="16276320" cy="687244"/>
          </a:xfrm>
          <a:prstGeom prst="rect">
            <a:avLst/>
          </a:prstGeom>
          <a:noFill/>
          <a:ln>
            <a:noFill/>
          </a:ln>
        </p:spPr>
        <p:txBody>
          <a:bodyPr spcFirstLastPara="1" wrap="square" lIns="91425" tIns="45700" rIns="91425" bIns="45700" anchor="ctr" anchorCtr="0">
            <a:normAutofit/>
          </a:bodyPr>
          <a:lstStyle/>
          <a:p>
            <a:pPr marL="0" lvl="0" indent="11175" algn="ctr" rtl="0">
              <a:lnSpc>
                <a:spcPct val="90000"/>
              </a:lnSpc>
              <a:spcBef>
                <a:spcPts val="0"/>
              </a:spcBef>
              <a:spcAft>
                <a:spcPts val="0"/>
              </a:spcAft>
              <a:buSzPts val="4400"/>
              <a:buNone/>
            </a:pPr>
            <a:r>
              <a:rPr lang="en-US">
                <a:solidFill>
                  <a:srgbClr val="3F3F3F"/>
                </a:solidFill>
              </a:rPr>
              <a:t>Resource Usage</a:t>
            </a:r>
            <a:endParaRPr>
              <a:solidFill>
                <a:srgbClr val="3F3F3F"/>
              </a:solidFill>
            </a:endParaRPr>
          </a:p>
        </p:txBody>
      </p:sp>
      <p:grpSp>
        <p:nvGrpSpPr>
          <p:cNvPr id="2" name="Group 1">
            <a:extLst>
              <a:ext uri="{FF2B5EF4-FFF2-40B4-BE49-F238E27FC236}">
                <a16:creationId xmlns:a16="http://schemas.microsoft.com/office/drawing/2014/main" id="{335389FC-2F63-1D25-7FC7-8C93342C479B}"/>
              </a:ext>
            </a:extLst>
          </p:cNvPr>
          <p:cNvGrpSpPr/>
          <p:nvPr/>
        </p:nvGrpSpPr>
        <p:grpSpPr>
          <a:xfrm>
            <a:off x="2907748" y="2396711"/>
            <a:ext cx="10440504" cy="4878732"/>
            <a:chOff x="1307548" y="2882347"/>
            <a:chExt cx="10440504" cy="4878732"/>
          </a:xfrm>
        </p:grpSpPr>
        <p:sp>
          <p:nvSpPr>
            <p:cNvPr id="39" name="Google Shape;538;gdcab15b6c4_0_0">
              <a:extLst>
                <a:ext uri="{FF2B5EF4-FFF2-40B4-BE49-F238E27FC236}">
                  <a16:creationId xmlns:a16="http://schemas.microsoft.com/office/drawing/2014/main" id="{CAE9FD14-9BBA-4B61-BE5A-F29EEDFDCCBC}"/>
                </a:ext>
              </a:extLst>
            </p:cNvPr>
            <p:cNvSpPr/>
            <p:nvPr/>
          </p:nvSpPr>
          <p:spPr>
            <a:xfrm>
              <a:off x="1307548" y="2882347"/>
              <a:ext cx="6506887" cy="4878732"/>
            </a:xfrm>
            <a:prstGeom prst="roundRect">
              <a:avLst>
                <a:gd name="adj" fmla="val 3147"/>
              </a:avLst>
            </a:prstGeom>
            <a:solidFill>
              <a:srgbClr val="F2F2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342900" indent="-342900">
                <a:lnSpc>
                  <a:spcPct val="114000"/>
                </a:lnSpc>
                <a:spcBef>
                  <a:spcPts val="600"/>
                </a:spcBef>
                <a:buSzPts val="2000"/>
                <a:buFont typeface="Arial"/>
                <a:buChar char="•"/>
              </a:pPr>
              <a:r>
                <a:rPr lang="en-US" sz="2200">
                  <a:solidFill>
                    <a:srgbClr val="3F3F3F"/>
                  </a:solidFill>
                  <a:latin typeface="Open Sans"/>
                  <a:ea typeface="Open Sans"/>
                  <a:cs typeface="Open Sans"/>
                </a:rPr>
                <a:t>Resource sharing is a key advantage of virtualization, but improper allocation and management can lead to performance issues and resource contention.</a:t>
              </a:r>
            </a:p>
            <a:p>
              <a:pPr marL="342900" indent="-342900">
                <a:lnSpc>
                  <a:spcPct val="114000"/>
                </a:lnSpc>
                <a:spcBef>
                  <a:spcPts val="600"/>
                </a:spcBef>
                <a:buSzPts val="2000"/>
                <a:buFont typeface="Arial"/>
                <a:buChar char="•"/>
              </a:pPr>
              <a:endParaRPr lang="en-US" sz="1000">
                <a:solidFill>
                  <a:srgbClr val="3F3F3F"/>
                </a:solidFill>
                <a:latin typeface="Open Sans"/>
                <a:ea typeface="Open Sans"/>
                <a:cs typeface="Open Sans"/>
              </a:endParaRPr>
            </a:p>
            <a:p>
              <a:pPr marL="342900" indent="-342900">
                <a:lnSpc>
                  <a:spcPct val="114000"/>
                </a:lnSpc>
                <a:spcBef>
                  <a:spcPts val="600"/>
                </a:spcBef>
                <a:buSzPts val="2000"/>
                <a:buFont typeface="Arial"/>
                <a:buChar char="•"/>
              </a:pPr>
              <a:r>
                <a:rPr lang="en-US" sz="2200">
                  <a:solidFill>
                    <a:srgbClr val="3F3F3F"/>
                  </a:solidFill>
                  <a:latin typeface="Open Sans"/>
                  <a:ea typeface="Open Sans"/>
                  <a:cs typeface="Open Sans"/>
                </a:rPr>
                <a:t>If resources aren't sanitized before reuse, sensitive data may be compromised.</a:t>
              </a:r>
            </a:p>
            <a:p>
              <a:pPr marL="342900" indent="-342900">
                <a:lnSpc>
                  <a:spcPct val="114000"/>
                </a:lnSpc>
                <a:spcBef>
                  <a:spcPts val="600"/>
                </a:spcBef>
                <a:buSzPts val="2000"/>
                <a:buFont typeface="Arial"/>
                <a:buChar char="•"/>
              </a:pPr>
              <a:endParaRPr lang="en-US" sz="1000">
                <a:solidFill>
                  <a:srgbClr val="3F3F3F"/>
                </a:solidFill>
                <a:latin typeface="Open Sans"/>
                <a:ea typeface="Open Sans"/>
                <a:cs typeface="Open Sans"/>
              </a:endParaRPr>
            </a:p>
            <a:p>
              <a:pPr marL="342900" indent="-342900">
                <a:lnSpc>
                  <a:spcPct val="114000"/>
                </a:lnSpc>
                <a:spcBef>
                  <a:spcPts val="600"/>
                </a:spcBef>
                <a:buSzPts val="2000"/>
                <a:buFont typeface="Arial"/>
                <a:buChar char="•"/>
              </a:pPr>
              <a:r>
                <a:rPr lang="en-US" sz="2200">
                  <a:solidFill>
                    <a:srgbClr val="3F3F3F"/>
                  </a:solidFill>
                  <a:latin typeface="Open Sans"/>
                  <a:ea typeface="Open Sans"/>
                  <a:cs typeface="Open Sans"/>
                </a:rPr>
                <a:t>Excessive resource consumption by one VM can impact the performance of others on the same host, leading to resource exhaustion.</a:t>
              </a:r>
              <a:endParaRPr sz="2200">
                <a:solidFill>
                  <a:srgbClr val="3F3F3F"/>
                </a:solidFill>
                <a:latin typeface="Open Sans"/>
                <a:ea typeface="Open Sans"/>
                <a:cs typeface="Open Sans"/>
              </a:endParaRPr>
            </a:p>
          </p:txBody>
        </p:sp>
        <p:pic>
          <p:nvPicPr>
            <p:cNvPr id="3" name="Picture 2">
              <a:extLst>
                <a:ext uri="{FF2B5EF4-FFF2-40B4-BE49-F238E27FC236}">
                  <a16:creationId xmlns:a16="http://schemas.microsoft.com/office/drawing/2014/main" id="{8F39DE2E-E71A-8AA9-4342-9BCEA1DC403E}"/>
                </a:ext>
              </a:extLst>
            </p:cNvPr>
            <p:cNvPicPr>
              <a:picLocks noChangeAspect="1"/>
            </p:cNvPicPr>
            <p:nvPr/>
          </p:nvPicPr>
          <p:blipFill>
            <a:blip r:embed="rId3"/>
            <a:stretch>
              <a:fillRect/>
            </a:stretch>
          </p:blipFill>
          <p:spPr>
            <a:xfrm>
              <a:off x="9571182" y="3969201"/>
              <a:ext cx="2176870" cy="2176870"/>
            </a:xfrm>
            <a:prstGeom prst="rect">
              <a:avLst/>
            </a:prstGeom>
          </p:spPr>
        </p:pic>
      </p:grpSp>
      <p:sp>
        <p:nvSpPr>
          <p:cNvPr id="5" name="Brandline_LVC">
            <a:extLst>
              <a:ext uri="{FF2B5EF4-FFF2-40B4-BE49-F238E27FC236}">
                <a16:creationId xmlns:a16="http://schemas.microsoft.com/office/drawing/2014/main" id="{25CECAA8-D7A3-7C79-354C-D4A04CEE4015}"/>
              </a:ext>
            </a:extLst>
          </p:cNvPr>
          <p:cNvSpPr/>
          <p:nvPr/>
        </p:nvSpPr>
        <p:spPr>
          <a:xfrm>
            <a:off x="6388100" y="850710"/>
            <a:ext cx="348860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6942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89512"/>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What Is Cloud</a:t>
            </a:r>
            <a:r>
              <a:rPr lang="en-US">
                <a:solidFill>
                  <a:schemeClr val="tx1">
                    <a:lumMod val="75000"/>
                    <a:lumOff val="25000"/>
                  </a:schemeClr>
                </a:solidFill>
              </a:rPr>
              <a:t>?</a:t>
            </a:r>
            <a:endParaRPr lang="en-US">
              <a:solidFill>
                <a:schemeClr val="tx1">
                  <a:lumMod val="75000"/>
                  <a:lumOff val="25000"/>
                </a:schemeClr>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BE2A499A-9D38-A026-0119-0D9F40F40691}"/>
              </a:ext>
            </a:extLst>
          </p:cNvPr>
          <p:cNvGrpSpPr/>
          <p:nvPr/>
        </p:nvGrpSpPr>
        <p:grpSpPr>
          <a:xfrm>
            <a:off x="2198481" y="2701636"/>
            <a:ext cx="11859039" cy="3313545"/>
            <a:chOff x="1494317" y="2858016"/>
            <a:chExt cx="11859039" cy="3313545"/>
          </a:xfrm>
        </p:grpSpPr>
        <p:sp>
          <p:nvSpPr>
            <p:cNvPr id="582" name="Google Shape;582;ge961dd843d_0_334"/>
            <p:cNvSpPr/>
            <p:nvPr/>
          </p:nvSpPr>
          <p:spPr>
            <a:xfrm>
              <a:off x="1494317" y="2858016"/>
              <a:ext cx="7843714" cy="3313545"/>
            </a:xfrm>
            <a:prstGeom prst="roundRect">
              <a:avLst>
                <a:gd name="adj" fmla="val 900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spcBef>
                  <a:spcPts val="600"/>
                </a:spcBef>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The cloud refers to a network of servers around the world. These servers store data, run applications, and deliver services like webmail, video streaming, and social media. </a:t>
              </a:r>
            </a:p>
            <a:p>
              <a:pPr marL="342900" lvl="0" indent="-342900">
                <a:lnSpc>
                  <a:spcPct val="114000"/>
                </a:lnSpc>
                <a:spcBef>
                  <a:spcPts val="600"/>
                </a:spcBef>
                <a:buSzPts val="20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0" indent="-342900">
                <a:lnSpc>
                  <a:spcPct val="114000"/>
                </a:lnSpc>
                <a:spcBef>
                  <a:spcPts val="600"/>
                </a:spcBef>
                <a:buSzPts val="2000"/>
                <a:buFont typeface="Arial" panose="020B0604020202020204" pitchFamily="34" charset="0"/>
                <a:buChar char="•"/>
              </a:pPr>
              <a:r>
                <a:rPr lang="en-US" sz="2200">
                  <a:solidFill>
                    <a:schemeClr val="tx1">
                      <a:lumMod val="75000"/>
                      <a:lumOff val="25000"/>
                    </a:schemeClr>
                  </a:solidFill>
                  <a:latin typeface="Open Sans"/>
                  <a:ea typeface="Open Sans"/>
                  <a:cs typeface="Open Sans"/>
                </a:rPr>
                <a:t>Instead of having your own physical computer to store files or run programs, you can access them through the internet from any device.</a:t>
              </a:r>
              <a:endParaRPr lang="en-GB" sz="2200">
                <a:solidFill>
                  <a:schemeClr val="tx1">
                    <a:lumMod val="75000"/>
                    <a:lumOff val="25000"/>
                  </a:schemeClr>
                </a:solidFill>
                <a:latin typeface="Open Sans"/>
                <a:ea typeface="Open Sans"/>
                <a:cs typeface="Open Sans"/>
              </a:endParaRPr>
            </a:p>
          </p:txBody>
        </p:sp>
        <p:pic>
          <p:nvPicPr>
            <p:cNvPr id="3" name="Picture 2">
              <a:extLst>
                <a:ext uri="{FF2B5EF4-FFF2-40B4-BE49-F238E27FC236}">
                  <a16:creationId xmlns:a16="http://schemas.microsoft.com/office/drawing/2014/main" id="{DE7C9E8D-842A-7C84-48CB-BD61FB224B15}"/>
                </a:ext>
              </a:extLst>
            </p:cNvPr>
            <p:cNvPicPr>
              <a:picLocks noChangeAspect="1"/>
            </p:cNvPicPr>
            <p:nvPr/>
          </p:nvPicPr>
          <p:blipFill>
            <a:blip r:embed="rId3"/>
            <a:stretch>
              <a:fillRect/>
            </a:stretch>
          </p:blipFill>
          <p:spPr>
            <a:xfrm>
              <a:off x="10779760" y="3441582"/>
              <a:ext cx="2573596" cy="2573596"/>
            </a:xfrm>
            <a:prstGeom prst="rect">
              <a:avLst/>
            </a:prstGeom>
          </p:spPr>
        </p:pic>
      </p:grpSp>
      <p:sp>
        <p:nvSpPr>
          <p:cNvPr id="5" name="Brandline_LVC">
            <a:extLst>
              <a:ext uri="{FF2B5EF4-FFF2-40B4-BE49-F238E27FC236}">
                <a16:creationId xmlns:a16="http://schemas.microsoft.com/office/drawing/2014/main" id="{998D0461-FBA3-F78D-ADDC-E5320D9952ED}"/>
              </a:ext>
            </a:extLst>
          </p:cNvPr>
          <p:cNvSpPr/>
          <p:nvPr/>
        </p:nvSpPr>
        <p:spPr>
          <a:xfrm>
            <a:off x="6502400" y="875986"/>
            <a:ext cx="32604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044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099" y="289512"/>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Cloud Vulnerabilities</a:t>
            </a:r>
          </a:p>
        </p:txBody>
      </p:sp>
      <p:grpSp>
        <p:nvGrpSpPr>
          <p:cNvPr id="7" name="Group 6">
            <a:extLst>
              <a:ext uri="{FF2B5EF4-FFF2-40B4-BE49-F238E27FC236}">
                <a16:creationId xmlns:a16="http://schemas.microsoft.com/office/drawing/2014/main" id="{BE3D4F86-1D63-179D-8475-0F06E9435D29}"/>
              </a:ext>
            </a:extLst>
          </p:cNvPr>
          <p:cNvGrpSpPr/>
          <p:nvPr/>
        </p:nvGrpSpPr>
        <p:grpSpPr>
          <a:xfrm>
            <a:off x="2191577" y="2948264"/>
            <a:ext cx="11872851" cy="3247473"/>
            <a:chOff x="2041936" y="2961084"/>
            <a:chExt cx="11872851" cy="3247473"/>
          </a:xfrm>
        </p:grpSpPr>
        <p:sp>
          <p:nvSpPr>
            <p:cNvPr id="582" name="Google Shape;582;ge961dd843d_0_334"/>
            <p:cNvSpPr/>
            <p:nvPr/>
          </p:nvSpPr>
          <p:spPr>
            <a:xfrm>
              <a:off x="2041936" y="3099240"/>
              <a:ext cx="7843714" cy="2971161"/>
            </a:xfrm>
            <a:prstGeom prst="roundRect">
              <a:avLst>
                <a:gd name="adj" fmla="val 863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spcBef>
                  <a:spcPts val="600"/>
                </a:spcBef>
                <a:buSzPts val="2000"/>
                <a:buFont typeface="Arial" panose="020B0604020202020204" pitchFamily="34" charset="0"/>
                <a:buChar char="•"/>
              </a:pPr>
              <a:r>
                <a:rPr lang="en-US" sz="2200">
                  <a:solidFill>
                    <a:srgbClr val="3F3F3F"/>
                  </a:solidFill>
                  <a:latin typeface="Open Sans"/>
                  <a:ea typeface="Open Sans"/>
                  <a:cs typeface="Open Sans"/>
                </a:rPr>
                <a:t>Cloud vulnerabilities are security weaknesses or gaps within a cloud computing environment that malicious actors can exploit. </a:t>
              </a:r>
            </a:p>
            <a:p>
              <a:pPr marL="342900" lvl="0" indent="-342900">
                <a:lnSpc>
                  <a:spcPct val="114000"/>
                </a:lnSpc>
                <a:spcBef>
                  <a:spcPts val="600"/>
                </a:spcBef>
                <a:buSzPts val="2000"/>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spcBef>
                  <a:spcPts val="600"/>
                </a:spcBef>
                <a:buSzPts val="2000"/>
                <a:buFont typeface="Arial" panose="020B0604020202020204" pitchFamily="34" charset="0"/>
                <a:buChar char="•"/>
              </a:pPr>
              <a:r>
                <a:rPr lang="en-US" sz="2200">
                  <a:solidFill>
                    <a:srgbClr val="3F3F3F"/>
                  </a:solidFill>
                  <a:latin typeface="Open Sans"/>
                  <a:ea typeface="Open Sans"/>
                  <a:cs typeface="Open Sans"/>
                </a:rPr>
                <a:t>These weaknesses can be found in various cloud components, and a few of them will be mentioned in the next slide.</a:t>
              </a:r>
              <a:endParaRPr lang="en-GB" sz="2200">
                <a:solidFill>
                  <a:srgbClr val="3F3F3F"/>
                </a:solidFill>
                <a:latin typeface="Open Sans"/>
                <a:ea typeface="Open Sans"/>
                <a:cs typeface="Open Sans"/>
              </a:endParaRPr>
            </a:p>
          </p:txBody>
        </p:sp>
        <p:grpSp>
          <p:nvGrpSpPr>
            <p:cNvPr id="5" name="Group 4">
              <a:extLst>
                <a:ext uri="{FF2B5EF4-FFF2-40B4-BE49-F238E27FC236}">
                  <a16:creationId xmlns:a16="http://schemas.microsoft.com/office/drawing/2014/main" id="{350B05BC-BEED-687D-E810-B209920C0B59}"/>
                </a:ext>
              </a:extLst>
            </p:cNvPr>
            <p:cNvGrpSpPr/>
            <p:nvPr/>
          </p:nvGrpSpPr>
          <p:grpSpPr>
            <a:xfrm>
              <a:off x="10734482" y="2961084"/>
              <a:ext cx="3180305" cy="3247473"/>
              <a:chOff x="10436305" y="2998805"/>
              <a:chExt cx="3857242" cy="3938708"/>
            </a:xfrm>
          </p:grpSpPr>
          <p:pic>
            <p:nvPicPr>
              <p:cNvPr id="4" name="Picture 3">
                <a:extLst>
                  <a:ext uri="{FF2B5EF4-FFF2-40B4-BE49-F238E27FC236}">
                    <a16:creationId xmlns:a16="http://schemas.microsoft.com/office/drawing/2014/main" id="{4E40995A-FFC1-DF99-1BD7-AB136185D563}"/>
                  </a:ext>
                </a:extLst>
              </p:cNvPr>
              <p:cNvPicPr>
                <a:picLocks noChangeAspect="1"/>
              </p:cNvPicPr>
              <p:nvPr/>
            </p:nvPicPr>
            <p:blipFill>
              <a:blip r:embed="rId3"/>
              <a:stretch>
                <a:fillRect/>
              </a:stretch>
            </p:blipFill>
            <p:spPr>
              <a:xfrm>
                <a:off x="11181274" y="3825240"/>
                <a:ext cx="3112273" cy="3112273"/>
              </a:xfrm>
              <a:prstGeom prst="rect">
                <a:avLst/>
              </a:prstGeom>
            </p:spPr>
          </p:pic>
          <p:pic>
            <p:nvPicPr>
              <p:cNvPr id="6" name="Picture 5">
                <a:extLst>
                  <a:ext uri="{FF2B5EF4-FFF2-40B4-BE49-F238E27FC236}">
                    <a16:creationId xmlns:a16="http://schemas.microsoft.com/office/drawing/2014/main" id="{0882C0D6-A0D0-DBF9-1C66-1904BB54E6A4}"/>
                  </a:ext>
                </a:extLst>
              </p:cNvPr>
              <p:cNvPicPr>
                <a:picLocks noChangeAspect="1"/>
              </p:cNvPicPr>
              <p:nvPr/>
            </p:nvPicPr>
            <p:blipFill>
              <a:blip r:embed="rId4"/>
              <a:stretch>
                <a:fillRect/>
              </a:stretch>
            </p:blipFill>
            <p:spPr>
              <a:xfrm>
                <a:off x="10436305" y="2998805"/>
                <a:ext cx="2606865" cy="2606865"/>
              </a:xfrm>
              <a:prstGeom prst="rect">
                <a:avLst/>
              </a:prstGeom>
            </p:spPr>
          </p:pic>
        </p:grpSp>
      </p:grpSp>
      <p:sp>
        <p:nvSpPr>
          <p:cNvPr id="3" name="Brandline_LVC">
            <a:extLst>
              <a:ext uri="{FF2B5EF4-FFF2-40B4-BE49-F238E27FC236}">
                <a16:creationId xmlns:a16="http://schemas.microsoft.com/office/drawing/2014/main" id="{D078C4F2-CDD5-D654-FA94-28F1A701B067}"/>
              </a:ext>
            </a:extLst>
          </p:cNvPr>
          <p:cNvSpPr/>
          <p:nvPr/>
        </p:nvSpPr>
        <p:spPr>
          <a:xfrm>
            <a:off x="5816600" y="836230"/>
            <a:ext cx="4619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7593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5" name="Group 14">
            <a:extLst>
              <a:ext uri="{FF2B5EF4-FFF2-40B4-BE49-F238E27FC236}">
                <a16:creationId xmlns:a16="http://schemas.microsoft.com/office/drawing/2014/main" id="{7683381E-8A76-D531-DECE-D32C035FF3ED}"/>
              </a:ext>
            </a:extLst>
          </p:cNvPr>
          <p:cNvGrpSpPr/>
          <p:nvPr/>
        </p:nvGrpSpPr>
        <p:grpSpPr>
          <a:xfrm>
            <a:off x="504175" y="1710659"/>
            <a:ext cx="15247650" cy="6040734"/>
            <a:chOff x="539608" y="2665133"/>
            <a:chExt cx="15247650" cy="6040734"/>
          </a:xfrm>
        </p:grpSpPr>
        <p:grpSp>
          <p:nvGrpSpPr>
            <p:cNvPr id="6" name="Group 5">
              <a:extLst>
                <a:ext uri="{FF2B5EF4-FFF2-40B4-BE49-F238E27FC236}">
                  <a16:creationId xmlns:a16="http://schemas.microsoft.com/office/drawing/2014/main" id="{4ABB0D81-8533-2D0D-B890-CE11D3F711EA}"/>
                </a:ext>
              </a:extLst>
            </p:cNvPr>
            <p:cNvGrpSpPr/>
            <p:nvPr/>
          </p:nvGrpSpPr>
          <p:grpSpPr>
            <a:xfrm>
              <a:off x="539608" y="2684199"/>
              <a:ext cx="3545725" cy="6002606"/>
              <a:chOff x="539608" y="2684198"/>
              <a:chExt cx="3545725" cy="6002606"/>
            </a:xfrm>
          </p:grpSpPr>
          <p:grpSp>
            <p:nvGrpSpPr>
              <p:cNvPr id="123" name="Group 122">
                <a:extLst>
                  <a:ext uri="{FF2B5EF4-FFF2-40B4-BE49-F238E27FC236}">
                    <a16:creationId xmlns:a16="http://schemas.microsoft.com/office/drawing/2014/main" id="{B5438011-949B-4666-A535-04407E0D985C}"/>
                  </a:ext>
                </a:extLst>
              </p:cNvPr>
              <p:cNvGrpSpPr/>
              <p:nvPr/>
            </p:nvGrpSpPr>
            <p:grpSpPr>
              <a:xfrm>
                <a:off x="539608" y="2684198"/>
                <a:ext cx="3545725" cy="6002606"/>
                <a:chOff x="3403864" y="2214232"/>
                <a:chExt cx="2519473" cy="3147117"/>
              </a:xfrm>
            </p:grpSpPr>
            <p:sp>
              <p:nvSpPr>
                <p:cNvPr id="124" name="Rectangle: Rounded Corners 123">
                  <a:extLst>
                    <a:ext uri="{FF2B5EF4-FFF2-40B4-BE49-F238E27FC236}">
                      <a16:creationId xmlns:a16="http://schemas.microsoft.com/office/drawing/2014/main" id="{910652A9-EA4C-4FA7-A887-7F499E967723}"/>
                    </a:ext>
                  </a:extLst>
                </p:cNvPr>
                <p:cNvSpPr/>
                <p:nvPr/>
              </p:nvSpPr>
              <p:spPr>
                <a:xfrm>
                  <a:off x="3579970" y="2408266"/>
                  <a:ext cx="2167261" cy="446328"/>
                </a:xfrm>
                <a:prstGeom prst="roundRect">
                  <a:avLst/>
                </a:prstGeom>
                <a:noFill/>
                <a:ln w="25400" cap="flat" cmpd="sng" algn="ctr">
                  <a:noFill/>
                  <a:prstDash val="solid"/>
                </a:ln>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Risk of shared tenancy</a:t>
                  </a:r>
                </a:p>
              </p:txBody>
            </p:sp>
            <p:sp>
              <p:nvSpPr>
                <p:cNvPr id="125" name="Graphic 3">
                  <a:extLst>
                    <a:ext uri="{FF2B5EF4-FFF2-40B4-BE49-F238E27FC236}">
                      <a16:creationId xmlns:a16="http://schemas.microsoft.com/office/drawing/2014/main" id="{C15AB3B2-36F2-43B6-A318-06556870D2D6}"/>
                    </a:ext>
                  </a:extLst>
                </p:cNvPr>
                <p:cNvSpPr/>
                <p:nvPr/>
              </p:nvSpPr>
              <p:spPr>
                <a:xfrm>
                  <a:off x="3403864" y="2214232"/>
                  <a:ext cx="2519473" cy="3147117"/>
                </a:xfrm>
                <a:custGeom>
                  <a:avLst/>
                  <a:gdLst>
                    <a:gd name="connsiteX0" fmla="*/ 321031 w 2519473"/>
                    <a:gd name="connsiteY0" fmla="*/ 3147117 h 3147117"/>
                    <a:gd name="connsiteX1" fmla="*/ 0 w 2519473"/>
                    <a:gd name="connsiteY1" fmla="*/ 2826097 h 3147117"/>
                    <a:gd name="connsiteX2" fmla="*/ 0 w 2519473"/>
                    <a:gd name="connsiteY2" fmla="*/ 1739254 h 3147117"/>
                    <a:gd name="connsiteX3" fmla="*/ 162547 w 2519473"/>
                    <a:gd name="connsiteY3" fmla="*/ 1576706 h 3147117"/>
                    <a:gd name="connsiteX4" fmla="*/ 247885 w 2519473"/>
                    <a:gd name="connsiteY4" fmla="*/ 1576706 h 3147117"/>
                    <a:gd name="connsiteX5" fmla="*/ 247885 w 2519473"/>
                    <a:gd name="connsiteY5" fmla="*/ 1695453 h 3147117"/>
                    <a:gd name="connsiteX6" fmla="*/ 449937 w 2519473"/>
                    <a:gd name="connsiteY6" fmla="*/ 1493401 h 3147117"/>
                    <a:gd name="connsiteX7" fmla="*/ 247885 w 2519473"/>
                    <a:gd name="connsiteY7" fmla="*/ 1291349 h 3147117"/>
                    <a:gd name="connsiteX8" fmla="*/ 247885 w 2519473"/>
                    <a:gd name="connsiteY8" fmla="*/ 1414159 h 3147117"/>
                    <a:gd name="connsiteX9" fmla="*/ 162547 w 2519473"/>
                    <a:gd name="connsiteY9" fmla="*/ 1414159 h 3147117"/>
                    <a:gd name="connsiteX10" fmla="*/ 0 w 2519473"/>
                    <a:gd name="connsiteY10" fmla="*/ 1251612 h 3147117"/>
                    <a:gd name="connsiteX11" fmla="*/ 0 w 2519473"/>
                    <a:gd name="connsiteY11" fmla="*/ 321031 h 3147117"/>
                    <a:gd name="connsiteX12" fmla="*/ 321031 w 2519473"/>
                    <a:gd name="connsiteY12" fmla="*/ 0 h 3147117"/>
                    <a:gd name="connsiteX13" fmla="*/ 2198452 w 2519473"/>
                    <a:gd name="connsiteY13" fmla="*/ 0 h 3147117"/>
                    <a:gd name="connsiteX14" fmla="*/ 2519473 w 2519473"/>
                    <a:gd name="connsiteY14" fmla="*/ 321031 h 3147117"/>
                    <a:gd name="connsiteX15" fmla="*/ 2519473 w 2519473"/>
                    <a:gd name="connsiteY15" fmla="*/ 2826097 h 3147117"/>
                    <a:gd name="connsiteX16" fmla="*/ 2198452 w 2519473"/>
                    <a:gd name="connsiteY16" fmla="*/ 3147117 h 3147117"/>
                    <a:gd name="connsiteX17" fmla="*/ 321031 w 2519473"/>
                    <a:gd name="connsiteY17" fmla="*/ 3147117 h 3147117"/>
                    <a:gd name="connsiteX18" fmla="*/ 162547 w 2519473"/>
                    <a:gd name="connsiteY18" fmla="*/ 1621407 h 3147117"/>
                    <a:gd name="connsiteX19" fmla="*/ 44701 w 2519473"/>
                    <a:gd name="connsiteY19" fmla="*/ 1739254 h 3147117"/>
                    <a:gd name="connsiteX20" fmla="*/ 44701 w 2519473"/>
                    <a:gd name="connsiteY20" fmla="*/ 2826097 h 3147117"/>
                    <a:gd name="connsiteX21" fmla="*/ 321031 w 2519473"/>
                    <a:gd name="connsiteY21" fmla="*/ 3102407 h 3147117"/>
                    <a:gd name="connsiteX22" fmla="*/ 2198452 w 2519473"/>
                    <a:gd name="connsiteY22" fmla="*/ 3102407 h 3147117"/>
                    <a:gd name="connsiteX23" fmla="*/ 2474788 w 2519473"/>
                    <a:gd name="connsiteY23" fmla="*/ 2826097 h 3147117"/>
                    <a:gd name="connsiteX24" fmla="*/ 2474788 w 2519473"/>
                    <a:gd name="connsiteY24" fmla="*/ 321031 h 3147117"/>
                    <a:gd name="connsiteX25" fmla="*/ 2198452 w 2519473"/>
                    <a:gd name="connsiteY25" fmla="*/ 44701 h 3147117"/>
                    <a:gd name="connsiteX26" fmla="*/ 321031 w 2519473"/>
                    <a:gd name="connsiteY26" fmla="*/ 44701 h 3147117"/>
                    <a:gd name="connsiteX27" fmla="*/ 44701 w 2519473"/>
                    <a:gd name="connsiteY27" fmla="*/ 321031 h 3147117"/>
                    <a:gd name="connsiteX28" fmla="*/ 44701 w 2519473"/>
                    <a:gd name="connsiteY28" fmla="*/ 1251614 h 3147117"/>
                    <a:gd name="connsiteX29" fmla="*/ 162547 w 2519473"/>
                    <a:gd name="connsiteY29" fmla="*/ 1369461 h 3147117"/>
                    <a:gd name="connsiteX30" fmla="*/ 203184 w 2519473"/>
                    <a:gd name="connsiteY30" fmla="*/ 1369461 h 3147117"/>
                    <a:gd name="connsiteX31" fmla="*/ 203184 w 2519473"/>
                    <a:gd name="connsiteY31" fmla="*/ 1213212 h 3147117"/>
                    <a:gd name="connsiteX32" fmla="*/ 215578 w 2519473"/>
                    <a:gd name="connsiteY32" fmla="*/ 1200861 h 3147117"/>
                    <a:gd name="connsiteX33" fmla="*/ 224240 w 2519473"/>
                    <a:gd name="connsiteY33" fmla="*/ 1204490 h 3147117"/>
                    <a:gd name="connsiteX34" fmla="*/ 513154 w 2519473"/>
                    <a:gd name="connsiteY34" fmla="*/ 1493403 h 3147117"/>
                    <a:gd name="connsiteX35" fmla="*/ 224240 w 2519473"/>
                    <a:gd name="connsiteY35" fmla="*/ 1782317 h 3147117"/>
                    <a:gd name="connsiteX36" fmla="*/ 215578 w 2519473"/>
                    <a:gd name="connsiteY36" fmla="*/ 1785946 h 3147117"/>
                    <a:gd name="connsiteX37" fmla="*/ 203184 w 2519473"/>
                    <a:gd name="connsiteY37" fmla="*/ 1773595 h 3147117"/>
                    <a:gd name="connsiteX38" fmla="*/ 203184 w 2519473"/>
                    <a:gd name="connsiteY38" fmla="*/ 1621409 h 3147117"/>
                    <a:gd name="connsiteX39" fmla="*/ 162547 w 2519473"/>
                    <a:gd name="connsiteY39" fmla="*/ 1621409 h 314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473" h="3147117">
                      <a:moveTo>
                        <a:pt x="321031" y="3147117"/>
                      </a:moveTo>
                      <a:cubicBezTo>
                        <a:pt x="144016" y="3147117"/>
                        <a:pt x="0" y="3003114"/>
                        <a:pt x="0" y="2826097"/>
                      </a:cubicBezTo>
                      <a:lnTo>
                        <a:pt x="0" y="1739254"/>
                      </a:lnTo>
                      <a:cubicBezTo>
                        <a:pt x="0" y="1649625"/>
                        <a:pt x="72919" y="1576706"/>
                        <a:pt x="162547" y="1576706"/>
                      </a:cubicBezTo>
                      <a:lnTo>
                        <a:pt x="247885" y="1576706"/>
                      </a:lnTo>
                      <a:lnTo>
                        <a:pt x="247885" y="1695453"/>
                      </a:lnTo>
                      <a:lnTo>
                        <a:pt x="449937" y="1493401"/>
                      </a:lnTo>
                      <a:lnTo>
                        <a:pt x="247885" y="1291349"/>
                      </a:lnTo>
                      <a:lnTo>
                        <a:pt x="247885" y="1414159"/>
                      </a:lnTo>
                      <a:lnTo>
                        <a:pt x="162547" y="1414159"/>
                      </a:lnTo>
                      <a:cubicBezTo>
                        <a:pt x="72919" y="1414159"/>
                        <a:pt x="0" y="1341240"/>
                        <a:pt x="0" y="1251612"/>
                      </a:cubicBezTo>
                      <a:lnTo>
                        <a:pt x="0" y="321031"/>
                      </a:lnTo>
                      <a:cubicBezTo>
                        <a:pt x="0" y="144016"/>
                        <a:pt x="144013" y="0"/>
                        <a:pt x="321031" y="0"/>
                      </a:cubicBezTo>
                      <a:lnTo>
                        <a:pt x="2198452" y="0"/>
                      </a:lnTo>
                      <a:cubicBezTo>
                        <a:pt x="2375467" y="0"/>
                        <a:pt x="2519473" y="144016"/>
                        <a:pt x="2519473" y="321031"/>
                      </a:cubicBezTo>
                      <a:lnTo>
                        <a:pt x="2519473" y="2826097"/>
                      </a:lnTo>
                      <a:cubicBezTo>
                        <a:pt x="2519473" y="3003114"/>
                        <a:pt x="2375467" y="3147117"/>
                        <a:pt x="2198452" y="3147117"/>
                      </a:cubicBezTo>
                      <a:lnTo>
                        <a:pt x="321031" y="3147117"/>
                      </a:lnTo>
                      <a:close/>
                      <a:moveTo>
                        <a:pt x="162547" y="1621407"/>
                      </a:moveTo>
                      <a:cubicBezTo>
                        <a:pt x="97568" y="1621407"/>
                        <a:pt x="44701" y="1674272"/>
                        <a:pt x="44701" y="1739254"/>
                      </a:cubicBezTo>
                      <a:lnTo>
                        <a:pt x="44701" y="2826097"/>
                      </a:lnTo>
                      <a:cubicBezTo>
                        <a:pt x="44701" y="2978447"/>
                        <a:pt x="168663" y="3102407"/>
                        <a:pt x="321031" y="3102407"/>
                      </a:cubicBezTo>
                      <a:lnTo>
                        <a:pt x="2198452" y="3102407"/>
                      </a:lnTo>
                      <a:cubicBezTo>
                        <a:pt x="2350820" y="3102407"/>
                        <a:pt x="2474788" y="2978447"/>
                        <a:pt x="2474788" y="2826097"/>
                      </a:cubicBezTo>
                      <a:lnTo>
                        <a:pt x="2474788" y="321031"/>
                      </a:lnTo>
                      <a:cubicBezTo>
                        <a:pt x="2474788" y="168663"/>
                        <a:pt x="2350820" y="44701"/>
                        <a:pt x="2198452" y="44701"/>
                      </a:cubicBezTo>
                      <a:lnTo>
                        <a:pt x="321031" y="44701"/>
                      </a:lnTo>
                      <a:cubicBezTo>
                        <a:pt x="168663" y="44701"/>
                        <a:pt x="44701" y="168663"/>
                        <a:pt x="44701" y="321031"/>
                      </a:cubicBezTo>
                      <a:lnTo>
                        <a:pt x="44701" y="1251614"/>
                      </a:lnTo>
                      <a:cubicBezTo>
                        <a:pt x="44701" y="1316596"/>
                        <a:pt x="97568" y="1369461"/>
                        <a:pt x="162547" y="1369461"/>
                      </a:cubicBezTo>
                      <a:lnTo>
                        <a:pt x="203184" y="1369461"/>
                      </a:lnTo>
                      <a:lnTo>
                        <a:pt x="203184" y="1213212"/>
                      </a:lnTo>
                      <a:cubicBezTo>
                        <a:pt x="203184" y="1206399"/>
                        <a:pt x="208745" y="1200861"/>
                        <a:pt x="215578" y="1200861"/>
                      </a:cubicBezTo>
                      <a:cubicBezTo>
                        <a:pt x="218824" y="1200861"/>
                        <a:pt x="221901" y="1202148"/>
                        <a:pt x="224240" y="1204490"/>
                      </a:cubicBezTo>
                      <a:lnTo>
                        <a:pt x="513154" y="1493403"/>
                      </a:lnTo>
                      <a:lnTo>
                        <a:pt x="224240" y="1782317"/>
                      </a:lnTo>
                      <a:cubicBezTo>
                        <a:pt x="221898" y="1784659"/>
                        <a:pt x="218824" y="1785946"/>
                        <a:pt x="215578" y="1785946"/>
                      </a:cubicBezTo>
                      <a:cubicBezTo>
                        <a:pt x="208745" y="1785946"/>
                        <a:pt x="203184" y="1780405"/>
                        <a:pt x="203184" y="1773595"/>
                      </a:cubicBezTo>
                      <a:lnTo>
                        <a:pt x="203184" y="1621409"/>
                      </a:lnTo>
                      <a:lnTo>
                        <a:pt x="162547" y="1621409"/>
                      </a:lnTo>
                      <a:close/>
                    </a:path>
                  </a:pathLst>
                </a:custGeom>
                <a:solidFill>
                  <a:srgbClr val="FFAA00"/>
                </a:solidFill>
                <a:ln w="249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latin typeface="+mn-lt"/>
                  </a:endParaRPr>
                </a:p>
              </p:txBody>
            </p:sp>
          </p:grpSp>
          <p:sp>
            <p:nvSpPr>
              <p:cNvPr id="5" name="Rectangle: Rounded Corners 4">
                <a:extLst>
                  <a:ext uri="{FF2B5EF4-FFF2-40B4-BE49-F238E27FC236}">
                    <a16:creationId xmlns:a16="http://schemas.microsoft.com/office/drawing/2014/main" id="{FB8A0980-0F83-AC71-B02C-5C2872EB4BAC}"/>
                  </a:ext>
                </a:extLst>
              </p:cNvPr>
              <p:cNvSpPr/>
              <p:nvPr/>
            </p:nvSpPr>
            <p:spPr>
              <a:xfrm>
                <a:off x="1216025" y="3860241"/>
                <a:ext cx="2663904" cy="4074795"/>
              </a:xfrm>
              <a:prstGeom prst="roundRect">
                <a:avLst/>
              </a:prstGeom>
              <a:noFill/>
              <a:ln w="25400" cap="flat" cmpd="sng" algn="ctr">
                <a:noFill/>
                <a:prstDash val="solid"/>
              </a:ln>
              <a:effectLst/>
            </p:spPr>
            <p:txBody>
              <a:bodyPr wrap="square" lIns="91440" tIns="45720" rIns="91440" bIns="45720" rtlCol="0" anchor="ctr">
                <a:spAutoFit/>
              </a:bodyPr>
              <a:lstStyle/>
              <a:p>
                <a:pPr algn="ctr">
                  <a:buClrTx/>
                  <a:defRPr/>
                </a:pPr>
                <a:r>
                  <a:rPr kumimoji="0" lang="en-US" sz="2200" b="0" i="0" u="none" strike="noStrike" kern="0" cap="none" spc="0" normalizeH="0" baseline="0" noProof="0">
                    <a:ln>
                      <a:noFill/>
                    </a:ln>
                    <a:solidFill>
                      <a:schemeClr val="tx1">
                        <a:lumMod val="75000"/>
                        <a:lumOff val="25000"/>
                      </a:schemeClr>
                    </a:solidFill>
                    <a:effectLst/>
                    <a:uLnTx/>
                    <a:uFillTx/>
                    <a:latin typeface="Open Sans"/>
                    <a:ea typeface="Open Sans"/>
                    <a:cs typeface="Open Sans"/>
                  </a:rPr>
                  <a:t>In a public cloud, multiple tenants share the same environment. Without proper isolation, this can result in data breaches and unauthorized access.</a:t>
                </a:r>
              </a:p>
            </p:txBody>
          </p:sp>
        </p:grpSp>
        <p:grpSp>
          <p:nvGrpSpPr>
            <p:cNvPr id="7" name="Group 6">
              <a:extLst>
                <a:ext uri="{FF2B5EF4-FFF2-40B4-BE49-F238E27FC236}">
                  <a16:creationId xmlns:a16="http://schemas.microsoft.com/office/drawing/2014/main" id="{4F539234-A255-FEE0-18F1-D62DD49C8B6E}"/>
                </a:ext>
              </a:extLst>
            </p:cNvPr>
            <p:cNvGrpSpPr/>
            <p:nvPr/>
          </p:nvGrpSpPr>
          <p:grpSpPr>
            <a:xfrm>
              <a:off x="4431909" y="2665133"/>
              <a:ext cx="3654567" cy="6040730"/>
              <a:chOff x="4330250" y="2684197"/>
              <a:chExt cx="3654567" cy="6040730"/>
            </a:xfrm>
          </p:grpSpPr>
          <p:grpSp>
            <p:nvGrpSpPr>
              <p:cNvPr id="126" name="Group 125">
                <a:extLst>
                  <a:ext uri="{FF2B5EF4-FFF2-40B4-BE49-F238E27FC236}">
                    <a16:creationId xmlns:a16="http://schemas.microsoft.com/office/drawing/2014/main" id="{971DBD7A-22EB-4A9E-8DCA-19867440B7F7}"/>
                  </a:ext>
                </a:extLst>
              </p:cNvPr>
              <p:cNvGrpSpPr/>
              <p:nvPr/>
            </p:nvGrpSpPr>
            <p:grpSpPr>
              <a:xfrm>
                <a:off x="4330250" y="2684197"/>
                <a:ext cx="3654567" cy="6040730"/>
                <a:chOff x="6244384" y="2214232"/>
                <a:chExt cx="2519482" cy="3147117"/>
              </a:xfrm>
            </p:grpSpPr>
            <p:sp>
              <p:nvSpPr>
                <p:cNvPr id="127" name="TextBox 126">
                  <a:extLst>
                    <a:ext uri="{FF2B5EF4-FFF2-40B4-BE49-F238E27FC236}">
                      <a16:creationId xmlns:a16="http://schemas.microsoft.com/office/drawing/2014/main" id="{82B8C7F9-9C5D-4034-9A56-7067F11E4DF6}"/>
                    </a:ext>
                  </a:extLst>
                </p:cNvPr>
                <p:cNvSpPr txBox="1"/>
                <p:nvPr/>
              </p:nvSpPr>
              <p:spPr>
                <a:xfrm>
                  <a:off x="6455165" y="2350105"/>
                  <a:ext cx="2097919" cy="57724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Inadequate configuration management</a:t>
                  </a:r>
                </a:p>
              </p:txBody>
            </p:sp>
            <p:sp>
              <p:nvSpPr>
                <p:cNvPr id="128" name="Graphic 3">
                  <a:extLst>
                    <a:ext uri="{FF2B5EF4-FFF2-40B4-BE49-F238E27FC236}">
                      <a16:creationId xmlns:a16="http://schemas.microsoft.com/office/drawing/2014/main" id="{9A2F11C7-D0B1-4427-96CF-5B5148E19767}"/>
                    </a:ext>
                  </a:extLst>
                </p:cNvPr>
                <p:cNvSpPr/>
                <p:nvPr/>
              </p:nvSpPr>
              <p:spPr>
                <a:xfrm>
                  <a:off x="6244384" y="2214232"/>
                  <a:ext cx="2519482" cy="3147117"/>
                </a:xfrm>
                <a:custGeom>
                  <a:avLst/>
                  <a:gdLst>
                    <a:gd name="connsiteX0" fmla="*/ 321021 w 2519482"/>
                    <a:gd name="connsiteY0" fmla="*/ 3147117 h 3147117"/>
                    <a:gd name="connsiteX1" fmla="*/ 0 w 2519482"/>
                    <a:gd name="connsiteY1" fmla="*/ 2826097 h 3147117"/>
                    <a:gd name="connsiteX2" fmla="*/ 0 w 2519482"/>
                    <a:gd name="connsiteY2" fmla="*/ 1739254 h 3147117"/>
                    <a:gd name="connsiteX3" fmla="*/ 162547 w 2519482"/>
                    <a:gd name="connsiteY3" fmla="*/ 1576706 h 3147117"/>
                    <a:gd name="connsiteX4" fmla="*/ 247869 w 2519482"/>
                    <a:gd name="connsiteY4" fmla="*/ 1576706 h 3147117"/>
                    <a:gd name="connsiteX5" fmla="*/ 247869 w 2519482"/>
                    <a:gd name="connsiteY5" fmla="*/ 1695453 h 3147117"/>
                    <a:gd name="connsiteX6" fmla="*/ 449929 w 2519482"/>
                    <a:gd name="connsiteY6" fmla="*/ 1493401 h 3147117"/>
                    <a:gd name="connsiteX7" fmla="*/ 247869 w 2519482"/>
                    <a:gd name="connsiteY7" fmla="*/ 1291349 h 3147117"/>
                    <a:gd name="connsiteX8" fmla="*/ 247869 w 2519482"/>
                    <a:gd name="connsiteY8" fmla="*/ 1414159 h 3147117"/>
                    <a:gd name="connsiteX9" fmla="*/ 162547 w 2519482"/>
                    <a:gd name="connsiteY9" fmla="*/ 1414159 h 3147117"/>
                    <a:gd name="connsiteX10" fmla="*/ 0 w 2519482"/>
                    <a:gd name="connsiteY10" fmla="*/ 1251612 h 3147117"/>
                    <a:gd name="connsiteX11" fmla="*/ 0 w 2519482"/>
                    <a:gd name="connsiteY11" fmla="*/ 321031 h 3147117"/>
                    <a:gd name="connsiteX12" fmla="*/ 321021 w 2519482"/>
                    <a:gd name="connsiteY12" fmla="*/ 0 h 3147117"/>
                    <a:gd name="connsiteX13" fmla="*/ 2198437 w 2519482"/>
                    <a:gd name="connsiteY13" fmla="*/ 0 h 3147117"/>
                    <a:gd name="connsiteX14" fmla="*/ 2519483 w 2519482"/>
                    <a:gd name="connsiteY14" fmla="*/ 321031 h 3147117"/>
                    <a:gd name="connsiteX15" fmla="*/ 2519483 w 2519482"/>
                    <a:gd name="connsiteY15" fmla="*/ 2826097 h 3147117"/>
                    <a:gd name="connsiteX16" fmla="*/ 2198437 w 2519482"/>
                    <a:gd name="connsiteY16" fmla="*/ 3147117 h 3147117"/>
                    <a:gd name="connsiteX17" fmla="*/ 321021 w 2519482"/>
                    <a:gd name="connsiteY17" fmla="*/ 3147117 h 3147117"/>
                    <a:gd name="connsiteX18" fmla="*/ 162547 w 2519482"/>
                    <a:gd name="connsiteY18" fmla="*/ 1621407 h 3147117"/>
                    <a:gd name="connsiteX19" fmla="*/ 44685 w 2519482"/>
                    <a:gd name="connsiteY19" fmla="*/ 1739254 h 3147117"/>
                    <a:gd name="connsiteX20" fmla="*/ 44685 w 2519482"/>
                    <a:gd name="connsiteY20" fmla="*/ 2826097 h 3147117"/>
                    <a:gd name="connsiteX21" fmla="*/ 321021 w 2519482"/>
                    <a:gd name="connsiteY21" fmla="*/ 3102407 h 3147117"/>
                    <a:gd name="connsiteX22" fmla="*/ 2198437 w 2519482"/>
                    <a:gd name="connsiteY22" fmla="*/ 3102407 h 3147117"/>
                    <a:gd name="connsiteX23" fmla="*/ 2474773 w 2519482"/>
                    <a:gd name="connsiteY23" fmla="*/ 2826097 h 3147117"/>
                    <a:gd name="connsiteX24" fmla="*/ 2474773 w 2519482"/>
                    <a:gd name="connsiteY24" fmla="*/ 321031 h 3147117"/>
                    <a:gd name="connsiteX25" fmla="*/ 2198437 w 2519482"/>
                    <a:gd name="connsiteY25" fmla="*/ 44701 h 3147117"/>
                    <a:gd name="connsiteX26" fmla="*/ 321021 w 2519482"/>
                    <a:gd name="connsiteY26" fmla="*/ 44701 h 3147117"/>
                    <a:gd name="connsiteX27" fmla="*/ 44685 w 2519482"/>
                    <a:gd name="connsiteY27" fmla="*/ 321031 h 3147117"/>
                    <a:gd name="connsiteX28" fmla="*/ 44685 w 2519482"/>
                    <a:gd name="connsiteY28" fmla="*/ 1251614 h 3147117"/>
                    <a:gd name="connsiteX29" fmla="*/ 162547 w 2519482"/>
                    <a:gd name="connsiteY29" fmla="*/ 1369461 h 3147117"/>
                    <a:gd name="connsiteX30" fmla="*/ 203184 w 2519482"/>
                    <a:gd name="connsiteY30" fmla="*/ 1369461 h 3147117"/>
                    <a:gd name="connsiteX31" fmla="*/ 203184 w 2519482"/>
                    <a:gd name="connsiteY31" fmla="*/ 1213212 h 3147117"/>
                    <a:gd name="connsiteX32" fmla="*/ 215580 w 2519482"/>
                    <a:gd name="connsiteY32" fmla="*/ 1200861 h 3147117"/>
                    <a:gd name="connsiteX33" fmla="*/ 224227 w 2519482"/>
                    <a:gd name="connsiteY33" fmla="*/ 1204490 h 3147117"/>
                    <a:gd name="connsiteX34" fmla="*/ 513134 w 2519482"/>
                    <a:gd name="connsiteY34" fmla="*/ 1493403 h 3147117"/>
                    <a:gd name="connsiteX35" fmla="*/ 224227 w 2519482"/>
                    <a:gd name="connsiteY35" fmla="*/ 1782317 h 3147117"/>
                    <a:gd name="connsiteX36" fmla="*/ 215580 w 2519482"/>
                    <a:gd name="connsiteY36" fmla="*/ 1785946 h 3147117"/>
                    <a:gd name="connsiteX37" fmla="*/ 203184 w 2519482"/>
                    <a:gd name="connsiteY37" fmla="*/ 1773595 h 3147117"/>
                    <a:gd name="connsiteX38" fmla="*/ 203184 w 2519482"/>
                    <a:gd name="connsiteY38" fmla="*/ 1621409 h 3147117"/>
                    <a:gd name="connsiteX39" fmla="*/ 162547 w 2519482"/>
                    <a:gd name="connsiteY39" fmla="*/ 1621409 h 314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482" h="3147117">
                      <a:moveTo>
                        <a:pt x="321021" y="3147117"/>
                      </a:moveTo>
                      <a:cubicBezTo>
                        <a:pt x="144003" y="3147117"/>
                        <a:pt x="0" y="3003114"/>
                        <a:pt x="0" y="2826097"/>
                      </a:cubicBezTo>
                      <a:lnTo>
                        <a:pt x="0" y="1739254"/>
                      </a:lnTo>
                      <a:cubicBezTo>
                        <a:pt x="0" y="1649625"/>
                        <a:pt x="72901" y="1576706"/>
                        <a:pt x="162547" y="1576706"/>
                      </a:cubicBezTo>
                      <a:lnTo>
                        <a:pt x="247869" y="1576706"/>
                      </a:lnTo>
                      <a:lnTo>
                        <a:pt x="247869" y="1695453"/>
                      </a:lnTo>
                      <a:lnTo>
                        <a:pt x="449929" y="1493401"/>
                      </a:lnTo>
                      <a:lnTo>
                        <a:pt x="247869" y="1291349"/>
                      </a:lnTo>
                      <a:lnTo>
                        <a:pt x="247869" y="1414159"/>
                      </a:lnTo>
                      <a:lnTo>
                        <a:pt x="162547" y="1414159"/>
                      </a:lnTo>
                      <a:cubicBezTo>
                        <a:pt x="72901" y="1414159"/>
                        <a:pt x="0" y="1341240"/>
                        <a:pt x="0" y="1251612"/>
                      </a:cubicBezTo>
                      <a:lnTo>
                        <a:pt x="0" y="321031"/>
                      </a:lnTo>
                      <a:cubicBezTo>
                        <a:pt x="0" y="144016"/>
                        <a:pt x="144003" y="0"/>
                        <a:pt x="321021" y="0"/>
                      </a:cubicBezTo>
                      <a:lnTo>
                        <a:pt x="2198437" y="0"/>
                      </a:lnTo>
                      <a:cubicBezTo>
                        <a:pt x="2375455" y="0"/>
                        <a:pt x="2519483" y="144016"/>
                        <a:pt x="2519483" y="321031"/>
                      </a:cubicBezTo>
                      <a:lnTo>
                        <a:pt x="2519483" y="2826097"/>
                      </a:lnTo>
                      <a:cubicBezTo>
                        <a:pt x="2519483" y="3003114"/>
                        <a:pt x="2375455" y="3147117"/>
                        <a:pt x="2198437" y="3147117"/>
                      </a:cubicBezTo>
                      <a:lnTo>
                        <a:pt x="321021" y="3147117"/>
                      </a:lnTo>
                      <a:close/>
                      <a:moveTo>
                        <a:pt x="162547" y="1621407"/>
                      </a:moveTo>
                      <a:cubicBezTo>
                        <a:pt x="97568" y="1621407"/>
                        <a:pt x="44685" y="1674272"/>
                        <a:pt x="44685" y="1739254"/>
                      </a:cubicBezTo>
                      <a:lnTo>
                        <a:pt x="44685" y="2826097"/>
                      </a:lnTo>
                      <a:cubicBezTo>
                        <a:pt x="44685" y="2978447"/>
                        <a:pt x="168645" y="3102407"/>
                        <a:pt x="321021" y="3102407"/>
                      </a:cubicBezTo>
                      <a:lnTo>
                        <a:pt x="2198437" y="3102407"/>
                      </a:lnTo>
                      <a:cubicBezTo>
                        <a:pt x="2350813" y="3102407"/>
                        <a:pt x="2474773" y="2978447"/>
                        <a:pt x="2474773" y="2826097"/>
                      </a:cubicBezTo>
                      <a:lnTo>
                        <a:pt x="2474773" y="321031"/>
                      </a:lnTo>
                      <a:cubicBezTo>
                        <a:pt x="2474773" y="168663"/>
                        <a:pt x="2350813" y="44701"/>
                        <a:pt x="2198437" y="44701"/>
                      </a:cubicBezTo>
                      <a:lnTo>
                        <a:pt x="321021" y="44701"/>
                      </a:lnTo>
                      <a:cubicBezTo>
                        <a:pt x="168645" y="44701"/>
                        <a:pt x="44685" y="168663"/>
                        <a:pt x="44685" y="321031"/>
                      </a:cubicBezTo>
                      <a:lnTo>
                        <a:pt x="44685" y="1251614"/>
                      </a:lnTo>
                      <a:cubicBezTo>
                        <a:pt x="44685" y="1316596"/>
                        <a:pt x="97568" y="1369461"/>
                        <a:pt x="162547" y="1369461"/>
                      </a:cubicBezTo>
                      <a:lnTo>
                        <a:pt x="203184" y="1369461"/>
                      </a:lnTo>
                      <a:lnTo>
                        <a:pt x="203184" y="1213212"/>
                      </a:lnTo>
                      <a:cubicBezTo>
                        <a:pt x="203184" y="1206399"/>
                        <a:pt x="208732" y="1200861"/>
                        <a:pt x="215580" y="1200861"/>
                      </a:cubicBezTo>
                      <a:cubicBezTo>
                        <a:pt x="218804" y="1200861"/>
                        <a:pt x="221903" y="1202148"/>
                        <a:pt x="224227" y="1204490"/>
                      </a:cubicBezTo>
                      <a:lnTo>
                        <a:pt x="513134" y="1493403"/>
                      </a:lnTo>
                      <a:lnTo>
                        <a:pt x="224227" y="1782317"/>
                      </a:lnTo>
                      <a:cubicBezTo>
                        <a:pt x="221878" y="1784659"/>
                        <a:pt x="218804" y="1785946"/>
                        <a:pt x="215580" y="1785946"/>
                      </a:cubicBezTo>
                      <a:cubicBezTo>
                        <a:pt x="208732" y="1785946"/>
                        <a:pt x="203184" y="1780405"/>
                        <a:pt x="203184" y="1773595"/>
                      </a:cubicBezTo>
                      <a:lnTo>
                        <a:pt x="203184" y="1621409"/>
                      </a:lnTo>
                      <a:lnTo>
                        <a:pt x="162547" y="1621409"/>
                      </a:lnTo>
                      <a:close/>
                    </a:path>
                  </a:pathLst>
                </a:custGeom>
                <a:solidFill>
                  <a:srgbClr val="00BDB1"/>
                </a:solidFill>
                <a:ln w="249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latin typeface="+mn-lt"/>
                  </a:endParaRPr>
                </a:p>
              </p:txBody>
            </p:sp>
          </p:grpSp>
          <p:sp>
            <p:nvSpPr>
              <p:cNvPr id="8" name="TextBox 7">
                <a:extLst>
                  <a:ext uri="{FF2B5EF4-FFF2-40B4-BE49-F238E27FC236}">
                    <a16:creationId xmlns:a16="http://schemas.microsoft.com/office/drawing/2014/main" id="{9FB940D5-93DF-FEC9-9DC2-7DA553C7D697}"/>
                  </a:ext>
                </a:extLst>
              </p:cNvPr>
              <p:cNvSpPr txBox="1"/>
              <p:nvPr/>
            </p:nvSpPr>
            <p:spPr>
              <a:xfrm>
                <a:off x="4985830" y="4163812"/>
                <a:ext cx="2776912" cy="2800767"/>
              </a:xfrm>
              <a:prstGeom prst="rect">
                <a:avLst/>
              </a:prstGeom>
              <a:noFill/>
            </p:spPr>
            <p:txBody>
              <a:bodyPr wrap="square">
                <a:spAutoFit/>
              </a:bodyPr>
              <a:lstStyle/>
              <a:p>
                <a:pPr algn="ctr">
                  <a:buClrTx/>
                  <a:defRP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cloud services, poorly managed intricate settings, configurations, and permissions can expose resources or facilitate infiltration.</a:t>
                </a:r>
              </a:p>
            </p:txBody>
          </p:sp>
        </p:grpSp>
        <p:grpSp>
          <p:nvGrpSpPr>
            <p:cNvPr id="13" name="Group 12">
              <a:extLst>
                <a:ext uri="{FF2B5EF4-FFF2-40B4-BE49-F238E27FC236}">
                  <a16:creationId xmlns:a16="http://schemas.microsoft.com/office/drawing/2014/main" id="{287463CB-3491-8581-2096-F751B05F5963}"/>
                </a:ext>
              </a:extLst>
            </p:cNvPr>
            <p:cNvGrpSpPr/>
            <p:nvPr/>
          </p:nvGrpSpPr>
          <p:grpSpPr>
            <a:xfrm>
              <a:off x="8433052" y="2703259"/>
              <a:ext cx="3503815" cy="6002608"/>
              <a:chOff x="8271185" y="2684196"/>
              <a:chExt cx="3503815" cy="6002608"/>
            </a:xfrm>
          </p:grpSpPr>
          <p:grpSp>
            <p:nvGrpSpPr>
              <p:cNvPr id="129" name="Group 128">
                <a:extLst>
                  <a:ext uri="{FF2B5EF4-FFF2-40B4-BE49-F238E27FC236}">
                    <a16:creationId xmlns:a16="http://schemas.microsoft.com/office/drawing/2014/main" id="{1FCAB200-5070-48BC-9F39-687A5630DE40}"/>
                  </a:ext>
                </a:extLst>
              </p:cNvPr>
              <p:cNvGrpSpPr/>
              <p:nvPr/>
            </p:nvGrpSpPr>
            <p:grpSpPr>
              <a:xfrm>
                <a:off x="8271185" y="2684196"/>
                <a:ext cx="3503815" cy="6002608"/>
                <a:chOff x="8902083" y="2250551"/>
                <a:chExt cx="2519483" cy="3127255"/>
              </a:xfrm>
            </p:grpSpPr>
            <p:sp>
              <p:nvSpPr>
                <p:cNvPr id="130" name="TextBox 129">
                  <a:extLst>
                    <a:ext uri="{FF2B5EF4-FFF2-40B4-BE49-F238E27FC236}">
                      <a16:creationId xmlns:a16="http://schemas.microsoft.com/office/drawing/2014/main" id="{3F5B09AB-E01F-4E12-9B97-82F7B7A8FB23}"/>
                    </a:ext>
                  </a:extLst>
                </p:cNvPr>
                <p:cNvSpPr txBox="1"/>
                <p:nvPr/>
              </p:nvSpPr>
              <p:spPr>
                <a:xfrm>
                  <a:off x="9078194" y="2454752"/>
                  <a:ext cx="2167260" cy="400866"/>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Identity and access management flaws</a:t>
                  </a:r>
                </a:p>
              </p:txBody>
            </p:sp>
            <p:sp>
              <p:nvSpPr>
                <p:cNvPr id="131" name="Graphic 3">
                  <a:extLst>
                    <a:ext uri="{FF2B5EF4-FFF2-40B4-BE49-F238E27FC236}">
                      <a16:creationId xmlns:a16="http://schemas.microsoft.com/office/drawing/2014/main" id="{3A5D402C-65BB-4C85-85C0-842DDB713544}"/>
                    </a:ext>
                  </a:extLst>
                </p:cNvPr>
                <p:cNvSpPr/>
                <p:nvPr/>
              </p:nvSpPr>
              <p:spPr>
                <a:xfrm>
                  <a:off x="8902083" y="2250551"/>
                  <a:ext cx="2519483" cy="3127255"/>
                </a:xfrm>
                <a:custGeom>
                  <a:avLst/>
                  <a:gdLst>
                    <a:gd name="connsiteX0" fmla="*/ 321021 w 2519483"/>
                    <a:gd name="connsiteY0" fmla="*/ 3147117 h 3147117"/>
                    <a:gd name="connsiteX1" fmla="*/ 0 w 2519483"/>
                    <a:gd name="connsiteY1" fmla="*/ 2826097 h 3147117"/>
                    <a:gd name="connsiteX2" fmla="*/ 0 w 2519483"/>
                    <a:gd name="connsiteY2" fmla="*/ 1739254 h 3147117"/>
                    <a:gd name="connsiteX3" fmla="*/ 162547 w 2519483"/>
                    <a:gd name="connsiteY3" fmla="*/ 1576706 h 3147117"/>
                    <a:gd name="connsiteX4" fmla="*/ 247895 w 2519483"/>
                    <a:gd name="connsiteY4" fmla="*/ 1576706 h 3147117"/>
                    <a:gd name="connsiteX5" fmla="*/ 247895 w 2519483"/>
                    <a:gd name="connsiteY5" fmla="*/ 1695453 h 3147117"/>
                    <a:gd name="connsiteX6" fmla="*/ 449954 w 2519483"/>
                    <a:gd name="connsiteY6" fmla="*/ 1493401 h 3147117"/>
                    <a:gd name="connsiteX7" fmla="*/ 247895 w 2519483"/>
                    <a:gd name="connsiteY7" fmla="*/ 1291349 h 3147117"/>
                    <a:gd name="connsiteX8" fmla="*/ 247895 w 2519483"/>
                    <a:gd name="connsiteY8" fmla="*/ 1414159 h 3147117"/>
                    <a:gd name="connsiteX9" fmla="*/ 162547 w 2519483"/>
                    <a:gd name="connsiteY9" fmla="*/ 1414159 h 3147117"/>
                    <a:gd name="connsiteX10" fmla="*/ 0 w 2519483"/>
                    <a:gd name="connsiteY10" fmla="*/ 1251612 h 3147117"/>
                    <a:gd name="connsiteX11" fmla="*/ 0 w 2519483"/>
                    <a:gd name="connsiteY11" fmla="*/ 321031 h 3147117"/>
                    <a:gd name="connsiteX12" fmla="*/ 321021 w 2519483"/>
                    <a:gd name="connsiteY12" fmla="*/ 0 h 3147117"/>
                    <a:gd name="connsiteX13" fmla="*/ 2198463 w 2519483"/>
                    <a:gd name="connsiteY13" fmla="*/ 0 h 3147117"/>
                    <a:gd name="connsiteX14" fmla="*/ 2519484 w 2519483"/>
                    <a:gd name="connsiteY14" fmla="*/ 321031 h 3147117"/>
                    <a:gd name="connsiteX15" fmla="*/ 2519484 w 2519483"/>
                    <a:gd name="connsiteY15" fmla="*/ 2826097 h 3147117"/>
                    <a:gd name="connsiteX16" fmla="*/ 2198463 w 2519483"/>
                    <a:gd name="connsiteY16" fmla="*/ 3147117 h 3147117"/>
                    <a:gd name="connsiteX17" fmla="*/ 321021 w 2519483"/>
                    <a:gd name="connsiteY17" fmla="*/ 3147117 h 3147117"/>
                    <a:gd name="connsiteX18" fmla="*/ 162547 w 2519483"/>
                    <a:gd name="connsiteY18" fmla="*/ 1621407 h 3147117"/>
                    <a:gd name="connsiteX19" fmla="*/ 44711 w 2519483"/>
                    <a:gd name="connsiteY19" fmla="*/ 1739254 h 3147117"/>
                    <a:gd name="connsiteX20" fmla="*/ 44711 w 2519483"/>
                    <a:gd name="connsiteY20" fmla="*/ 2826097 h 3147117"/>
                    <a:gd name="connsiteX21" fmla="*/ 321021 w 2519483"/>
                    <a:gd name="connsiteY21" fmla="*/ 3102407 h 3147117"/>
                    <a:gd name="connsiteX22" fmla="*/ 2198463 w 2519483"/>
                    <a:gd name="connsiteY22" fmla="*/ 3102407 h 3147117"/>
                    <a:gd name="connsiteX23" fmla="*/ 2474773 w 2519483"/>
                    <a:gd name="connsiteY23" fmla="*/ 2826097 h 3147117"/>
                    <a:gd name="connsiteX24" fmla="*/ 2474773 w 2519483"/>
                    <a:gd name="connsiteY24" fmla="*/ 321031 h 3147117"/>
                    <a:gd name="connsiteX25" fmla="*/ 2198463 w 2519483"/>
                    <a:gd name="connsiteY25" fmla="*/ 44701 h 3147117"/>
                    <a:gd name="connsiteX26" fmla="*/ 321021 w 2519483"/>
                    <a:gd name="connsiteY26" fmla="*/ 44701 h 3147117"/>
                    <a:gd name="connsiteX27" fmla="*/ 44711 w 2519483"/>
                    <a:gd name="connsiteY27" fmla="*/ 321031 h 3147117"/>
                    <a:gd name="connsiteX28" fmla="*/ 44711 w 2519483"/>
                    <a:gd name="connsiteY28" fmla="*/ 1251614 h 3147117"/>
                    <a:gd name="connsiteX29" fmla="*/ 162547 w 2519483"/>
                    <a:gd name="connsiteY29" fmla="*/ 1369461 h 3147117"/>
                    <a:gd name="connsiteX30" fmla="*/ 203184 w 2519483"/>
                    <a:gd name="connsiteY30" fmla="*/ 1369461 h 3147117"/>
                    <a:gd name="connsiteX31" fmla="*/ 203184 w 2519483"/>
                    <a:gd name="connsiteY31" fmla="*/ 1213347 h 3147117"/>
                    <a:gd name="connsiteX32" fmla="*/ 215630 w 2519483"/>
                    <a:gd name="connsiteY32" fmla="*/ 1200938 h 3147117"/>
                    <a:gd name="connsiteX33" fmla="*/ 224327 w 2519483"/>
                    <a:gd name="connsiteY33" fmla="*/ 1204585 h 3147117"/>
                    <a:gd name="connsiteX34" fmla="*/ 513159 w 2519483"/>
                    <a:gd name="connsiteY34" fmla="*/ 1493401 h 3147117"/>
                    <a:gd name="connsiteX35" fmla="*/ 224327 w 2519483"/>
                    <a:gd name="connsiteY35" fmla="*/ 1782217 h 3147117"/>
                    <a:gd name="connsiteX36" fmla="*/ 215630 w 2519483"/>
                    <a:gd name="connsiteY36" fmla="*/ 1785864 h 3147117"/>
                    <a:gd name="connsiteX37" fmla="*/ 203184 w 2519483"/>
                    <a:gd name="connsiteY37" fmla="*/ 1773458 h 3147117"/>
                    <a:gd name="connsiteX38" fmla="*/ 203184 w 2519483"/>
                    <a:gd name="connsiteY38" fmla="*/ 1621407 h 3147117"/>
                    <a:gd name="connsiteX39" fmla="*/ 162547 w 2519483"/>
                    <a:gd name="connsiteY39" fmla="*/ 1621407 h 314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483" h="3147117">
                      <a:moveTo>
                        <a:pt x="321021" y="3147117"/>
                      </a:moveTo>
                      <a:cubicBezTo>
                        <a:pt x="144004" y="3147117"/>
                        <a:pt x="0" y="3003114"/>
                        <a:pt x="0" y="2826097"/>
                      </a:cubicBezTo>
                      <a:lnTo>
                        <a:pt x="0" y="1739254"/>
                      </a:lnTo>
                      <a:cubicBezTo>
                        <a:pt x="0" y="1649625"/>
                        <a:pt x="72927" y="1576706"/>
                        <a:pt x="162547" y="1576706"/>
                      </a:cubicBezTo>
                      <a:lnTo>
                        <a:pt x="247895" y="1576706"/>
                      </a:lnTo>
                      <a:lnTo>
                        <a:pt x="247895" y="1695453"/>
                      </a:lnTo>
                      <a:lnTo>
                        <a:pt x="449954" y="1493401"/>
                      </a:lnTo>
                      <a:lnTo>
                        <a:pt x="247895" y="1291349"/>
                      </a:lnTo>
                      <a:lnTo>
                        <a:pt x="247895" y="1414159"/>
                      </a:lnTo>
                      <a:lnTo>
                        <a:pt x="162547" y="1414159"/>
                      </a:lnTo>
                      <a:cubicBezTo>
                        <a:pt x="72927" y="1414159"/>
                        <a:pt x="0" y="1341240"/>
                        <a:pt x="0" y="1251612"/>
                      </a:cubicBezTo>
                      <a:lnTo>
                        <a:pt x="0" y="321031"/>
                      </a:lnTo>
                      <a:cubicBezTo>
                        <a:pt x="0" y="144016"/>
                        <a:pt x="144029" y="0"/>
                        <a:pt x="321021" y="0"/>
                      </a:cubicBezTo>
                      <a:lnTo>
                        <a:pt x="2198463" y="0"/>
                      </a:lnTo>
                      <a:cubicBezTo>
                        <a:pt x="2375480" y="0"/>
                        <a:pt x="2519484" y="144016"/>
                        <a:pt x="2519484" y="321031"/>
                      </a:cubicBezTo>
                      <a:lnTo>
                        <a:pt x="2519484" y="2826097"/>
                      </a:lnTo>
                      <a:cubicBezTo>
                        <a:pt x="2519484" y="3003114"/>
                        <a:pt x="2375480" y="3147117"/>
                        <a:pt x="2198463" y="3147117"/>
                      </a:cubicBezTo>
                      <a:lnTo>
                        <a:pt x="321021" y="3147117"/>
                      </a:lnTo>
                      <a:close/>
                      <a:moveTo>
                        <a:pt x="162547" y="1621407"/>
                      </a:moveTo>
                      <a:cubicBezTo>
                        <a:pt x="97568" y="1621407"/>
                        <a:pt x="44711" y="1674272"/>
                        <a:pt x="44711" y="1739254"/>
                      </a:cubicBezTo>
                      <a:lnTo>
                        <a:pt x="44711" y="2826097"/>
                      </a:lnTo>
                      <a:cubicBezTo>
                        <a:pt x="44711" y="2978447"/>
                        <a:pt x="168671" y="3102407"/>
                        <a:pt x="321021" y="3102407"/>
                      </a:cubicBezTo>
                      <a:lnTo>
                        <a:pt x="2198463" y="3102407"/>
                      </a:lnTo>
                      <a:cubicBezTo>
                        <a:pt x="2350813" y="3102407"/>
                        <a:pt x="2474773" y="2978447"/>
                        <a:pt x="2474773" y="2826097"/>
                      </a:cubicBezTo>
                      <a:lnTo>
                        <a:pt x="2474773" y="321031"/>
                      </a:lnTo>
                      <a:cubicBezTo>
                        <a:pt x="2474773" y="168663"/>
                        <a:pt x="2350813" y="44701"/>
                        <a:pt x="2198463" y="44701"/>
                      </a:cubicBezTo>
                      <a:lnTo>
                        <a:pt x="321021" y="44701"/>
                      </a:lnTo>
                      <a:cubicBezTo>
                        <a:pt x="168671" y="44701"/>
                        <a:pt x="44711" y="168663"/>
                        <a:pt x="44711" y="321031"/>
                      </a:cubicBezTo>
                      <a:lnTo>
                        <a:pt x="44711" y="1251614"/>
                      </a:lnTo>
                      <a:cubicBezTo>
                        <a:pt x="44711" y="1316596"/>
                        <a:pt x="97568" y="1369461"/>
                        <a:pt x="162547" y="1369461"/>
                      </a:cubicBezTo>
                      <a:lnTo>
                        <a:pt x="203184" y="1369461"/>
                      </a:lnTo>
                      <a:lnTo>
                        <a:pt x="203184" y="1213347"/>
                      </a:lnTo>
                      <a:cubicBezTo>
                        <a:pt x="203184" y="1206504"/>
                        <a:pt x="208782" y="1200938"/>
                        <a:pt x="215630" y="1200938"/>
                      </a:cubicBezTo>
                      <a:cubicBezTo>
                        <a:pt x="218904" y="1200938"/>
                        <a:pt x="221978" y="1202233"/>
                        <a:pt x="224327" y="1204585"/>
                      </a:cubicBezTo>
                      <a:lnTo>
                        <a:pt x="513159" y="1493401"/>
                      </a:lnTo>
                      <a:lnTo>
                        <a:pt x="224327" y="1782217"/>
                      </a:lnTo>
                      <a:cubicBezTo>
                        <a:pt x="221978" y="1784569"/>
                        <a:pt x="218904" y="1785864"/>
                        <a:pt x="215630" y="1785864"/>
                      </a:cubicBezTo>
                      <a:cubicBezTo>
                        <a:pt x="208782" y="1785864"/>
                        <a:pt x="203184" y="1780298"/>
                        <a:pt x="203184" y="1773458"/>
                      </a:cubicBezTo>
                      <a:lnTo>
                        <a:pt x="203184" y="1621407"/>
                      </a:lnTo>
                      <a:lnTo>
                        <a:pt x="162547" y="1621407"/>
                      </a:lnTo>
                      <a:close/>
                    </a:path>
                  </a:pathLst>
                </a:custGeom>
                <a:solidFill>
                  <a:srgbClr val="01A6DA">
                    <a:lumMod val="75000"/>
                  </a:srgbClr>
                </a:solidFill>
                <a:ln w="249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latin typeface="+mn-lt"/>
                  </a:endParaRPr>
                </a:p>
              </p:txBody>
            </p:sp>
          </p:grpSp>
          <p:sp>
            <p:nvSpPr>
              <p:cNvPr id="9" name="TextBox 8">
                <a:extLst>
                  <a:ext uri="{FF2B5EF4-FFF2-40B4-BE49-F238E27FC236}">
                    <a16:creationId xmlns:a16="http://schemas.microsoft.com/office/drawing/2014/main" id="{6DB8B57C-7B81-D5C2-7103-1948230D8CE1}"/>
                  </a:ext>
                </a:extLst>
              </p:cNvPr>
              <p:cNvSpPr txBox="1"/>
              <p:nvPr/>
            </p:nvSpPr>
            <p:spPr>
              <a:xfrm>
                <a:off x="8925339" y="4158699"/>
                <a:ext cx="2604744" cy="415498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cloud environments, compromised credentials, weak authentication, and user permissions can lead to unauthorized access and compromised accounts.</a:t>
                </a:r>
              </a:p>
            </p:txBody>
          </p:sp>
        </p:grpSp>
        <p:grpSp>
          <p:nvGrpSpPr>
            <p:cNvPr id="14" name="Group 13">
              <a:extLst>
                <a:ext uri="{FF2B5EF4-FFF2-40B4-BE49-F238E27FC236}">
                  <a16:creationId xmlns:a16="http://schemas.microsoft.com/office/drawing/2014/main" id="{BCA45316-E135-D86C-556B-02B1AD3F63E3}"/>
                </a:ext>
              </a:extLst>
            </p:cNvPr>
            <p:cNvGrpSpPr/>
            <p:nvPr/>
          </p:nvGrpSpPr>
          <p:grpSpPr>
            <a:xfrm>
              <a:off x="12283443" y="2684198"/>
              <a:ext cx="3503815" cy="6002610"/>
              <a:chOff x="12283443" y="2684197"/>
              <a:chExt cx="3503815" cy="6002610"/>
            </a:xfrm>
          </p:grpSpPr>
          <p:grpSp>
            <p:nvGrpSpPr>
              <p:cNvPr id="2" name="Group 1">
                <a:extLst>
                  <a:ext uri="{FF2B5EF4-FFF2-40B4-BE49-F238E27FC236}">
                    <a16:creationId xmlns:a16="http://schemas.microsoft.com/office/drawing/2014/main" id="{8061F621-1FF7-9349-DA02-6052D698D30A}"/>
                  </a:ext>
                </a:extLst>
              </p:cNvPr>
              <p:cNvGrpSpPr/>
              <p:nvPr/>
            </p:nvGrpSpPr>
            <p:grpSpPr>
              <a:xfrm>
                <a:off x="12283443" y="2684197"/>
                <a:ext cx="3503815" cy="6002610"/>
                <a:chOff x="9084887" y="2233970"/>
                <a:chExt cx="2519483" cy="3107640"/>
              </a:xfrm>
            </p:grpSpPr>
            <p:sp>
              <p:nvSpPr>
                <p:cNvPr id="3" name="TextBox 2">
                  <a:extLst>
                    <a:ext uri="{FF2B5EF4-FFF2-40B4-BE49-F238E27FC236}">
                      <a16:creationId xmlns:a16="http://schemas.microsoft.com/office/drawing/2014/main" id="{128C3095-D61B-1D10-9650-87236429C314}"/>
                    </a:ext>
                  </a:extLst>
                </p:cNvPr>
                <p:cNvSpPr txBox="1"/>
                <p:nvPr/>
              </p:nvSpPr>
              <p:spPr>
                <a:xfrm>
                  <a:off x="9260998" y="2439514"/>
                  <a:ext cx="2167260" cy="39835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Insecure interfaces and APIs</a:t>
                  </a:r>
                </a:p>
              </p:txBody>
            </p:sp>
            <p:sp>
              <p:nvSpPr>
                <p:cNvPr id="4" name="Graphic 3">
                  <a:extLst>
                    <a:ext uri="{FF2B5EF4-FFF2-40B4-BE49-F238E27FC236}">
                      <a16:creationId xmlns:a16="http://schemas.microsoft.com/office/drawing/2014/main" id="{C0DC3D22-A9AB-CB32-64A1-9CDA5B1E57FD}"/>
                    </a:ext>
                  </a:extLst>
                </p:cNvPr>
                <p:cNvSpPr/>
                <p:nvPr/>
              </p:nvSpPr>
              <p:spPr>
                <a:xfrm>
                  <a:off x="9084887" y="2233970"/>
                  <a:ext cx="2519483" cy="3107640"/>
                </a:xfrm>
                <a:custGeom>
                  <a:avLst/>
                  <a:gdLst>
                    <a:gd name="connsiteX0" fmla="*/ 321021 w 2519483"/>
                    <a:gd name="connsiteY0" fmla="*/ 3147117 h 3147117"/>
                    <a:gd name="connsiteX1" fmla="*/ 0 w 2519483"/>
                    <a:gd name="connsiteY1" fmla="*/ 2826097 h 3147117"/>
                    <a:gd name="connsiteX2" fmla="*/ 0 w 2519483"/>
                    <a:gd name="connsiteY2" fmla="*/ 1739254 h 3147117"/>
                    <a:gd name="connsiteX3" fmla="*/ 162547 w 2519483"/>
                    <a:gd name="connsiteY3" fmla="*/ 1576706 h 3147117"/>
                    <a:gd name="connsiteX4" fmla="*/ 247895 w 2519483"/>
                    <a:gd name="connsiteY4" fmla="*/ 1576706 h 3147117"/>
                    <a:gd name="connsiteX5" fmla="*/ 247895 w 2519483"/>
                    <a:gd name="connsiteY5" fmla="*/ 1695453 h 3147117"/>
                    <a:gd name="connsiteX6" fmla="*/ 449954 w 2519483"/>
                    <a:gd name="connsiteY6" fmla="*/ 1493401 h 3147117"/>
                    <a:gd name="connsiteX7" fmla="*/ 247895 w 2519483"/>
                    <a:gd name="connsiteY7" fmla="*/ 1291349 h 3147117"/>
                    <a:gd name="connsiteX8" fmla="*/ 247895 w 2519483"/>
                    <a:gd name="connsiteY8" fmla="*/ 1414159 h 3147117"/>
                    <a:gd name="connsiteX9" fmla="*/ 162547 w 2519483"/>
                    <a:gd name="connsiteY9" fmla="*/ 1414159 h 3147117"/>
                    <a:gd name="connsiteX10" fmla="*/ 0 w 2519483"/>
                    <a:gd name="connsiteY10" fmla="*/ 1251612 h 3147117"/>
                    <a:gd name="connsiteX11" fmla="*/ 0 w 2519483"/>
                    <a:gd name="connsiteY11" fmla="*/ 321031 h 3147117"/>
                    <a:gd name="connsiteX12" fmla="*/ 321021 w 2519483"/>
                    <a:gd name="connsiteY12" fmla="*/ 0 h 3147117"/>
                    <a:gd name="connsiteX13" fmla="*/ 2198463 w 2519483"/>
                    <a:gd name="connsiteY13" fmla="*/ 0 h 3147117"/>
                    <a:gd name="connsiteX14" fmla="*/ 2519484 w 2519483"/>
                    <a:gd name="connsiteY14" fmla="*/ 321031 h 3147117"/>
                    <a:gd name="connsiteX15" fmla="*/ 2519484 w 2519483"/>
                    <a:gd name="connsiteY15" fmla="*/ 2826097 h 3147117"/>
                    <a:gd name="connsiteX16" fmla="*/ 2198463 w 2519483"/>
                    <a:gd name="connsiteY16" fmla="*/ 3147117 h 3147117"/>
                    <a:gd name="connsiteX17" fmla="*/ 321021 w 2519483"/>
                    <a:gd name="connsiteY17" fmla="*/ 3147117 h 3147117"/>
                    <a:gd name="connsiteX18" fmla="*/ 162547 w 2519483"/>
                    <a:gd name="connsiteY18" fmla="*/ 1621407 h 3147117"/>
                    <a:gd name="connsiteX19" fmla="*/ 44711 w 2519483"/>
                    <a:gd name="connsiteY19" fmla="*/ 1739254 h 3147117"/>
                    <a:gd name="connsiteX20" fmla="*/ 44711 w 2519483"/>
                    <a:gd name="connsiteY20" fmla="*/ 2826097 h 3147117"/>
                    <a:gd name="connsiteX21" fmla="*/ 321021 w 2519483"/>
                    <a:gd name="connsiteY21" fmla="*/ 3102407 h 3147117"/>
                    <a:gd name="connsiteX22" fmla="*/ 2198463 w 2519483"/>
                    <a:gd name="connsiteY22" fmla="*/ 3102407 h 3147117"/>
                    <a:gd name="connsiteX23" fmla="*/ 2474773 w 2519483"/>
                    <a:gd name="connsiteY23" fmla="*/ 2826097 h 3147117"/>
                    <a:gd name="connsiteX24" fmla="*/ 2474773 w 2519483"/>
                    <a:gd name="connsiteY24" fmla="*/ 321031 h 3147117"/>
                    <a:gd name="connsiteX25" fmla="*/ 2198463 w 2519483"/>
                    <a:gd name="connsiteY25" fmla="*/ 44701 h 3147117"/>
                    <a:gd name="connsiteX26" fmla="*/ 321021 w 2519483"/>
                    <a:gd name="connsiteY26" fmla="*/ 44701 h 3147117"/>
                    <a:gd name="connsiteX27" fmla="*/ 44711 w 2519483"/>
                    <a:gd name="connsiteY27" fmla="*/ 321031 h 3147117"/>
                    <a:gd name="connsiteX28" fmla="*/ 44711 w 2519483"/>
                    <a:gd name="connsiteY28" fmla="*/ 1251614 h 3147117"/>
                    <a:gd name="connsiteX29" fmla="*/ 162547 w 2519483"/>
                    <a:gd name="connsiteY29" fmla="*/ 1369461 h 3147117"/>
                    <a:gd name="connsiteX30" fmla="*/ 203184 w 2519483"/>
                    <a:gd name="connsiteY30" fmla="*/ 1369461 h 3147117"/>
                    <a:gd name="connsiteX31" fmla="*/ 203184 w 2519483"/>
                    <a:gd name="connsiteY31" fmla="*/ 1213347 h 3147117"/>
                    <a:gd name="connsiteX32" fmla="*/ 215630 w 2519483"/>
                    <a:gd name="connsiteY32" fmla="*/ 1200938 h 3147117"/>
                    <a:gd name="connsiteX33" fmla="*/ 224327 w 2519483"/>
                    <a:gd name="connsiteY33" fmla="*/ 1204585 h 3147117"/>
                    <a:gd name="connsiteX34" fmla="*/ 513159 w 2519483"/>
                    <a:gd name="connsiteY34" fmla="*/ 1493401 h 3147117"/>
                    <a:gd name="connsiteX35" fmla="*/ 224327 w 2519483"/>
                    <a:gd name="connsiteY35" fmla="*/ 1782217 h 3147117"/>
                    <a:gd name="connsiteX36" fmla="*/ 215630 w 2519483"/>
                    <a:gd name="connsiteY36" fmla="*/ 1785864 h 3147117"/>
                    <a:gd name="connsiteX37" fmla="*/ 203184 w 2519483"/>
                    <a:gd name="connsiteY37" fmla="*/ 1773458 h 3147117"/>
                    <a:gd name="connsiteX38" fmla="*/ 203184 w 2519483"/>
                    <a:gd name="connsiteY38" fmla="*/ 1621407 h 3147117"/>
                    <a:gd name="connsiteX39" fmla="*/ 162547 w 2519483"/>
                    <a:gd name="connsiteY39" fmla="*/ 1621407 h 314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483" h="3147117">
                      <a:moveTo>
                        <a:pt x="321021" y="3147117"/>
                      </a:moveTo>
                      <a:cubicBezTo>
                        <a:pt x="144004" y="3147117"/>
                        <a:pt x="0" y="3003114"/>
                        <a:pt x="0" y="2826097"/>
                      </a:cubicBezTo>
                      <a:lnTo>
                        <a:pt x="0" y="1739254"/>
                      </a:lnTo>
                      <a:cubicBezTo>
                        <a:pt x="0" y="1649625"/>
                        <a:pt x="72927" y="1576706"/>
                        <a:pt x="162547" y="1576706"/>
                      </a:cubicBezTo>
                      <a:lnTo>
                        <a:pt x="247895" y="1576706"/>
                      </a:lnTo>
                      <a:lnTo>
                        <a:pt x="247895" y="1695453"/>
                      </a:lnTo>
                      <a:lnTo>
                        <a:pt x="449954" y="1493401"/>
                      </a:lnTo>
                      <a:lnTo>
                        <a:pt x="247895" y="1291349"/>
                      </a:lnTo>
                      <a:lnTo>
                        <a:pt x="247895" y="1414159"/>
                      </a:lnTo>
                      <a:lnTo>
                        <a:pt x="162547" y="1414159"/>
                      </a:lnTo>
                      <a:cubicBezTo>
                        <a:pt x="72927" y="1414159"/>
                        <a:pt x="0" y="1341240"/>
                        <a:pt x="0" y="1251612"/>
                      </a:cubicBezTo>
                      <a:lnTo>
                        <a:pt x="0" y="321031"/>
                      </a:lnTo>
                      <a:cubicBezTo>
                        <a:pt x="0" y="144016"/>
                        <a:pt x="144029" y="0"/>
                        <a:pt x="321021" y="0"/>
                      </a:cubicBezTo>
                      <a:lnTo>
                        <a:pt x="2198463" y="0"/>
                      </a:lnTo>
                      <a:cubicBezTo>
                        <a:pt x="2375480" y="0"/>
                        <a:pt x="2519484" y="144016"/>
                        <a:pt x="2519484" y="321031"/>
                      </a:cubicBezTo>
                      <a:lnTo>
                        <a:pt x="2519484" y="2826097"/>
                      </a:lnTo>
                      <a:cubicBezTo>
                        <a:pt x="2519484" y="3003114"/>
                        <a:pt x="2375480" y="3147117"/>
                        <a:pt x="2198463" y="3147117"/>
                      </a:cubicBezTo>
                      <a:lnTo>
                        <a:pt x="321021" y="3147117"/>
                      </a:lnTo>
                      <a:close/>
                      <a:moveTo>
                        <a:pt x="162547" y="1621407"/>
                      </a:moveTo>
                      <a:cubicBezTo>
                        <a:pt x="97568" y="1621407"/>
                        <a:pt x="44711" y="1674272"/>
                        <a:pt x="44711" y="1739254"/>
                      </a:cubicBezTo>
                      <a:lnTo>
                        <a:pt x="44711" y="2826097"/>
                      </a:lnTo>
                      <a:cubicBezTo>
                        <a:pt x="44711" y="2978447"/>
                        <a:pt x="168671" y="3102407"/>
                        <a:pt x="321021" y="3102407"/>
                      </a:cubicBezTo>
                      <a:lnTo>
                        <a:pt x="2198463" y="3102407"/>
                      </a:lnTo>
                      <a:cubicBezTo>
                        <a:pt x="2350813" y="3102407"/>
                        <a:pt x="2474773" y="2978447"/>
                        <a:pt x="2474773" y="2826097"/>
                      </a:cubicBezTo>
                      <a:lnTo>
                        <a:pt x="2474773" y="321031"/>
                      </a:lnTo>
                      <a:cubicBezTo>
                        <a:pt x="2474773" y="168663"/>
                        <a:pt x="2350813" y="44701"/>
                        <a:pt x="2198463" y="44701"/>
                      </a:cubicBezTo>
                      <a:lnTo>
                        <a:pt x="321021" y="44701"/>
                      </a:lnTo>
                      <a:cubicBezTo>
                        <a:pt x="168671" y="44701"/>
                        <a:pt x="44711" y="168663"/>
                        <a:pt x="44711" y="321031"/>
                      </a:cubicBezTo>
                      <a:lnTo>
                        <a:pt x="44711" y="1251614"/>
                      </a:lnTo>
                      <a:cubicBezTo>
                        <a:pt x="44711" y="1316596"/>
                        <a:pt x="97568" y="1369461"/>
                        <a:pt x="162547" y="1369461"/>
                      </a:cubicBezTo>
                      <a:lnTo>
                        <a:pt x="203184" y="1369461"/>
                      </a:lnTo>
                      <a:lnTo>
                        <a:pt x="203184" y="1213347"/>
                      </a:lnTo>
                      <a:cubicBezTo>
                        <a:pt x="203184" y="1206504"/>
                        <a:pt x="208782" y="1200938"/>
                        <a:pt x="215630" y="1200938"/>
                      </a:cubicBezTo>
                      <a:cubicBezTo>
                        <a:pt x="218904" y="1200938"/>
                        <a:pt x="221978" y="1202233"/>
                        <a:pt x="224327" y="1204585"/>
                      </a:cubicBezTo>
                      <a:lnTo>
                        <a:pt x="513159" y="1493401"/>
                      </a:lnTo>
                      <a:lnTo>
                        <a:pt x="224327" y="1782217"/>
                      </a:lnTo>
                      <a:cubicBezTo>
                        <a:pt x="221978" y="1784569"/>
                        <a:pt x="218904" y="1785864"/>
                        <a:pt x="215630" y="1785864"/>
                      </a:cubicBezTo>
                      <a:cubicBezTo>
                        <a:pt x="208782" y="1785864"/>
                        <a:pt x="203184" y="1780298"/>
                        <a:pt x="203184" y="1773458"/>
                      </a:cubicBezTo>
                      <a:lnTo>
                        <a:pt x="203184" y="1621407"/>
                      </a:lnTo>
                      <a:lnTo>
                        <a:pt x="162547" y="1621407"/>
                      </a:lnTo>
                      <a:close/>
                    </a:path>
                  </a:pathLst>
                </a:custGeom>
                <a:solidFill>
                  <a:srgbClr val="01A6DA">
                    <a:lumMod val="75000"/>
                  </a:srgbClr>
                </a:solidFill>
                <a:ln w="2498" cap="flat">
                  <a:solidFill>
                    <a:schemeClr val="accent6">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latin typeface="+mn-lt"/>
                  </a:endParaRPr>
                </a:p>
              </p:txBody>
            </p:sp>
          </p:grpSp>
          <p:sp>
            <p:nvSpPr>
              <p:cNvPr id="10" name="TextBox 9">
                <a:extLst>
                  <a:ext uri="{FF2B5EF4-FFF2-40B4-BE49-F238E27FC236}">
                    <a16:creationId xmlns:a16="http://schemas.microsoft.com/office/drawing/2014/main" id="{B1D64DDD-8271-38B9-6417-4A54ACA2397A}"/>
                  </a:ext>
                </a:extLst>
              </p:cNvPr>
              <p:cNvSpPr txBox="1"/>
              <p:nvPr/>
            </p:nvSpPr>
            <p:spPr>
              <a:xfrm>
                <a:off x="12980504" y="4163812"/>
                <a:ext cx="2561837" cy="34778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cloud services, APIs (Application Programming Interfaces) are vital for interaction. However, insecure APIs can be exploited by attackers.</a:t>
                </a:r>
              </a:p>
            </p:txBody>
          </p:sp>
        </p:grpSp>
      </p:grpSp>
      <p:sp>
        <p:nvSpPr>
          <p:cNvPr id="11" name="Google Shape;579;ge961dd843d_0_334">
            <a:extLst>
              <a:ext uri="{FF2B5EF4-FFF2-40B4-BE49-F238E27FC236}">
                <a16:creationId xmlns:a16="http://schemas.microsoft.com/office/drawing/2014/main" id="{D25134FA-3067-5730-9932-B073FED73FCA}"/>
              </a:ext>
            </a:extLst>
          </p:cNvPr>
          <p:cNvSpPr txBox="1">
            <a:spLocks noGrp="1"/>
          </p:cNvSpPr>
          <p:nvPr>
            <p:ph type="title"/>
          </p:nvPr>
        </p:nvSpPr>
        <p:spPr>
          <a:xfrm>
            <a:off x="-10160" y="289512"/>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Cloud Vulnerabilities</a:t>
            </a:r>
          </a:p>
        </p:txBody>
      </p:sp>
      <p:sp>
        <p:nvSpPr>
          <p:cNvPr id="17" name="Brandline_LVC">
            <a:extLst>
              <a:ext uri="{FF2B5EF4-FFF2-40B4-BE49-F238E27FC236}">
                <a16:creationId xmlns:a16="http://schemas.microsoft.com/office/drawing/2014/main" id="{D2ABF3EC-875F-DB15-44DC-5ED2DEFEC06A}"/>
              </a:ext>
            </a:extLst>
          </p:cNvPr>
          <p:cNvSpPr/>
          <p:nvPr/>
        </p:nvSpPr>
        <p:spPr>
          <a:xfrm>
            <a:off x="5816600" y="875986"/>
            <a:ext cx="4619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504612"/>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375"/>
        <p:cNvGrpSpPr/>
        <p:nvPr/>
      </p:nvGrpSpPr>
      <p:grpSpPr>
        <a:xfrm>
          <a:off x="0" y="0"/>
          <a:ext cx="0" cy="0"/>
          <a:chOff x="0" y="0"/>
          <a:chExt cx="0" cy="0"/>
        </a:xfrm>
      </p:grpSpPr>
      <p:sp>
        <p:nvSpPr>
          <p:cNvPr id="4376" name="Google Shape;4376;p174"/>
          <p:cNvSpPr txBox="1">
            <a:spLocks noGrp="1"/>
          </p:cNvSpPr>
          <p:nvPr>
            <p:ph type="title"/>
          </p:nvPr>
        </p:nvSpPr>
        <p:spPr>
          <a:xfrm>
            <a:off x="-10160" y="25558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latin typeface="Open Sans"/>
                <a:ea typeface="Open Sans"/>
                <a:cs typeface="Open Sans"/>
                <a:sym typeface="Open Sans"/>
              </a:rPr>
              <a:t>Supply Chain Risk</a:t>
            </a:r>
            <a:endParaRPr lang="en-US">
              <a:solidFill>
                <a:schemeClr val="tx1">
                  <a:lumMod val="75000"/>
                  <a:lumOff val="25000"/>
                </a:schemeClr>
              </a:solidFill>
            </a:endParaRPr>
          </a:p>
        </p:txBody>
      </p:sp>
      <p:grpSp>
        <p:nvGrpSpPr>
          <p:cNvPr id="4" name="Group 3">
            <a:extLst>
              <a:ext uri="{FF2B5EF4-FFF2-40B4-BE49-F238E27FC236}">
                <a16:creationId xmlns:a16="http://schemas.microsoft.com/office/drawing/2014/main" id="{87A3157A-4B5F-1D50-C7EF-9BDCC919742D}"/>
              </a:ext>
            </a:extLst>
          </p:cNvPr>
          <p:cNvGrpSpPr/>
          <p:nvPr/>
        </p:nvGrpSpPr>
        <p:grpSpPr>
          <a:xfrm>
            <a:off x="1277937" y="1712245"/>
            <a:ext cx="13700126" cy="6594152"/>
            <a:chOff x="1277937" y="1470348"/>
            <a:chExt cx="13700126" cy="6594152"/>
          </a:xfrm>
        </p:grpSpPr>
        <p:sp>
          <p:nvSpPr>
            <p:cNvPr id="4378" name="Google Shape;4378;p174"/>
            <p:cNvSpPr/>
            <p:nvPr/>
          </p:nvSpPr>
          <p:spPr>
            <a:xfrm>
              <a:off x="1277937" y="1470348"/>
              <a:ext cx="13700126" cy="1368101"/>
            </a:xfrm>
            <a:prstGeom prst="roundRect">
              <a:avLst>
                <a:gd name="adj" fmla="val 12844"/>
              </a:avLst>
            </a:prstGeom>
            <a:solidFill>
              <a:schemeClr val="accent1">
                <a:lumMod val="20000"/>
                <a:lumOff val="80000"/>
              </a:schemeClr>
            </a:solidFill>
            <a:ln w="19050" cap="flat" cmpd="sng">
              <a:noFill/>
              <a:prstDash val="solid"/>
              <a:miter lim="800000"/>
              <a:headEnd type="none" w="sm" len="sm"/>
              <a:tailEnd type="none" w="sm" len="sm"/>
            </a:ln>
          </p:spPr>
          <p:txBody>
            <a:bodyPr spcFirstLastPara="1" wrap="square" lIns="91425" tIns="45700" rIns="91425" bIns="45700" anchor="ctr" anchorCtr="0">
              <a:noAutofit/>
            </a:bodyPr>
            <a:lstStyle/>
            <a:p>
              <a:r>
                <a:rPr lang="en-US" sz="2200">
                  <a:solidFill>
                    <a:srgbClr val="3F3F3F"/>
                  </a:solidFill>
                  <a:latin typeface="Open Sans"/>
                  <a:ea typeface="Open Sans"/>
                  <a:cs typeface="Open Sans"/>
                </a:rPr>
                <a:t>The supply chain is the network of individuals, organizations, resources, activities, and technologies involved in creating and delivering a product from suppliers to end users.</a:t>
              </a:r>
            </a:p>
          </p:txBody>
        </p:sp>
        <p:sp>
          <p:nvSpPr>
            <p:cNvPr id="4379" name="Google Shape;4379;p174"/>
            <p:cNvSpPr/>
            <p:nvPr/>
          </p:nvSpPr>
          <p:spPr>
            <a:xfrm>
              <a:off x="1277937" y="3212365"/>
              <a:ext cx="13700126" cy="1368101"/>
            </a:xfrm>
            <a:prstGeom prst="roundRect">
              <a:avLst>
                <a:gd name="adj" fmla="val 12844"/>
              </a:avLst>
            </a:prstGeom>
            <a:solidFill>
              <a:srgbClr val="FFD1D1"/>
            </a:solidFill>
            <a:ln w="190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Supply chain risk management (SCRM) is the process of identifying, monitoring, detecting, and mitigating threats to supply chain continuity and profitability.</a:t>
              </a:r>
              <a:endParaRPr/>
            </a:p>
          </p:txBody>
        </p:sp>
        <p:sp>
          <p:nvSpPr>
            <p:cNvPr id="4380" name="Google Shape;4380;p174"/>
            <p:cNvSpPr/>
            <p:nvPr/>
          </p:nvSpPr>
          <p:spPr>
            <a:xfrm>
              <a:off x="1277937" y="4954382"/>
              <a:ext cx="13700126" cy="1368101"/>
            </a:xfrm>
            <a:prstGeom prst="roundRect">
              <a:avLst>
                <a:gd name="adj" fmla="val 12844"/>
              </a:avLst>
            </a:prstGeom>
            <a:solidFill>
              <a:schemeClr val="accent2">
                <a:lumMod val="40000"/>
                <a:lumOff val="60000"/>
              </a:schemeClr>
            </a:solidFill>
            <a:ln w="190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supply chain compromise is an incident within the supply chain where an adversary jeopardizes the confidentiality, integrity, or availability of a system or the information it processes, stores, or transmits.</a:t>
              </a:r>
              <a:endParaRPr/>
            </a:p>
          </p:txBody>
        </p:sp>
        <p:sp>
          <p:nvSpPr>
            <p:cNvPr id="4381" name="Google Shape;4381;p174"/>
            <p:cNvSpPr/>
            <p:nvPr/>
          </p:nvSpPr>
          <p:spPr>
            <a:xfrm>
              <a:off x="1277937" y="6696399"/>
              <a:ext cx="13700126" cy="1368101"/>
            </a:xfrm>
            <a:prstGeom prst="roundRect">
              <a:avLst>
                <a:gd name="adj" fmla="val 12844"/>
              </a:avLst>
            </a:prstGeom>
            <a:solidFill>
              <a:schemeClr val="accent6">
                <a:lumMod val="20000"/>
                <a:lumOff val="80000"/>
              </a:schemeClr>
            </a:solidFill>
            <a:ln w="190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compromise can happen at any point within the system development life cycle of the product or service.</a:t>
              </a:r>
              <a:endParaRPr lang="en-US"/>
            </a:p>
          </p:txBody>
        </p:sp>
      </p:grpSp>
      <p:sp>
        <p:nvSpPr>
          <p:cNvPr id="3" name="Brandline_LVC">
            <a:extLst>
              <a:ext uri="{FF2B5EF4-FFF2-40B4-BE49-F238E27FC236}">
                <a16:creationId xmlns:a16="http://schemas.microsoft.com/office/drawing/2014/main" id="{29E72727-2B38-9D16-46D1-47197627E439}"/>
              </a:ext>
            </a:extLst>
          </p:cNvPr>
          <p:cNvSpPr/>
          <p:nvPr/>
        </p:nvSpPr>
        <p:spPr>
          <a:xfrm>
            <a:off x="6159500" y="842034"/>
            <a:ext cx="3939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a:extLst>
              <a:ext uri="{FF2B5EF4-FFF2-40B4-BE49-F238E27FC236}">
                <a16:creationId xmlns:a16="http://schemas.microsoft.com/office/drawing/2014/main" id="{027B1017-0004-E010-2339-F66D1415DBAC}"/>
              </a:ext>
            </a:extLst>
          </p:cNvPr>
          <p:cNvSpPr>
            <a:spLocks noGrp="1"/>
          </p:cNvSpPr>
          <p:nvPr>
            <p:ph type="title"/>
          </p:nvPr>
        </p:nvSpPr>
        <p:spPr/>
        <p:txBody>
          <a:bodyPr/>
          <a:lstStyle/>
          <a:p>
            <a:r>
              <a:rPr lang="en-US">
                <a:solidFill>
                  <a:schemeClr val="tx1">
                    <a:lumMod val="75000"/>
                    <a:lumOff val="25000"/>
                  </a:schemeClr>
                </a:solidFill>
              </a:rPr>
              <a:t>Supply Chain Vulnerabilities</a:t>
            </a:r>
          </a:p>
        </p:txBody>
      </p:sp>
      <p:grpSp>
        <p:nvGrpSpPr>
          <p:cNvPr id="13" name="Group 12">
            <a:extLst>
              <a:ext uri="{FF2B5EF4-FFF2-40B4-BE49-F238E27FC236}">
                <a16:creationId xmlns:a16="http://schemas.microsoft.com/office/drawing/2014/main" id="{547B20DF-0AFD-91FE-69F2-C58C6F8A06C7}"/>
              </a:ext>
            </a:extLst>
          </p:cNvPr>
          <p:cNvGrpSpPr/>
          <p:nvPr/>
        </p:nvGrpSpPr>
        <p:grpSpPr>
          <a:xfrm>
            <a:off x="1600201" y="1480626"/>
            <a:ext cx="13703411" cy="7196265"/>
            <a:chOff x="1600201" y="2112632"/>
            <a:chExt cx="13703411" cy="5735973"/>
          </a:xfrm>
        </p:grpSpPr>
        <p:grpSp>
          <p:nvGrpSpPr>
            <p:cNvPr id="10" name="Group 9">
              <a:extLst>
                <a:ext uri="{FF2B5EF4-FFF2-40B4-BE49-F238E27FC236}">
                  <a16:creationId xmlns:a16="http://schemas.microsoft.com/office/drawing/2014/main" id="{4BE88ED9-96D0-3EED-0906-7E2803495E86}"/>
                </a:ext>
              </a:extLst>
            </p:cNvPr>
            <p:cNvGrpSpPr/>
            <p:nvPr/>
          </p:nvGrpSpPr>
          <p:grpSpPr>
            <a:xfrm>
              <a:off x="1600201" y="2112634"/>
              <a:ext cx="4329428" cy="5735971"/>
              <a:chOff x="1600201" y="2112634"/>
              <a:chExt cx="4329428" cy="5735971"/>
            </a:xfrm>
          </p:grpSpPr>
          <p:grpSp>
            <p:nvGrpSpPr>
              <p:cNvPr id="123" name="Group 122">
                <a:extLst>
                  <a:ext uri="{FF2B5EF4-FFF2-40B4-BE49-F238E27FC236}">
                    <a16:creationId xmlns:a16="http://schemas.microsoft.com/office/drawing/2014/main" id="{B5438011-949B-4666-A535-04407E0D985C}"/>
                  </a:ext>
                </a:extLst>
              </p:cNvPr>
              <p:cNvGrpSpPr/>
              <p:nvPr/>
            </p:nvGrpSpPr>
            <p:grpSpPr>
              <a:xfrm>
                <a:off x="1600201" y="2112634"/>
                <a:ext cx="4329428" cy="5735971"/>
                <a:chOff x="3403864" y="2214232"/>
                <a:chExt cx="2519473" cy="3147117"/>
              </a:xfrm>
            </p:grpSpPr>
            <p:sp>
              <p:nvSpPr>
                <p:cNvPr id="124" name="Rectangle: Rounded Corners 123">
                  <a:extLst>
                    <a:ext uri="{FF2B5EF4-FFF2-40B4-BE49-F238E27FC236}">
                      <a16:creationId xmlns:a16="http://schemas.microsoft.com/office/drawing/2014/main" id="{910652A9-EA4C-4FA7-A887-7F499E967723}"/>
                    </a:ext>
                  </a:extLst>
                </p:cNvPr>
                <p:cNvSpPr/>
                <p:nvPr/>
              </p:nvSpPr>
              <p:spPr>
                <a:xfrm>
                  <a:off x="3579970" y="2336951"/>
                  <a:ext cx="2167261" cy="467076"/>
                </a:xfrm>
                <a:prstGeom prst="roundRect">
                  <a:avLst/>
                </a:prstGeom>
                <a:noFill/>
                <a:ln w="25400" cap="flat" cmpd="sng" algn="ctr">
                  <a:noFill/>
                  <a:prstDash val="solid"/>
                </a:ln>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Service provider vulnerabilities</a:t>
                  </a:r>
                </a:p>
              </p:txBody>
            </p:sp>
            <p:sp>
              <p:nvSpPr>
                <p:cNvPr id="125" name="Graphic 3">
                  <a:extLst>
                    <a:ext uri="{FF2B5EF4-FFF2-40B4-BE49-F238E27FC236}">
                      <a16:creationId xmlns:a16="http://schemas.microsoft.com/office/drawing/2014/main" id="{C15AB3B2-36F2-43B6-A318-06556870D2D6}"/>
                    </a:ext>
                  </a:extLst>
                </p:cNvPr>
                <p:cNvSpPr/>
                <p:nvPr/>
              </p:nvSpPr>
              <p:spPr>
                <a:xfrm>
                  <a:off x="3403864" y="2214232"/>
                  <a:ext cx="2519473" cy="3147117"/>
                </a:xfrm>
                <a:custGeom>
                  <a:avLst/>
                  <a:gdLst>
                    <a:gd name="connsiteX0" fmla="*/ 321031 w 2519473"/>
                    <a:gd name="connsiteY0" fmla="*/ 3147117 h 3147117"/>
                    <a:gd name="connsiteX1" fmla="*/ 0 w 2519473"/>
                    <a:gd name="connsiteY1" fmla="*/ 2826097 h 3147117"/>
                    <a:gd name="connsiteX2" fmla="*/ 0 w 2519473"/>
                    <a:gd name="connsiteY2" fmla="*/ 1739254 h 3147117"/>
                    <a:gd name="connsiteX3" fmla="*/ 162547 w 2519473"/>
                    <a:gd name="connsiteY3" fmla="*/ 1576706 h 3147117"/>
                    <a:gd name="connsiteX4" fmla="*/ 247885 w 2519473"/>
                    <a:gd name="connsiteY4" fmla="*/ 1576706 h 3147117"/>
                    <a:gd name="connsiteX5" fmla="*/ 247885 w 2519473"/>
                    <a:gd name="connsiteY5" fmla="*/ 1695453 h 3147117"/>
                    <a:gd name="connsiteX6" fmla="*/ 449937 w 2519473"/>
                    <a:gd name="connsiteY6" fmla="*/ 1493401 h 3147117"/>
                    <a:gd name="connsiteX7" fmla="*/ 247885 w 2519473"/>
                    <a:gd name="connsiteY7" fmla="*/ 1291349 h 3147117"/>
                    <a:gd name="connsiteX8" fmla="*/ 247885 w 2519473"/>
                    <a:gd name="connsiteY8" fmla="*/ 1414159 h 3147117"/>
                    <a:gd name="connsiteX9" fmla="*/ 162547 w 2519473"/>
                    <a:gd name="connsiteY9" fmla="*/ 1414159 h 3147117"/>
                    <a:gd name="connsiteX10" fmla="*/ 0 w 2519473"/>
                    <a:gd name="connsiteY10" fmla="*/ 1251612 h 3147117"/>
                    <a:gd name="connsiteX11" fmla="*/ 0 w 2519473"/>
                    <a:gd name="connsiteY11" fmla="*/ 321031 h 3147117"/>
                    <a:gd name="connsiteX12" fmla="*/ 321031 w 2519473"/>
                    <a:gd name="connsiteY12" fmla="*/ 0 h 3147117"/>
                    <a:gd name="connsiteX13" fmla="*/ 2198452 w 2519473"/>
                    <a:gd name="connsiteY13" fmla="*/ 0 h 3147117"/>
                    <a:gd name="connsiteX14" fmla="*/ 2519473 w 2519473"/>
                    <a:gd name="connsiteY14" fmla="*/ 321031 h 3147117"/>
                    <a:gd name="connsiteX15" fmla="*/ 2519473 w 2519473"/>
                    <a:gd name="connsiteY15" fmla="*/ 2826097 h 3147117"/>
                    <a:gd name="connsiteX16" fmla="*/ 2198452 w 2519473"/>
                    <a:gd name="connsiteY16" fmla="*/ 3147117 h 3147117"/>
                    <a:gd name="connsiteX17" fmla="*/ 321031 w 2519473"/>
                    <a:gd name="connsiteY17" fmla="*/ 3147117 h 3147117"/>
                    <a:gd name="connsiteX18" fmla="*/ 162547 w 2519473"/>
                    <a:gd name="connsiteY18" fmla="*/ 1621407 h 3147117"/>
                    <a:gd name="connsiteX19" fmla="*/ 44701 w 2519473"/>
                    <a:gd name="connsiteY19" fmla="*/ 1739254 h 3147117"/>
                    <a:gd name="connsiteX20" fmla="*/ 44701 w 2519473"/>
                    <a:gd name="connsiteY20" fmla="*/ 2826097 h 3147117"/>
                    <a:gd name="connsiteX21" fmla="*/ 321031 w 2519473"/>
                    <a:gd name="connsiteY21" fmla="*/ 3102407 h 3147117"/>
                    <a:gd name="connsiteX22" fmla="*/ 2198452 w 2519473"/>
                    <a:gd name="connsiteY22" fmla="*/ 3102407 h 3147117"/>
                    <a:gd name="connsiteX23" fmla="*/ 2474788 w 2519473"/>
                    <a:gd name="connsiteY23" fmla="*/ 2826097 h 3147117"/>
                    <a:gd name="connsiteX24" fmla="*/ 2474788 w 2519473"/>
                    <a:gd name="connsiteY24" fmla="*/ 321031 h 3147117"/>
                    <a:gd name="connsiteX25" fmla="*/ 2198452 w 2519473"/>
                    <a:gd name="connsiteY25" fmla="*/ 44701 h 3147117"/>
                    <a:gd name="connsiteX26" fmla="*/ 321031 w 2519473"/>
                    <a:gd name="connsiteY26" fmla="*/ 44701 h 3147117"/>
                    <a:gd name="connsiteX27" fmla="*/ 44701 w 2519473"/>
                    <a:gd name="connsiteY27" fmla="*/ 321031 h 3147117"/>
                    <a:gd name="connsiteX28" fmla="*/ 44701 w 2519473"/>
                    <a:gd name="connsiteY28" fmla="*/ 1251614 h 3147117"/>
                    <a:gd name="connsiteX29" fmla="*/ 162547 w 2519473"/>
                    <a:gd name="connsiteY29" fmla="*/ 1369461 h 3147117"/>
                    <a:gd name="connsiteX30" fmla="*/ 203184 w 2519473"/>
                    <a:gd name="connsiteY30" fmla="*/ 1369461 h 3147117"/>
                    <a:gd name="connsiteX31" fmla="*/ 203184 w 2519473"/>
                    <a:gd name="connsiteY31" fmla="*/ 1213212 h 3147117"/>
                    <a:gd name="connsiteX32" fmla="*/ 215578 w 2519473"/>
                    <a:gd name="connsiteY32" fmla="*/ 1200861 h 3147117"/>
                    <a:gd name="connsiteX33" fmla="*/ 224240 w 2519473"/>
                    <a:gd name="connsiteY33" fmla="*/ 1204490 h 3147117"/>
                    <a:gd name="connsiteX34" fmla="*/ 513154 w 2519473"/>
                    <a:gd name="connsiteY34" fmla="*/ 1493403 h 3147117"/>
                    <a:gd name="connsiteX35" fmla="*/ 224240 w 2519473"/>
                    <a:gd name="connsiteY35" fmla="*/ 1782317 h 3147117"/>
                    <a:gd name="connsiteX36" fmla="*/ 215578 w 2519473"/>
                    <a:gd name="connsiteY36" fmla="*/ 1785946 h 3147117"/>
                    <a:gd name="connsiteX37" fmla="*/ 203184 w 2519473"/>
                    <a:gd name="connsiteY37" fmla="*/ 1773595 h 3147117"/>
                    <a:gd name="connsiteX38" fmla="*/ 203184 w 2519473"/>
                    <a:gd name="connsiteY38" fmla="*/ 1621409 h 3147117"/>
                    <a:gd name="connsiteX39" fmla="*/ 162547 w 2519473"/>
                    <a:gd name="connsiteY39" fmla="*/ 1621409 h 314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473" h="3147117">
                      <a:moveTo>
                        <a:pt x="321031" y="3147117"/>
                      </a:moveTo>
                      <a:cubicBezTo>
                        <a:pt x="144016" y="3147117"/>
                        <a:pt x="0" y="3003114"/>
                        <a:pt x="0" y="2826097"/>
                      </a:cubicBezTo>
                      <a:lnTo>
                        <a:pt x="0" y="1739254"/>
                      </a:lnTo>
                      <a:cubicBezTo>
                        <a:pt x="0" y="1649625"/>
                        <a:pt x="72919" y="1576706"/>
                        <a:pt x="162547" y="1576706"/>
                      </a:cubicBezTo>
                      <a:lnTo>
                        <a:pt x="247885" y="1576706"/>
                      </a:lnTo>
                      <a:lnTo>
                        <a:pt x="247885" y="1695453"/>
                      </a:lnTo>
                      <a:lnTo>
                        <a:pt x="449937" y="1493401"/>
                      </a:lnTo>
                      <a:lnTo>
                        <a:pt x="247885" y="1291349"/>
                      </a:lnTo>
                      <a:lnTo>
                        <a:pt x="247885" y="1414159"/>
                      </a:lnTo>
                      <a:lnTo>
                        <a:pt x="162547" y="1414159"/>
                      </a:lnTo>
                      <a:cubicBezTo>
                        <a:pt x="72919" y="1414159"/>
                        <a:pt x="0" y="1341240"/>
                        <a:pt x="0" y="1251612"/>
                      </a:cubicBezTo>
                      <a:lnTo>
                        <a:pt x="0" y="321031"/>
                      </a:lnTo>
                      <a:cubicBezTo>
                        <a:pt x="0" y="144016"/>
                        <a:pt x="144013" y="0"/>
                        <a:pt x="321031" y="0"/>
                      </a:cubicBezTo>
                      <a:lnTo>
                        <a:pt x="2198452" y="0"/>
                      </a:lnTo>
                      <a:cubicBezTo>
                        <a:pt x="2375467" y="0"/>
                        <a:pt x="2519473" y="144016"/>
                        <a:pt x="2519473" y="321031"/>
                      </a:cubicBezTo>
                      <a:lnTo>
                        <a:pt x="2519473" y="2826097"/>
                      </a:lnTo>
                      <a:cubicBezTo>
                        <a:pt x="2519473" y="3003114"/>
                        <a:pt x="2375467" y="3147117"/>
                        <a:pt x="2198452" y="3147117"/>
                      </a:cubicBezTo>
                      <a:lnTo>
                        <a:pt x="321031" y="3147117"/>
                      </a:lnTo>
                      <a:close/>
                      <a:moveTo>
                        <a:pt x="162547" y="1621407"/>
                      </a:moveTo>
                      <a:cubicBezTo>
                        <a:pt x="97568" y="1621407"/>
                        <a:pt x="44701" y="1674272"/>
                        <a:pt x="44701" y="1739254"/>
                      </a:cubicBezTo>
                      <a:lnTo>
                        <a:pt x="44701" y="2826097"/>
                      </a:lnTo>
                      <a:cubicBezTo>
                        <a:pt x="44701" y="2978447"/>
                        <a:pt x="168663" y="3102407"/>
                        <a:pt x="321031" y="3102407"/>
                      </a:cubicBezTo>
                      <a:lnTo>
                        <a:pt x="2198452" y="3102407"/>
                      </a:lnTo>
                      <a:cubicBezTo>
                        <a:pt x="2350820" y="3102407"/>
                        <a:pt x="2474788" y="2978447"/>
                        <a:pt x="2474788" y="2826097"/>
                      </a:cubicBezTo>
                      <a:lnTo>
                        <a:pt x="2474788" y="321031"/>
                      </a:lnTo>
                      <a:cubicBezTo>
                        <a:pt x="2474788" y="168663"/>
                        <a:pt x="2350820" y="44701"/>
                        <a:pt x="2198452" y="44701"/>
                      </a:cubicBezTo>
                      <a:lnTo>
                        <a:pt x="321031" y="44701"/>
                      </a:lnTo>
                      <a:cubicBezTo>
                        <a:pt x="168663" y="44701"/>
                        <a:pt x="44701" y="168663"/>
                        <a:pt x="44701" y="321031"/>
                      </a:cubicBezTo>
                      <a:lnTo>
                        <a:pt x="44701" y="1251614"/>
                      </a:lnTo>
                      <a:cubicBezTo>
                        <a:pt x="44701" y="1316596"/>
                        <a:pt x="97568" y="1369461"/>
                        <a:pt x="162547" y="1369461"/>
                      </a:cubicBezTo>
                      <a:lnTo>
                        <a:pt x="203184" y="1369461"/>
                      </a:lnTo>
                      <a:lnTo>
                        <a:pt x="203184" y="1213212"/>
                      </a:lnTo>
                      <a:cubicBezTo>
                        <a:pt x="203184" y="1206399"/>
                        <a:pt x="208745" y="1200861"/>
                        <a:pt x="215578" y="1200861"/>
                      </a:cubicBezTo>
                      <a:cubicBezTo>
                        <a:pt x="218824" y="1200861"/>
                        <a:pt x="221901" y="1202148"/>
                        <a:pt x="224240" y="1204490"/>
                      </a:cubicBezTo>
                      <a:lnTo>
                        <a:pt x="513154" y="1493403"/>
                      </a:lnTo>
                      <a:lnTo>
                        <a:pt x="224240" y="1782317"/>
                      </a:lnTo>
                      <a:cubicBezTo>
                        <a:pt x="221898" y="1784659"/>
                        <a:pt x="218824" y="1785946"/>
                        <a:pt x="215578" y="1785946"/>
                      </a:cubicBezTo>
                      <a:cubicBezTo>
                        <a:pt x="208745" y="1785946"/>
                        <a:pt x="203184" y="1780405"/>
                        <a:pt x="203184" y="1773595"/>
                      </a:cubicBezTo>
                      <a:lnTo>
                        <a:pt x="203184" y="1621409"/>
                      </a:lnTo>
                      <a:lnTo>
                        <a:pt x="162547" y="1621409"/>
                      </a:lnTo>
                      <a:close/>
                    </a:path>
                  </a:pathLst>
                </a:custGeom>
                <a:solidFill>
                  <a:srgbClr val="FFAA00"/>
                </a:solidFill>
                <a:ln w="249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latin typeface="+mn-lt"/>
                  </a:endParaRPr>
                </a:p>
              </p:txBody>
            </p:sp>
          </p:grpSp>
          <p:sp>
            <p:nvSpPr>
              <p:cNvPr id="4" name="Rectangle: Rounded Corners 3">
                <a:extLst>
                  <a:ext uri="{FF2B5EF4-FFF2-40B4-BE49-F238E27FC236}">
                    <a16:creationId xmlns:a16="http://schemas.microsoft.com/office/drawing/2014/main" id="{EE2EBDF1-833A-E7B4-3998-486FC0E17067}"/>
                  </a:ext>
                </a:extLst>
              </p:cNvPr>
              <p:cNvSpPr/>
              <p:nvPr/>
            </p:nvSpPr>
            <p:spPr>
              <a:xfrm>
                <a:off x="2064808" y="3238102"/>
                <a:ext cx="3400213" cy="3373263"/>
              </a:xfrm>
              <a:prstGeom prst="roundRect">
                <a:avLst/>
              </a:prstGeom>
              <a:noFill/>
              <a:ln w="25400" cap="flat" cmpd="sng" algn="ctr">
                <a:noFill/>
                <a:prstDash val="solid"/>
              </a:ln>
              <a:effectLst/>
            </p:spPr>
            <p:txBody>
              <a:bodyPr wrap="square" lIns="91440" tIns="45720" rIns="91440" bIns="45720" rtlCol="0" anchor="ctr">
                <a:spAutoFit/>
              </a:bodyPr>
              <a:lstStyle/>
              <a:p>
                <a:pPr algn="ctr">
                  <a:lnSpc>
                    <a:spcPct val="114000"/>
                  </a:lnSpc>
                  <a:buClrTx/>
                  <a:defRPr/>
                </a:pPr>
                <a:r>
                  <a:rPr lang="en-US" sz="2200">
                    <a:solidFill>
                      <a:schemeClr val="tx1">
                        <a:lumMod val="75000"/>
                        <a:lumOff val="25000"/>
                      </a:schemeClr>
                    </a:solidFill>
                    <a:latin typeface="Open Sans"/>
                    <a:ea typeface="Open Sans"/>
                    <a:cs typeface="Open Sans"/>
                  </a:rPr>
                  <a:t>Businesses outsourcing functions increase reliance on external entities, leading to security breaches and service interruptions if third-party relationships are poorly managed.</a:t>
                </a:r>
              </a:p>
            </p:txBody>
          </p:sp>
        </p:grpSp>
        <p:grpSp>
          <p:nvGrpSpPr>
            <p:cNvPr id="11" name="Group 10">
              <a:extLst>
                <a:ext uri="{FF2B5EF4-FFF2-40B4-BE49-F238E27FC236}">
                  <a16:creationId xmlns:a16="http://schemas.microsoft.com/office/drawing/2014/main" id="{5E467F9D-6BEC-9CC8-C721-16A6B53E1874}"/>
                </a:ext>
              </a:extLst>
            </p:cNvPr>
            <p:cNvGrpSpPr/>
            <p:nvPr/>
          </p:nvGrpSpPr>
          <p:grpSpPr>
            <a:xfrm>
              <a:off x="6353225" y="2112632"/>
              <a:ext cx="4329428" cy="5735969"/>
              <a:chOff x="6376104" y="2112632"/>
              <a:chExt cx="4329428" cy="5735969"/>
            </a:xfrm>
          </p:grpSpPr>
          <p:grpSp>
            <p:nvGrpSpPr>
              <p:cNvPr id="126" name="Group 125">
                <a:extLst>
                  <a:ext uri="{FF2B5EF4-FFF2-40B4-BE49-F238E27FC236}">
                    <a16:creationId xmlns:a16="http://schemas.microsoft.com/office/drawing/2014/main" id="{971DBD7A-22EB-4A9E-8DCA-19867440B7F7}"/>
                  </a:ext>
                </a:extLst>
              </p:cNvPr>
              <p:cNvGrpSpPr/>
              <p:nvPr/>
            </p:nvGrpSpPr>
            <p:grpSpPr>
              <a:xfrm>
                <a:off x="6376104" y="2112632"/>
                <a:ext cx="4329428" cy="5735969"/>
                <a:chOff x="6244384" y="2214232"/>
                <a:chExt cx="2519482" cy="3147117"/>
              </a:xfrm>
            </p:grpSpPr>
            <p:sp>
              <p:nvSpPr>
                <p:cNvPr id="127" name="TextBox 126">
                  <a:extLst>
                    <a:ext uri="{FF2B5EF4-FFF2-40B4-BE49-F238E27FC236}">
                      <a16:creationId xmlns:a16="http://schemas.microsoft.com/office/drawing/2014/main" id="{82B8C7F9-9C5D-4034-9A56-7067F11E4DF6}"/>
                    </a:ext>
                  </a:extLst>
                </p:cNvPr>
                <p:cNvSpPr txBox="1"/>
                <p:nvPr/>
              </p:nvSpPr>
              <p:spPr>
                <a:xfrm>
                  <a:off x="6606141" y="2391656"/>
                  <a:ext cx="1795968" cy="3364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Hardware provider vulnerabilities</a:t>
                  </a:r>
                </a:p>
              </p:txBody>
            </p:sp>
            <p:sp>
              <p:nvSpPr>
                <p:cNvPr id="128" name="Graphic 3">
                  <a:extLst>
                    <a:ext uri="{FF2B5EF4-FFF2-40B4-BE49-F238E27FC236}">
                      <a16:creationId xmlns:a16="http://schemas.microsoft.com/office/drawing/2014/main" id="{9A2F11C7-D0B1-4427-96CF-5B5148E19767}"/>
                    </a:ext>
                  </a:extLst>
                </p:cNvPr>
                <p:cNvSpPr/>
                <p:nvPr/>
              </p:nvSpPr>
              <p:spPr>
                <a:xfrm>
                  <a:off x="6244384" y="2214232"/>
                  <a:ext cx="2519482" cy="3147117"/>
                </a:xfrm>
                <a:custGeom>
                  <a:avLst/>
                  <a:gdLst>
                    <a:gd name="connsiteX0" fmla="*/ 321021 w 2519482"/>
                    <a:gd name="connsiteY0" fmla="*/ 3147117 h 3147117"/>
                    <a:gd name="connsiteX1" fmla="*/ 0 w 2519482"/>
                    <a:gd name="connsiteY1" fmla="*/ 2826097 h 3147117"/>
                    <a:gd name="connsiteX2" fmla="*/ 0 w 2519482"/>
                    <a:gd name="connsiteY2" fmla="*/ 1739254 h 3147117"/>
                    <a:gd name="connsiteX3" fmla="*/ 162547 w 2519482"/>
                    <a:gd name="connsiteY3" fmla="*/ 1576706 h 3147117"/>
                    <a:gd name="connsiteX4" fmla="*/ 247869 w 2519482"/>
                    <a:gd name="connsiteY4" fmla="*/ 1576706 h 3147117"/>
                    <a:gd name="connsiteX5" fmla="*/ 247869 w 2519482"/>
                    <a:gd name="connsiteY5" fmla="*/ 1695453 h 3147117"/>
                    <a:gd name="connsiteX6" fmla="*/ 449929 w 2519482"/>
                    <a:gd name="connsiteY6" fmla="*/ 1493401 h 3147117"/>
                    <a:gd name="connsiteX7" fmla="*/ 247869 w 2519482"/>
                    <a:gd name="connsiteY7" fmla="*/ 1291349 h 3147117"/>
                    <a:gd name="connsiteX8" fmla="*/ 247869 w 2519482"/>
                    <a:gd name="connsiteY8" fmla="*/ 1414159 h 3147117"/>
                    <a:gd name="connsiteX9" fmla="*/ 162547 w 2519482"/>
                    <a:gd name="connsiteY9" fmla="*/ 1414159 h 3147117"/>
                    <a:gd name="connsiteX10" fmla="*/ 0 w 2519482"/>
                    <a:gd name="connsiteY10" fmla="*/ 1251612 h 3147117"/>
                    <a:gd name="connsiteX11" fmla="*/ 0 w 2519482"/>
                    <a:gd name="connsiteY11" fmla="*/ 321031 h 3147117"/>
                    <a:gd name="connsiteX12" fmla="*/ 321021 w 2519482"/>
                    <a:gd name="connsiteY12" fmla="*/ 0 h 3147117"/>
                    <a:gd name="connsiteX13" fmla="*/ 2198437 w 2519482"/>
                    <a:gd name="connsiteY13" fmla="*/ 0 h 3147117"/>
                    <a:gd name="connsiteX14" fmla="*/ 2519483 w 2519482"/>
                    <a:gd name="connsiteY14" fmla="*/ 321031 h 3147117"/>
                    <a:gd name="connsiteX15" fmla="*/ 2519483 w 2519482"/>
                    <a:gd name="connsiteY15" fmla="*/ 2826097 h 3147117"/>
                    <a:gd name="connsiteX16" fmla="*/ 2198437 w 2519482"/>
                    <a:gd name="connsiteY16" fmla="*/ 3147117 h 3147117"/>
                    <a:gd name="connsiteX17" fmla="*/ 321021 w 2519482"/>
                    <a:gd name="connsiteY17" fmla="*/ 3147117 h 3147117"/>
                    <a:gd name="connsiteX18" fmla="*/ 162547 w 2519482"/>
                    <a:gd name="connsiteY18" fmla="*/ 1621407 h 3147117"/>
                    <a:gd name="connsiteX19" fmla="*/ 44685 w 2519482"/>
                    <a:gd name="connsiteY19" fmla="*/ 1739254 h 3147117"/>
                    <a:gd name="connsiteX20" fmla="*/ 44685 w 2519482"/>
                    <a:gd name="connsiteY20" fmla="*/ 2826097 h 3147117"/>
                    <a:gd name="connsiteX21" fmla="*/ 321021 w 2519482"/>
                    <a:gd name="connsiteY21" fmla="*/ 3102407 h 3147117"/>
                    <a:gd name="connsiteX22" fmla="*/ 2198437 w 2519482"/>
                    <a:gd name="connsiteY22" fmla="*/ 3102407 h 3147117"/>
                    <a:gd name="connsiteX23" fmla="*/ 2474773 w 2519482"/>
                    <a:gd name="connsiteY23" fmla="*/ 2826097 h 3147117"/>
                    <a:gd name="connsiteX24" fmla="*/ 2474773 w 2519482"/>
                    <a:gd name="connsiteY24" fmla="*/ 321031 h 3147117"/>
                    <a:gd name="connsiteX25" fmla="*/ 2198437 w 2519482"/>
                    <a:gd name="connsiteY25" fmla="*/ 44701 h 3147117"/>
                    <a:gd name="connsiteX26" fmla="*/ 321021 w 2519482"/>
                    <a:gd name="connsiteY26" fmla="*/ 44701 h 3147117"/>
                    <a:gd name="connsiteX27" fmla="*/ 44685 w 2519482"/>
                    <a:gd name="connsiteY27" fmla="*/ 321031 h 3147117"/>
                    <a:gd name="connsiteX28" fmla="*/ 44685 w 2519482"/>
                    <a:gd name="connsiteY28" fmla="*/ 1251614 h 3147117"/>
                    <a:gd name="connsiteX29" fmla="*/ 162547 w 2519482"/>
                    <a:gd name="connsiteY29" fmla="*/ 1369461 h 3147117"/>
                    <a:gd name="connsiteX30" fmla="*/ 203184 w 2519482"/>
                    <a:gd name="connsiteY30" fmla="*/ 1369461 h 3147117"/>
                    <a:gd name="connsiteX31" fmla="*/ 203184 w 2519482"/>
                    <a:gd name="connsiteY31" fmla="*/ 1213212 h 3147117"/>
                    <a:gd name="connsiteX32" fmla="*/ 215580 w 2519482"/>
                    <a:gd name="connsiteY32" fmla="*/ 1200861 h 3147117"/>
                    <a:gd name="connsiteX33" fmla="*/ 224227 w 2519482"/>
                    <a:gd name="connsiteY33" fmla="*/ 1204490 h 3147117"/>
                    <a:gd name="connsiteX34" fmla="*/ 513134 w 2519482"/>
                    <a:gd name="connsiteY34" fmla="*/ 1493403 h 3147117"/>
                    <a:gd name="connsiteX35" fmla="*/ 224227 w 2519482"/>
                    <a:gd name="connsiteY35" fmla="*/ 1782317 h 3147117"/>
                    <a:gd name="connsiteX36" fmla="*/ 215580 w 2519482"/>
                    <a:gd name="connsiteY36" fmla="*/ 1785946 h 3147117"/>
                    <a:gd name="connsiteX37" fmla="*/ 203184 w 2519482"/>
                    <a:gd name="connsiteY37" fmla="*/ 1773595 h 3147117"/>
                    <a:gd name="connsiteX38" fmla="*/ 203184 w 2519482"/>
                    <a:gd name="connsiteY38" fmla="*/ 1621409 h 3147117"/>
                    <a:gd name="connsiteX39" fmla="*/ 162547 w 2519482"/>
                    <a:gd name="connsiteY39" fmla="*/ 1621409 h 314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482" h="3147117">
                      <a:moveTo>
                        <a:pt x="321021" y="3147117"/>
                      </a:moveTo>
                      <a:cubicBezTo>
                        <a:pt x="144003" y="3147117"/>
                        <a:pt x="0" y="3003114"/>
                        <a:pt x="0" y="2826097"/>
                      </a:cubicBezTo>
                      <a:lnTo>
                        <a:pt x="0" y="1739254"/>
                      </a:lnTo>
                      <a:cubicBezTo>
                        <a:pt x="0" y="1649625"/>
                        <a:pt x="72901" y="1576706"/>
                        <a:pt x="162547" y="1576706"/>
                      </a:cubicBezTo>
                      <a:lnTo>
                        <a:pt x="247869" y="1576706"/>
                      </a:lnTo>
                      <a:lnTo>
                        <a:pt x="247869" y="1695453"/>
                      </a:lnTo>
                      <a:lnTo>
                        <a:pt x="449929" y="1493401"/>
                      </a:lnTo>
                      <a:lnTo>
                        <a:pt x="247869" y="1291349"/>
                      </a:lnTo>
                      <a:lnTo>
                        <a:pt x="247869" y="1414159"/>
                      </a:lnTo>
                      <a:lnTo>
                        <a:pt x="162547" y="1414159"/>
                      </a:lnTo>
                      <a:cubicBezTo>
                        <a:pt x="72901" y="1414159"/>
                        <a:pt x="0" y="1341240"/>
                        <a:pt x="0" y="1251612"/>
                      </a:cubicBezTo>
                      <a:lnTo>
                        <a:pt x="0" y="321031"/>
                      </a:lnTo>
                      <a:cubicBezTo>
                        <a:pt x="0" y="144016"/>
                        <a:pt x="144003" y="0"/>
                        <a:pt x="321021" y="0"/>
                      </a:cubicBezTo>
                      <a:lnTo>
                        <a:pt x="2198437" y="0"/>
                      </a:lnTo>
                      <a:cubicBezTo>
                        <a:pt x="2375455" y="0"/>
                        <a:pt x="2519483" y="144016"/>
                        <a:pt x="2519483" y="321031"/>
                      </a:cubicBezTo>
                      <a:lnTo>
                        <a:pt x="2519483" y="2826097"/>
                      </a:lnTo>
                      <a:cubicBezTo>
                        <a:pt x="2519483" y="3003114"/>
                        <a:pt x="2375455" y="3147117"/>
                        <a:pt x="2198437" y="3147117"/>
                      </a:cubicBezTo>
                      <a:lnTo>
                        <a:pt x="321021" y="3147117"/>
                      </a:lnTo>
                      <a:close/>
                      <a:moveTo>
                        <a:pt x="162547" y="1621407"/>
                      </a:moveTo>
                      <a:cubicBezTo>
                        <a:pt x="97568" y="1621407"/>
                        <a:pt x="44685" y="1674272"/>
                        <a:pt x="44685" y="1739254"/>
                      </a:cubicBezTo>
                      <a:lnTo>
                        <a:pt x="44685" y="2826097"/>
                      </a:lnTo>
                      <a:cubicBezTo>
                        <a:pt x="44685" y="2978447"/>
                        <a:pt x="168645" y="3102407"/>
                        <a:pt x="321021" y="3102407"/>
                      </a:cubicBezTo>
                      <a:lnTo>
                        <a:pt x="2198437" y="3102407"/>
                      </a:lnTo>
                      <a:cubicBezTo>
                        <a:pt x="2350813" y="3102407"/>
                        <a:pt x="2474773" y="2978447"/>
                        <a:pt x="2474773" y="2826097"/>
                      </a:cubicBezTo>
                      <a:lnTo>
                        <a:pt x="2474773" y="321031"/>
                      </a:lnTo>
                      <a:cubicBezTo>
                        <a:pt x="2474773" y="168663"/>
                        <a:pt x="2350813" y="44701"/>
                        <a:pt x="2198437" y="44701"/>
                      </a:cubicBezTo>
                      <a:lnTo>
                        <a:pt x="321021" y="44701"/>
                      </a:lnTo>
                      <a:cubicBezTo>
                        <a:pt x="168645" y="44701"/>
                        <a:pt x="44685" y="168663"/>
                        <a:pt x="44685" y="321031"/>
                      </a:cubicBezTo>
                      <a:lnTo>
                        <a:pt x="44685" y="1251614"/>
                      </a:lnTo>
                      <a:cubicBezTo>
                        <a:pt x="44685" y="1316596"/>
                        <a:pt x="97568" y="1369461"/>
                        <a:pt x="162547" y="1369461"/>
                      </a:cubicBezTo>
                      <a:lnTo>
                        <a:pt x="203184" y="1369461"/>
                      </a:lnTo>
                      <a:lnTo>
                        <a:pt x="203184" y="1213212"/>
                      </a:lnTo>
                      <a:cubicBezTo>
                        <a:pt x="203184" y="1206399"/>
                        <a:pt x="208732" y="1200861"/>
                        <a:pt x="215580" y="1200861"/>
                      </a:cubicBezTo>
                      <a:cubicBezTo>
                        <a:pt x="218804" y="1200861"/>
                        <a:pt x="221903" y="1202148"/>
                        <a:pt x="224227" y="1204490"/>
                      </a:cubicBezTo>
                      <a:lnTo>
                        <a:pt x="513134" y="1493403"/>
                      </a:lnTo>
                      <a:lnTo>
                        <a:pt x="224227" y="1782317"/>
                      </a:lnTo>
                      <a:cubicBezTo>
                        <a:pt x="221878" y="1784659"/>
                        <a:pt x="218804" y="1785946"/>
                        <a:pt x="215580" y="1785946"/>
                      </a:cubicBezTo>
                      <a:cubicBezTo>
                        <a:pt x="208732" y="1785946"/>
                        <a:pt x="203184" y="1780405"/>
                        <a:pt x="203184" y="1773595"/>
                      </a:cubicBezTo>
                      <a:lnTo>
                        <a:pt x="203184" y="1621409"/>
                      </a:lnTo>
                      <a:lnTo>
                        <a:pt x="162547" y="1621409"/>
                      </a:lnTo>
                      <a:close/>
                    </a:path>
                  </a:pathLst>
                </a:custGeom>
                <a:solidFill>
                  <a:srgbClr val="00BDB1"/>
                </a:solidFill>
                <a:ln w="249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latin typeface="+mn-lt"/>
                  </a:endParaRPr>
                </a:p>
              </p:txBody>
            </p:sp>
          </p:grpSp>
          <p:sp>
            <p:nvSpPr>
              <p:cNvPr id="5" name="Rectangle: Rounded Corners 4">
                <a:extLst>
                  <a:ext uri="{FF2B5EF4-FFF2-40B4-BE49-F238E27FC236}">
                    <a16:creationId xmlns:a16="http://schemas.microsoft.com/office/drawing/2014/main" id="{93AABFB2-058B-FEDE-71AE-29775328E783}"/>
                  </a:ext>
                </a:extLst>
              </p:cNvPr>
              <p:cNvSpPr/>
              <p:nvPr/>
            </p:nvSpPr>
            <p:spPr>
              <a:xfrm>
                <a:off x="6785942" y="2896370"/>
                <a:ext cx="3509752" cy="3884760"/>
              </a:xfrm>
              <a:prstGeom prst="roundRect">
                <a:avLst/>
              </a:prstGeom>
              <a:noFill/>
              <a:ln w="25400" cap="flat" cmpd="sng" algn="ctr">
                <a:noFill/>
                <a:prstDash val="solid"/>
              </a:ln>
              <a:effectLst/>
            </p:spPr>
            <p:txBody>
              <a:bodyPr wrap="square" rtlCol="0" anchor="ctr">
                <a:spAutoFit/>
              </a:bodyPr>
              <a:lstStyle/>
              <a:p>
                <a:pPr algn="ctr">
                  <a:lnSpc>
                    <a:spcPct val="114000"/>
                  </a:lnSpc>
                  <a:buClrTx/>
                  <a:defRPr/>
                </a:pPr>
                <a:r>
                  <a:rPr lang="en-US" sz="2200">
                    <a:solidFill>
                      <a:srgbClr val="000000">
                        <a:lumMod val="75000"/>
                        <a:lumOff val="25000"/>
                      </a:srgbClr>
                    </a:solidFill>
                    <a:latin typeface="Open Sans" panose="020B0606030504020204" pitchFamily="34" charset="0"/>
                    <a:ea typeface="Open Sans" panose="020B0606030504020204" pitchFamily="34" charset="0"/>
                    <a:cs typeface="Open Sans" panose="020B0606030504020204" pitchFamily="34" charset="0"/>
                  </a:rPr>
                  <a:t>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Counterfeit hardware or compromised components can enter the supply chain, posing potential threats to system integrity, resilience, and data confidentiality.</a:t>
                </a:r>
              </a:p>
            </p:txBody>
          </p:sp>
        </p:grpSp>
        <p:grpSp>
          <p:nvGrpSpPr>
            <p:cNvPr id="12" name="Group 11">
              <a:extLst>
                <a:ext uri="{FF2B5EF4-FFF2-40B4-BE49-F238E27FC236}">
                  <a16:creationId xmlns:a16="http://schemas.microsoft.com/office/drawing/2014/main" id="{1B216570-F69F-7E76-4039-448C3E0A15AF}"/>
                </a:ext>
              </a:extLst>
            </p:cNvPr>
            <p:cNvGrpSpPr/>
            <p:nvPr/>
          </p:nvGrpSpPr>
          <p:grpSpPr>
            <a:xfrm>
              <a:off x="11106250" y="2112633"/>
              <a:ext cx="4197362" cy="5735969"/>
              <a:chOff x="11106250" y="2112633"/>
              <a:chExt cx="4197362" cy="5735969"/>
            </a:xfrm>
          </p:grpSpPr>
          <p:grpSp>
            <p:nvGrpSpPr>
              <p:cNvPr id="129" name="Group 128">
                <a:extLst>
                  <a:ext uri="{FF2B5EF4-FFF2-40B4-BE49-F238E27FC236}">
                    <a16:creationId xmlns:a16="http://schemas.microsoft.com/office/drawing/2014/main" id="{1FCAB200-5070-48BC-9F39-687A5630DE40}"/>
                  </a:ext>
                </a:extLst>
              </p:cNvPr>
              <p:cNvGrpSpPr/>
              <p:nvPr/>
            </p:nvGrpSpPr>
            <p:grpSpPr>
              <a:xfrm>
                <a:off x="11106250" y="2112633"/>
                <a:ext cx="4197362" cy="5735969"/>
                <a:chOff x="9084887" y="2214232"/>
                <a:chExt cx="2519483" cy="3147117"/>
              </a:xfrm>
            </p:grpSpPr>
            <p:sp>
              <p:nvSpPr>
                <p:cNvPr id="130" name="TextBox 129">
                  <a:extLst>
                    <a:ext uri="{FF2B5EF4-FFF2-40B4-BE49-F238E27FC236}">
                      <a16:creationId xmlns:a16="http://schemas.microsoft.com/office/drawing/2014/main" id="{3F5B09AB-E01F-4E12-9B97-82F7B7A8FB23}"/>
                    </a:ext>
                  </a:extLst>
                </p:cNvPr>
                <p:cNvSpPr txBox="1"/>
                <p:nvPr/>
              </p:nvSpPr>
              <p:spPr>
                <a:xfrm>
                  <a:off x="9260998" y="2357648"/>
                  <a:ext cx="2167260" cy="3364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000000">
                          <a:lumMod val="75000"/>
                          <a:lumOff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Software provider vulnerabilities</a:t>
                  </a:r>
                </a:p>
              </p:txBody>
            </p:sp>
            <p:sp>
              <p:nvSpPr>
                <p:cNvPr id="131" name="Graphic 3">
                  <a:extLst>
                    <a:ext uri="{FF2B5EF4-FFF2-40B4-BE49-F238E27FC236}">
                      <a16:creationId xmlns:a16="http://schemas.microsoft.com/office/drawing/2014/main" id="{3A5D402C-65BB-4C85-85C0-842DDB713544}"/>
                    </a:ext>
                  </a:extLst>
                </p:cNvPr>
                <p:cNvSpPr/>
                <p:nvPr/>
              </p:nvSpPr>
              <p:spPr>
                <a:xfrm>
                  <a:off x="9084887" y="2214232"/>
                  <a:ext cx="2519483" cy="3147117"/>
                </a:xfrm>
                <a:custGeom>
                  <a:avLst/>
                  <a:gdLst>
                    <a:gd name="connsiteX0" fmla="*/ 321021 w 2519483"/>
                    <a:gd name="connsiteY0" fmla="*/ 3147117 h 3147117"/>
                    <a:gd name="connsiteX1" fmla="*/ 0 w 2519483"/>
                    <a:gd name="connsiteY1" fmla="*/ 2826097 h 3147117"/>
                    <a:gd name="connsiteX2" fmla="*/ 0 w 2519483"/>
                    <a:gd name="connsiteY2" fmla="*/ 1739254 h 3147117"/>
                    <a:gd name="connsiteX3" fmla="*/ 162547 w 2519483"/>
                    <a:gd name="connsiteY3" fmla="*/ 1576706 h 3147117"/>
                    <a:gd name="connsiteX4" fmla="*/ 247895 w 2519483"/>
                    <a:gd name="connsiteY4" fmla="*/ 1576706 h 3147117"/>
                    <a:gd name="connsiteX5" fmla="*/ 247895 w 2519483"/>
                    <a:gd name="connsiteY5" fmla="*/ 1695453 h 3147117"/>
                    <a:gd name="connsiteX6" fmla="*/ 449954 w 2519483"/>
                    <a:gd name="connsiteY6" fmla="*/ 1493401 h 3147117"/>
                    <a:gd name="connsiteX7" fmla="*/ 247895 w 2519483"/>
                    <a:gd name="connsiteY7" fmla="*/ 1291349 h 3147117"/>
                    <a:gd name="connsiteX8" fmla="*/ 247895 w 2519483"/>
                    <a:gd name="connsiteY8" fmla="*/ 1414159 h 3147117"/>
                    <a:gd name="connsiteX9" fmla="*/ 162547 w 2519483"/>
                    <a:gd name="connsiteY9" fmla="*/ 1414159 h 3147117"/>
                    <a:gd name="connsiteX10" fmla="*/ 0 w 2519483"/>
                    <a:gd name="connsiteY10" fmla="*/ 1251612 h 3147117"/>
                    <a:gd name="connsiteX11" fmla="*/ 0 w 2519483"/>
                    <a:gd name="connsiteY11" fmla="*/ 321031 h 3147117"/>
                    <a:gd name="connsiteX12" fmla="*/ 321021 w 2519483"/>
                    <a:gd name="connsiteY12" fmla="*/ 0 h 3147117"/>
                    <a:gd name="connsiteX13" fmla="*/ 2198463 w 2519483"/>
                    <a:gd name="connsiteY13" fmla="*/ 0 h 3147117"/>
                    <a:gd name="connsiteX14" fmla="*/ 2519484 w 2519483"/>
                    <a:gd name="connsiteY14" fmla="*/ 321031 h 3147117"/>
                    <a:gd name="connsiteX15" fmla="*/ 2519484 w 2519483"/>
                    <a:gd name="connsiteY15" fmla="*/ 2826097 h 3147117"/>
                    <a:gd name="connsiteX16" fmla="*/ 2198463 w 2519483"/>
                    <a:gd name="connsiteY16" fmla="*/ 3147117 h 3147117"/>
                    <a:gd name="connsiteX17" fmla="*/ 321021 w 2519483"/>
                    <a:gd name="connsiteY17" fmla="*/ 3147117 h 3147117"/>
                    <a:gd name="connsiteX18" fmla="*/ 162547 w 2519483"/>
                    <a:gd name="connsiteY18" fmla="*/ 1621407 h 3147117"/>
                    <a:gd name="connsiteX19" fmla="*/ 44711 w 2519483"/>
                    <a:gd name="connsiteY19" fmla="*/ 1739254 h 3147117"/>
                    <a:gd name="connsiteX20" fmla="*/ 44711 w 2519483"/>
                    <a:gd name="connsiteY20" fmla="*/ 2826097 h 3147117"/>
                    <a:gd name="connsiteX21" fmla="*/ 321021 w 2519483"/>
                    <a:gd name="connsiteY21" fmla="*/ 3102407 h 3147117"/>
                    <a:gd name="connsiteX22" fmla="*/ 2198463 w 2519483"/>
                    <a:gd name="connsiteY22" fmla="*/ 3102407 h 3147117"/>
                    <a:gd name="connsiteX23" fmla="*/ 2474773 w 2519483"/>
                    <a:gd name="connsiteY23" fmla="*/ 2826097 h 3147117"/>
                    <a:gd name="connsiteX24" fmla="*/ 2474773 w 2519483"/>
                    <a:gd name="connsiteY24" fmla="*/ 321031 h 3147117"/>
                    <a:gd name="connsiteX25" fmla="*/ 2198463 w 2519483"/>
                    <a:gd name="connsiteY25" fmla="*/ 44701 h 3147117"/>
                    <a:gd name="connsiteX26" fmla="*/ 321021 w 2519483"/>
                    <a:gd name="connsiteY26" fmla="*/ 44701 h 3147117"/>
                    <a:gd name="connsiteX27" fmla="*/ 44711 w 2519483"/>
                    <a:gd name="connsiteY27" fmla="*/ 321031 h 3147117"/>
                    <a:gd name="connsiteX28" fmla="*/ 44711 w 2519483"/>
                    <a:gd name="connsiteY28" fmla="*/ 1251614 h 3147117"/>
                    <a:gd name="connsiteX29" fmla="*/ 162547 w 2519483"/>
                    <a:gd name="connsiteY29" fmla="*/ 1369461 h 3147117"/>
                    <a:gd name="connsiteX30" fmla="*/ 203184 w 2519483"/>
                    <a:gd name="connsiteY30" fmla="*/ 1369461 h 3147117"/>
                    <a:gd name="connsiteX31" fmla="*/ 203184 w 2519483"/>
                    <a:gd name="connsiteY31" fmla="*/ 1213347 h 3147117"/>
                    <a:gd name="connsiteX32" fmla="*/ 215630 w 2519483"/>
                    <a:gd name="connsiteY32" fmla="*/ 1200938 h 3147117"/>
                    <a:gd name="connsiteX33" fmla="*/ 224327 w 2519483"/>
                    <a:gd name="connsiteY33" fmla="*/ 1204585 h 3147117"/>
                    <a:gd name="connsiteX34" fmla="*/ 513159 w 2519483"/>
                    <a:gd name="connsiteY34" fmla="*/ 1493401 h 3147117"/>
                    <a:gd name="connsiteX35" fmla="*/ 224327 w 2519483"/>
                    <a:gd name="connsiteY35" fmla="*/ 1782217 h 3147117"/>
                    <a:gd name="connsiteX36" fmla="*/ 215630 w 2519483"/>
                    <a:gd name="connsiteY36" fmla="*/ 1785864 h 3147117"/>
                    <a:gd name="connsiteX37" fmla="*/ 203184 w 2519483"/>
                    <a:gd name="connsiteY37" fmla="*/ 1773458 h 3147117"/>
                    <a:gd name="connsiteX38" fmla="*/ 203184 w 2519483"/>
                    <a:gd name="connsiteY38" fmla="*/ 1621407 h 3147117"/>
                    <a:gd name="connsiteX39" fmla="*/ 162547 w 2519483"/>
                    <a:gd name="connsiteY39" fmla="*/ 1621407 h 314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483" h="3147117">
                      <a:moveTo>
                        <a:pt x="321021" y="3147117"/>
                      </a:moveTo>
                      <a:cubicBezTo>
                        <a:pt x="144004" y="3147117"/>
                        <a:pt x="0" y="3003114"/>
                        <a:pt x="0" y="2826097"/>
                      </a:cubicBezTo>
                      <a:lnTo>
                        <a:pt x="0" y="1739254"/>
                      </a:lnTo>
                      <a:cubicBezTo>
                        <a:pt x="0" y="1649625"/>
                        <a:pt x="72927" y="1576706"/>
                        <a:pt x="162547" y="1576706"/>
                      </a:cubicBezTo>
                      <a:lnTo>
                        <a:pt x="247895" y="1576706"/>
                      </a:lnTo>
                      <a:lnTo>
                        <a:pt x="247895" y="1695453"/>
                      </a:lnTo>
                      <a:lnTo>
                        <a:pt x="449954" y="1493401"/>
                      </a:lnTo>
                      <a:lnTo>
                        <a:pt x="247895" y="1291349"/>
                      </a:lnTo>
                      <a:lnTo>
                        <a:pt x="247895" y="1414159"/>
                      </a:lnTo>
                      <a:lnTo>
                        <a:pt x="162547" y="1414159"/>
                      </a:lnTo>
                      <a:cubicBezTo>
                        <a:pt x="72927" y="1414159"/>
                        <a:pt x="0" y="1341240"/>
                        <a:pt x="0" y="1251612"/>
                      </a:cubicBezTo>
                      <a:lnTo>
                        <a:pt x="0" y="321031"/>
                      </a:lnTo>
                      <a:cubicBezTo>
                        <a:pt x="0" y="144016"/>
                        <a:pt x="144029" y="0"/>
                        <a:pt x="321021" y="0"/>
                      </a:cubicBezTo>
                      <a:lnTo>
                        <a:pt x="2198463" y="0"/>
                      </a:lnTo>
                      <a:cubicBezTo>
                        <a:pt x="2375480" y="0"/>
                        <a:pt x="2519484" y="144016"/>
                        <a:pt x="2519484" y="321031"/>
                      </a:cubicBezTo>
                      <a:lnTo>
                        <a:pt x="2519484" y="2826097"/>
                      </a:lnTo>
                      <a:cubicBezTo>
                        <a:pt x="2519484" y="3003114"/>
                        <a:pt x="2375480" y="3147117"/>
                        <a:pt x="2198463" y="3147117"/>
                      </a:cubicBezTo>
                      <a:lnTo>
                        <a:pt x="321021" y="3147117"/>
                      </a:lnTo>
                      <a:close/>
                      <a:moveTo>
                        <a:pt x="162547" y="1621407"/>
                      </a:moveTo>
                      <a:cubicBezTo>
                        <a:pt x="97568" y="1621407"/>
                        <a:pt x="44711" y="1674272"/>
                        <a:pt x="44711" y="1739254"/>
                      </a:cubicBezTo>
                      <a:lnTo>
                        <a:pt x="44711" y="2826097"/>
                      </a:lnTo>
                      <a:cubicBezTo>
                        <a:pt x="44711" y="2978447"/>
                        <a:pt x="168671" y="3102407"/>
                        <a:pt x="321021" y="3102407"/>
                      </a:cubicBezTo>
                      <a:lnTo>
                        <a:pt x="2198463" y="3102407"/>
                      </a:lnTo>
                      <a:cubicBezTo>
                        <a:pt x="2350813" y="3102407"/>
                        <a:pt x="2474773" y="2978447"/>
                        <a:pt x="2474773" y="2826097"/>
                      </a:cubicBezTo>
                      <a:lnTo>
                        <a:pt x="2474773" y="321031"/>
                      </a:lnTo>
                      <a:cubicBezTo>
                        <a:pt x="2474773" y="168663"/>
                        <a:pt x="2350813" y="44701"/>
                        <a:pt x="2198463" y="44701"/>
                      </a:cubicBezTo>
                      <a:lnTo>
                        <a:pt x="321021" y="44701"/>
                      </a:lnTo>
                      <a:cubicBezTo>
                        <a:pt x="168671" y="44701"/>
                        <a:pt x="44711" y="168663"/>
                        <a:pt x="44711" y="321031"/>
                      </a:cubicBezTo>
                      <a:lnTo>
                        <a:pt x="44711" y="1251614"/>
                      </a:lnTo>
                      <a:cubicBezTo>
                        <a:pt x="44711" y="1316596"/>
                        <a:pt x="97568" y="1369461"/>
                        <a:pt x="162547" y="1369461"/>
                      </a:cubicBezTo>
                      <a:lnTo>
                        <a:pt x="203184" y="1369461"/>
                      </a:lnTo>
                      <a:lnTo>
                        <a:pt x="203184" y="1213347"/>
                      </a:lnTo>
                      <a:cubicBezTo>
                        <a:pt x="203184" y="1206504"/>
                        <a:pt x="208782" y="1200938"/>
                        <a:pt x="215630" y="1200938"/>
                      </a:cubicBezTo>
                      <a:cubicBezTo>
                        <a:pt x="218904" y="1200938"/>
                        <a:pt x="221978" y="1202233"/>
                        <a:pt x="224327" y="1204585"/>
                      </a:cubicBezTo>
                      <a:lnTo>
                        <a:pt x="513159" y="1493401"/>
                      </a:lnTo>
                      <a:lnTo>
                        <a:pt x="224327" y="1782217"/>
                      </a:lnTo>
                      <a:cubicBezTo>
                        <a:pt x="221978" y="1784569"/>
                        <a:pt x="218904" y="1785864"/>
                        <a:pt x="215630" y="1785864"/>
                      </a:cubicBezTo>
                      <a:cubicBezTo>
                        <a:pt x="208782" y="1785864"/>
                        <a:pt x="203184" y="1780298"/>
                        <a:pt x="203184" y="1773458"/>
                      </a:cubicBezTo>
                      <a:lnTo>
                        <a:pt x="203184" y="1621407"/>
                      </a:lnTo>
                      <a:lnTo>
                        <a:pt x="162547" y="1621407"/>
                      </a:lnTo>
                      <a:close/>
                    </a:path>
                  </a:pathLst>
                </a:custGeom>
                <a:solidFill>
                  <a:srgbClr val="01A6DA">
                    <a:lumMod val="75000"/>
                  </a:srgbClr>
                </a:solidFill>
                <a:ln w="249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latin typeface="+mn-lt"/>
                  </a:endParaRPr>
                </a:p>
              </p:txBody>
            </p:sp>
          </p:grpSp>
          <p:sp>
            <p:nvSpPr>
              <p:cNvPr id="6" name="Rectangle: Rounded Corners 5">
                <a:extLst>
                  <a:ext uri="{FF2B5EF4-FFF2-40B4-BE49-F238E27FC236}">
                    <a16:creationId xmlns:a16="http://schemas.microsoft.com/office/drawing/2014/main" id="{06B2076D-742B-0C26-F853-D00ED0135F7F}"/>
                  </a:ext>
                </a:extLst>
              </p:cNvPr>
              <p:cNvSpPr/>
              <p:nvPr/>
            </p:nvSpPr>
            <p:spPr>
              <a:xfrm>
                <a:off x="11662962" y="3240287"/>
                <a:ext cx="3610572" cy="3999878"/>
              </a:xfrm>
              <a:prstGeom prst="roundRect">
                <a:avLst/>
              </a:prstGeom>
              <a:noFill/>
              <a:ln w="25400" cap="flat" cmpd="sng" algn="ctr">
                <a:noFill/>
                <a:prstDash val="solid"/>
              </a:ln>
              <a:effectLst/>
            </p:spPr>
            <p:txBody>
              <a:bodyPr wrap="square" lIns="91440" tIns="45720" rIns="91440" bIns="45720" rtlCol="0" anchor="ctr">
                <a:spAutoFit/>
              </a:bodyPr>
              <a:lstStyle/>
              <a:p>
                <a:pPr algn="ctr">
                  <a:lnSpc>
                    <a:spcPct val="114000"/>
                  </a:lnSpc>
                  <a:buClrTx/>
                  <a:defRPr/>
                </a:pPr>
                <a:r>
                  <a:rPr lang="en-US" sz="2200">
                    <a:solidFill>
                      <a:schemeClr val="tx1">
                        <a:lumMod val="75000"/>
                        <a:lumOff val="25000"/>
                      </a:schemeClr>
                    </a:solidFill>
                    <a:latin typeface="Open Sans"/>
                    <a:ea typeface="Open Sans"/>
                    <a:cs typeface="Open Sans"/>
                  </a:rPr>
                  <a:t>Software provider vulnerabilities are weaknesses or flaws in software applications exploited by malicious actors to gain unauthorized access or control over a system, having severe consequences for both the software provider and their users.</a:t>
                </a:r>
              </a:p>
            </p:txBody>
          </p:sp>
        </p:grpSp>
      </p:grpSp>
      <p:sp>
        <p:nvSpPr>
          <p:cNvPr id="9" name="Brandline_LVC">
            <a:extLst>
              <a:ext uri="{FF2B5EF4-FFF2-40B4-BE49-F238E27FC236}">
                <a16:creationId xmlns:a16="http://schemas.microsoft.com/office/drawing/2014/main" id="{7D3A567F-B6EF-4F5E-2FBC-43029C78846B}"/>
              </a:ext>
            </a:extLst>
          </p:cNvPr>
          <p:cNvSpPr/>
          <p:nvPr/>
        </p:nvSpPr>
        <p:spPr>
          <a:xfrm>
            <a:off x="5016500" y="836202"/>
            <a:ext cx="6223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460682"/>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sp>
        <p:nvSpPr>
          <p:cNvPr id="41" name="Google Shape;4415;p175">
            <a:extLst>
              <a:ext uri="{FF2B5EF4-FFF2-40B4-BE49-F238E27FC236}">
                <a16:creationId xmlns:a16="http://schemas.microsoft.com/office/drawing/2014/main" id="{CDB0EA69-5975-438D-B804-38DCCB34815B}"/>
              </a:ext>
            </a:extLst>
          </p:cNvPr>
          <p:cNvSpPr/>
          <p:nvPr/>
        </p:nvSpPr>
        <p:spPr>
          <a:xfrm>
            <a:off x="2239090" y="2901082"/>
            <a:ext cx="4420238" cy="1063279"/>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0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Counterfeit hardware or hardware with embedded malware</a:t>
            </a:r>
            <a:endParaRPr lang="en-US" sz="2200" b="0" i="0" u="none" strike="noStrike" cap="none">
              <a:solidFill>
                <a:schemeClr val="tx1">
                  <a:lumMod val="75000"/>
                  <a:lumOff val="25000"/>
                </a:schemeClr>
              </a:solidFill>
              <a:latin typeface="Arial"/>
              <a:ea typeface="Arial"/>
              <a:cs typeface="Arial"/>
              <a:sym typeface="Arial"/>
            </a:endParaRPr>
          </a:p>
        </p:txBody>
      </p:sp>
      <p:cxnSp>
        <p:nvCxnSpPr>
          <p:cNvPr id="4386" name="Google Shape;4386;p175"/>
          <p:cNvCxnSpPr/>
          <p:nvPr/>
        </p:nvCxnSpPr>
        <p:spPr>
          <a:xfrm>
            <a:off x="8043862" y="6616190"/>
            <a:ext cx="0" cy="0"/>
          </a:xfrm>
          <a:prstGeom prst="straightConnector1">
            <a:avLst/>
          </a:prstGeom>
          <a:noFill/>
          <a:ln w="98425" cap="flat" cmpd="sng">
            <a:solidFill>
              <a:srgbClr val="01ABD0"/>
            </a:solidFill>
            <a:prstDash val="solid"/>
            <a:miter lim="800000"/>
            <a:headEnd type="none" w="med" len="med"/>
            <a:tailEnd type="none" w="med" len="med"/>
          </a:ln>
        </p:spPr>
      </p:cxnSp>
      <p:sp>
        <p:nvSpPr>
          <p:cNvPr id="4416" name="Google Shape;4416;p175"/>
          <p:cNvSpPr txBox="1">
            <a:spLocks noGrp="1"/>
          </p:cNvSpPr>
          <p:nvPr>
            <p:ph type="title"/>
          </p:nvPr>
        </p:nvSpPr>
        <p:spPr>
          <a:xfrm>
            <a:off x="-10160" y="295344"/>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latin typeface="Open Sans"/>
                <a:ea typeface="Open Sans"/>
                <a:cs typeface="Open Sans"/>
                <a:sym typeface="Open Sans"/>
              </a:rPr>
              <a:t>Risks Associated with Hardware, Software, and Services</a:t>
            </a:r>
            <a:endParaRPr lang="en-US">
              <a:solidFill>
                <a:schemeClr val="tx1">
                  <a:lumMod val="75000"/>
                  <a:lumOff val="25000"/>
                </a:schemeClr>
              </a:solidFill>
            </a:endParaRPr>
          </a:p>
        </p:txBody>
      </p:sp>
      <p:sp>
        <p:nvSpPr>
          <p:cNvPr id="4417" name="Google Shape;4417;p175"/>
          <p:cNvSpPr txBox="1"/>
          <p:nvPr/>
        </p:nvSpPr>
        <p:spPr>
          <a:xfrm>
            <a:off x="1360830" y="1349415"/>
            <a:ext cx="13586450" cy="478182"/>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Here are a few risks associated with hardware, software, and services:</a:t>
            </a:r>
            <a:endParaRPr lang="en-US" sz="1400" b="0" i="0" u="none" strike="noStrike" cap="none">
              <a:solidFill>
                <a:schemeClr val="tx1">
                  <a:lumMod val="75000"/>
                  <a:lumOff val="25000"/>
                </a:schemeClr>
              </a:solidFill>
              <a:latin typeface="Open Sans"/>
              <a:ea typeface="Open Sans"/>
              <a:cs typeface="Open Sans"/>
              <a:sym typeface="Open Sans"/>
            </a:endParaRPr>
          </a:p>
        </p:txBody>
      </p:sp>
      <p:sp>
        <p:nvSpPr>
          <p:cNvPr id="42" name="Google Shape;4395;p175">
            <a:extLst>
              <a:ext uri="{FF2B5EF4-FFF2-40B4-BE49-F238E27FC236}">
                <a16:creationId xmlns:a16="http://schemas.microsoft.com/office/drawing/2014/main" id="{63C3561F-FC1F-4E55-B3C6-9674D7A023B1}"/>
              </a:ext>
            </a:extLst>
          </p:cNvPr>
          <p:cNvSpPr/>
          <p:nvPr/>
        </p:nvSpPr>
        <p:spPr>
          <a:xfrm>
            <a:off x="9733537" y="2934148"/>
            <a:ext cx="4406861" cy="1063279"/>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0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Poor information security practices by lower-tier suppliers</a:t>
            </a:r>
            <a:endParaRPr lang="en-US" sz="2200" b="0" i="0" u="none" strike="noStrike" cap="none">
              <a:solidFill>
                <a:schemeClr val="tx1">
                  <a:lumMod val="75000"/>
                  <a:lumOff val="25000"/>
                </a:schemeClr>
              </a:solidFill>
              <a:latin typeface="Arial"/>
              <a:ea typeface="Arial"/>
              <a:cs typeface="Arial"/>
              <a:sym typeface="Arial"/>
            </a:endParaRPr>
          </a:p>
        </p:txBody>
      </p:sp>
      <p:sp>
        <p:nvSpPr>
          <p:cNvPr id="48" name="Google Shape;4387;p175">
            <a:extLst>
              <a:ext uri="{FF2B5EF4-FFF2-40B4-BE49-F238E27FC236}">
                <a16:creationId xmlns:a16="http://schemas.microsoft.com/office/drawing/2014/main" id="{D1980639-CFF4-4EA2-8A73-0D6DA637BAB4}"/>
              </a:ext>
            </a:extLst>
          </p:cNvPr>
          <p:cNvSpPr/>
          <p:nvPr/>
        </p:nvSpPr>
        <p:spPr>
          <a:xfrm>
            <a:off x="9616268" y="5796190"/>
            <a:ext cx="3649199" cy="1063279"/>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0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Compromised software or hardware purchased from suppliers </a:t>
            </a:r>
            <a:endParaRPr lang="en-US" sz="2200" b="0" i="0" u="none" strike="noStrike" cap="none">
              <a:solidFill>
                <a:schemeClr val="tx1">
                  <a:lumMod val="75000"/>
                  <a:lumOff val="25000"/>
                </a:schemeClr>
              </a:solidFill>
              <a:latin typeface="Arial"/>
              <a:ea typeface="Arial"/>
              <a:cs typeface="Arial"/>
              <a:sym typeface="Arial"/>
            </a:endParaRPr>
          </a:p>
        </p:txBody>
      </p:sp>
      <p:sp>
        <p:nvSpPr>
          <p:cNvPr id="59" name="Google Shape;4408;p175">
            <a:extLst>
              <a:ext uri="{FF2B5EF4-FFF2-40B4-BE49-F238E27FC236}">
                <a16:creationId xmlns:a16="http://schemas.microsoft.com/office/drawing/2014/main" id="{CB66A8C4-20C0-49FE-87D8-176D9CBAF2FC}"/>
              </a:ext>
            </a:extLst>
          </p:cNvPr>
          <p:cNvSpPr/>
          <p:nvPr/>
        </p:nvSpPr>
        <p:spPr>
          <a:xfrm>
            <a:off x="2492521" y="5831214"/>
            <a:ext cx="4141755" cy="1063279"/>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0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Software security vulnerabilities in supply chain management or supplier systems</a:t>
            </a:r>
            <a:endParaRPr lang="en-US" sz="2200" b="0" i="0" u="none" strike="noStrike" cap="none">
              <a:solidFill>
                <a:schemeClr val="tx1">
                  <a:lumMod val="75000"/>
                  <a:lumOff val="25000"/>
                </a:schemeClr>
              </a:solidFill>
              <a:latin typeface="Arial"/>
              <a:ea typeface="Arial"/>
              <a:cs typeface="Arial"/>
              <a:sym typeface="Arial"/>
            </a:endParaRPr>
          </a:p>
        </p:txBody>
      </p:sp>
      <p:grpSp>
        <p:nvGrpSpPr>
          <p:cNvPr id="5" name="Group 4">
            <a:extLst>
              <a:ext uri="{FF2B5EF4-FFF2-40B4-BE49-F238E27FC236}">
                <a16:creationId xmlns:a16="http://schemas.microsoft.com/office/drawing/2014/main" id="{408B80B1-E24C-D89A-943A-7AFCFE48D2D3}"/>
              </a:ext>
            </a:extLst>
          </p:cNvPr>
          <p:cNvGrpSpPr/>
          <p:nvPr/>
        </p:nvGrpSpPr>
        <p:grpSpPr>
          <a:xfrm>
            <a:off x="6680011" y="3453261"/>
            <a:ext cx="2985727" cy="2908946"/>
            <a:chOff x="6680011" y="3453261"/>
            <a:chExt cx="2985727" cy="2908946"/>
          </a:xfrm>
        </p:grpSpPr>
        <p:grpSp>
          <p:nvGrpSpPr>
            <p:cNvPr id="2" name="Group 1">
              <a:extLst>
                <a:ext uri="{FF2B5EF4-FFF2-40B4-BE49-F238E27FC236}">
                  <a16:creationId xmlns:a16="http://schemas.microsoft.com/office/drawing/2014/main" id="{2022BDC6-826F-4278-84A1-A40603AE1069}"/>
                </a:ext>
              </a:extLst>
            </p:cNvPr>
            <p:cNvGrpSpPr/>
            <p:nvPr/>
          </p:nvGrpSpPr>
          <p:grpSpPr>
            <a:xfrm>
              <a:off x="6680011" y="3456708"/>
              <a:ext cx="934161" cy="2905499"/>
              <a:chOff x="6680011" y="3456708"/>
              <a:chExt cx="934161" cy="2905499"/>
            </a:xfrm>
          </p:grpSpPr>
          <p:grpSp>
            <p:nvGrpSpPr>
              <p:cNvPr id="38" name="Google Shape;4411;p175">
                <a:extLst>
                  <a:ext uri="{FF2B5EF4-FFF2-40B4-BE49-F238E27FC236}">
                    <a16:creationId xmlns:a16="http://schemas.microsoft.com/office/drawing/2014/main" id="{582CBC19-A642-4E26-AAC2-9C994F2F9063}"/>
                  </a:ext>
                </a:extLst>
              </p:cNvPr>
              <p:cNvGrpSpPr/>
              <p:nvPr/>
            </p:nvGrpSpPr>
            <p:grpSpPr>
              <a:xfrm>
                <a:off x="6680011" y="3456708"/>
                <a:ext cx="934161" cy="655149"/>
                <a:chOff x="6038817" y="3178754"/>
                <a:chExt cx="1184256" cy="830545"/>
              </a:xfrm>
            </p:grpSpPr>
            <p:cxnSp>
              <p:nvCxnSpPr>
                <p:cNvPr id="39" name="Google Shape;4412;p175">
                  <a:extLst>
                    <a:ext uri="{FF2B5EF4-FFF2-40B4-BE49-F238E27FC236}">
                      <a16:creationId xmlns:a16="http://schemas.microsoft.com/office/drawing/2014/main" id="{2792883B-6F76-451C-AEED-EBDEA1124939}"/>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40" name="Google Shape;4413;p175">
                  <a:extLst>
                    <a:ext uri="{FF2B5EF4-FFF2-40B4-BE49-F238E27FC236}">
                      <a16:creationId xmlns:a16="http://schemas.microsoft.com/office/drawing/2014/main" id="{3261B7D1-9B27-468A-8656-89D64BCD03F7}"/>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nvGrpSpPr>
              <p:cNvPr id="60" name="Google Shape;4411;p175">
                <a:extLst>
                  <a:ext uri="{FF2B5EF4-FFF2-40B4-BE49-F238E27FC236}">
                    <a16:creationId xmlns:a16="http://schemas.microsoft.com/office/drawing/2014/main" id="{77FE9C72-1455-4206-AB7F-77A0405D2F7A}"/>
                  </a:ext>
                </a:extLst>
              </p:cNvPr>
              <p:cNvGrpSpPr/>
              <p:nvPr/>
            </p:nvGrpSpPr>
            <p:grpSpPr>
              <a:xfrm flipV="1">
                <a:off x="6680011" y="5707058"/>
                <a:ext cx="934161" cy="655149"/>
                <a:chOff x="6038817" y="3178754"/>
                <a:chExt cx="1184256" cy="830545"/>
              </a:xfrm>
            </p:grpSpPr>
            <p:cxnSp>
              <p:nvCxnSpPr>
                <p:cNvPr id="61" name="Google Shape;4412;p175">
                  <a:extLst>
                    <a:ext uri="{FF2B5EF4-FFF2-40B4-BE49-F238E27FC236}">
                      <a16:creationId xmlns:a16="http://schemas.microsoft.com/office/drawing/2014/main" id="{625BE7E2-A6E7-4605-BC3A-A2B1F377D7EA}"/>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62" name="Google Shape;4413;p175">
                  <a:extLst>
                    <a:ext uri="{FF2B5EF4-FFF2-40B4-BE49-F238E27FC236}">
                      <a16:creationId xmlns:a16="http://schemas.microsoft.com/office/drawing/2014/main" id="{2735EDFB-6EED-4D9F-82E5-FE847EEEA753}"/>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pic>
          <p:nvPicPr>
            <p:cNvPr id="63" name="Google Shape;4419;p175">
              <a:extLst>
                <a:ext uri="{FF2B5EF4-FFF2-40B4-BE49-F238E27FC236}">
                  <a16:creationId xmlns:a16="http://schemas.microsoft.com/office/drawing/2014/main" id="{51E707F8-5AE8-4A9A-80A0-8DD51E43EB30}"/>
                </a:ext>
              </a:extLst>
            </p:cNvPr>
            <p:cNvPicPr preferRelativeResize="0"/>
            <p:nvPr/>
          </p:nvPicPr>
          <p:blipFill rotWithShape="1">
            <a:blip r:embed="rId3">
              <a:alphaModFix/>
            </a:blip>
            <a:srcRect/>
            <a:stretch/>
          </p:blipFill>
          <p:spPr>
            <a:xfrm>
              <a:off x="7015562" y="3636822"/>
              <a:ext cx="2276986" cy="2276986"/>
            </a:xfrm>
            <a:prstGeom prst="rect">
              <a:avLst/>
            </a:prstGeom>
            <a:noFill/>
            <a:ln>
              <a:noFill/>
            </a:ln>
          </p:spPr>
        </p:pic>
        <p:grpSp>
          <p:nvGrpSpPr>
            <p:cNvPr id="65" name="Group 64">
              <a:extLst>
                <a:ext uri="{FF2B5EF4-FFF2-40B4-BE49-F238E27FC236}">
                  <a16:creationId xmlns:a16="http://schemas.microsoft.com/office/drawing/2014/main" id="{93587D1A-6976-4E82-AC2B-D7F78B093524}"/>
                </a:ext>
              </a:extLst>
            </p:cNvPr>
            <p:cNvGrpSpPr/>
            <p:nvPr/>
          </p:nvGrpSpPr>
          <p:grpSpPr>
            <a:xfrm flipH="1">
              <a:off x="8731577" y="3453261"/>
              <a:ext cx="934161" cy="2905499"/>
              <a:chOff x="6680011" y="3456708"/>
              <a:chExt cx="934161" cy="2905499"/>
            </a:xfrm>
          </p:grpSpPr>
          <p:grpSp>
            <p:nvGrpSpPr>
              <p:cNvPr id="66" name="Google Shape;4411;p175">
                <a:extLst>
                  <a:ext uri="{FF2B5EF4-FFF2-40B4-BE49-F238E27FC236}">
                    <a16:creationId xmlns:a16="http://schemas.microsoft.com/office/drawing/2014/main" id="{00D2071D-DD17-469C-A2E7-7217CD6AEA56}"/>
                  </a:ext>
                </a:extLst>
              </p:cNvPr>
              <p:cNvGrpSpPr/>
              <p:nvPr/>
            </p:nvGrpSpPr>
            <p:grpSpPr>
              <a:xfrm>
                <a:off x="6680011" y="3456708"/>
                <a:ext cx="934161" cy="655149"/>
                <a:chOff x="6038817" y="3178754"/>
                <a:chExt cx="1184256" cy="830545"/>
              </a:xfrm>
            </p:grpSpPr>
            <p:cxnSp>
              <p:nvCxnSpPr>
                <p:cNvPr id="70" name="Google Shape;4412;p175">
                  <a:extLst>
                    <a:ext uri="{FF2B5EF4-FFF2-40B4-BE49-F238E27FC236}">
                      <a16:creationId xmlns:a16="http://schemas.microsoft.com/office/drawing/2014/main" id="{DE951498-D9A1-42CB-AD6E-4E0491EA82EE}"/>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71" name="Google Shape;4413;p175">
                  <a:extLst>
                    <a:ext uri="{FF2B5EF4-FFF2-40B4-BE49-F238E27FC236}">
                      <a16:creationId xmlns:a16="http://schemas.microsoft.com/office/drawing/2014/main" id="{38683868-E48F-458C-8522-DF6196FFA610}"/>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nvGrpSpPr>
              <p:cNvPr id="67" name="Google Shape;4411;p175">
                <a:extLst>
                  <a:ext uri="{FF2B5EF4-FFF2-40B4-BE49-F238E27FC236}">
                    <a16:creationId xmlns:a16="http://schemas.microsoft.com/office/drawing/2014/main" id="{F4DF3BF4-7DD7-41D6-B795-F67CACA094D2}"/>
                  </a:ext>
                </a:extLst>
              </p:cNvPr>
              <p:cNvGrpSpPr/>
              <p:nvPr/>
            </p:nvGrpSpPr>
            <p:grpSpPr>
              <a:xfrm flipV="1">
                <a:off x="6680011" y="5707058"/>
                <a:ext cx="934161" cy="655149"/>
                <a:chOff x="6038817" y="3178754"/>
                <a:chExt cx="1184256" cy="830545"/>
              </a:xfrm>
            </p:grpSpPr>
            <p:cxnSp>
              <p:nvCxnSpPr>
                <p:cNvPr id="68" name="Google Shape;4412;p175">
                  <a:extLst>
                    <a:ext uri="{FF2B5EF4-FFF2-40B4-BE49-F238E27FC236}">
                      <a16:creationId xmlns:a16="http://schemas.microsoft.com/office/drawing/2014/main" id="{5CF23A53-4887-4D0B-8853-4AFF5935F037}"/>
                    </a:ext>
                  </a:extLst>
                </p:cNvPr>
                <p:cNvCxnSpPr/>
                <p:nvPr/>
              </p:nvCxnSpPr>
              <p:spPr>
                <a:xfrm rot="10800000">
                  <a:off x="6819348" y="3178754"/>
                  <a:ext cx="403725" cy="830545"/>
                </a:xfrm>
                <a:prstGeom prst="straightConnector1">
                  <a:avLst/>
                </a:prstGeom>
                <a:noFill/>
                <a:ln w="19050" cap="flat" cmpd="sng">
                  <a:solidFill>
                    <a:schemeClr val="tx1">
                      <a:lumMod val="50000"/>
                      <a:lumOff val="50000"/>
                    </a:schemeClr>
                  </a:solidFill>
                  <a:prstDash val="solid"/>
                  <a:round/>
                  <a:headEnd type="none" w="sm" len="sm"/>
                  <a:tailEnd type="none" w="sm" len="sm"/>
                </a:ln>
              </p:spPr>
            </p:cxnSp>
            <p:cxnSp>
              <p:nvCxnSpPr>
                <p:cNvPr id="69" name="Google Shape;4413;p175">
                  <a:extLst>
                    <a:ext uri="{FF2B5EF4-FFF2-40B4-BE49-F238E27FC236}">
                      <a16:creationId xmlns:a16="http://schemas.microsoft.com/office/drawing/2014/main" id="{2EAB4EE1-25F1-4183-BF9F-E514122F6B3F}"/>
                    </a:ext>
                  </a:extLst>
                </p:cNvPr>
                <p:cNvCxnSpPr/>
                <p:nvPr/>
              </p:nvCxnSpPr>
              <p:spPr>
                <a:xfrm rot="10800000">
                  <a:off x="6038817" y="3178754"/>
                  <a:ext cx="780531" cy="0"/>
                </a:xfrm>
                <a:prstGeom prst="straightConnector1">
                  <a:avLst/>
                </a:prstGeom>
                <a:noFill/>
                <a:ln w="19050" cap="flat" cmpd="sng">
                  <a:solidFill>
                    <a:schemeClr val="tx1">
                      <a:lumMod val="50000"/>
                      <a:lumOff val="50000"/>
                    </a:schemeClr>
                  </a:solidFill>
                  <a:prstDash val="solid"/>
                  <a:round/>
                  <a:headEnd type="none" w="sm" len="sm"/>
                  <a:tailEnd type="oval" w="sm" len="sm"/>
                </a:ln>
              </p:spPr>
            </p:cxnSp>
          </p:grpSp>
        </p:grpSp>
      </p:grpSp>
      <p:sp>
        <p:nvSpPr>
          <p:cNvPr id="4" name="Brandline_LVC">
            <a:extLst>
              <a:ext uri="{FF2B5EF4-FFF2-40B4-BE49-F238E27FC236}">
                <a16:creationId xmlns:a16="http://schemas.microsoft.com/office/drawing/2014/main" id="{763C2C82-1CE2-FA8A-922C-E5967803038C}"/>
              </a:ext>
            </a:extLst>
          </p:cNvPr>
          <p:cNvSpPr/>
          <p:nvPr/>
        </p:nvSpPr>
        <p:spPr>
          <a:xfrm>
            <a:off x="1968500" y="861912"/>
            <a:ext cx="123349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49756"/>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Cryptographic Vulnerability</a:t>
            </a:r>
          </a:p>
        </p:txBody>
      </p:sp>
      <p:grpSp>
        <p:nvGrpSpPr>
          <p:cNvPr id="7" name="Group 6">
            <a:extLst>
              <a:ext uri="{FF2B5EF4-FFF2-40B4-BE49-F238E27FC236}">
                <a16:creationId xmlns:a16="http://schemas.microsoft.com/office/drawing/2014/main" id="{CFFC2DAC-E79D-954E-9129-78E4885CB75C}"/>
              </a:ext>
            </a:extLst>
          </p:cNvPr>
          <p:cNvGrpSpPr/>
          <p:nvPr/>
        </p:nvGrpSpPr>
        <p:grpSpPr>
          <a:xfrm>
            <a:off x="1964339" y="2691162"/>
            <a:ext cx="12327322" cy="3761677"/>
            <a:chOff x="1090504" y="2578163"/>
            <a:chExt cx="12327322" cy="3761677"/>
          </a:xfrm>
        </p:grpSpPr>
        <p:sp>
          <p:nvSpPr>
            <p:cNvPr id="582" name="Google Shape;582;ge961dd843d_0_334"/>
            <p:cNvSpPr/>
            <p:nvPr/>
          </p:nvSpPr>
          <p:spPr>
            <a:xfrm>
              <a:off x="1090504" y="2578163"/>
              <a:ext cx="7843714" cy="3761677"/>
            </a:xfrm>
            <a:prstGeom prst="roundRect">
              <a:avLst>
                <a:gd name="adj" fmla="val 727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A cryptographic vulnerability is a weakness in the systems and processes used to secure information. </a:t>
              </a:r>
            </a:p>
            <a:p>
              <a:pPr marL="34290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Cryptographic vulnerabilities, specifically weaknesses within certificates and encryption, require thorough evaluation and scrutiny.</a:t>
              </a:r>
            </a:p>
            <a:p>
              <a:pPr>
                <a:lnSpc>
                  <a:spcPct val="114000"/>
                </a:lnSpc>
              </a:pPr>
              <a:endParaRPr lang="en-US"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vulnerabilities can expose sensitive data or allow attackers to bypass security measures.</a:t>
              </a:r>
              <a:endParaRPr lang="en-GB" sz="2200">
                <a:solidFill>
                  <a:schemeClr val="tx1">
                    <a:lumMod val="75000"/>
                    <a:lumOff val="25000"/>
                  </a:schemeClr>
                </a:solidFill>
                <a:latin typeface="Open Sans"/>
                <a:ea typeface="Open Sans"/>
                <a:cs typeface="Open Sans"/>
              </a:endParaRPr>
            </a:p>
          </p:txBody>
        </p:sp>
        <p:grpSp>
          <p:nvGrpSpPr>
            <p:cNvPr id="6" name="Group 5">
              <a:extLst>
                <a:ext uri="{FF2B5EF4-FFF2-40B4-BE49-F238E27FC236}">
                  <a16:creationId xmlns:a16="http://schemas.microsoft.com/office/drawing/2014/main" id="{46179A6B-C677-63B4-DC35-E6D4D2420BFD}"/>
                </a:ext>
              </a:extLst>
            </p:cNvPr>
            <p:cNvGrpSpPr/>
            <p:nvPr/>
          </p:nvGrpSpPr>
          <p:grpSpPr>
            <a:xfrm>
              <a:off x="9764783" y="2834093"/>
              <a:ext cx="3653043" cy="3249817"/>
              <a:chOff x="9764783" y="2936507"/>
              <a:chExt cx="3825607" cy="3403333"/>
            </a:xfrm>
          </p:grpSpPr>
          <p:pic>
            <p:nvPicPr>
              <p:cNvPr id="4" name="Picture 3">
                <a:extLst>
                  <a:ext uri="{FF2B5EF4-FFF2-40B4-BE49-F238E27FC236}">
                    <a16:creationId xmlns:a16="http://schemas.microsoft.com/office/drawing/2014/main" id="{BCC4F4D5-5404-C55F-2552-879B205053EA}"/>
                  </a:ext>
                </a:extLst>
              </p:cNvPr>
              <p:cNvPicPr>
                <a:picLocks noChangeAspect="1"/>
              </p:cNvPicPr>
              <p:nvPr/>
            </p:nvPicPr>
            <p:blipFill>
              <a:blip r:embed="rId3"/>
              <a:stretch>
                <a:fillRect/>
              </a:stretch>
            </p:blipFill>
            <p:spPr>
              <a:xfrm>
                <a:off x="10457103" y="3206553"/>
                <a:ext cx="3133287" cy="3133287"/>
              </a:xfrm>
              <a:prstGeom prst="rect">
                <a:avLst/>
              </a:prstGeom>
            </p:spPr>
          </p:pic>
          <p:pic>
            <p:nvPicPr>
              <p:cNvPr id="5" name="Picture 4">
                <a:extLst>
                  <a:ext uri="{FF2B5EF4-FFF2-40B4-BE49-F238E27FC236}">
                    <a16:creationId xmlns:a16="http://schemas.microsoft.com/office/drawing/2014/main" id="{3095D3E3-22FA-70C1-3861-3678E50F94A9}"/>
                  </a:ext>
                </a:extLst>
              </p:cNvPr>
              <p:cNvPicPr>
                <a:picLocks noChangeAspect="1"/>
              </p:cNvPicPr>
              <p:nvPr/>
            </p:nvPicPr>
            <p:blipFill>
              <a:blip r:embed="rId4"/>
              <a:stretch>
                <a:fillRect/>
              </a:stretch>
            </p:blipFill>
            <p:spPr>
              <a:xfrm>
                <a:off x="9764783" y="2936507"/>
                <a:ext cx="1836689" cy="1836689"/>
              </a:xfrm>
              <a:prstGeom prst="rect">
                <a:avLst/>
              </a:prstGeom>
            </p:spPr>
          </p:pic>
        </p:grpSp>
      </p:grpSp>
      <p:sp>
        <p:nvSpPr>
          <p:cNvPr id="3" name="Brandline_LVC">
            <a:extLst>
              <a:ext uri="{FF2B5EF4-FFF2-40B4-BE49-F238E27FC236}">
                <a16:creationId xmlns:a16="http://schemas.microsoft.com/office/drawing/2014/main" id="{ADC584A9-0728-9051-9993-98D880872D17}"/>
              </a:ext>
            </a:extLst>
          </p:cNvPr>
          <p:cNvSpPr/>
          <p:nvPr/>
        </p:nvSpPr>
        <p:spPr>
          <a:xfrm>
            <a:off x="5067300" y="836230"/>
            <a:ext cx="61337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0741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a:xfrm>
            <a:off x="-10160" y="269634"/>
            <a:ext cx="16276320" cy="687244"/>
          </a:xfrm>
        </p:spPr>
        <p:txBody>
          <a:bodyPr/>
          <a:lstStyle/>
          <a:p>
            <a:r>
              <a:rPr lang="en-US">
                <a:solidFill>
                  <a:schemeClr val="tx1">
                    <a:lumMod val="75000"/>
                    <a:lumOff val="25000"/>
                  </a:schemeClr>
                </a:solidFill>
              </a:rPr>
              <a:t>Cryptography Vulnerabilities</a:t>
            </a:r>
          </a:p>
        </p:txBody>
      </p:sp>
      <p:sp>
        <p:nvSpPr>
          <p:cNvPr id="16" name="Brandline_LVC">
            <a:extLst>
              <a:ext uri="{FF2B5EF4-FFF2-40B4-BE49-F238E27FC236}">
                <a16:creationId xmlns:a16="http://schemas.microsoft.com/office/drawing/2014/main" id="{590F163E-053D-FF5D-33EF-B70C1C81DD00}"/>
              </a:ext>
            </a:extLst>
          </p:cNvPr>
          <p:cNvSpPr/>
          <p:nvPr/>
        </p:nvSpPr>
        <p:spPr>
          <a:xfrm>
            <a:off x="4940300" y="875958"/>
            <a:ext cx="63877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0D1A68C0-53FE-1982-D205-99D392862299}"/>
              </a:ext>
            </a:extLst>
          </p:cNvPr>
          <p:cNvGrpSpPr/>
          <p:nvPr/>
        </p:nvGrpSpPr>
        <p:grpSpPr>
          <a:xfrm>
            <a:off x="2174736" y="1645261"/>
            <a:ext cx="11906529" cy="6767872"/>
            <a:chOff x="2187953" y="1590659"/>
            <a:chExt cx="11906529" cy="6767872"/>
          </a:xfrm>
        </p:grpSpPr>
        <p:grpSp>
          <p:nvGrpSpPr>
            <p:cNvPr id="42" name="Group 41">
              <a:extLst>
                <a:ext uri="{FF2B5EF4-FFF2-40B4-BE49-F238E27FC236}">
                  <a16:creationId xmlns:a16="http://schemas.microsoft.com/office/drawing/2014/main" id="{AFA035E4-4959-CD53-185D-0FCBF6EE8B53}"/>
                </a:ext>
              </a:extLst>
            </p:cNvPr>
            <p:cNvGrpSpPr/>
            <p:nvPr/>
          </p:nvGrpSpPr>
          <p:grpSpPr>
            <a:xfrm>
              <a:off x="2187953" y="5191312"/>
              <a:ext cx="11906529" cy="3167219"/>
              <a:chOff x="2187953" y="5191312"/>
              <a:chExt cx="11906529" cy="3167219"/>
            </a:xfrm>
          </p:grpSpPr>
          <p:grpSp>
            <p:nvGrpSpPr>
              <p:cNvPr id="33" name="Group 32">
                <a:extLst>
                  <a:ext uri="{FF2B5EF4-FFF2-40B4-BE49-F238E27FC236}">
                    <a16:creationId xmlns:a16="http://schemas.microsoft.com/office/drawing/2014/main" id="{03305534-9D26-A0A6-C5F4-AB0EB4C617BB}"/>
                  </a:ext>
                </a:extLst>
              </p:cNvPr>
              <p:cNvGrpSpPr/>
              <p:nvPr/>
            </p:nvGrpSpPr>
            <p:grpSpPr>
              <a:xfrm>
                <a:off x="2187953" y="5192206"/>
                <a:ext cx="3299026" cy="3130968"/>
                <a:chOff x="2108441" y="5176726"/>
                <a:chExt cx="3299026" cy="3130968"/>
              </a:xfrm>
            </p:grpSpPr>
            <p:sp>
              <p:nvSpPr>
                <p:cNvPr id="8" name="Google Shape;658;ge961dd843d_0_403">
                  <a:extLst>
                    <a:ext uri="{FF2B5EF4-FFF2-40B4-BE49-F238E27FC236}">
                      <a16:creationId xmlns:a16="http://schemas.microsoft.com/office/drawing/2014/main" id="{8F54D175-DF86-59DC-9253-09A95CAAA896}"/>
                    </a:ext>
                  </a:extLst>
                </p:cNvPr>
                <p:cNvSpPr txBox="1"/>
                <p:nvPr/>
              </p:nvSpPr>
              <p:spPr>
                <a:xfrm>
                  <a:off x="2108441" y="5176726"/>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Outdated algorithm</a:t>
                  </a:r>
                  <a:endParaRPr sz="2200" i="0" u="none" strike="noStrike" cap="none">
                    <a:solidFill>
                      <a:schemeClr val="tx1">
                        <a:lumMod val="75000"/>
                        <a:lumOff val="25000"/>
                      </a:schemeClr>
                    </a:solidFill>
                    <a:latin typeface="Open Sans"/>
                    <a:ea typeface="Open Sans"/>
                    <a:cs typeface="Open Sans"/>
                    <a:sym typeface="Open Sans"/>
                  </a:endParaRPr>
                </a:p>
              </p:txBody>
            </p:sp>
            <p:grpSp>
              <p:nvGrpSpPr>
                <p:cNvPr id="31" name="Group 30">
                  <a:extLst>
                    <a:ext uri="{FF2B5EF4-FFF2-40B4-BE49-F238E27FC236}">
                      <a16:creationId xmlns:a16="http://schemas.microsoft.com/office/drawing/2014/main" id="{A3BB367C-C72A-DF74-D6A0-DF38D62D5246}"/>
                    </a:ext>
                  </a:extLst>
                </p:cNvPr>
                <p:cNvGrpSpPr/>
                <p:nvPr/>
              </p:nvGrpSpPr>
              <p:grpSpPr>
                <a:xfrm>
                  <a:off x="2344424" y="5729906"/>
                  <a:ext cx="2827060" cy="2577788"/>
                  <a:chOff x="2188723" y="6169803"/>
                  <a:chExt cx="2827060" cy="2577788"/>
                </a:xfrm>
              </p:grpSpPr>
              <p:pic>
                <p:nvPicPr>
                  <p:cNvPr id="29" name="Picture 28">
                    <a:extLst>
                      <a:ext uri="{FF2B5EF4-FFF2-40B4-BE49-F238E27FC236}">
                        <a16:creationId xmlns:a16="http://schemas.microsoft.com/office/drawing/2014/main" id="{EA510825-86B4-B967-0FA4-E9890C3D52A4}"/>
                      </a:ext>
                    </a:extLst>
                  </p:cNvPr>
                  <p:cNvPicPr>
                    <a:picLocks noChangeAspect="1"/>
                  </p:cNvPicPr>
                  <p:nvPr/>
                </p:nvPicPr>
                <p:blipFill>
                  <a:blip r:embed="rId3"/>
                  <a:stretch>
                    <a:fillRect/>
                  </a:stretch>
                </p:blipFill>
                <p:spPr>
                  <a:xfrm>
                    <a:off x="2518225" y="6250033"/>
                    <a:ext cx="2497558" cy="2497558"/>
                  </a:xfrm>
                  <a:prstGeom prst="rect">
                    <a:avLst/>
                  </a:prstGeom>
                </p:spPr>
              </p:pic>
              <p:pic>
                <p:nvPicPr>
                  <p:cNvPr id="15" name="Picture 14">
                    <a:extLst>
                      <a:ext uri="{FF2B5EF4-FFF2-40B4-BE49-F238E27FC236}">
                        <a16:creationId xmlns:a16="http://schemas.microsoft.com/office/drawing/2014/main" id="{238C2C51-4A11-09FB-C93F-CC951912F871}"/>
                      </a:ext>
                    </a:extLst>
                  </p:cNvPr>
                  <p:cNvPicPr>
                    <a:picLocks noChangeAspect="1"/>
                  </p:cNvPicPr>
                  <p:nvPr/>
                </p:nvPicPr>
                <p:blipFill>
                  <a:blip r:embed="rId4"/>
                  <a:stretch>
                    <a:fillRect/>
                  </a:stretch>
                </p:blipFill>
                <p:spPr>
                  <a:xfrm>
                    <a:off x="2188723" y="6169803"/>
                    <a:ext cx="1119438" cy="1119438"/>
                  </a:xfrm>
                  <a:prstGeom prst="rect">
                    <a:avLst/>
                  </a:prstGeom>
                </p:spPr>
              </p:pic>
            </p:grpSp>
          </p:grpSp>
          <p:grpSp>
            <p:nvGrpSpPr>
              <p:cNvPr id="34" name="Group 33">
                <a:extLst>
                  <a:ext uri="{FF2B5EF4-FFF2-40B4-BE49-F238E27FC236}">
                    <a16:creationId xmlns:a16="http://schemas.microsoft.com/office/drawing/2014/main" id="{FE994498-E47B-B551-1CDF-C6881E0CC90B}"/>
                  </a:ext>
                </a:extLst>
              </p:cNvPr>
              <p:cNvGrpSpPr/>
              <p:nvPr/>
            </p:nvGrpSpPr>
            <p:grpSpPr>
              <a:xfrm>
                <a:off x="6455779" y="5196604"/>
                <a:ext cx="2948505" cy="3161927"/>
                <a:chOff x="6460487" y="5176726"/>
                <a:chExt cx="2948505" cy="3161927"/>
              </a:xfrm>
            </p:grpSpPr>
            <p:sp>
              <p:nvSpPr>
                <p:cNvPr id="6" name="Google Shape;658;ge961dd843d_0_403">
                  <a:extLst>
                    <a:ext uri="{FF2B5EF4-FFF2-40B4-BE49-F238E27FC236}">
                      <a16:creationId xmlns:a16="http://schemas.microsoft.com/office/drawing/2014/main" id="{5DC27166-D3D8-B318-2056-DD146291F80F}"/>
                    </a:ext>
                  </a:extLst>
                </p:cNvPr>
                <p:cNvSpPr txBox="1"/>
                <p:nvPr/>
              </p:nvSpPr>
              <p:spPr>
                <a:xfrm>
                  <a:off x="6460487" y="5176726"/>
                  <a:ext cx="2948505"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Side-channel attacks</a:t>
                  </a:r>
                  <a:endParaRPr sz="2200" i="0" u="none" strike="noStrike" cap="none">
                    <a:solidFill>
                      <a:schemeClr val="tx1">
                        <a:lumMod val="75000"/>
                        <a:lumOff val="25000"/>
                      </a:schemeClr>
                    </a:solidFill>
                    <a:latin typeface="Open Sans"/>
                    <a:ea typeface="Open Sans"/>
                    <a:cs typeface="Open Sans"/>
                    <a:sym typeface="Open Sans"/>
                  </a:endParaRPr>
                </a:p>
              </p:txBody>
            </p:sp>
            <p:grpSp>
              <p:nvGrpSpPr>
                <p:cNvPr id="32" name="Group 31">
                  <a:extLst>
                    <a:ext uri="{FF2B5EF4-FFF2-40B4-BE49-F238E27FC236}">
                      <a16:creationId xmlns:a16="http://schemas.microsoft.com/office/drawing/2014/main" id="{53C6972A-C7A7-EC24-35F3-E8E8A65E6086}"/>
                    </a:ext>
                  </a:extLst>
                </p:cNvPr>
                <p:cNvGrpSpPr/>
                <p:nvPr/>
              </p:nvGrpSpPr>
              <p:grpSpPr>
                <a:xfrm>
                  <a:off x="6563288" y="5698948"/>
                  <a:ext cx="2742903" cy="2639705"/>
                  <a:chOff x="6869150" y="5922116"/>
                  <a:chExt cx="2742903" cy="2639705"/>
                </a:xfrm>
              </p:grpSpPr>
              <p:pic>
                <p:nvPicPr>
                  <p:cNvPr id="13" name="Picture 12">
                    <a:extLst>
                      <a:ext uri="{FF2B5EF4-FFF2-40B4-BE49-F238E27FC236}">
                        <a16:creationId xmlns:a16="http://schemas.microsoft.com/office/drawing/2014/main" id="{A25693F4-64AC-49D2-E9A8-3C56E1DADCFC}"/>
                      </a:ext>
                    </a:extLst>
                  </p:cNvPr>
                  <p:cNvPicPr>
                    <a:picLocks noChangeAspect="1"/>
                  </p:cNvPicPr>
                  <p:nvPr/>
                </p:nvPicPr>
                <p:blipFill>
                  <a:blip r:embed="rId5"/>
                  <a:stretch>
                    <a:fillRect/>
                  </a:stretch>
                </p:blipFill>
                <p:spPr>
                  <a:xfrm>
                    <a:off x="7352610" y="6302378"/>
                    <a:ext cx="2259443" cy="2259443"/>
                  </a:xfrm>
                  <a:prstGeom prst="rect">
                    <a:avLst/>
                  </a:prstGeom>
                </p:spPr>
              </p:pic>
              <p:pic>
                <p:nvPicPr>
                  <p:cNvPr id="18" name="Picture 17">
                    <a:extLst>
                      <a:ext uri="{FF2B5EF4-FFF2-40B4-BE49-F238E27FC236}">
                        <a16:creationId xmlns:a16="http://schemas.microsoft.com/office/drawing/2014/main" id="{D9BB791B-EE74-5EED-77E7-79A36EF78FA9}"/>
                      </a:ext>
                    </a:extLst>
                  </p:cNvPr>
                  <p:cNvPicPr>
                    <a:picLocks noChangeAspect="1"/>
                  </p:cNvPicPr>
                  <p:nvPr/>
                </p:nvPicPr>
                <p:blipFill>
                  <a:blip r:embed="rId6"/>
                  <a:stretch>
                    <a:fillRect/>
                  </a:stretch>
                </p:blipFill>
                <p:spPr>
                  <a:xfrm>
                    <a:off x="6869150" y="5922116"/>
                    <a:ext cx="1258850" cy="1258850"/>
                  </a:xfrm>
                  <a:prstGeom prst="rect">
                    <a:avLst/>
                  </a:prstGeom>
                </p:spPr>
              </p:pic>
            </p:grpSp>
          </p:grpSp>
          <p:grpSp>
            <p:nvGrpSpPr>
              <p:cNvPr id="35" name="Group 34">
                <a:extLst>
                  <a:ext uri="{FF2B5EF4-FFF2-40B4-BE49-F238E27FC236}">
                    <a16:creationId xmlns:a16="http://schemas.microsoft.com/office/drawing/2014/main" id="{D6407017-56D7-4ED4-ABA6-77D558D9877F}"/>
                  </a:ext>
                </a:extLst>
              </p:cNvPr>
              <p:cNvGrpSpPr/>
              <p:nvPr/>
            </p:nvGrpSpPr>
            <p:grpSpPr>
              <a:xfrm>
                <a:off x="10606009" y="5191312"/>
                <a:ext cx="3488473" cy="2972764"/>
                <a:chOff x="10606008" y="5175758"/>
                <a:chExt cx="3488473" cy="2972764"/>
              </a:xfrm>
            </p:grpSpPr>
            <p:sp>
              <p:nvSpPr>
                <p:cNvPr id="9" name="Google Shape;658;ge961dd843d_0_403">
                  <a:extLst>
                    <a:ext uri="{FF2B5EF4-FFF2-40B4-BE49-F238E27FC236}">
                      <a16:creationId xmlns:a16="http://schemas.microsoft.com/office/drawing/2014/main" id="{F0282A26-E3AF-2259-7A1A-DFA1876F5F66}"/>
                    </a:ext>
                  </a:extLst>
                </p:cNvPr>
                <p:cNvSpPr txBox="1"/>
                <p:nvPr/>
              </p:nvSpPr>
              <p:spPr>
                <a:xfrm>
                  <a:off x="10606008" y="5175758"/>
                  <a:ext cx="3488473"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Backdoor exploitation</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17" name="Picture 16">
                  <a:extLst>
                    <a:ext uri="{FF2B5EF4-FFF2-40B4-BE49-F238E27FC236}">
                      <a16:creationId xmlns:a16="http://schemas.microsoft.com/office/drawing/2014/main" id="{5D3FB874-1F05-798C-2F77-053ED05D4E8E}"/>
                    </a:ext>
                  </a:extLst>
                </p:cNvPr>
                <p:cNvPicPr>
                  <a:picLocks noChangeAspect="1"/>
                </p:cNvPicPr>
                <p:nvPr/>
              </p:nvPicPr>
              <p:blipFill>
                <a:blip r:embed="rId7"/>
                <a:stretch>
                  <a:fillRect/>
                </a:stretch>
              </p:blipFill>
              <p:spPr>
                <a:xfrm>
                  <a:off x="11220522" y="5889079"/>
                  <a:ext cx="2259443" cy="2259443"/>
                </a:xfrm>
                <a:prstGeom prst="rect">
                  <a:avLst/>
                </a:prstGeom>
              </p:spPr>
            </p:pic>
          </p:grpSp>
        </p:grpSp>
        <p:grpSp>
          <p:nvGrpSpPr>
            <p:cNvPr id="41" name="Group 40">
              <a:extLst>
                <a:ext uri="{FF2B5EF4-FFF2-40B4-BE49-F238E27FC236}">
                  <a16:creationId xmlns:a16="http://schemas.microsoft.com/office/drawing/2014/main" id="{C4AA7627-D241-8616-8372-A8C973C9EAF3}"/>
                </a:ext>
              </a:extLst>
            </p:cNvPr>
            <p:cNvGrpSpPr/>
            <p:nvPr/>
          </p:nvGrpSpPr>
          <p:grpSpPr>
            <a:xfrm>
              <a:off x="2509176" y="1590659"/>
              <a:ext cx="11585306" cy="3066864"/>
              <a:chOff x="2509176" y="1590659"/>
              <a:chExt cx="11585306" cy="3066864"/>
            </a:xfrm>
          </p:grpSpPr>
          <p:grpSp>
            <p:nvGrpSpPr>
              <p:cNvPr id="27" name="Group 26">
                <a:extLst>
                  <a:ext uri="{FF2B5EF4-FFF2-40B4-BE49-F238E27FC236}">
                    <a16:creationId xmlns:a16="http://schemas.microsoft.com/office/drawing/2014/main" id="{F5D94451-9EB5-9773-7167-63CE8CA2F1D2}"/>
                  </a:ext>
                </a:extLst>
              </p:cNvPr>
              <p:cNvGrpSpPr/>
              <p:nvPr/>
            </p:nvGrpSpPr>
            <p:grpSpPr>
              <a:xfrm>
                <a:off x="2509176" y="1610463"/>
                <a:ext cx="2497557" cy="3047060"/>
                <a:chOff x="2109305" y="1594983"/>
                <a:chExt cx="2497557" cy="3047060"/>
              </a:xfrm>
            </p:grpSpPr>
            <p:sp>
              <p:nvSpPr>
                <p:cNvPr id="4" name="Google Shape;658;ge961dd843d_0_403">
                  <a:extLst>
                    <a:ext uri="{FF2B5EF4-FFF2-40B4-BE49-F238E27FC236}">
                      <a16:creationId xmlns:a16="http://schemas.microsoft.com/office/drawing/2014/main" id="{1F8CE4E7-A647-B542-9B38-4DA5676C3CA6}"/>
                    </a:ext>
                  </a:extLst>
                </p:cNvPr>
                <p:cNvSpPr txBox="1"/>
                <p:nvPr/>
              </p:nvSpPr>
              <p:spPr>
                <a:xfrm>
                  <a:off x="2109305" y="1594983"/>
                  <a:ext cx="2497557"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CA compromise</a:t>
                  </a:r>
                </a:p>
              </p:txBody>
            </p:sp>
            <p:grpSp>
              <p:nvGrpSpPr>
                <p:cNvPr id="20" name="Group 19">
                  <a:extLst>
                    <a:ext uri="{FF2B5EF4-FFF2-40B4-BE49-F238E27FC236}">
                      <a16:creationId xmlns:a16="http://schemas.microsoft.com/office/drawing/2014/main" id="{255726E4-EC70-83CB-7EC5-C199004DECCF}"/>
                    </a:ext>
                  </a:extLst>
                </p:cNvPr>
                <p:cNvGrpSpPr/>
                <p:nvPr/>
              </p:nvGrpSpPr>
              <p:grpSpPr>
                <a:xfrm>
                  <a:off x="2188723" y="2198613"/>
                  <a:ext cx="2338721" cy="2443430"/>
                  <a:chOff x="487680" y="2011504"/>
                  <a:chExt cx="2722260" cy="2844140"/>
                </a:xfrm>
              </p:grpSpPr>
              <p:pic>
                <p:nvPicPr>
                  <p:cNvPr id="10" name="Picture 9">
                    <a:extLst>
                      <a:ext uri="{FF2B5EF4-FFF2-40B4-BE49-F238E27FC236}">
                        <a16:creationId xmlns:a16="http://schemas.microsoft.com/office/drawing/2014/main" id="{D80C38EA-791C-658A-BAFE-AA08D78EB21D}"/>
                      </a:ext>
                    </a:extLst>
                  </p:cNvPr>
                  <p:cNvPicPr>
                    <a:picLocks noChangeAspect="1"/>
                  </p:cNvPicPr>
                  <p:nvPr/>
                </p:nvPicPr>
                <p:blipFill>
                  <a:blip r:embed="rId8"/>
                  <a:stretch>
                    <a:fillRect/>
                  </a:stretch>
                </p:blipFill>
                <p:spPr>
                  <a:xfrm>
                    <a:off x="871219" y="2516923"/>
                    <a:ext cx="2338721" cy="2338721"/>
                  </a:xfrm>
                  <a:prstGeom prst="rect">
                    <a:avLst/>
                  </a:prstGeom>
                </p:spPr>
              </p:pic>
              <p:pic>
                <p:nvPicPr>
                  <p:cNvPr id="11" name="Picture 10">
                    <a:extLst>
                      <a:ext uri="{FF2B5EF4-FFF2-40B4-BE49-F238E27FC236}">
                        <a16:creationId xmlns:a16="http://schemas.microsoft.com/office/drawing/2014/main" id="{4A70EC8F-B943-BBCB-79BD-D0ABBFBCAF91}"/>
                      </a:ext>
                    </a:extLst>
                  </p:cNvPr>
                  <p:cNvPicPr>
                    <a:picLocks noChangeAspect="1"/>
                  </p:cNvPicPr>
                  <p:nvPr/>
                </p:nvPicPr>
                <p:blipFill>
                  <a:blip r:embed="rId4"/>
                  <a:stretch>
                    <a:fillRect/>
                  </a:stretch>
                </p:blipFill>
                <p:spPr>
                  <a:xfrm>
                    <a:off x="487680" y="2011504"/>
                    <a:ext cx="1303020" cy="1303020"/>
                  </a:xfrm>
                  <a:prstGeom prst="rect">
                    <a:avLst/>
                  </a:prstGeom>
                </p:spPr>
              </p:pic>
            </p:grpSp>
          </p:grpSp>
          <p:grpSp>
            <p:nvGrpSpPr>
              <p:cNvPr id="28" name="Group 27">
                <a:extLst>
                  <a:ext uri="{FF2B5EF4-FFF2-40B4-BE49-F238E27FC236}">
                    <a16:creationId xmlns:a16="http://schemas.microsoft.com/office/drawing/2014/main" id="{41CB8546-F392-6258-D96F-16E5E4E6AAFA}"/>
                  </a:ext>
                </a:extLst>
              </p:cNvPr>
              <p:cNvGrpSpPr/>
              <p:nvPr/>
            </p:nvGrpSpPr>
            <p:grpSpPr>
              <a:xfrm>
                <a:off x="6671834" y="1594983"/>
                <a:ext cx="2516388" cy="3059979"/>
                <a:chOff x="6451068" y="1594983"/>
                <a:chExt cx="2516388" cy="3059979"/>
              </a:xfrm>
            </p:grpSpPr>
            <p:sp>
              <p:nvSpPr>
                <p:cNvPr id="5" name="Google Shape;658;ge961dd843d_0_403">
                  <a:extLst>
                    <a:ext uri="{FF2B5EF4-FFF2-40B4-BE49-F238E27FC236}">
                      <a16:creationId xmlns:a16="http://schemas.microsoft.com/office/drawing/2014/main" id="{3D958186-E5F4-9455-40C5-032005006285}"/>
                    </a:ext>
                  </a:extLst>
                </p:cNvPr>
                <p:cNvSpPr txBox="1"/>
                <p:nvPr/>
              </p:nvSpPr>
              <p:spPr>
                <a:xfrm>
                  <a:off x="6460487" y="1594983"/>
                  <a:ext cx="249755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Key compromise</a:t>
                  </a:r>
                  <a:endParaRPr sz="2200" i="0" u="none" strike="noStrike" cap="none">
                    <a:solidFill>
                      <a:schemeClr val="tx1">
                        <a:lumMod val="75000"/>
                        <a:lumOff val="25000"/>
                      </a:schemeClr>
                    </a:solidFill>
                    <a:latin typeface="Open Sans"/>
                    <a:ea typeface="Open Sans"/>
                    <a:cs typeface="Open Sans"/>
                    <a:sym typeface="Open Sans"/>
                  </a:endParaRPr>
                </a:p>
              </p:txBody>
            </p:sp>
            <p:grpSp>
              <p:nvGrpSpPr>
                <p:cNvPr id="23" name="Group 22">
                  <a:extLst>
                    <a:ext uri="{FF2B5EF4-FFF2-40B4-BE49-F238E27FC236}">
                      <a16:creationId xmlns:a16="http://schemas.microsoft.com/office/drawing/2014/main" id="{1795B233-9524-3EF3-05B0-3281ABBEB9E8}"/>
                    </a:ext>
                  </a:extLst>
                </p:cNvPr>
                <p:cNvGrpSpPr/>
                <p:nvPr/>
              </p:nvGrpSpPr>
              <p:grpSpPr>
                <a:xfrm>
                  <a:off x="6451068" y="2185691"/>
                  <a:ext cx="2516388" cy="2469271"/>
                  <a:chOff x="6227558" y="2074868"/>
                  <a:chExt cx="2604682" cy="2555910"/>
                </a:xfrm>
              </p:grpSpPr>
              <p:pic>
                <p:nvPicPr>
                  <p:cNvPr id="19" name="Picture 18">
                    <a:extLst>
                      <a:ext uri="{FF2B5EF4-FFF2-40B4-BE49-F238E27FC236}">
                        <a16:creationId xmlns:a16="http://schemas.microsoft.com/office/drawing/2014/main" id="{83CE9650-67F1-C127-D5F5-B111A592FEF5}"/>
                      </a:ext>
                    </a:extLst>
                  </p:cNvPr>
                  <p:cNvPicPr>
                    <a:picLocks noChangeAspect="1"/>
                  </p:cNvPicPr>
                  <p:nvPr/>
                </p:nvPicPr>
                <p:blipFill>
                  <a:blip r:embed="rId9"/>
                  <a:stretch>
                    <a:fillRect/>
                  </a:stretch>
                </p:blipFill>
                <p:spPr>
                  <a:xfrm>
                    <a:off x="6493519" y="2292057"/>
                    <a:ext cx="2338721" cy="2338721"/>
                  </a:xfrm>
                  <a:prstGeom prst="rect">
                    <a:avLst/>
                  </a:prstGeom>
                </p:spPr>
              </p:pic>
              <p:pic>
                <p:nvPicPr>
                  <p:cNvPr id="21" name="Picture 20">
                    <a:extLst>
                      <a:ext uri="{FF2B5EF4-FFF2-40B4-BE49-F238E27FC236}">
                        <a16:creationId xmlns:a16="http://schemas.microsoft.com/office/drawing/2014/main" id="{E54E2A3C-EBB6-8254-2ECF-99A6244D4700}"/>
                      </a:ext>
                    </a:extLst>
                  </p:cNvPr>
                  <p:cNvPicPr>
                    <a:picLocks noChangeAspect="1"/>
                  </p:cNvPicPr>
                  <p:nvPr/>
                </p:nvPicPr>
                <p:blipFill>
                  <a:blip r:embed="rId4"/>
                  <a:stretch>
                    <a:fillRect/>
                  </a:stretch>
                </p:blipFill>
                <p:spPr>
                  <a:xfrm>
                    <a:off x="6227558" y="2074868"/>
                    <a:ext cx="1303020" cy="1303020"/>
                  </a:xfrm>
                  <a:prstGeom prst="rect">
                    <a:avLst/>
                  </a:prstGeom>
                </p:spPr>
              </p:pic>
            </p:grpSp>
          </p:grpSp>
          <p:grpSp>
            <p:nvGrpSpPr>
              <p:cNvPr id="30" name="Group 29">
                <a:extLst>
                  <a:ext uri="{FF2B5EF4-FFF2-40B4-BE49-F238E27FC236}">
                    <a16:creationId xmlns:a16="http://schemas.microsoft.com/office/drawing/2014/main" id="{5A863E61-36B1-89DF-2B28-8AC21E807462}"/>
                  </a:ext>
                </a:extLst>
              </p:cNvPr>
              <p:cNvGrpSpPr/>
              <p:nvPr/>
            </p:nvGrpSpPr>
            <p:grpSpPr>
              <a:xfrm>
                <a:off x="10606009" y="1590659"/>
                <a:ext cx="3488473" cy="3043962"/>
                <a:chOff x="10606009" y="1594983"/>
                <a:chExt cx="3488473" cy="3043962"/>
              </a:xfrm>
            </p:grpSpPr>
            <p:sp>
              <p:nvSpPr>
                <p:cNvPr id="7" name="Google Shape;658;ge961dd843d_0_403">
                  <a:extLst>
                    <a:ext uri="{FF2B5EF4-FFF2-40B4-BE49-F238E27FC236}">
                      <a16:creationId xmlns:a16="http://schemas.microsoft.com/office/drawing/2014/main" id="{ECDB900E-1B3F-0BBC-D9A8-FE32130D170F}"/>
                    </a:ext>
                  </a:extLst>
                </p:cNvPr>
                <p:cNvSpPr txBox="1"/>
                <p:nvPr/>
              </p:nvSpPr>
              <p:spPr>
                <a:xfrm>
                  <a:off x="10606009" y="1594983"/>
                  <a:ext cx="3488473"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Flawed implementation</a:t>
                  </a:r>
                  <a:endParaRPr sz="2200" i="0" u="none" strike="noStrike" cap="none">
                    <a:solidFill>
                      <a:schemeClr val="tx1">
                        <a:lumMod val="75000"/>
                        <a:lumOff val="25000"/>
                      </a:schemeClr>
                    </a:solidFill>
                    <a:latin typeface="Open Sans"/>
                    <a:ea typeface="Open Sans"/>
                    <a:cs typeface="Open Sans"/>
                    <a:sym typeface="Open Sans"/>
                  </a:endParaRPr>
                </a:p>
              </p:txBody>
            </p:sp>
            <p:grpSp>
              <p:nvGrpSpPr>
                <p:cNvPr id="26" name="Group 25">
                  <a:extLst>
                    <a:ext uri="{FF2B5EF4-FFF2-40B4-BE49-F238E27FC236}">
                      <a16:creationId xmlns:a16="http://schemas.microsoft.com/office/drawing/2014/main" id="{0F6E45B9-94B8-9278-3D5A-36FC7DE0A49E}"/>
                    </a:ext>
                  </a:extLst>
                </p:cNvPr>
                <p:cNvGrpSpPr/>
                <p:nvPr/>
              </p:nvGrpSpPr>
              <p:grpSpPr>
                <a:xfrm>
                  <a:off x="10960071" y="2201707"/>
                  <a:ext cx="2780349" cy="2437238"/>
                  <a:chOff x="12004563" y="1922420"/>
                  <a:chExt cx="2950976" cy="2586809"/>
                </a:xfrm>
              </p:grpSpPr>
              <p:pic>
                <p:nvPicPr>
                  <p:cNvPr id="25" name="Picture 24">
                    <a:extLst>
                      <a:ext uri="{FF2B5EF4-FFF2-40B4-BE49-F238E27FC236}">
                        <a16:creationId xmlns:a16="http://schemas.microsoft.com/office/drawing/2014/main" id="{658FCB7A-4814-A825-5CA7-7AE7E04B0623}"/>
                      </a:ext>
                    </a:extLst>
                  </p:cNvPr>
                  <p:cNvPicPr>
                    <a:picLocks noChangeAspect="1"/>
                  </p:cNvPicPr>
                  <p:nvPr/>
                </p:nvPicPr>
                <p:blipFill>
                  <a:blip r:embed="rId10"/>
                  <a:stretch>
                    <a:fillRect/>
                  </a:stretch>
                </p:blipFill>
                <p:spPr>
                  <a:xfrm>
                    <a:off x="12616818" y="2170508"/>
                    <a:ext cx="2338721" cy="2338721"/>
                  </a:xfrm>
                  <a:prstGeom prst="rect">
                    <a:avLst/>
                  </a:prstGeom>
                </p:spPr>
              </p:pic>
              <p:pic>
                <p:nvPicPr>
                  <p:cNvPr id="24" name="Picture 23">
                    <a:extLst>
                      <a:ext uri="{FF2B5EF4-FFF2-40B4-BE49-F238E27FC236}">
                        <a16:creationId xmlns:a16="http://schemas.microsoft.com/office/drawing/2014/main" id="{64837497-BB54-4963-D770-FA370DB450F3}"/>
                      </a:ext>
                    </a:extLst>
                  </p:cNvPr>
                  <p:cNvPicPr>
                    <a:picLocks noChangeAspect="1"/>
                  </p:cNvPicPr>
                  <p:nvPr/>
                </p:nvPicPr>
                <p:blipFill>
                  <a:blip r:embed="rId4"/>
                  <a:stretch>
                    <a:fillRect/>
                  </a:stretch>
                </p:blipFill>
                <p:spPr>
                  <a:xfrm>
                    <a:off x="12004563" y="1922420"/>
                    <a:ext cx="1303020" cy="1303020"/>
                  </a:xfrm>
                  <a:prstGeom prst="rect">
                    <a:avLst/>
                  </a:prstGeom>
                </p:spPr>
              </p:pic>
            </p:grpSp>
          </p:grpSp>
        </p:grpSp>
      </p:grpSp>
    </p:spTree>
    <p:extLst>
      <p:ext uri="{BB962C8B-B14F-4D97-AF65-F5344CB8AC3E}">
        <p14:creationId xmlns:p14="http://schemas.microsoft.com/office/powerpoint/2010/main" val="2995167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e961dd843d_3_36"/>
          <p:cNvSpPr txBox="1">
            <a:spLocks noGrp="1"/>
          </p:cNvSpPr>
          <p:nvPr>
            <p:ph type="title"/>
          </p:nvPr>
        </p:nvSpPr>
        <p:spPr>
          <a:xfrm>
            <a:off x="-10160" y="32715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Examples of Risks</a:t>
            </a:r>
            <a:endParaRPr>
              <a:latin typeface="Open Sans"/>
              <a:ea typeface="Open Sans"/>
              <a:cs typeface="Open Sans"/>
              <a:sym typeface="Open Sans"/>
            </a:endParaRPr>
          </a:p>
        </p:txBody>
      </p:sp>
      <p:graphicFrame>
        <p:nvGraphicFramePr>
          <p:cNvPr id="415" name="Google Shape;415;ge961dd843d_3_36"/>
          <p:cNvGraphicFramePr/>
          <p:nvPr>
            <p:extLst>
              <p:ext uri="{D42A27DB-BD31-4B8C-83A1-F6EECF244321}">
                <p14:modId xmlns:p14="http://schemas.microsoft.com/office/powerpoint/2010/main" val="3585377957"/>
              </p:ext>
            </p:extLst>
          </p:nvPr>
        </p:nvGraphicFramePr>
        <p:xfrm>
          <a:off x="1990475" y="2241644"/>
          <a:ext cx="12274950" cy="5361125"/>
        </p:xfrm>
        <a:graphic>
          <a:graphicData uri="http://schemas.openxmlformats.org/drawingml/2006/table">
            <a:tbl>
              <a:tblPr firstRow="1" bandRow="1">
                <a:noFill/>
              </a:tblPr>
              <a:tblGrid>
                <a:gridCol w="2663500">
                  <a:extLst>
                    <a:ext uri="{9D8B030D-6E8A-4147-A177-3AD203B41FA5}">
                      <a16:colId xmlns:a16="http://schemas.microsoft.com/office/drawing/2014/main" val="20000"/>
                    </a:ext>
                  </a:extLst>
                </a:gridCol>
                <a:gridCol w="3751600">
                  <a:extLst>
                    <a:ext uri="{9D8B030D-6E8A-4147-A177-3AD203B41FA5}">
                      <a16:colId xmlns:a16="http://schemas.microsoft.com/office/drawing/2014/main" val="20001"/>
                    </a:ext>
                  </a:extLst>
                </a:gridCol>
                <a:gridCol w="3190925">
                  <a:extLst>
                    <a:ext uri="{9D8B030D-6E8A-4147-A177-3AD203B41FA5}">
                      <a16:colId xmlns:a16="http://schemas.microsoft.com/office/drawing/2014/main" val="20002"/>
                    </a:ext>
                  </a:extLst>
                </a:gridCol>
                <a:gridCol w="2668925">
                  <a:extLst>
                    <a:ext uri="{9D8B030D-6E8A-4147-A177-3AD203B41FA5}">
                      <a16:colId xmlns:a16="http://schemas.microsoft.com/office/drawing/2014/main" val="20003"/>
                    </a:ext>
                  </a:extLst>
                </a:gridCol>
              </a:tblGrid>
              <a:tr h="126322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latin typeface="Open Sans"/>
                          <a:ea typeface="Open Sans"/>
                          <a:cs typeface="Open Sans"/>
                          <a:sym typeface="Open Sans"/>
                        </a:rPr>
                        <a:t>Threat Agent</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4">
                        <a:lumMod val="60000"/>
                        <a:lumOff val="40000"/>
                      </a:schemeClr>
                    </a:solidFill>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Threat</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2">
                        <a:lumMod val="40000"/>
                        <a:lumOff val="60000"/>
                      </a:schemeClr>
                    </a:solidFill>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Vulnerability</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5">
                        <a:lumMod val="40000"/>
                        <a:lumOff val="60000"/>
                      </a:schemeClr>
                    </a:solidFill>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Risk Scenarios</a:t>
                      </a:r>
                      <a:endParaRPr sz="20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0"/>
                  </a:ext>
                </a:extLst>
              </a:tr>
              <a:tr h="102447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rgbClr val="3F3F3F"/>
                          </a:solidFill>
                          <a:latin typeface="Open Sans"/>
                          <a:ea typeface="Open Sans"/>
                          <a:cs typeface="Open Sans"/>
                          <a:sym typeface="Open Sans"/>
                        </a:rPr>
                        <a:t>Fire</a:t>
                      </a:r>
                      <a:endParaRPr sz="2000" b="1"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Destruction of operating facility</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595959"/>
                        </a:buClr>
                        <a:buSzPts val="2100"/>
                        <a:buFont typeface="Calibri"/>
                        <a:buNone/>
                      </a:pPr>
                      <a:r>
                        <a:rPr lang="en-US" sz="2000" u="none" strike="noStrike" cap="none">
                          <a:solidFill>
                            <a:srgbClr val="3F3F3F"/>
                          </a:solidFill>
                          <a:latin typeface="Open Sans"/>
                          <a:ea typeface="Open Sans"/>
                          <a:cs typeface="Open Sans"/>
                          <a:sym typeface="Open Sans"/>
                        </a:rPr>
                        <a:t>Faulty fire detection or suppression equipment </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595959"/>
                        </a:buClr>
                        <a:buSzPts val="2100"/>
                        <a:buFont typeface="Calibri"/>
                        <a:buNone/>
                      </a:pPr>
                      <a:r>
                        <a:rPr lang="en-US" sz="2000" u="none" strike="noStrike" cap="none">
                          <a:solidFill>
                            <a:srgbClr val="3F3F3F"/>
                          </a:solidFill>
                          <a:latin typeface="Open Sans"/>
                          <a:ea typeface="Open Sans"/>
                          <a:cs typeface="Open Sans"/>
                          <a:sym typeface="Open Sans"/>
                        </a:rPr>
                        <a:t>Loss of life and property</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1024475">
                <a:tc>
                  <a:txBody>
                    <a:bodyPr/>
                    <a:lstStyle/>
                    <a:p>
                      <a:pPr marL="0" marR="0" lvl="0" indent="0" algn="ctr" rtl="0">
                        <a:lnSpc>
                          <a:spcPct val="100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Clueless user</a:t>
                      </a:r>
                      <a:endParaRPr sz="2000" b="1"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Sharing of sensitive data using social engineering</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Lack of security awareness training</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Financial and reputation loss</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024475">
                <a:tc>
                  <a:txBody>
                    <a:bodyPr/>
                    <a:lstStyle/>
                    <a:p>
                      <a:pPr marL="0" marR="0" lvl="0" indent="0" algn="ctr" rtl="0">
                        <a:lnSpc>
                          <a:spcPct val="100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Malicious insider</a:t>
                      </a:r>
                      <a:endParaRPr sz="2000" b="1"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Data theft</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Lack of adequate access controls on data</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Legal risk and</a:t>
                      </a:r>
                      <a:endParaRPr sz="200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financial loss</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1024475">
                <a:tc>
                  <a:txBody>
                    <a:bodyPr/>
                    <a:lstStyle/>
                    <a:p>
                      <a:pPr marL="0" marR="0" lvl="0" indent="0" algn="ctr" rtl="0">
                        <a:lnSpc>
                          <a:spcPct val="100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Hacker</a:t>
                      </a:r>
                      <a:endParaRPr sz="2000" b="1"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Unauthorized hacking</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Unpatched server</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Server unavailability</a:t>
                      </a:r>
                    </a:p>
                    <a:p>
                      <a:pPr marL="0" marR="0" lvl="0" indent="0" algn="ctr" rtl="0">
                        <a:lnSpc>
                          <a:spcPct val="100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and financial loss</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bl>
          </a:graphicData>
        </a:graphic>
      </p:graphicFrame>
      <p:sp>
        <p:nvSpPr>
          <p:cNvPr id="3" name="Brandline_LVC">
            <a:extLst>
              <a:ext uri="{FF2B5EF4-FFF2-40B4-BE49-F238E27FC236}">
                <a16:creationId xmlns:a16="http://schemas.microsoft.com/office/drawing/2014/main" id="{A91BCEAD-A1CA-A305-6D9F-BF37DBA60D06}"/>
              </a:ext>
            </a:extLst>
          </p:cNvPr>
          <p:cNvSpPr/>
          <p:nvPr/>
        </p:nvSpPr>
        <p:spPr>
          <a:xfrm>
            <a:off x="6159500" y="913627"/>
            <a:ext cx="3933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318;p40">
            <a:extLst>
              <a:ext uri="{FF2B5EF4-FFF2-40B4-BE49-F238E27FC236}">
                <a16:creationId xmlns:a16="http://schemas.microsoft.com/office/drawing/2014/main" id="{0DE23A75-3F2C-A882-D7FA-40FBF29CBD6D}"/>
              </a:ext>
            </a:extLst>
          </p:cNvPr>
          <p:cNvSpPr/>
          <p:nvPr/>
        </p:nvSpPr>
        <p:spPr>
          <a:xfrm>
            <a:off x="2108093" y="1282604"/>
            <a:ext cx="12112840" cy="529108"/>
          </a:xfrm>
          <a:prstGeom prst="roundRect">
            <a:avLst>
              <a:gd name="adj" fmla="val 16667"/>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This table outlines key security risk factors from threat agents to resulting scenarios.</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a:xfrm>
            <a:off x="-10160" y="270826"/>
            <a:ext cx="16276320" cy="687244"/>
          </a:xfrm>
        </p:spPr>
        <p:txBody>
          <a:bodyPr/>
          <a:lstStyle/>
          <a:p>
            <a:r>
              <a:rPr lang="en-US">
                <a:solidFill>
                  <a:schemeClr val="tx1">
                    <a:lumMod val="75000"/>
                    <a:lumOff val="25000"/>
                  </a:schemeClr>
                </a:solidFill>
              </a:rPr>
              <a:t>Cryptography Vulnerabilities</a:t>
            </a:r>
          </a:p>
        </p:txBody>
      </p:sp>
      <p:grpSp>
        <p:nvGrpSpPr>
          <p:cNvPr id="25" name="Group 24">
            <a:extLst>
              <a:ext uri="{FF2B5EF4-FFF2-40B4-BE49-F238E27FC236}">
                <a16:creationId xmlns:a16="http://schemas.microsoft.com/office/drawing/2014/main" id="{AF8A972D-DD1E-C372-24C9-B4E5C3604F52}"/>
              </a:ext>
            </a:extLst>
          </p:cNvPr>
          <p:cNvGrpSpPr/>
          <p:nvPr/>
        </p:nvGrpSpPr>
        <p:grpSpPr>
          <a:xfrm>
            <a:off x="1777699" y="1505532"/>
            <a:ext cx="12700602" cy="6918552"/>
            <a:chOff x="2320992" y="1323318"/>
            <a:chExt cx="12700602" cy="6918552"/>
          </a:xfrm>
        </p:grpSpPr>
        <p:grpSp>
          <p:nvGrpSpPr>
            <p:cNvPr id="21" name="Group 20">
              <a:extLst>
                <a:ext uri="{FF2B5EF4-FFF2-40B4-BE49-F238E27FC236}">
                  <a16:creationId xmlns:a16="http://schemas.microsoft.com/office/drawing/2014/main" id="{E0673819-6899-B576-228A-D515ADEE2E2C}"/>
                </a:ext>
              </a:extLst>
            </p:cNvPr>
            <p:cNvGrpSpPr/>
            <p:nvPr/>
          </p:nvGrpSpPr>
          <p:grpSpPr>
            <a:xfrm>
              <a:off x="2320992" y="1323318"/>
              <a:ext cx="12700602" cy="3437794"/>
              <a:chOff x="2320992" y="1323318"/>
              <a:chExt cx="12700602" cy="3437794"/>
            </a:xfrm>
          </p:grpSpPr>
          <p:grpSp>
            <p:nvGrpSpPr>
              <p:cNvPr id="14" name="Group 13">
                <a:extLst>
                  <a:ext uri="{FF2B5EF4-FFF2-40B4-BE49-F238E27FC236}">
                    <a16:creationId xmlns:a16="http://schemas.microsoft.com/office/drawing/2014/main" id="{A856115B-20EC-7F8B-3B15-66BCF69CA387}"/>
                  </a:ext>
                </a:extLst>
              </p:cNvPr>
              <p:cNvGrpSpPr/>
              <p:nvPr/>
            </p:nvGrpSpPr>
            <p:grpSpPr>
              <a:xfrm>
                <a:off x="2320992" y="1397383"/>
                <a:ext cx="3299026" cy="3266932"/>
                <a:chOff x="2320992" y="1327368"/>
                <a:chExt cx="3299026" cy="3266932"/>
              </a:xfrm>
            </p:grpSpPr>
            <p:sp>
              <p:nvSpPr>
                <p:cNvPr id="4" name="Google Shape;658;ge961dd843d_0_403">
                  <a:extLst>
                    <a:ext uri="{FF2B5EF4-FFF2-40B4-BE49-F238E27FC236}">
                      <a16:creationId xmlns:a16="http://schemas.microsoft.com/office/drawing/2014/main" id="{1F8CE4E7-A647-B542-9B38-4DA5676C3CA6}"/>
                    </a:ext>
                  </a:extLst>
                </p:cNvPr>
                <p:cNvSpPr txBox="1"/>
                <p:nvPr/>
              </p:nvSpPr>
              <p:spPr>
                <a:xfrm>
                  <a:off x="2320992" y="1327368"/>
                  <a:ext cx="3299026"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Random number generation</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11" name="Picture 10">
                  <a:extLst>
                    <a:ext uri="{FF2B5EF4-FFF2-40B4-BE49-F238E27FC236}">
                      <a16:creationId xmlns:a16="http://schemas.microsoft.com/office/drawing/2014/main" id="{5BFBF4E9-424D-E7F0-D224-CE2F2BC77988}"/>
                    </a:ext>
                  </a:extLst>
                </p:cNvPr>
                <p:cNvPicPr>
                  <a:picLocks noChangeAspect="1"/>
                </p:cNvPicPr>
                <p:nvPr/>
              </p:nvPicPr>
              <p:blipFill>
                <a:blip r:embed="rId3"/>
                <a:stretch>
                  <a:fillRect/>
                </a:stretch>
              </p:blipFill>
              <p:spPr>
                <a:xfrm>
                  <a:off x="2776712" y="2206714"/>
                  <a:ext cx="2387586" cy="2387586"/>
                </a:xfrm>
                <a:prstGeom prst="rect">
                  <a:avLst/>
                </a:prstGeom>
              </p:spPr>
            </p:pic>
          </p:grpSp>
          <p:grpSp>
            <p:nvGrpSpPr>
              <p:cNvPr id="16" name="Group 15">
                <a:extLst>
                  <a:ext uri="{FF2B5EF4-FFF2-40B4-BE49-F238E27FC236}">
                    <a16:creationId xmlns:a16="http://schemas.microsoft.com/office/drawing/2014/main" id="{C10F33E9-0EEF-3DA2-8579-C0D02C707083}"/>
                  </a:ext>
                </a:extLst>
              </p:cNvPr>
              <p:cNvGrpSpPr/>
              <p:nvPr/>
            </p:nvGrpSpPr>
            <p:grpSpPr>
              <a:xfrm>
                <a:off x="11414577" y="1459611"/>
                <a:ext cx="3607017" cy="3301501"/>
                <a:chOff x="11414577" y="1492595"/>
                <a:chExt cx="3607017" cy="3301501"/>
              </a:xfrm>
            </p:grpSpPr>
            <p:sp>
              <p:nvSpPr>
                <p:cNvPr id="7" name="Google Shape;658;ge961dd843d_0_403">
                  <a:extLst>
                    <a:ext uri="{FF2B5EF4-FFF2-40B4-BE49-F238E27FC236}">
                      <a16:creationId xmlns:a16="http://schemas.microsoft.com/office/drawing/2014/main" id="{ECDB900E-1B3F-0BBC-D9A8-FE32130D170F}"/>
                    </a:ext>
                  </a:extLst>
                </p:cNvPr>
                <p:cNvSpPr txBox="1"/>
                <p:nvPr/>
              </p:nvSpPr>
              <p:spPr>
                <a:xfrm>
                  <a:off x="11414577" y="1492595"/>
                  <a:ext cx="3607017"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Secure key </a:t>
                  </a:r>
                  <a:r>
                    <a:rPr lang="en-US" sz="2200">
                      <a:solidFill>
                        <a:schemeClr val="tx1">
                          <a:lumMod val="75000"/>
                          <a:lumOff val="25000"/>
                        </a:schemeClr>
                      </a:solidFill>
                      <a:latin typeface="Open Sans"/>
                      <a:ea typeface="Open Sans"/>
                      <a:cs typeface="Open Sans"/>
                      <a:sym typeface="Open Sans"/>
                    </a:rPr>
                    <a:t>m</a:t>
                  </a:r>
                  <a:r>
                    <a:rPr lang="en-US" sz="2200" i="0" u="none" strike="noStrike" cap="none">
                      <a:solidFill>
                        <a:schemeClr val="tx1">
                          <a:lumMod val="75000"/>
                          <a:lumOff val="25000"/>
                        </a:schemeClr>
                      </a:solidFill>
                      <a:latin typeface="Open Sans"/>
                      <a:ea typeface="Open Sans"/>
                      <a:cs typeface="Open Sans"/>
                      <a:sym typeface="Open Sans"/>
                    </a:rPr>
                    <a:t>anagement</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19" name="Picture 18">
                  <a:extLst>
                    <a:ext uri="{FF2B5EF4-FFF2-40B4-BE49-F238E27FC236}">
                      <a16:creationId xmlns:a16="http://schemas.microsoft.com/office/drawing/2014/main" id="{C697A697-A4D7-57E7-C35F-032929A26D70}"/>
                    </a:ext>
                  </a:extLst>
                </p:cNvPr>
                <p:cNvPicPr>
                  <a:picLocks noChangeAspect="1"/>
                </p:cNvPicPr>
                <p:nvPr/>
              </p:nvPicPr>
              <p:blipFill>
                <a:blip r:embed="rId4"/>
                <a:stretch>
                  <a:fillRect/>
                </a:stretch>
              </p:blipFill>
              <p:spPr>
                <a:xfrm>
                  <a:off x="11983520" y="2324966"/>
                  <a:ext cx="2469130" cy="2469130"/>
                </a:xfrm>
                <a:prstGeom prst="rect">
                  <a:avLst/>
                </a:prstGeom>
              </p:spPr>
            </p:pic>
          </p:grpSp>
          <p:grpSp>
            <p:nvGrpSpPr>
              <p:cNvPr id="15" name="Group 14">
                <a:extLst>
                  <a:ext uri="{FF2B5EF4-FFF2-40B4-BE49-F238E27FC236}">
                    <a16:creationId xmlns:a16="http://schemas.microsoft.com/office/drawing/2014/main" id="{1183CA06-7800-8B30-1264-9CFC0BC77978}"/>
                  </a:ext>
                </a:extLst>
              </p:cNvPr>
              <p:cNvGrpSpPr/>
              <p:nvPr/>
            </p:nvGrpSpPr>
            <p:grpSpPr>
              <a:xfrm>
                <a:off x="6133590" y="1323318"/>
                <a:ext cx="4767415" cy="3434937"/>
                <a:chOff x="6062870" y="1323318"/>
                <a:chExt cx="4767415" cy="3434937"/>
              </a:xfrm>
            </p:grpSpPr>
            <p:sp>
              <p:nvSpPr>
                <p:cNvPr id="5" name="Google Shape;658;ge961dd843d_0_403">
                  <a:extLst>
                    <a:ext uri="{FF2B5EF4-FFF2-40B4-BE49-F238E27FC236}">
                      <a16:creationId xmlns:a16="http://schemas.microsoft.com/office/drawing/2014/main" id="{3D958186-E5F4-9455-40C5-032005006285}"/>
                    </a:ext>
                  </a:extLst>
                </p:cNvPr>
                <p:cNvSpPr txBox="1"/>
                <p:nvPr/>
              </p:nvSpPr>
              <p:spPr>
                <a:xfrm>
                  <a:off x="6062870" y="1323318"/>
                  <a:ext cx="4767415"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Certification revocation lists/online certificate status protocol</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17" name="Picture 16">
                  <a:extLst>
                    <a:ext uri="{FF2B5EF4-FFF2-40B4-BE49-F238E27FC236}">
                      <a16:creationId xmlns:a16="http://schemas.microsoft.com/office/drawing/2014/main" id="{7091CE76-9ED9-F8B9-FCD5-D438EEA6B4A6}"/>
                    </a:ext>
                  </a:extLst>
                </p:cNvPr>
                <p:cNvPicPr>
                  <a:picLocks noChangeAspect="1"/>
                </p:cNvPicPr>
                <p:nvPr/>
              </p:nvPicPr>
              <p:blipFill>
                <a:blip r:embed="rId5"/>
                <a:stretch>
                  <a:fillRect/>
                </a:stretch>
              </p:blipFill>
              <p:spPr>
                <a:xfrm>
                  <a:off x="7212012" y="2289125"/>
                  <a:ext cx="2469130" cy="2469130"/>
                </a:xfrm>
                <a:prstGeom prst="rect">
                  <a:avLst/>
                </a:prstGeom>
              </p:spPr>
            </p:pic>
          </p:grpSp>
        </p:grpSp>
        <p:grpSp>
          <p:nvGrpSpPr>
            <p:cNvPr id="24" name="Group 23">
              <a:extLst>
                <a:ext uri="{FF2B5EF4-FFF2-40B4-BE49-F238E27FC236}">
                  <a16:creationId xmlns:a16="http://schemas.microsoft.com/office/drawing/2014/main" id="{7325253F-C87F-E5A1-8B0B-CD0BE0834FFD}"/>
                </a:ext>
              </a:extLst>
            </p:cNvPr>
            <p:cNvGrpSpPr/>
            <p:nvPr/>
          </p:nvGrpSpPr>
          <p:grpSpPr>
            <a:xfrm>
              <a:off x="2362721" y="5189184"/>
              <a:ext cx="11606696" cy="3052686"/>
              <a:chOff x="2394995" y="5189184"/>
              <a:chExt cx="11606696" cy="3052686"/>
            </a:xfrm>
          </p:grpSpPr>
          <p:grpSp>
            <p:nvGrpSpPr>
              <p:cNvPr id="10" name="Group 9">
                <a:extLst>
                  <a:ext uri="{FF2B5EF4-FFF2-40B4-BE49-F238E27FC236}">
                    <a16:creationId xmlns:a16="http://schemas.microsoft.com/office/drawing/2014/main" id="{A848E274-D6FD-0625-DE1B-944DFDBA54C2}"/>
                  </a:ext>
                </a:extLst>
              </p:cNvPr>
              <p:cNvGrpSpPr/>
              <p:nvPr/>
            </p:nvGrpSpPr>
            <p:grpSpPr>
              <a:xfrm>
                <a:off x="2394995" y="5238446"/>
                <a:ext cx="3299026" cy="3003424"/>
                <a:chOff x="2394995" y="5257938"/>
                <a:chExt cx="3299026" cy="3003424"/>
              </a:xfrm>
            </p:grpSpPr>
            <p:sp>
              <p:nvSpPr>
                <p:cNvPr id="8" name="Google Shape;658;ge961dd843d_0_403">
                  <a:extLst>
                    <a:ext uri="{FF2B5EF4-FFF2-40B4-BE49-F238E27FC236}">
                      <a16:creationId xmlns:a16="http://schemas.microsoft.com/office/drawing/2014/main" id="{8F54D175-DF86-59DC-9253-09A95CAAA896}"/>
                    </a:ext>
                  </a:extLst>
                </p:cNvPr>
                <p:cNvSpPr txBox="1"/>
                <p:nvPr/>
              </p:nvSpPr>
              <p:spPr>
                <a:xfrm>
                  <a:off x="2394995" y="5257938"/>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SSL striping</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23" name="Picture 22">
                  <a:extLst>
                    <a:ext uri="{FF2B5EF4-FFF2-40B4-BE49-F238E27FC236}">
                      <a16:creationId xmlns:a16="http://schemas.microsoft.com/office/drawing/2014/main" id="{AC1D0D77-8564-2F08-FEB9-88E7511053C5}"/>
                    </a:ext>
                  </a:extLst>
                </p:cNvPr>
                <p:cNvPicPr>
                  <a:picLocks noChangeAspect="1"/>
                </p:cNvPicPr>
                <p:nvPr/>
              </p:nvPicPr>
              <p:blipFill>
                <a:blip r:embed="rId6"/>
                <a:stretch>
                  <a:fillRect/>
                </a:stretch>
              </p:blipFill>
              <p:spPr>
                <a:xfrm>
                  <a:off x="2760756" y="5693857"/>
                  <a:ext cx="2567505" cy="2567505"/>
                </a:xfrm>
                <a:prstGeom prst="rect">
                  <a:avLst/>
                </a:prstGeom>
              </p:spPr>
            </p:pic>
          </p:grpSp>
          <p:grpSp>
            <p:nvGrpSpPr>
              <p:cNvPr id="13" name="Group 12">
                <a:extLst>
                  <a:ext uri="{FF2B5EF4-FFF2-40B4-BE49-F238E27FC236}">
                    <a16:creationId xmlns:a16="http://schemas.microsoft.com/office/drawing/2014/main" id="{238D30CB-7051-85EF-B6C4-4B3F12A17F3A}"/>
                  </a:ext>
                </a:extLst>
              </p:cNvPr>
              <p:cNvGrpSpPr/>
              <p:nvPr/>
            </p:nvGrpSpPr>
            <p:grpSpPr>
              <a:xfrm>
                <a:off x="11753909" y="5189184"/>
                <a:ext cx="2247782" cy="2782224"/>
                <a:chOff x="11060528" y="5159414"/>
                <a:chExt cx="2247782" cy="2782224"/>
              </a:xfrm>
            </p:grpSpPr>
            <p:sp>
              <p:nvSpPr>
                <p:cNvPr id="9" name="Google Shape;658;ge961dd843d_0_403">
                  <a:extLst>
                    <a:ext uri="{FF2B5EF4-FFF2-40B4-BE49-F238E27FC236}">
                      <a16:creationId xmlns:a16="http://schemas.microsoft.com/office/drawing/2014/main" id="{F0282A26-E3AF-2259-7A1A-DFA1876F5F66}"/>
                    </a:ext>
                  </a:extLst>
                </p:cNvPr>
                <p:cNvSpPr txBox="1"/>
                <p:nvPr/>
              </p:nvSpPr>
              <p:spPr>
                <a:xfrm>
                  <a:off x="11060528" y="5159414"/>
                  <a:ext cx="2247782"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Ransomware</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20" name="Picture 19">
                  <a:extLst>
                    <a:ext uri="{FF2B5EF4-FFF2-40B4-BE49-F238E27FC236}">
                      <a16:creationId xmlns:a16="http://schemas.microsoft.com/office/drawing/2014/main" id="{9142C73C-DD71-DD11-59D6-AD5ACD69B43A}"/>
                    </a:ext>
                  </a:extLst>
                </p:cNvPr>
                <p:cNvPicPr>
                  <a:picLocks noChangeAspect="1"/>
                </p:cNvPicPr>
                <p:nvPr/>
              </p:nvPicPr>
              <p:blipFill>
                <a:blip r:embed="rId7"/>
                <a:stretch>
                  <a:fillRect/>
                </a:stretch>
              </p:blipFill>
              <p:spPr>
                <a:xfrm>
                  <a:off x="11060528" y="5693856"/>
                  <a:ext cx="2247782" cy="2247782"/>
                </a:xfrm>
                <a:prstGeom prst="rect">
                  <a:avLst/>
                </a:prstGeom>
              </p:spPr>
            </p:pic>
          </p:grpSp>
          <p:grpSp>
            <p:nvGrpSpPr>
              <p:cNvPr id="12" name="Group 11">
                <a:extLst>
                  <a:ext uri="{FF2B5EF4-FFF2-40B4-BE49-F238E27FC236}">
                    <a16:creationId xmlns:a16="http://schemas.microsoft.com/office/drawing/2014/main" id="{0F9DD55B-594F-B48A-B6DC-45C3BE589640}"/>
                  </a:ext>
                </a:extLst>
              </p:cNvPr>
              <p:cNvGrpSpPr/>
              <p:nvPr/>
            </p:nvGrpSpPr>
            <p:grpSpPr>
              <a:xfrm>
                <a:off x="7056147" y="5224627"/>
                <a:ext cx="3105394" cy="2962357"/>
                <a:chOff x="6391123" y="5289935"/>
                <a:chExt cx="3105394" cy="2962357"/>
              </a:xfrm>
            </p:grpSpPr>
            <p:sp>
              <p:nvSpPr>
                <p:cNvPr id="6" name="Google Shape;658;ge961dd843d_0_403">
                  <a:extLst>
                    <a:ext uri="{FF2B5EF4-FFF2-40B4-BE49-F238E27FC236}">
                      <a16:creationId xmlns:a16="http://schemas.microsoft.com/office/drawing/2014/main" id="{5DC27166-D3D8-B318-2056-DD146291F80F}"/>
                    </a:ext>
                  </a:extLst>
                </p:cNvPr>
                <p:cNvSpPr txBox="1"/>
                <p:nvPr/>
              </p:nvSpPr>
              <p:spPr>
                <a:xfrm>
                  <a:off x="6391123" y="5289935"/>
                  <a:ext cx="3105394"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SSL/TLS downgrade</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28" name="Picture 27">
                  <a:extLst>
                    <a:ext uri="{FF2B5EF4-FFF2-40B4-BE49-F238E27FC236}">
                      <a16:creationId xmlns:a16="http://schemas.microsoft.com/office/drawing/2014/main" id="{D77D634A-D00D-65C9-832D-89A1417D4C5D}"/>
                    </a:ext>
                  </a:extLst>
                </p:cNvPr>
                <p:cNvPicPr>
                  <a:picLocks noChangeAspect="1"/>
                </p:cNvPicPr>
                <p:nvPr/>
              </p:nvPicPr>
              <p:blipFill>
                <a:blip r:embed="rId8"/>
                <a:stretch>
                  <a:fillRect/>
                </a:stretch>
              </p:blipFill>
              <p:spPr>
                <a:xfrm>
                  <a:off x="6660067" y="5793247"/>
                  <a:ext cx="2459045" cy="2459045"/>
                </a:xfrm>
                <a:prstGeom prst="rect">
                  <a:avLst/>
                </a:prstGeom>
              </p:spPr>
            </p:pic>
          </p:grpSp>
        </p:grpSp>
      </p:grpSp>
      <p:sp>
        <p:nvSpPr>
          <p:cNvPr id="18" name="Brandline_LVC">
            <a:extLst>
              <a:ext uri="{FF2B5EF4-FFF2-40B4-BE49-F238E27FC236}">
                <a16:creationId xmlns:a16="http://schemas.microsoft.com/office/drawing/2014/main" id="{6F3917DF-61DF-780B-F3EF-D7756A8DF078}"/>
              </a:ext>
            </a:extLst>
          </p:cNvPr>
          <p:cNvSpPr/>
          <p:nvPr/>
        </p:nvSpPr>
        <p:spPr>
          <a:xfrm>
            <a:off x="4940300" y="857272"/>
            <a:ext cx="63877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1982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e85d73439a_1_317"/>
          <p:cNvSpPr txBox="1">
            <a:spLocks noGrp="1"/>
          </p:cNvSpPr>
          <p:nvPr>
            <p:ph type="title"/>
          </p:nvPr>
        </p:nvSpPr>
        <p:spPr>
          <a:xfrm>
            <a:off x="-10160" y="27144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Cryptographic Vulnerabilities</a:t>
            </a:r>
          </a:p>
        </p:txBody>
      </p:sp>
      <p:pic>
        <p:nvPicPr>
          <p:cNvPr id="643" name="Google Shape;643;ge85d73439a_1_317"/>
          <p:cNvPicPr preferRelativeResize="0"/>
          <p:nvPr/>
        </p:nvPicPr>
        <p:blipFill rotWithShape="1">
          <a:blip r:embed="rId3">
            <a:alphaModFix/>
          </a:blip>
          <a:srcRect/>
          <a:stretch/>
        </p:blipFill>
        <p:spPr>
          <a:xfrm>
            <a:off x="2148164" y="1476376"/>
            <a:ext cx="12635560" cy="7195290"/>
          </a:xfrm>
          <a:prstGeom prst="rect">
            <a:avLst/>
          </a:prstGeom>
          <a:noFill/>
          <a:ln>
            <a:noFill/>
          </a:ln>
        </p:spPr>
      </p:pic>
      <p:sp>
        <p:nvSpPr>
          <p:cNvPr id="644" name="Google Shape;644;ge85d73439a_1_317"/>
          <p:cNvSpPr txBox="1"/>
          <p:nvPr/>
        </p:nvSpPr>
        <p:spPr>
          <a:xfrm>
            <a:off x="5533982" y="1662305"/>
            <a:ext cx="8869207" cy="2128723"/>
          </a:xfrm>
          <a:prstGeom prst="rect">
            <a:avLst/>
          </a:prstGeom>
          <a:noFill/>
          <a:ln>
            <a:noFill/>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Certificate Authorities (CAs) issue digital certificates on which the digital world relies.</a:t>
            </a:r>
          </a:p>
          <a:p>
            <a:pPr marL="342900" indent="-342900">
              <a:lnSpc>
                <a:spcPct val="115000"/>
              </a:lnSpc>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If a CA is compromised, attackers can generate fraudulent certificates, leading to the interception of encrypted communications and potentially causing widespread breaches.</a:t>
            </a:r>
          </a:p>
        </p:txBody>
      </p:sp>
      <p:sp>
        <p:nvSpPr>
          <p:cNvPr id="645" name="Google Shape;645;ge85d73439a_1_317"/>
          <p:cNvSpPr txBox="1"/>
          <p:nvPr/>
        </p:nvSpPr>
        <p:spPr>
          <a:xfrm>
            <a:off x="5716281" y="4350634"/>
            <a:ext cx="8955682" cy="1716917"/>
          </a:xfrm>
          <a:prstGeom prst="rect">
            <a:avLst/>
          </a:prstGeom>
          <a:noFill/>
          <a:ln>
            <a:noFill/>
          </a:ln>
        </p:spPr>
        <p:txBody>
          <a:bodyPr spcFirstLastPara="1" wrap="square" lIns="91425" tIns="91425" rIns="91425" bIns="91425" anchor="ctr" anchorCtr="0">
            <a:noAutofit/>
          </a:bodyPr>
          <a:lstStyle/>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The strength of cryptographic systems is entirely dependent on the strength of their keys.</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7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Keys can be compromised due to theft, weak generation, or poor key management, which can lead to unauthorized data access, manipulation, or decryption.</a:t>
            </a:r>
          </a:p>
        </p:txBody>
      </p:sp>
      <p:sp>
        <p:nvSpPr>
          <p:cNvPr id="646" name="Google Shape;646;ge85d73439a_1_317"/>
          <p:cNvSpPr txBox="1"/>
          <p:nvPr/>
        </p:nvSpPr>
        <p:spPr>
          <a:xfrm>
            <a:off x="5758191" y="6771170"/>
            <a:ext cx="8871862" cy="1716917"/>
          </a:xfrm>
          <a:prstGeom prst="rect">
            <a:avLst/>
          </a:prstGeom>
          <a:noFill/>
          <a:ln>
            <a:noFill/>
          </a:ln>
        </p:spPr>
        <p:txBody>
          <a:bodyPr spcFirstLastPara="1" wrap="square" lIns="91425" tIns="91425" rIns="91425" bIns="91425" anchor="ctr" anchorCtr="0">
            <a:noAutofit/>
          </a:bodyPr>
          <a:lstStyle/>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Flawed cryptographic implementations can lead to the failure of even robust processes.</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Poorly coded encryption routines and weak key management can create openings that adversaries can exploit.</a:t>
            </a:r>
          </a:p>
        </p:txBody>
      </p:sp>
      <p:sp>
        <p:nvSpPr>
          <p:cNvPr id="3" name="TextBox 2">
            <a:extLst>
              <a:ext uri="{FF2B5EF4-FFF2-40B4-BE49-F238E27FC236}">
                <a16:creationId xmlns:a16="http://schemas.microsoft.com/office/drawing/2014/main" id="{9298D637-1510-B9D3-AAC4-EDE546C8A469}"/>
              </a:ext>
            </a:extLst>
          </p:cNvPr>
          <p:cNvSpPr txBox="1"/>
          <p:nvPr/>
        </p:nvSpPr>
        <p:spPr>
          <a:xfrm>
            <a:off x="2410248" y="1971461"/>
            <a:ext cx="2743200" cy="1235851"/>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Certificate Authority (CA) compromise</a:t>
            </a:r>
          </a:p>
        </p:txBody>
      </p:sp>
      <p:sp>
        <p:nvSpPr>
          <p:cNvPr id="4" name="TextBox 3">
            <a:extLst>
              <a:ext uri="{FF2B5EF4-FFF2-40B4-BE49-F238E27FC236}">
                <a16:creationId xmlns:a16="http://schemas.microsoft.com/office/drawing/2014/main" id="{1F25E03D-F050-356F-A38C-58FD1A0B161A}"/>
              </a:ext>
            </a:extLst>
          </p:cNvPr>
          <p:cNvSpPr txBox="1"/>
          <p:nvPr/>
        </p:nvSpPr>
        <p:spPr>
          <a:xfrm>
            <a:off x="2405042" y="5003240"/>
            <a:ext cx="2743200" cy="457176"/>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Key compromise</a:t>
            </a:r>
          </a:p>
        </p:txBody>
      </p:sp>
      <p:sp>
        <p:nvSpPr>
          <p:cNvPr id="5" name="TextBox 4">
            <a:extLst>
              <a:ext uri="{FF2B5EF4-FFF2-40B4-BE49-F238E27FC236}">
                <a16:creationId xmlns:a16="http://schemas.microsoft.com/office/drawing/2014/main" id="{447E0E78-A116-BB94-2671-EAF67113700E}"/>
              </a:ext>
            </a:extLst>
          </p:cNvPr>
          <p:cNvSpPr txBox="1"/>
          <p:nvPr/>
        </p:nvSpPr>
        <p:spPr>
          <a:xfrm>
            <a:off x="2249764" y="7152965"/>
            <a:ext cx="3095320" cy="846514"/>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Flawed implementation</a:t>
            </a:r>
          </a:p>
        </p:txBody>
      </p:sp>
      <p:sp>
        <p:nvSpPr>
          <p:cNvPr id="7" name="Brandline_LVC">
            <a:extLst>
              <a:ext uri="{FF2B5EF4-FFF2-40B4-BE49-F238E27FC236}">
                <a16:creationId xmlns:a16="http://schemas.microsoft.com/office/drawing/2014/main" id="{A3957CE5-028D-FF04-663A-127549D8B098}"/>
              </a:ext>
            </a:extLst>
          </p:cNvPr>
          <p:cNvSpPr/>
          <p:nvPr/>
        </p:nvSpPr>
        <p:spPr>
          <a:xfrm>
            <a:off x="4876800" y="878670"/>
            <a:ext cx="6498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e85d73439a_1_317"/>
          <p:cNvSpPr txBox="1">
            <a:spLocks noGrp="1"/>
          </p:cNvSpPr>
          <p:nvPr>
            <p:ph type="title"/>
          </p:nvPr>
        </p:nvSpPr>
        <p:spPr>
          <a:xfrm>
            <a:off x="-10160" y="27144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Cryptographic Vulnerabilities</a:t>
            </a:r>
          </a:p>
        </p:txBody>
      </p:sp>
      <p:pic>
        <p:nvPicPr>
          <p:cNvPr id="643" name="Google Shape;643;ge85d73439a_1_317"/>
          <p:cNvPicPr preferRelativeResize="0"/>
          <p:nvPr/>
        </p:nvPicPr>
        <p:blipFill rotWithShape="1">
          <a:blip r:embed="rId3">
            <a:alphaModFix/>
          </a:blip>
          <a:srcRect/>
          <a:stretch/>
        </p:blipFill>
        <p:spPr>
          <a:xfrm>
            <a:off x="2145854" y="1476376"/>
            <a:ext cx="12635560" cy="7185170"/>
          </a:xfrm>
          <a:prstGeom prst="rect">
            <a:avLst/>
          </a:prstGeom>
          <a:noFill/>
          <a:ln>
            <a:noFill/>
          </a:ln>
        </p:spPr>
      </p:pic>
      <p:sp>
        <p:nvSpPr>
          <p:cNvPr id="644" name="Google Shape;644;ge85d73439a_1_317"/>
          <p:cNvSpPr txBox="1"/>
          <p:nvPr/>
        </p:nvSpPr>
        <p:spPr>
          <a:xfrm>
            <a:off x="5569527" y="1722552"/>
            <a:ext cx="8936182" cy="1954831"/>
          </a:xfrm>
          <a:prstGeom prst="rect">
            <a:avLst/>
          </a:prstGeom>
          <a:noFill/>
          <a:ln>
            <a:noFill/>
          </a:ln>
        </p:spPr>
        <p:txBody>
          <a:bodyPr spcFirstLastPara="1" wrap="square" lIns="91425" tIns="91425" rIns="91425" bIns="91425" anchor="ctr" anchorCtr="0">
            <a:noAutofit/>
          </a:bodyPr>
          <a:lstStyle/>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Cryptographic algorithms that were once secure may become vulnerable to emerging attack techniques or increased computational power.</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Outdated algorithms may expose data to potential breaches.</a:t>
            </a:r>
          </a:p>
        </p:txBody>
      </p:sp>
      <p:sp>
        <p:nvSpPr>
          <p:cNvPr id="645" name="Google Shape;645;ge85d73439a_1_317"/>
          <p:cNvSpPr txBox="1"/>
          <p:nvPr/>
        </p:nvSpPr>
        <p:spPr>
          <a:xfrm>
            <a:off x="5569527" y="4239113"/>
            <a:ext cx="9413934" cy="1954831"/>
          </a:xfrm>
          <a:prstGeom prst="rect">
            <a:avLst/>
          </a:prstGeom>
          <a:noFill/>
          <a:ln>
            <a:noFill/>
          </a:ln>
        </p:spPr>
        <p:txBody>
          <a:bodyPr spcFirstLastPara="1" wrap="square" lIns="91425" tIns="91425" rIns="91425" bIns="91425" anchor="ctr" anchorCtr="0">
            <a:noAutofit/>
          </a:bodyPr>
          <a:lstStyle/>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Cryptographic operations can inadvertently leak information through side channels such as power consumption, timing, or electromagnetic radiation.</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6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Attackers skilled in exploiting these side channels can compromise encryption keys or data.</a:t>
            </a:r>
          </a:p>
        </p:txBody>
      </p:sp>
      <p:sp>
        <p:nvSpPr>
          <p:cNvPr id="646" name="Google Shape;646;ge85d73439a_1_317"/>
          <p:cNvSpPr txBox="1"/>
          <p:nvPr/>
        </p:nvSpPr>
        <p:spPr>
          <a:xfrm>
            <a:off x="5569527" y="6717692"/>
            <a:ext cx="8936182" cy="1740408"/>
          </a:xfrm>
          <a:prstGeom prst="rect">
            <a:avLst/>
          </a:prstGeom>
          <a:noFill/>
          <a:ln>
            <a:noFill/>
          </a:ln>
        </p:spPr>
        <p:txBody>
          <a:bodyPr spcFirstLastPara="1" wrap="square" lIns="91425" tIns="91425" rIns="91425" bIns="91425" anchor="ctr" anchorCtr="0">
            <a:noAutofit/>
          </a:bodyPr>
          <a:lstStyle/>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Deliberate or unintentional backdoors within cryptographic systems can provide attackers with unauthorized access, effectively rendering the encryption useless.</a:t>
            </a:r>
          </a:p>
        </p:txBody>
      </p:sp>
      <p:sp>
        <p:nvSpPr>
          <p:cNvPr id="3" name="TextBox 2">
            <a:extLst>
              <a:ext uri="{FF2B5EF4-FFF2-40B4-BE49-F238E27FC236}">
                <a16:creationId xmlns:a16="http://schemas.microsoft.com/office/drawing/2014/main" id="{9298D637-1510-B9D3-AAC4-EDE546C8A469}"/>
              </a:ext>
            </a:extLst>
          </p:cNvPr>
          <p:cNvSpPr txBox="1"/>
          <p:nvPr/>
        </p:nvSpPr>
        <p:spPr>
          <a:xfrm>
            <a:off x="2347902" y="2262406"/>
            <a:ext cx="2743200" cy="846514"/>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Outdated algorithm</a:t>
            </a:r>
          </a:p>
        </p:txBody>
      </p:sp>
      <p:sp>
        <p:nvSpPr>
          <p:cNvPr id="4" name="TextBox 3">
            <a:extLst>
              <a:ext uri="{FF2B5EF4-FFF2-40B4-BE49-F238E27FC236}">
                <a16:creationId xmlns:a16="http://schemas.microsoft.com/office/drawing/2014/main" id="{1F25E03D-F050-356F-A38C-58FD1A0B161A}"/>
              </a:ext>
            </a:extLst>
          </p:cNvPr>
          <p:cNvSpPr txBox="1"/>
          <p:nvPr/>
        </p:nvSpPr>
        <p:spPr>
          <a:xfrm>
            <a:off x="2347902" y="4770033"/>
            <a:ext cx="2743200" cy="846514"/>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Side-channel </a:t>
            </a:r>
            <a:r>
              <a:rPr lang="en-US" sz="2200" b="1">
                <a:solidFill>
                  <a:schemeClr val="tx1">
                    <a:lumMod val="75000"/>
                    <a:lumOff val="25000"/>
                  </a:schemeClr>
                </a:solidFill>
                <a:latin typeface="Open Sans"/>
                <a:ea typeface="Open Sans"/>
                <a:cs typeface="Open Sans"/>
                <a:sym typeface="Open Sans"/>
              </a:rPr>
              <a:t>a</a:t>
            </a:r>
            <a:r>
              <a:rPr lang="en-US" sz="2200" b="1" i="0" u="none" strike="noStrike" cap="none">
                <a:solidFill>
                  <a:schemeClr val="tx1">
                    <a:lumMod val="75000"/>
                    <a:lumOff val="25000"/>
                  </a:schemeClr>
                </a:solidFill>
                <a:latin typeface="Open Sans"/>
                <a:ea typeface="Open Sans"/>
                <a:cs typeface="Open Sans"/>
                <a:sym typeface="Open Sans"/>
              </a:rPr>
              <a:t>ttacks</a:t>
            </a:r>
          </a:p>
        </p:txBody>
      </p:sp>
      <p:sp>
        <p:nvSpPr>
          <p:cNvPr id="5" name="TextBox 4">
            <a:extLst>
              <a:ext uri="{FF2B5EF4-FFF2-40B4-BE49-F238E27FC236}">
                <a16:creationId xmlns:a16="http://schemas.microsoft.com/office/drawing/2014/main" id="{447E0E78-A116-BB94-2671-EAF67113700E}"/>
              </a:ext>
            </a:extLst>
          </p:cNvPr>
          <p:cNvSpPr txBox="1"/>
          <p:nvPr/>
        </p:nvSpPr>
        <p:spPr>
          <a:xfrm>
            <a:off x="2347902" y="7173749"/>
            <a:ext cx="2945248" cy="846514"/>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Backdoor </a:t>
            </a:r>
            <a:r>
              <a:rPr lang="en-US" sz="2200" b="1">
                <a:solidFill>
                  <a:schemeClr val="tx1">
                    <a:lumMod val="75000"/>
                    <a:lumOff val="25000"/>
                  </a:schemeClr>
                </a:solidFill>
                <a:latin typeface="Open Sans"/>
                <a:ea typeface="Open Sans"/>
                <a:cs typeface="Open Sans"/>
                <a:sym typeface="Open Sans"/>
              </a:rPr>
              <a:t>i</a:t>
            </a:r>
            <a:r>
              <a:rPr lang="en-US" sz="2200" b="1" i="0" u="none" strike="noStrike" cap="none">
                <a:solidFill>
                  <a:schemeClr val="tx1">
                    <a:lumMod val="75000"/>
                    <a:lumOff val="25000"/>
                  </a:schemeClr>
                </a:solidFill>
                <a:latin typeface="Open Sans"/>
                <a:ea typeface="Open Sans"/>
                <a:cs typeface="Open Sans"/>
                <a:sym typeface="Open Sans"/>
              </a:rPr>
              <a:t>mplementations</a:t>
            </a:r>
          </a:p>
        </p:txBody>
      </p:sp>
      <p:sp>
        <p:nvSpPr>
          <p:cNvPr id="7" name="Brandline_LVC">
            <a:extLst>
              <a:ext uri="{FF2B5EF4-FFF2-40B4-BE49-F238E27FC236}">
                <a16:creationId xmlns:a16="http://schemas.microsoft.com/office/drawing/2014/main" id="{35D4C4E3-F51E-7AF6-9D5F-879AB8EF38A5}"/>
              </a:ext>
            </a:extLst>
          </p:cNvPr>
          <p:cNvSpPr/>
          <p:nvPr/>
        </p:nvSpPr>
        <p:spPr>
          <a:xfrm>
            <a:off x="4876800" y="878670"/>
            <a:ext cx="6498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2501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e85d73439a_1_317"/>
          <p:cNvSpPr txBox="1">
            <a:spLocks noGrp="1"/>
          </p:cNvSpPr>
          <p:nvPr>
            <p:ph type="title"/>
          </p:nvPr>
        </p:nvSpPr>
        <p:spPr>
          <a:xfrm>
            <a:off x="-10160" y="27144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Cryptographic Vulnerabilities</a:t>
            </a:r>
            <a:endParaRPr/>
          </a:p>
        </p:txBody>
      </p:sp>
      <p:pic>
        <p:nvPicPr>
          <p:cNvPr id="643" name="Google Shape;643;ge85d73439a_1_317"/>
          <p:cNvPicPr preferRelativeResize="0"/>
          <p:nvPr/>
        </p:nvPicPr>
        <p:blipFill rotWithShape="1">
          <a:blip r:embed="rId3">
            <a:alphaModFix/>
          </a:blip>
          <a:srcRect/>
          <a:stretch/>
        </p:blipFill>
        <p:spPr>
          <a:xfrm>
            <a:off x="2145854" y="1476374"/>
            <a:ext cx="12635560" cy="7164389"/>
          </a:xfrm>
          <a:prstGeom prst="rect">
            <a:avLst/>
          </a:prstGeom>
          <a:noFill/>
          <a:ln>
            <a:noFill/>
          </a:ln>
        </p:spPr>
      </p:pic>
      <p:sp>
        <p:nvSpPr>
          <p:cNvPr id="644" name="Google Shape;644;ge85d73439a_1_317"/>
          <p:cNvSpPr txBox="1"/>
          <p:nvPr/>
        </p:nvSpPr>
        <p:spPr>
          <a:xfrm>
            <a:off x="5643563" y="1748215"/>
            <a:ext cx="8800477" cy="1708637"/>
          </a:xfrm>
          <a:prstGeom prst="rect">
            <a:avLst/>
          </a:prstGeom>
          <a:noFill/>
          <a:ln>
            <a:noFill/>
          </a:ln>
        </p:spPr>
        <p:txBody>
          <a:bodyPr spcFirstLastPara="1" wrap="square" lIns="91425" tIns="91425" rIns="91425" bIns="91425" anchor="ctr" anchorCtr="0">
            <a:noAutofit/>
          </a:bodyPr>
          <a:lstStyle/>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Secure encryption relies on truly random numbers to generate cryptographic keys.</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Flawed or predictable random number generation leads to weak keys and compromised security.</a:t>
            </a:r>
          </a:p>
        </p:txBody>
      </p:sp>
      <p:sp>
        <p:nvSpPr>
          <p:cNvPr id="645" name="Google Shape;645;ge85d73439a_1_317"/>
          <p:cNvSpPr txBox="1"/>
          <p:nvPr/>
        </p:nvSpPr>
        <p:spPr>
          <a:xfrm>
            <a:off x="5643563" y="4218708"/>
            <a:ext cx="8796641" cy="1997487"/>
          </a:xfrm>
          <a:prstGeom prst="rect">
            <a:avLst/>
          </a:prstGeom>
          <a:noFill/>
          <a:ln>
            <a:noFill/>
          </a:ln>
        </p:spPr>
        <p:txBody>
          <a:bodyPr spcFirstLastPara="1" wrap="square" lIns="91425" tIns="91425" rIns="91425" bIns="91425" anchor="ctr" anchorCtr="0">
            <a:noAutofit/>
          </a:bodyPr>
          <a:lstStyle/>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Compromised certificates are annulled, and any keys listed on the CRL are unequivocally invalidated to prevent unauthorized utilization.</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These measures are vital tools for maintaining the integrity of the trust infrastructure.</a:t>
            </a:r>
          </a:p>
        </p:txBody>
      </p:sp>
      <p:sp>
        <p:nvSpPr>
          <p:cNvPr id="646" name="Google Shape;646;ge85d73439a_1_317"/>
          <p:cNvSpPr txBox="1"/>
          <p:nvPr/>
        </p:nvSpPr>
        <p:spPr>
          <a:xfrm>
            <a:off x="5587064" y="6583611"/>
            <a:ext cx="8853140" cy="1997487"/>
          </a:xfrm>
          <a:prstGeom prst="rect">
            <a:avLst/>
          </a:prstGeom>
          <a:noFill/>
          <a:ln>
            <a:noFill/>
          </a:ln>
        </p:spPr>
        <p:txBody>
          <a:bodyPr spcFirstLastPara="1" wrap="square" lIns="91425" tIns="91425" rIns="91425" bIns="91425" anchor="ctr" anchorCtr="0">
            <a:noAutofit/>
          </a:bodyPr>
          <a:lstStyle/>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Secure key management requires strict policies to ensure keys are generated securely, stored safely, and rotated regularly.</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3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Weak key management provides a common vector for attacks.</a:t>
            </a: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endParaRPr lang="en-US" sz="4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Effective key management involves securely storing keys in HSM or key escrow services.</a:t>
            </a:r>
            <a:endParaRPr lang="en-US" sz="2200" b="0" i="0" u="none" strike="noStrike" cap="none">
              <a:solidFill>
                <a:schemeClr val="tx1">
                  <a:lumMod val="75000"/>
                  <a:lumOff val="25000"/>
                </a:schemeClr>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9298D637-1510-B9D3-AAC4-EDE546C8A469}"/>
              </a:ext>
            </a:extLst>
          </p:cNvPr>
          <p:cNvSpPr txBox="1"/>
          <p:nvPr/>
        </p:nvSpPr>
        <p:spPr>
          <a:xfrm>
            <a:off x="2431030" y="2179277"/>
            <a:ext cx="2743200" cy="846514"/>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Random generations </a:t>
            </a:r>
          </a:p>
        </p:txBody>
      </p:sp>
      <p:sp>
        <p:nvSpPr>
          <p:cNvPr id="4" name="TextBox 3">
            <a:extLst>
              <a:ext uri="{FF2B5EF4-FFF2-40B4-BE49-F238E27FC236}">
                <a16:creationId xmlns:a16="http://schemas.microsoft.com/office/drawing/2014/main" id="{1F25E03D-F050-356F-A38C-58FD1A0B161A}"/>
              </a:ext>
            </a:extLst>
          </p:cNvPr>
          <p:cNvSpPr txBox="1"/>
          <p:nvPr/>
        </p:nvSpPr>
        <p:spPr>
          <a:xfrm>
            <a:off x="2410248" y="4645342"/>
            <a:ext cx="2743200" cy="1235851"/>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Certification revocations </a:t>
            </a:r>
            <a:r>
              <a:rPr lang="en-US" sz="2200" b="1">
                <a:solidFill>
                  <a:schemeClr val="tx1">
                    <a:lumMod val="75000"/>
                    <a:lumOff val="25000"/>
                  </a:schemeClr>
                </a:solidFill>
                <a:latin typeface="Open Sans"/>
                <a:ea typeface="Open Sans"/>
                <a:cs typeface="Open Sans"/>
                <a:sym typeface="Open Sans"/>
              </a:rPr>
              <a:t>l</a:t>
            </a:r>
            <a:r>
              <a:rPr lang="en-US" sz="2200" b="1" i="0" u="none" strike="noStrike" cap="none">
                <a:solidFill>
                  <a:schemeClr val="tx1">
                    <a:lumMod val="75000"/>
                    <a:lumOff val="25000"/>
                  </a:schemeClr>
                </a:solidFill>
                <a:latin typeface="Open Sans"/>
                <a:ea typeface="Open Sans"/>
                <a:cs typeface="Open Sans"/>
                <a:sym typeface="Open Sans"/>
              </a:rPr>
              <a:t>ists/OCSP</a:t>
            </a:r>
          </a:p>
        </p:txBody>
      </p:sp>
      <p:sp>
        <p:nvSpPr>
          <p:cNvPr id="5" name="TextBox 4">
            <a:extLst>
              <a:ext uri="{FF2B5EF4-FFF2-40B4-BE49-F238E27FC236}">
                <a16:creationId xmlns:a16="http://schemas.microsoft.com/office/drawing/2014/main" id="{447E0E78-A116-BB94-2671-EAF67113700E}"/>
              </a:ext>
            </a:extLst>
          </p:cNvPr>
          <p:cNvSpPr txBox="1"/>
          <p:nvPr/>
        </p:nvSpPr>
        <p:spPr>
          <a:xfrm>
            <a:off x="2505630" y="7159097"/>
            <a:ext cx="2668600" cy="846514"/>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Secure key </a:t>
            </a:r>
            <a:r>
              <a:rPr lang="en-US" sz="2200" b="1">
                <a:solidFill>
                  <a:schemeClr val="tx1">
                    <a:lumMod val="75000"/>
                    <a:lumOff val="25000"/>
                  </a:schemeClr>
                </a:solidFill>
                <a:latin typeface="Open Sans"/>
                <a:ea typeface="Open Sans"/>
                <a:cs typeface="Open Sans"/>
                <a:sym typeface="Open Sans"/>
              </a:rPr>
              <a:t>m</a:t>
            </a:r>
            <a:r>
              <a:rPr lang="en-US" sz="2200" b="1" i="0" u="none" strike="noStrike" cap="none">
                <a:solidFill>
                  <a:schemeClr val="tx1">
                    <a:lumMod val="75000"/>
                    <a:lumOff val="25000"/>
                  </a:schemeClr>
                </a:solidFill>
                <a:latin typeface="Open Sans"/>
                <a:ea typeface="Open Sans"/>
                <a:cs typeface="Open Sans"/>
                <a:sym typeface="Open Sans"/>
              </a:rPr>
              <a:t>anagement</a:t>
            </a:r>
          </a:p>
        </p:txBody>
      </p:sp>
      <p:sp>
        <p:nvSpPr>
          <p:cNvPr id="7" name="Brandline_LVC">
            <a:extLst>
              <a:ext uri="{FF2B5EF4-FFF2-40B4-BE49-F238E27FC236}">
                <a16:creationId xmlns:a16="http://schemas.microsoft.com/office/drawing/2014/main" id="{26BE902A-E9A8-E63B-AFB7-CCC2B71E5225}"/>
              </a:ext>
            </a:extLst>
          </p:cNvPr>
          <p:cNvSpPr/>
          <p:nvPr/>
        </p:nvSpPr>
        <p:spPr>
          <a:xfrm>
            <a:off x="4876800" y="878670"/>
            <a:ext cx="6498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8055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e85d73439a_1_317"/>
          <p:cNvSpPr txBox="1">
            <a:spLocks noGrp="1"/>
          </p:cNvSpPr>
          <p:nvPr>
            <p:ph type="title"/>
          </p:nvPr>
        </p:nvSpPr>
        <p:spPr>
          <a:xfrm>
            <a:off x="-10160" y="27144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Cryptographic Vulnerabilities</a:t>
            </a:r>
          </a:p>
        </p:txBody>
      </p:sp>
      <p:pic>
        <p:nvPicPr>
          <p:cNvPr id="643" name="Google Shape;643;ge85d73439a_1_317"/>
          <p:cNvPicPr preferRelativeResize="0"/>
          <p:nvPr/>
        </p:nvPicPr>
        <p:blipFill rotWithShape="1">
          <a:blip r:embed="rId3">
            <a:alphaModFix/>
          </a:blip>
          <a:srcRect/>
          <a:stretch/>
        </p:blipFill>
        <p:spPr>
          <a:xfrm>
            <a:off x="2145854" y="1476374"/>
            <a:ext cx="12635560" cy="7164389"/>
          </a:xfrm>
          <a:prstGeom prst="rect">
            <a:avLst/>
          </a:prstGeom>
          <a:noFill/>
          <a:ln>
            <a:noFill/>
          </a:ln>
        </p:spPr>
      </p:pic>
      <p:sp>
        <p:nvSpPr>
          <p:cNvPr id="644" name="Google Shape;644;ge85d73439a_1_317"/>
          <p:cNvSpPr txBox="1"/>
          <p:nvPr/>
        </p:nvSpPr>
        <p:spPr>
          <a:xfrm>
            <a:off x="5745359" y="1812893"/>
            <a:ext cx="8901579" cy="1644730"/>
          </a:xfrm>
          <a:prstGeom prst="rect">
            <a:avLst/>
          </a:prstGeom>
          <a:noFill/>
          <a:ln>
            <a:noFill/>
          </a:ln>
        </p:spPr>
        <p:txBody>
          <a:bodyPr spcFirstLastPara="1" wrap="square" lIns="91425" tIns="91425" rIns="91425" bIns="91425" anchor="ctr" anchorCtr="0">
            <a:noAutofit/>
          </a:bodyPr>
          <a:lstStyle/>
          <a:p>
            <a:pPr>
              <a:lnSpc>
                <a:spcPct val="115000"/>
              </a:lnSpc>
              <a:buSzPts val="2200"/>
            </a:pPr>
            <a:r>
              <a:rPr lang="en-US" sz="2200">
                <a:solidFill>
                  <a:srgbClr val="434343"/>
                </a:solidFill>
                <a:latin typeface="Open Sans"/>
                <a:ea typeface="Open Sans"/>
                <a:cs typeface="Open Sans"/>
              </a:rPr>
              <a:t>SSL stripping is an attack where attackers conduct an SSL downgrade attack, bypassing certificate-based protection and converting a secure session into an HTTP session.</a:t>
            </a:r>
          </a:p>
        </p:txBody>
      </p:sp>
      <p:sp>
        <p:nvSpPr>
          <p:cNvPr id="645" name="Google Shape;645;ge85d73439a_1_317"/>
          <p:cNvSpPr txBox="1"/>
          <p:nvPr/>
        </p:nvSpPr>
        <p:spPr>
          <a:xfrm>
            <a:off x="5643563" y="4391708"/>
            <a:ext cx="8901580" cy="1644730"/>
          </a:xfrm>
          <a:prstGeom prst="rect">
            <a:avLst/>
          </a:prstGeom>
          <a:noFill/>
          <a:ln>
            <a:noFill/>
          </a:ln>
        </p:spPr>
        <p:txBody>
          <a:bodyPr spcFirstLastPara="1" wrap="square" lIns="91425" tIns="91425" rIns="91425" bIns="91425" anchor="ctr" anchorCtr="0">
            <a:noAutofit/>
          </a:bodyPr>
          <a:lstStyle/>
          <a:p>
            <a:pPr>
              <a:lnSpc>
                <a:spcPct val="115000"/>
              </a:lnSpc>
              <a:buSzPts val="2200"/>
            </a:pPr>
            <a:r>
              <a:rPr lang="en-US" sz="2200">
                <a:solidFill>
                  <a:srgbClr val="434343"/>
                </a:solidFill>
                <a:latin typeface="Open Sans"/>
                <a:ea typeface="Open Sans"/>
                <a:cs typeface="Open Sans"/>
              </a:rPr>
              <a:t>An SSL/TLS downgrade attack manipulates a web browser and server into negotiating a weaker version of the protocol or a less secure cipher suite (a set of encryption algorithms) than they normally would.</a:t>
            </a:r>
          </a:p>
        </p:txBody>
      </p:sp>
      <p:sp>
        <p:nvSpPr>
          <p:cNvPr id="646" name="Google Shape;646;ge85d73439a_1_317"/>
          <p:cNvSpPr txBox="1"/>
          <p:nvPr/>
        </p:nvSpPr>
        <p:spPr>
          <a:xfrm>
            <a:off x="5745359" y="6970523"/>
            <a:ext cx="8502300" cy="1200600"/>
          </a:xfrm>
          <a:prstGeom prst="rect">
            <a:avLst/>
          </a:prstGeom>
          <a:noFill/>
          <a:ln>
            <a:noFill/>
          </a:ln>
        </p:spPr>
        <p:txBody>
          <a:bodyPr spcFirstLastPara="1" wrap="square" lIns="91425" tIns="91425" rIns="91425" bIns="91425" anchor="ctr" anchorCtr="0">
            <a:noAutofit/>
          </a:bodyPr>
          <a:lstStyle/>
          <a:p>
            <a:pPr>
              <a:lnSpc>
                <a:spcPct val="115000"/>
              </a:lnSpc>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If data is either transmitted unencrypted over a network or encrypted at rest, it can be intercepted by attackers.</a:t>
            </a:r>
          </a:p>
        </p:txBody>
      </p:sp>
      <p:sp>
        <p:nvSpPr>
          <p:cNvPr id="3" name="TextBox 2">
            <a:extLst>
              <a:ext uri="{FF2B5EF4-FFF2-40B4-BE49-F238E27FC236}">
                <a16:creationId xmlns:a16="http://schemas.microsoft.com/office/drawing/2014/main" id="{9298D637-1510-B9D3-AAC4-EDE546C8A469}"/>
              </a:ext>
            </a:extLst>
          </p:cNvPr>
          <p:cNvSpPr txBox="1"/>
          <p:nvPr/>
        </p:nvSpPr>
        <p:spPr>
          <a:xfrm>
            <a:off x="2347902" y="2403314"/>
            <a:ext cx="2743200" cy="457176"/>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SSL striping</a:t>
            </a:r>
          </a:p>
        </p:txBody>
      </p:sp>
      <p:sp>
        <p:nvSpPr>
          <p:cNvPr id="4" name="TextBox 3">
            <a:extLst>
              <a:ext uri="{FF2B5EF4-FFF2-40B4-BE49-F238E27FC236}">
                <a16:creationId xmlns:a16="http://schemas.microsoft.com/office/drawing/2014/main" id="{1F25E03D-F050-356F-A38C-58FD1A0B161A}"/>
              </a:ext>
            </a:extLst>
          </p:cNvPr>
          <p:cNvSpPr txBox="1"/>
          <p:nvPr/>
        </p:nvSpPr>
        <p:spPr>
          <a:xfrm>
            <a:off x="2368684" y="4790816"/>
            <a:ext cx="2743200" cy="846514"/>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SSL/TLS downgrade</a:t>
            </a:r>
          </a:p>
        </p:txBody>
      </p:sp>
      <p:sp>
        <p:nvSpPr>
          <p:cNvPr id="5" name="TextBox 4">
            <a:extLst>
              <a:ext uri="{FF2B5EF4-FFF2-40B4-BE49-F238E27FC236}">
                <a16:creationId xmlns:a16="http://schemas.microsoft.com/office/drawing/2014/main" id="{447E0E78-A116-BB94-2671-EAF67113700E}"/>
              </a:ext>
            </a:extLst>
          </p:cNvPr>
          <p:cNvSpPr txBox="1"/>
          <p:nvPr/>
        </p:nvSpPr>
        <p:spPr>
          <a:xfrm>
            <a:off x="2208200" y="7008814"/>
            <a:ext cx="3095320" cy="1235851"/>
          </a:xfrm>
          <a:prstGeom prst="rect">
            <a:avLst/>
          </a:prstGeom>
          <a:noFill/>
        </p:spPr>
        <p:txBody>
          <a:bodyPr wrap="square">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Insecure communication </a:t>
            </a:r>
            <a:r>
              <a:rPr lang="en-US" sz="2200" b="1">
                <a:solidFill>
                  <a:schemeClr val="tx1">
                    <a:lumMod val="75000"/>
                    <a:lumOff val="25000"/>
                  </a:schemeClr>
                </a:solidFill>
                <a:latin typeface="Open Sans"/>
                <a:ea typeface="Open Sans"/>
                <a:cs typeface="Open Sans"/>
                <a:sym typeface="Open Sans"/>
              </a:rPr>
              <a:t>c</a:t>
            </a:r>
            <a:r>
              <a:rPr lang="en-US" sz="2200" b="1" i="0" u="none" strike="noStrike" cap="none">
                <a:solidFill>
                  <a:schemeClr val="tx1">
                    <a:lumMod val="75000"/>
                    <a:lumOff val="25000"/>
                  </a:schemeClr>
                </a:solidFill>
                <a:latin typeface="Open Sans"/>
                <a:ea typeface="Open Sans"/>
                <a:cs typeface="Open Sans"/>
                <a:sym typeface="Open Sans"/>
              </a:rPr>
              <a:t>hannel</a:t>
            </a:r>
          </a:p>
        </p:txBody>
      </p:sp>
      <p:sp>
        <p:nvSpPr>
          <p:cNvPr id="7" name="Brandline_LVC">
            <a:extLst>
              <a:ext uri="{FF2B5EF4-FFF2-40B4-BE49-F238E27FC236}">
                <a16:creationId xmlns:a16="http://schemas.microsoft.com/office/drawing/2014/main" id="{3BAC643E-329F-0FFD-035B-0062FB75EFCF}"/>
              </a:ext>
            </a:extLst>
          </p:cNvPr>
          <p:cNvSpPr/>
          <p:nvPr/>
        </p:nvSpPr>
        <p:spPr>
          <a:xfrm>
            <a:off x="4876800" y="878670"/>
            <a:ext cx="6498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8523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5"/>
          <p:cNvSpPr txBox="1">
            <a:spLocks noGrp="1"/>
          </p:cNvSpPr>
          <p:nvPr>
            <p:ph type="title"/>
          </p:nvPr>
        </p:nvSpPr>
        <p:spPr>
          <a:xfrm>
            <a:off x="-10160" y="30939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solidFill>
                  <a:schemeClr val="tx1">
                    <a:lumMod val="75000"/>
                    <a:lumOff val="25000"/>
                  </a:schemeClr>
                </a:solidFill>
              </a:rPr>
              <a:t>Causes of Cryptography</a:t>
            </a:r>
          </a:p>
        </p:txBody>
      </p:sp>
      <p:grpSp>
        <p:nvGrpSpPr>
          <p:cNvPr id="3" name="Group 2">
            <a:extLst>
              <a:ext uri="{FF2B5EF4-FFF2-40B4-BE49-F238E27FC236}">
                <a16:creationId xmlns:a16="http://schemas.microsoft.com/office/drawing/2014/main" id="{99CE40BB-EEAF-9E05-5F3E-284A967170FD}"/>
              </a:ext>
            </a:extLst>
          </p:cNvPr>
          <p:cNvGrpSpPr/>
          <p:nvPr/>
        </p:nvGrpSpPr>
        <p:grpSpPr>
          <a:xfrm>
            <a:off x="1052213" y="1877034"/>
            <a:ext cx="14388908" cy="6047119"/>
            <a:chOff x="1332026" y="1907641"/>
            <a:chExt cx="14388908" cy="6047119"/>
          </a:xfrm>
        </p:grpSpPr>
        <p:sp>
          <p:nvSpPr>
            <p:cNvPr id="259" name="Google Shape;259;p55"/>
            <p:cNvSpPr txBox="1"/>
            <p:nvPr/>
          </p:nvSpPr>
          <p:spPr>
            <a:xfrm>
              <a:off x="1332026" y="2105293"/>
              <a:ext cx="4906145" cy="1986914"/>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Uses outdated cryptography</a:t>
              </a:r>
            </a:p>
            <a:p>
              <a:pPr marL="0" marR="0" lvl="0" indent="0" algn="ctr" rtl="0">
                <a:lnSpc>
                  <a:spcPct val="114000"/>
                </a:lnSpc>
                <a:spcBef>
                  <a:spcPct val="0"/>
                </a:spcBef>
                <a:spcAft>
                  <a:spcPct val="0"/>
                </a:spcAft>
                <a:buClr>
                  <a:srgbClr val="000000"/>
                </a:buClr>
                <a:buSzPts val="2200"/>
                <a:buFont typeface="Arial"/>
                <a:buNone/>
              </a:pPr>
              <a:endParaRPr lang="en-US" sz="1000">
                <a:solidFill>
                  <a:srgbClr val="404040"/>
                </a:solidFill>
                <a:latin typeface="Open Sans"/>
                <a:ea typeface="Open Sans"/>
                <a:cs typeface="Open Sans"/>
                <a:sym typeface="Open Sans"/>
              </a:endParaRPr>
            </a:p>
            <a:p>
              <a:pPr marR="0" lvl="0" algn="ctr" rtl="0">
                <a:lnSpc>
                  <a:spcPct val="114000"/>
                </a:lnSpc>
                <a:spcBef>
                  <a:spcPct val="0"/>
                </a:spcBef>
                <a:spcAft>
                  <a:spcPct val="0"/>
                </a:spcAft>
                <a:buClr>
                  <a:srgbClr val="000000"/>
                </a:buClr>
                <a:buSzPts val="2200"/>
              </a:pPr>
              <a:endParaRPr lang="en-US" sz="1000">
                <a:solidFill>
                  <a:schemeClr val="tx1">
                    <a:lumMod val="75000"/>
                    <a:lumOff val="25000"/>
                  </a:schemeClr>
                </a:solidFill>
                <a:latin typeface="Open Sans"/>
                <a:ea typeface="Open Sans"/>
                <a:cs typeface="Open Sans"/>
              </a:endParaRPr>
            </a:p>
            <a:p>
              <a:pPr marR="0" lvl="0" algn="ctr" rtl="0">
                <a:lnSpc>
                  <a:spcPct val="114000"/>
                </a:lnSpc>
                <a:spcBef>
                  <a:spcPct val="0"/>
                </a:spcBef>
                <a:spcAft>
                  <a:spcPct val="0"/>
                </a:spcAft>
                <a:buClr>
                  <a:srgbClr val="000000"/>
                </a:buClr>
                <a:buSzPts val="2200"/>
              </a:pPr>
              <a:r>
                <a:rPr lang="en-US" sz="2200">
                  <a:solidFill>
                    <a:schemeClr val="tx1">
                      <a:lumMod val="75000"/>
                      <a:lumOff val="25000"/>
                    </a:schemeClr>
                  </a:solidFill>
                  <a:latin typeface="Open Sans"/>
                  <a:ea typeface="Open Sans"/>
                  <a:cs typeface="Open Sans"/>
                </a:rPr>
                <a:t>As newer, stronger algorithms emerge, outdated algorithms leave data vulnerable.</a:t>
              </a:r>
            </a:p>
          </p:txBody>
        </p:sp>
        <p:sp>
          <p:nvSpPr>
            <p:cNvPr id="260" name="Google Shape;260;p55"/>
            <p:cNvSpPr txBox="1"/>
            <p:nvPr/>
          </p:nvSpPr>
          <p:spPr>
            <a:xfrm>
              <a:off x="1437282" y="5371401"/>
              <a:ext cx="4997327" cy="2355284"/>
            </a:xfrm>
            <a:prstGeom prst="rect">
              <a:avLst/>
            </a:prstGeom>
            <a:noFill/>
            <a:ln>
              <a:noFill/>
            </a:ln>
          </p:spPr>
          <p:txBody>
            <a:bodyPr spcFirstLastPara="1" wrap="square" lIns="91425" tIns="45700" rIns="91425" bIns="45700" anchor="t" anchorCtr="0">
              <a:spAutoFit/>
            </a:bodyPr>
            <a:lstStyle/>
            <a:p>
              <a:pPr algn="ctr">
                <a:lnSpc>
                  <a:spcPct val="114000"/>
                </a:lnSpc>
                <a:spcBef>
                  <a:spcPct val="0"/>
                </a:spcBef>
                <a:spcAft>
                  <a:spcPct val="0"/>
                </a:spcAft>
                <a:buSzPts val="2200"/>
              </a:pPr>
              <a:r>
                <a:rPr lang="en-US" sz="2200" b="1" i="0" u="none" strike="noStrike" cap="none">
                  <a:solidFill>
                    <a:schemeClr val="tx1">
                      <a:lumMod val="75000"/>
                      <a:lumOff val="25000"/>
                    </a:schemeClr>
                  </a:solidFill>
                  <a:latin typeface="Open Sans"/>
                  <a:ea typeface="Open Sans"/>
                  <a:cs typeface="Open Sans"/>
                  <a:sym typeface="Open Sans"/>
                </a:rPr>
                <a:t>Implements weak custom cryptography</a:t>
              </a:r>
              <a:r>
                <a:rPr lang="en-US" sz="1000" b="1">
                  <a:solidFill>
                    <a:schemeClr val="tx1">
                      <a:lumMod val="75000"/>
                      <a:lumOff val="25000"/>
                    </a:schemeClr>
                  </a:solidFill>
                  <a:latin typeface="Open Sans"/>
                  <a:ea typeface="Open Sans"/>
                  <a:cs typeface="Open Sans"/>
                  <a:sym typeface="Open Sans"/>
                </a:rPr>
                <a:t> </a:t>
              </a:r>
              <a:endParaRPr lang="en-US" sz="1000" b="1"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14000"/>
                </a:lnSpc>
                <a:spcBef>
                  <a:spcPct val="0"/>
                </a:spcBef>
                <a:spcAft>
                  <a:spcPct val="0"/>
                </a:spcAft>
                <a:buClr>
                  <a:srgbClr val="000000"/>
                </a:buClr>
                <a:buSzPts val="2200"/>
                <a:buFont typeface="Arial"/>
                <a:buNone/>
              </a:pPr>
              <a:endParaRPr lang="en-US" sz="900" u="none" strike="noStrike" cap="none">
                <a:solidFill>
                  <a:schemeClr val="tx1">
                    <a:lumMod val="75000"/>
                    <a:lumOff val="25000"/>
                  </a:schemeClr>
                </a:solidFill>
                <a:latin typeface="Open Sans"/>
                <a:ea typeface="Open Sans"/>
                <a:cs typeface="Open Sans"/>
                <a:sym typeface="Open Sans"/>
              </a:endParaRPr>
            </a:p>
            <a:p>
              <a:pPr marR="0" lvl="0" algn="ctr" rtl="0">
                <a:lnSpc>
                  <a:spcPct val="114000"/>
                </a:lnSpc>
                <a:spcBef>
                  <a:spcPct val="0"/>
                </a:spcBef>
                <a:spcAft>
                  <a:spcPct val="0"/>
                </a:spcAft>
                <a:buClr>
                  <a:srgbClr val="000000"/>
                </a:buClr>
                <a:buSzPts val="2200"/>
              </a:pPr>
              <a:endParaRPr lang="en-US" sz="1000">
                <a:solidFill>
                  <a:schemeClr val="tx1">
                    <a:lumMod val="75000"/>
                    <a:lumOff val="25000"/>
                  </a:schemeClr>
                </a:solidFill>
                <a:latin typeface="Open Sans"/>
                <a:ea typeface="Open Sans"/>
                <a:cs typeface="Open Sans"/>
              </a:endParaRPr>
            </a:p>
            <a:p>
              <a:pPr marR="0" lvl="0" algn="ctr" rtl="0">
                <a:lnSpc>
                  <a:spcPct val="114000"/>
                </a:lnSpc>
                <a:spcBef>
                  <a:spcPct val="0"/>
                </a:spcBef>
                <a:spcAft>
                  <a:spcPct val="0"/>
                </a:spcAft>
                <a:buClr>
                  <a:srgbClr val="000000"/>
                </a:buClr>
                <a:buSzPts val="2200"/>
              </a:pPr>
              <a:r>
                <a:rPr lang="en-US" sz="2200">
                  <a:solidFill>
                    <a:schemeClr val="tx1">
                      <a:lumMod val="75000"/>
                      <a:lumOff val="25000"/>
                    </a:schemeClr>
                  </a:solidFill>
                  <a:latin typeface="Open Sans"/>
                  <a:ea typeface="Open Sans"/>
                  <a:cs typeface="Open Sans"/>
                </a:rPr>
                <a:t>Non-established, non-vetted cryptographic libraries and protocols are unsafe.</a:t>
              </a:r>
              <a:endParaRPr lang="en-US" sz="2200" b="1" i="0" u="none" strike="noStrike" cap="none">
                <a:solidFill>
                  <a:schemeClr val="tx1">
                    <a:lumMod val="75000"/>
                    <a:lumOff val="25000"/>
                  </a:schemeClr>
                </a:solidFill>
                <a:latin typeface="Open Sans"/>
                <a:ea typeface="Open Sans"/>
                <a:cs typeface="Open Sans"/>
                <a:sym typeface="Open Sans"/>
              </a:endParaRPr>
            </a:p>
          </p:txBody>
        </p:sp>
        <p:sp>
          <p:nvSpPr>
            <p:cNvPr id="261" name="Google Shape;261;p55"/>
            <p:cNvSpPr txBox="1"/>
            <p:nvPr/>
          </p:nvSpPr>
          <p:spPr>
            <a:xfrm>
              <a:off x="10832512" y="5371401"/>
              <a:ext cx="4553261" cy="2583359"/>
            </a:xfrm>
            <a:prstGeom prst="rect">
              <a:avLst/>
            </a:prstGeom>
            <a:noFill/>
            <a:ln>
              <a:noFill/>
            </a:ln>
          </p:spPr>
          <p:txBody>
            <a:bodyPr spcFirstLastPara="1" wrap="square" lIns="91425" tIns="45700" rIns="91425" bIns="45700" anchor="t" anchorCtr="0">
              <a:spAutoFit/>
            </a:bodyPr>
            <a:lstStyle/>
            <a:p>
              <a:pPr marL="0" lvl="0" indent="0" algn="ctr">
                <a:lnSpc>
                  <a:spcPct val="114000"/>
                </a:lnSpc>
                <a:spcBef>
                  <a:spcPct val="0"/>
                </a:spcBef>
                <a:spcAft>
                  <a:spcPct val="0"/>
                </a:spcAft>
                <a:buSzPts val="2200"/>
                <a:buFont typeface="Arial"/>
                <a:buNone/>
              </a:pPr>
              <a:r>
                <a:rPr lang="en-US" sz="2200" b="1">
                  <a:solidFill>
                    <a:srgbClr val="404040"/>
                  </a:solidFill>
                  <a:latin typeface="Open Sans"/>
                  <a:ea typeface="Open Sans"/>
                  <a:cs typeface="Open Sans"/>
                </a:rPr>
                <a:t>Encounters physical security violations</a:t>
              </a:r>
            </a:p>
            <a:p>
              <a:pPr marL="171450" lvl="0" indent="-171450" algn="ctr">
                <a:lnSpc>
                  <a:spcPct val="114000"/>
                </a:lnSpc>
                <a:spcBef>
                  <a:spcPct val="0"/>
                </a:spcBef>
                <a:spcAft>
                  <a:spcPct val="0"/>
                </a:spcAft>
                <a:buSzPts val="2200"/>
                <a:buFont typeface="Arial" panose="020B0604020202020204" pitchFamily="34" charset="0"/>
                <a:buChar char="•"/>
              </a:pPr>
              <a:endParaRPr lang="en-US" sz="1000" b="1">
                <a:solidFill>
                  <a:srgbClr val="404040"/>
                </a:solidFill>
                <a:latin typeface="Open Sans"/>
                <a:ea typeface="Open Sans"/>
                <a:cs typeface="Open Sans"/>
              </a:endParaRPr>
            </a:p>
            <a:p>
              <a:pPr lvl="0" algn="ctr">
                <a:lnSpc>
                  <a:spcPct val="114000"/>
                </a:lnSpc>
                <a:spcBef>
                  <a:spcPct val="0"/>
                </a:spcBef>
                <a:spcAft>
                  <a:spcPct val="0"/>
                </a:spcAft>
                <a:buSzPts val="2200"/>
              </a:pPr>
              <a:r>
                <a:rPr lang="en-US" sz="2200">
                  <a:solidFill>
                    <a:srgbClr val="404040"/>
                  </a:solidFill>
                  <a:latin typeface="Open Sans"/>
                  <a:ea typeface="Open Sans"/>
                  <a:cs typeface="Open Sans"/>
                </a:rPr>
                <a:t>If attackers gain physical access to devices storing cryptographic keys, they can steal the keys and decrypt protected data.</a:t>
              </a:r>
              <a:endParaRPr sz="2200">
                <a:solidFill>
                  <a:srgbClr val="404040"/>
                </a:solidFill>
                <a:latin typeface="Open Sans"/>
                <a:ea typeface="Open Sans"/>
                <a:cs typeface="Open Sans"/>
              </a:endParaRPr>
            </a:p>
          </p:txBody>
        </p:sp>
        <p:sp>
          <p:nvSpPr>
            <p:cNvPr id="262" name="Google Shape;262;p55"/>
            <p:cNvSpPr txBox="1"/>
            <p:nvPr/>
          </p:nvSpPr>
          <p:spPr>
            <a:xfrm>
              <a:off x="10954199" y="1907641"/>
              <a:ext cx="4766735" cy="2583359"/>
            </a:xfrm>
            <a:prstGeom prst="rect">
              <a:avLst/>
            </a:prstGeom>
            <a:noFill/>
            <a:ln>
              <a:noFill/>
            </a:ln>
          </p:spPr>
          <p:txBody>
            <a:bodyPr spcFirstLastPara="1" wrap="square" lIns="91425" tIns="45700" rIns="91425" bIns="45700" anchor="t" anchorCtr="0">
              <a:spAutoFit/>
            </a:bodyPr>
            <a:lstStyle/>
            <a:p>
              <a:pPr algn="ctr">
                <a:lnSpc>
                  <a:spcPct val="114000"/>
                </a:lnSpc>
                <a:spcBef>
                  <a:spcPct val="0"/>
                </a:spcBef>
                <a:spcAft>
                  <a:spcPct val="0"/>
                </a:spcAft>
                <a:buSzPts val="2200"/>
              </a:pPr>
              <a:r>
                <a:rPr lang="en-US" sz="2200" b="1">
                  <a:solidFill>
                    <a:srgbClr val="404040"/>
                  </a:solidFill>
                  <a:latin typeface="Open Sans"/>
                  <a:ea typeface="Open Sans"/>
                  <a:cs typeface="Open Sans"/>
                  <a:sym typeface="Open Sans"/>
                </a:rPr>
                <a:t>Generates insufficient randomness</a:t>
              </a:r>
            </a:p>
            <a:p>
              <a:pPr algn="ctr">
                <a:lnSpc>
                  <a:spcPct val="114000"/>
                </a:lnSpc>
                <a:spcBef>
                  <a:spcPct val="0"/>
                </a:spcBef>
                <a:spcAft>
                  <a:spcPct val="0"/>
                </a:spcAft>
                <a:buSzPts val="2200"/>
              </a:pPr>
              <a:endParaRPr lang="en-US" sz="1000">
                <a:solidFill>
                  <a:srgbClr val="404040"/>
                </a:solidFill>
                <a:latin typeface="Open Sans"/>
                <a:ea typeface="Open Sans"/>
                <a:cs typeface="Open Sans"/>
              </a:endParaRPr>
            </a:p>
            <a:p>
              <a:pPr algn="ctr">
                <a:lnSpc>
                  <a:spcPct val="114000"/>
                </a:lnSpc>
                <a:spcBef>
                  <a:spcPct val="0"/>
                </a:spcBef>
                <a:spcAft>
                  <a:spcPct val="0"/>
                </a:spcAft>
                <a:buSzPts val="2200"/>
              </a:pPr>
              <a:r>
                <a:rPr lang="en-US" sz="2200">
                  <a:solidFill>
                    <a:srgbClr val="404040"/>
                  </a:solidFill>
                  <a:latin typeface="Open Sans"/>
                  <a:ea typeface="Open Sans"/>
                  <a:cs typeface="Open Sans"/>
                </a:rPr>
                <a:t>Cryptographic systems rely on high entropy and unpredictable random number generation for secure key creation.</a:t>
              </a:r>
              <a:endParaRPr lang="en-US" sz="1000">
                <a:solidFill>
                  <a:srgbClr val="404040"/>
                </a:solidFill>
                <a:latin typeface="Open Sans"/>
                <a:ea typeface="Open Sans"/>
                <a:cs typeface="Open Sans"/>
              </a:endParaRPr>
            </a:p>
          </p:txBody>
        </p:sp>
        <p:grpSp>
          <p:nvGrpSpPr>
            <p:cNvPr id="2" name="Group 1">
              <a:extLst>
                <a:ext uri="{FF2B5EF4-FFF2-40B4-BE49-F238E27FC236}">
                  <a16:creationId xmlns:a16="http://schemas.microsoft.com/office/drawing/2014/main" id="{2EF4A7CD-9900-22A8-2C99-D4ACB67AAE14}"/>
                </a:ext>
              </a:extLst>
            </p:cNvPr>
            <p:cNvGrpSpPr/>
            <p:nvPr/>
          </p:nvGrpSpPr>
          <p:grpSpPr>
            <a:xfrm>
              <a:off x="6217538" y="2932981"/>
              <a:ext cx="4541597" cy="3471120"/>
              <a:chOff x="5386624" y="2752237"/>
              <a:chExt cx="5240517" cy="4005301"/>
            </a:xfrm>
          </p:grpSpPr>
          <p:grpSp>
            <p:nvGrpSpPr>
              <p:cNvPr id="249" name="Google Shape;249;p55"/>
              <p:cNvGrpSpPr/>
              <p:nvPr/>
            </p:nvGrpSpPr>
            <p:grpSpPr>
              <a:xfrm>
                <a:off x="5386624" y="2752237"/>
                <a:ext cx="5240517" cy="4005301"/>
                <a:chOff x="7423020" y="3676338"/>
                <a:chExt cx="3410787" cy="2604261"/>
              </a:xfrm>
            </p:grpSpPr>
            <p:sp>
              <p:nvSpPr>
                <p:cNvPr id="250" name="Google Shape;250;p55"/>
                <p:cNvSpPr/>
                <p:nvPr/>
              </p:nvSpPr>
              <p:spPr>
                <a:xfrm>
                  <a:off x="8004969" y="3800709"/>
                  <a:ext cx="2278063" cy="2276475"/>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1" name="Google Shape;251;p55"/>
                <p:cNvSpPr/>
                <p:nvPr/>
              </p:nvSpPr>
              <p:spPr>
                <a:xfrm>
                  <a:off x="8249444" y="4045184"/>
                  <a:ext cx="273050" cy="273050"/>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w="28575" cap="flat" cmpd="sng">
                  <a:solidFill>
                    <a:srgbClr val="DDEAF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2" name="Google Shape;252;p55"/>
                <p:cNvSpPr/>
                <p:nvPr/>
              </p:nvSpPr>
              <p:spPr>
                <a:xfrm>
                  <a:off x="8249444" y="5559659"/>
                  <a:ext cx="273050" cy="273050"/>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w="28575" cap="flat" cmpd="sng">
                  <a:solidFill>
                    <a:srgbClr val="FFF2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3" name="Google Shape;253;p55"/>
                <p:cNvSpPr/>
                <p:nvPr/>
              </p:nvSpPr>
              <p:spPr>
                <a:xfrm>
                  <a:off x="9765506" y="5559659"/>
                  <a:ext cx="273050" cy="273050"/>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w="28575" cap="flat" cmpd="sng">
                  <a:solidFill>
                    <a:srgbClr val="EDEDE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4" name="Google Shape;254;p55"/>
                <p:cNvSpPr/>
                <p:nvPr/>
              </p:nvSpPr>
              <p:spPr>
                <a:xfrm>
                  <a:off x="9765506" y="4045184"/>
                  <a:ext cx="273050" cy="273050"/>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w="28575" cap="flat" cmpd="sng">
                  <a:solidFill>
                    <a:srgbClr val="FBE4D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5" name="Google Shape;255;p55"/>
                <p:cNvSpPr/>
                <p:nvPr/>
              </p:nvSpPr>
              <p:spPr>
                <a:xfrm>
                  <a:off x="7423020" y="370732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6" name="Google Shape;256;p55"/>
                <p:cNvSpPr/>
                <p:nvPr/>
              </p:nvSpPr>
              <p:spPr>
                <a:xfrm flipH="1">
                  <a:off x="10010847" y="367633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7" name="Google Shape;257;p55"/>
                <p:cNvSpPr/>
                <p:nvPr/>
              </p:nvSpPr>
              <p:spPr>
                <a:xfrm rot="10800000" flipH="1">
                  <a:off x="7450729" y="5898507"/>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8" name="Google Shape;258;p55"/>
                <p:cNvSpPr/>
                <p:nvPr/>
              </p:nvSpPr>
              <p:spPr>
                <a:xfrm rot="10800000">
                  <a:off x="10010847" y="5819463"/>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grpSp>
          <p:pic>
            <p:nvPicPr>
              <p:cNvPr id="7" name="Picture 6">
                <a:extLst>
                  <a:ext uri="{FF2B5EF4-FFF2-40B4-BE49-F238E27FC236}">
                    <a16:creationId xmlns:a16="http://schemas.microsoft.com/office/drawing/2014/main" id="{97F6AF2E-A0A0-8A3A-1625-1DE650FF5B30}"/>
                  </a:ext>
                </a:extLst>
              </p:cNvPr>
              <p:cNvPicPr>
                <a:picLocks noChangeAspect="1"/>
              </p:cNvPicPr>
              <p:nvPr/>
            </p:nvPicPr>
            <p:blipFill>
              <a:blip r:embed="rId3"/>
              <a:stretch>
                <a:fillRect/>
              </a:stretch>
            </p:blipFill>
            <p:spPr>
              <a:xfrm>
                <a:off x="7263514" y="3855270"/>
                <a:ext cx="1647056" cy="1647056"/>
              </a:xfrm>
              <a:prstGeom prst="rect">
                <a:avLst/>
              </a:prstGeom>
            </p:spPr>
          </p:pic>
        </p:grpSp>
      </p:grpSp>
      <p:sp>
        <p:nvSpPr>
          <p:cNvPr id="6" name="Brandline_LVC">
            <a:extLst>
              <a:ext uri="{FF2B5EF4-FFF2-40B4-BE49-F238E27FC236}">
                <a16:creationId xmlns:a16="http://schemas.microsoft.com/office/drawing/2014/main" id="{FAACC026-67F2-8AE7-7E5A-A871F0C11822}"/>
              </a:ext>
            </a:extLst>
          </p:cNvPr>
          <p:cNvSpPr/>
          <p:nvPr/>
        </p:nvSpPr>
        <p:spPr>
          <a:xfrm>
            <a:off x="5499100" y="895836"/>
            <a:ext cx="5260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190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2"/>
          <p:cNvSpPr txBox="1">
            <a:spLocks noGrp="1"/>
          </p:cNvSpPr>
          <p:nvPr>
            <p:ph type="title"/>
          </p:nvPr>
        </p:nvSpPr>
        <p:spPr>
          <a:xfrm>
            <a:off x="-10160" y="28951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solidFill>
                  <a:schemeClr val="tx1">
                    <a:lumMod val="75000"/>
                    <a:lumOff val="25000"/>
                  </a:schemeClr>
                </a:solidFill>
              </a:rPr>
              <a:t>Best Practices for Protection against Cryptography</a:t>
            </a:r>
          </a:p>
        </p:txBody>
      </p:sp>
      <p:grpSp>
        <p:nvGrpSpPr>
          <p:cNvPr id="9" name="Group 8">
            <a:extLst>
              <a:ext uri="{FF2B5EF4-FFF2-40B4-BE49-F238E27FC236}">
                <a16:creationId xmlns:a16="http://schemas.microsoft.com/office/drawing/2014/main" id="{A67739D0-913A-A37C-F432-41E1AE2DBE3A}"/>
              </a:ext>
            </a:extLst>
          </p:cNvPr>
          <p:cNvGrpSpPr/>
          <p:nvPr/>
        </p:nvGrpSpPr>
        <p:grpSpPr>
          <a:xfrm>
            <a:off x="2963456" y="2199509"/>
            <a:ext cx="10329089" cy="5540113"/>
            <a:chOff x="3145071" y="2843248"/>
            <a:chExt cx="10329089" cy="5540113"/>
          </a:xfrm>
        </p:grpSpPr>
        <p:sp>
          <p:nvSpPr>
            <p:cNvPr id="635" name="Google Shape;635;p82"/>
            <p:cNvSpPr txBox="1"/>
            <p:nvPr/>
          </p:nvSpPr>
          <p:spPr>
            <a:xfrm>
              <a:off x="10203440" y="6775031"/>
              <a:ext cx="3054855" cy="771879"/>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Encrypt data in transit and at rest</a:t>
              </a:r>
              <a:endParaRPr sz="1400" i="0" u="none" strike="noStrike" cap="none">
                <a:solidFill>
                  <a:schemeClr val="tx1">
                    <a:lumMod val="75000"/>
                    <a:lumOff val="25000"/>
                  </a:schemeClr>
                </a:solidFill>
                <a:latin typeface="Arial"/>
                <a:ea typeface="Arial"/>
                <a:cs typeface="Arial"/>
                <a:sym typeface="Arial"/>
              </a:endParaRPr>
            </a:p>
          </p:txBody>
        </p:sp>
        <p:sp>
          <p:nvSpPr>
            <p:cNvPr id="636" name="Google Shape;636;p82"/>
            <p:cNvSpPr txBox="1"/>
            <p:nvPr/>
          </p:nvSpPr>
          <p:spPr>
            <a:xfrm>
              <a:off x="3540757" y="6775031"/>
              <a:ext cx="2879692" cy="771878"/>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Implement secure key management</a:t>
              </a:r>
              <a:endParaRPr sz="1400" i="0" u="none" strike="noStrike" cap="none">
                <a:solidFill>
                  <a:schemeClr val="tx1">
                    <a:lumMod val="75000"/>
                    <a:lumOff val="25000"/>
                  </a:schemeClr>
                </a:solidFill>
                <a:latin typeface="Arial"/>
                <a:ea typeface="Arial"/>
                <a:cs typeface="Arial"/>
                <a:sym typeface="Arial"/>
              </a:endParaRPr>
            </a:p>
          </p:txBody>
        </p:sp>
        <p:sp>
          <p:nvSpPr>
            <p:cNvPr id="637" name="Google Shape;637;p82"/>
            <p:cNvSpPr txBox="1"/>
            <p:nvPr/>
          </p:nvSpPr>
          <p:spPr>
            <a:xfrm>
              <a:off x="10553601" y="4592284"/>
              <a:ext cx="2920559" cy="771879"/>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Prioritize physical security</a:t>
              </a:r>
              <a:endParaRPr sz="1400" i="0" u="none" strike="noStrike" cap="none">
                <a:solidFill>
                  <a:schemeClr val="tx1">
                    <a:lumMod val="75000"/>
                    <a:lumOff val="25000"/>
                  </a:schemeClr>
                </a:solidFill>
                <a:latin typeface="Arial"/>
                <a:ea typeface="Arial"/>
                <a:cs typeface="Arial"/>
                <a:sym typeface="Arial"/>
              </a:endParaRPr>
            </a:p>
          </p:txBody>
        </p:sp>
        <p:sp>
          <p:nvSpPr>
            <p:cNvPr id="638" name="Google Shape;638;p82"/>
            <p:cNvSpPr txBox="1"/>
            <p:nvPr/>
          </p:nvSpPr>
          <p:spPr>
            <a:xfrm>
              <a:off x="3145071" y="4593335"/>
              <a:ext cx="2615082" cy="771878"/>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Leverage strong algorithm</a:t>
              </a:r>
              <a:endParaRPr sz="1400" i="0" u="none" strike="noStrike" cap="none">
                <a:solidFill>
                  <a:schemeClr val="tx1">
                    <a:lumMod val="75000"/>
                    <a:lumOff val="25000"/>
                  </a:schemeClr>
                </a:solidFill>
                <a:latin typeface="Arial"/>
                <a:ea typeface="Arial"/>
                <a:cs typeface="Arial"/>
                <a:sym typeface="Arial"/>
              </a:endParaRPr>
            </a:p>
          </p:txBody>
        </p:sp>
        <p:sp>
          <p:nvSpPr>
            <p:cNvPr id="639" name="Google Shape;639;p82"/>
            <p:cNvSpPr txBox="1"/>
            <p:nvPr/>
          </p:nvSpPr>
          <p:spPr>
            <a:xfrm>
              <a:off x="6544988" y="2843248"/>
              <a:ext cx="3346725" cy="385939"/>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Stay up-to-date</a:t>
              </a:r>
              <a:endParaRPr sz="1400" i="0" u="none" strike="noStrike" cap="none">
                <a:solidFill>
                  <a:schemeClr val="tx1">
                    <a:lumMod val="75000"/>
                    <a:lumOff val="25000"/>
                  </a:schemeClr>
                </a:solidFill>
                <a:latin typeface="Arial"/>
                <a:ea typeface="Arial"/>
                <a:cs typeface="Arial"/>
                <a:sym typeface="Arial"/>
              </a:endParaRPr>
            </a:p>
          </p:txBody>
        </p:sp>
        <p:grpSp>
          <p:nvGrpSpPr>
            <p:cNvPr id="8" name="Group 7">
              <a:extLst>
                <a:ext uri="{FF2B5EF4-FFF2-40B4-BE49-F238E27FC236}">
                  <a16:creationId xmlns:a16="http://schemas.microsoft.com/office/drawing/2014/main" id="{5C5A6D49-1DDE-4838-F3C5-CF95B7D33199}"/>
                </a:ext>
              </a:extLst>
            </p:cNvPr>
            <p:cNvGrpSpPr/>
            <p:nvPr/>
          </p:nvGrpSpPr>
          <p:grpSpPr>
            <a:xfrm>
              <a:off x="5760153" y="3387028"/>
              <a:ext cx="4793448" cy="4996333"/>
              <a:chOff x="5760153" y="3387028"/>
              <a:chExt cx="4793448" cy="4996333"/>
            </a:xfrm>
          </p:grpSpPr>
          <p:grpSp>
            <p:nvGrpSpPr>
              <p:cNvPr id="7" name="Group 6">
                <a:extLst>
                  <a:ext uri="{FF2B5EF4-FFF2-40B4-BE49-F238E27FC236}">
                    <a16:creationId xmlns:a16="http://schemas.microsoft.com/office/drawing/2014/main" id="{57363A17-71B4-E681-206F-17A8E25577F9}"/>
                  </a:ext>
                </a:extLst>
              </p:cNvPr>
              <p:cNvGrpSpPr/>
              <p:nvPr/>
            </p:nvGrpSpPr>
            <p:grpSpPr>
              <a:xfrm>
                <a:off x="5760153" y="3387028"/>
                <a:ext cx="4793448" cy="4996333"/>
                <a:chOff x="5760153" y="3387028"/>
                <a:chExt cx="4793448" cy="4996333"/>
              </a:xfrm>
            </p:grpSpPr>
            <p:sp>
              <p:nvSpPr>
                <p:cNvPr id="630" name="Google Shape;630;p82"/>
                <p:cNvSpPr/>
                <p:nvPr/>
              </p:nvSpPr>
              <p:spPr>
                <a:xfrm>
                  <a:off x="5760153" y="4107041"/>
                  <a:ext cx="2615082" cy="2227508"/>
                </a:xfrm>
                <a:custGeom>
                  <a:avLst/>
                  <a:gdLst/>
                  <a:ahLst/>
                  <a:cxnLst/>
                  <a:rect l="l" t="t" r="r" b="b"/>
                  <a:pathLst>
                    <a:path w="475" h="396" extrusionOk="0">
                      <a:moveTo>
                        <a:pt x="126" y="396"/>
                      </a:moveTo>
                      <a:cubicBezTo>
                        <a:pt x="126" y="396"/>
                        <a:pt x="0" y="278"/>
                        <a:pt x="76" y="153"/>
                      </a:cubicBezTo>
                      <a:cubicBezTo>
                        <a:pt x="168" y="0"/>
                        <a:pt x="475" y="73"/>
                        <a:pt x="475" y="73"/>
                      </a:cubicBezTo>
                      <a:cubicBezTo>
                        <a:pt x="475" y="73"/>
                        <a:pt x="318" y="70"/>
                        <a:pt x="225" y="182"/>
                      </a:cubicBezTo>
                      <a:cubicBezTo>
                        <a:pt x="160" y="261"/>
                        <a:pt x="126" y="396"/>
                        <a:pt x="126" y="396"/>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31" name="Google Shape;631;p82"/>
                <p:cNvSpPr/>
                <p:nvPr/>
              </p:nvSpPr>
              <p:spPr>
                <a:xfrm>
                  <a:off x="7293847" y="3387028"/>
                  <a:ext cx="2277149" cy="2184978"/>
                </a:xfrm>
                <a:custGeom>
                  <a:avLst/>
                  <a:gdLst/>
                  <a:ahLst/>
                  <a:cxnLst/>
                  <a:rect l="l" t="t" r="r" b="b"/>
                  <a:pathLst>
                    <a:path w="413" h="388" extrusionOk="0">
                      <a:moveTo>
                        <a:pt x="0" y="157"/>
                      </a:moveTo>
                      <a:cubicBezTo>
                        <a:pt x="0" y="157"/>
                        <a:pt x="73" y="0"/>
                        <a:pt x="215" y="33"/>
                      </a:cubicBezTo>
                      <a:cubicBezTo>
                        <a:pt x="389" y="74"/>
                        <a:pt x="414" y="388"/>
                        <a:pt x="414" y="388"/>
                      </a:cubicBezTo>
                      <a:cubicBezTo>
                        <a:pt x="414" y="388"/>
                        <a:pt x="370" y="238"/>
                        <a:pt x="234" y="184"/>
                      </a:cubicBezTo>
                      <a:cubicBezTo>
                        <a:pt x="139" y="146"/>
                        <a:pt x="0" y="157"/>
                        <a:pt x="0" y="157"/>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32" name="Google Shape;632;p82"/>
                <p:cNvSpPr/>
                <p:nvPr/>
              </p:nvSpPr>
              <p:spPr>
                <a:xfrm>
                  <a:off x="8952319" y="4475017"/>
                  <a:ext cx="1601282" cy="2620909"/>
                </a:xfrm>
                <a:custGeom>
                  <a:avLst/>
                  <a:gdLst/>
                  <a:ahLst/>
                  <a:cxnLst/>
                  <a:rect l="l" t="t" r="r" b="b"/>
                  <a:pathLst>
                    <a:path w="291" h="466" extrusionOk="0">
                      <a:moveTo>
                        <a:pt x="92" y="0"/>
                      </a:moveTo>
                      <a:cubicBezTo>
                        <a:pt x="92" y="0"/>
                        <a:pt x="264" y="21"/>
                        <a:pt x="276" y="167"/>
                      </a:cubicBezTo>
                      <a:cubicBezTo>
                        <a:pt x="291" y="345"/>
                        <a:pt x="0" y="466"/>
                        <a:pt x="0" y="466"/>
                      </a:cubicBezTo>
                      <a:cubicBezTo>
                        <a:pt x="0" y="466"/>
                        <a:pt x="129" y="377"/>
                        <a:pt x="138" y="231"/>
                      </a:cubicBezTo>
                      <a:cubicBezTo>
                        <a:pt x="144" y="129"/>
                        <a:pt x="92" y="0"/>
                        <a:pt x="92" y="0"/>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33" name="Google Shape;633;p82"/>
                <p:cNvSpPr/>
                <p:nvPr/>
              </p:nvSpPr>
              <p:spPr>
                <a:xfrm>
                  <a:off x="7361434" y="6714061"/>
                  <a:ext cx="2771051" cy="1669300"/>
                </a:xfrm>
                <a:custGeom>
                  <a:avLst/>
                  <a:gdLst/>
                  <a:ahLst/>
                  <a:cxnLst/>
                  <a:rect l="l" t="t" r="r" b="b"/>
                  <a:pathLst>
                    <a:path w="503" h="296" extrusionOk="0">
                      <a:moveTo>
                        <a:pt x="471" y="0"/>
                      </a:moveTo>
                      <a:cubicBezTo>
                        <a:pt x="471" y="0"/>
                        <a:pt x="504" y="170"/>
                        <a:pt x="370" y="226"/>
                      </a:cubicBezTo>
                      <a:cubicBezTo>
                        <a:pt x="205" y="296"/>
                        <a:pt x="0" y="56"/>
                        <a:pt x="0" y="56"/>
                      </a:cubicBezTo>
                      <a:cubicBezTo>
                        <a:pt x="0" y="56"/>
                        <a:pt x="124" y="151"/>
                        <a:pt x="266" y="115"/>
                      </a:cubicBezTo>
                      <a:cubicBezTo>
                        <a:pt x="365" y="89"/>
                        <a:pt x="471" y="0"/>
                        <a:pt x="471" y="0"/>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34" name="Google Shape;634;p82"/>
                <p:cNvSpPr/>
                <p:nvPr/>
              </p:nvSpPr>
              <p:spPr>
                <a:xfrm>
                  <a:off x="6098085" y="5381030"/>
                  <a:ext cx="2001603" cy="2892037"/>
                </a:xfrm>
                <a:custGeom>
                  <a:avLst/>
                  <a:gdLst/>
                  <a:ahLst/>
                  <a:cxnLst/>
                  <a:rect l="l" t="t" r="r" b="b"/>
                  <a:pathLst>
                    <a:path w="363" h="514" extrusionOk="0">
                      <a:moveTo>
                        <a:pt x="363" y="431"/>
                      </a:moveTo>
                      <a:cubicBezTo>
                        <a:pt x="363" y="431"/>
                        <a:pt x="212" y="514"/>
                        <a:pt x="116" y="404"/>
                      </a:cubicBezTo>
                      <a:cubicBezTo>
                        <a:pt x="0" y="269"/>
                        <a:pt x="164" y="0"/>
                        <a:pt x="164" y="0"/>
                      </a:cubicBezTo>
                      <a:cubicBezTo>
                        <a:pt x="164" y="0"/>
                        <a:pt x="112" y="147"/>
                        <a:pt x="190" y="271"/>
                      </a:cubicBezTo>
                      <a:cubicBezTo>
                        <a:pt x="245" y="357"/>
                        <a:pt x="363" y="431"/>
                        <a:pt x="363" y="431"/>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6126AAF7-A67C-50E5-FE95-A64C1B79A4C6}"/>
                  </a:ext>
                </a:extLst>
              </p:cNvPr>
              <p:cNvPicPr>
                <a:picLocks noChangeAspect="1"/>
              </p:cNvPicPr>
              <p:nvPr/>
            </p:nvPicPr>
            <p:blipFill>
              <a:blip r:embed="rId3"/>
              <a:stretch>
                <a:fillRect/>
              </a:stretch>
            </p:blipFill>
            <p:spPr>
              <a:xfrm>
                <a:off x="7668619" y="5138012"/>
                <a:ext cx="1386293" cy="1386293"/>
              </a:xfrm>
              <a:prstGeom prst="rect">
                <a:avLst/>
              </a:prstGeom>
            </p:spPr>
          </p:pic>
        </p:grpSp>
      </p:grpSp>
      <p:sp>
        <p:nvSpPr>
          <p:cNvPr id="4" name="Brandline_LVC">
            <a:extLst>
              <a:ext uri="{FF2B5EF4-FFF2-40B4-BE49-F238E27FC236}">
                <a16:creationId xmlns:a16="http://schemas.microsoft.com/office/drawing/2014/main" id="{BF4EF6B2-686C-9DC1-003B-93CE2B8DB46F}"/>
              </a:ext>
            </a:extLst>
          </p:cNvPr>
          <p:cNvSpPr/>
          <p:nvPr/>
        </p:nvSpPr>
        <p:spPr>
          <a:xfrm>
            <a:off x="2527300" y="875958"/>
            <a:ext cx="11217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8916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099" y="289512"/>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Misconfiguration Vulnerability</a:t>
            </a:r>
            <a:endParaRPr>
              <a:latin typeface="Open Sans"/>
              <a:ea typeface="Open Sans"/>
              <a:cs typeface="Open Sans"/>
              <a:sym typeface="Open Sans"/>
            </a:endParaRPr>
          </a:p>
        </p:txBody>
      </p:sp>
      <p:grpSp>
        <p:nvGrpSpPr>
          <p:cNvPr id="5" name="Group 4">
            <a:extLst>
              <a:ext uri="{FF2B5EF4-FFF2-40B4-BE49-F238E27FC236}">
                <a16:creationId xmlns:a16="http://schemas.microsoft.com/office/drawing/2014/main" id="{F03FD012-3CB3-B2A0-4775-EA17B037347D}"/>
              </a:ext>
            </a:extLst>
          </p:cNvPr>
          <p:cNvGrpSpPr/>
          <p:nvPr/>
        </p:nvGrpSpPr>
        <p:grpSpPr>
          <a:xfrm>
            <a:off x="2176489" y="2920448"/>
            <a:ext cx="11903018" cy="3303104"/>
            <a:chOff x="1892492" y="3345543"/>
            <a:chExt cx="11903018" cy="3303104"/>
          </a:xfrm>
        </p:grpSpPr>
        <p:sp>
          <p:nvSpPr>
            <p:cNvPr id="582" name="Google Shape;582;ge961dd843d_0_334"/>
            <p:cNvSpPr/>
            <p:nvPr/>
          </p:nvSpPr>
          <p:spPr>
            <a:xfrm>
              <a:off x="1892492" y="3345543"/>
              <a:ext cx="7843714" cy="3303104"/>
            </a:xfrm>
            <a:prstGeom prst="roundRect">
              <a:avLst>
                <a:gd name="adj" fmla="val 824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4000"/>
                </a:lnSpc>
                <a:buFont typeface="Arial" panose="020B0604020202020204" pitchFamily="34" charset="0"/>
                <a:buChar char="•"/>
              </a:pPr>
              <a:r>
                <a:rPr lang="en-US" sz="2200">
                  <a:solidFill>
                    <a:srgbClr val="434343"/>
                  </a:solidFill>
                  <a:latin typeface="Open Sans"/>
                  <a:ea typeface="Open Sans"/>
                  <a:cs typeface="Open Sans"/>
                </a:rPr>
                <a:t>Misconfiguration vulnerabilities are security weaknesses arising from improper settings or errors in configuring computer systems, applications, or cloud services.</a:t>
              </a:r>
            </a:p>
            <a:p>
              <a:pPr marL="342900" indent="-342900">
                <a:lnSpc>
                  <a:spcPct val="114000"/>
                </a:lnSpc>
                <a:buFont typeface="Arial" panose="020B0604020202020204" pitchFamily="34" charset="0"/>
                <a:buChar char="•"/>
              </a:pPr>
              <a:endParaRPr lang="en-US" sz="1000">
                <a:solidFill>
                  <a:srgbClr val="434343"/>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434343"/>
                  </a:solidFill>
                  <a:latin typeface="Open Sans"/>
                  <a:ea typeface="Open Sans"/>
                  <a:cs typeface="Open Sans"/>
                </a:rPr>
                <a:t>These vulnerabilities can be exploited by attackers to gain unauthorized access to data, systems, or functionality.</a:t>
              </a:r>
              <a:endParaRPr lang="en-GB" sz="2200">
                <a:solidFill>
                  <a:srgbClr val="434343"/>
                </a:solidFill>
                <a:latin typeface="Open Sans"/>
                <a:ea typeface="Open Sans"/>
                <a:cs typeface="Open Sans"/>
              </a:endParaRPr>
            </a:p>
          </p:txBody>
        </p:sp>
        <p:grpSp>
          <p:nvGrpSpPr>
            <p:cNvPr id="2" name="Group 1">
              <a:extLst>
                <a:ext uri="{FF2B5EF4-FFF2-40B4-BE49-F238E27FC236}">
                  <a16:creationId xmlns:a16="http://schemas.microsoft.com/office/drawing/2014/main" id="{DDDB1974-704B-0009-2CEC-B37069853E70}"/>
                </a:ext>
              </a:extLst>
            </p:cNvPr>
            <p:cNvGrpSpPr/>
            <p:nvPr/>
          </p:nvGrpSpPr>
          <p:grpSpPr>
            <a:xfrm>
              <a:off x="10807809" y="3659141"/>
              <a:ext cx="2987701" cy="2675908"/>
              <a:chOff x="10807811" y="3982047"/>
              <a:chExt cx="3555697" cy="3184628"/>
            </a:xfrm>
          </p:grpSpPr>
          <p:pic>
            <p:nvPicPr>
              <p:cNvPr id="4" name="Picture 3">
                <a:extLst>
                  <a:ext uri="{FF2B5EF4-FFF2-40B4-BE49-F238E27FC236}">
                    <a16:creationId xmlns:a16="http://schemas.microsoft.com/office/drawing/2014/main" id="{171AD5ED-73EE-A870-2DA9-87965A58CF86}"/>
                  </a:ext>
                </a:extLst>
              </p:cNvPr>
              <p:cNvPicPr>
                <a:picLocks noChangeAspect="1"/>
              </p:cNvPicPr>
              <p:nvPr/>
            </p:nvPicPr>
            <p:blipFill>
              <a:blip r:embed="rId3"/>
              <a:stretch>
                <a:fillRect/>
              </a:stretch>
            </p:blipFill>
            <p:spPr>
              <a:xfrm>
                <a:off x="11892668" y="4695835"/>
                <a:ext cx="2470840" cy="2470840"/>
              </a:xfrm>
              <a:prstGeom prst="rect">
                <a:avLst/>
              </a:prstGeom>
            </p:spPr>
          </p:pic>
          <p:pic>
            <p:nvPicPr>
              <p:cNvPr id="3" name="Picture 2">
                <a:extLst>
                  <a:ext uri="{FF2B5EF4-FFF2-40B4-BE49-F238E27FC236}">
                    <a16:creationId xmlns:a16="http://schemas.microsoft.com/office/drawing/2014/main" id="{5685D1D4-2480-5DC1-367E-9BD1D5298A27}"/>
                  </a:ext>
                </a:extLst>
              </p:cNvPr>
              <p:cNvPicPr>
                <a:picLocks noChangeAspect="1"/>
              </p:cNvPicPr>
              <p:nvPr/>
            </p:nvPicPr>
            <p:blipFill>
              <a:blip r:embed="rId4"/>
              <a:stretch>
                <a:fillRect/>
              </a:stretch>
            </p:blipFill>
            <p:spPr>
              <a:xfrm>
                <a:off x="10807811" y="3982047"/>
                <a:ext cx="1427576" cy="1427576"/>
              </a:xfrm>
              <a:prstGeom prst="rect">
                <a:avLst/>
              </a:prstGeom>
            </p:spPr>
          </p:pic>
        </p:grpSp>
      </p:grpSp>
      <p:sp>
        <p:nvSpPr>
          <p:cNvPr id="7" name="Brandline_LVC">
            <a:extLst>
              <a:ext uri="{FF2B5EF4-FFF2-40B4-BE49-F238E27FC236}">
                <a16:creationId xmlns:a16="http://schemas.microsoft.com/office/drawing/2014/main" id="{67F203D1-59D8-E4CF-061C-05B0EC60CFFB}"/>
              </a:ext>
            </a:extLst>
          </p:cNvPr>
          <p:cNvSpPr/>
          <p:nvPr/>
        </p:nvSpPr>
        <p:spPr>
          <a:xfrm>
            <a:off x="4749800" y="875986"/>
            <a:ext cx="6772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0438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5"/>
          <p:cNvSpPr txBox="1">
            <a:spLocks noGrp="1"/>
          </p:cNvSpPr>
          <p:nvPr>
            <p:ph type="title"/>
          </p:nvPr>
        </p:nvSpPr>
        <p:spPr>
          <a:xfrm>
            <a:off x="-10160" y="32926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t>Causes of Misconfiguration</a:t>
            </a:r>
            <a:endParaRPr/>
          </a:p>
        </p:txBody>
      </p:sp>
      <p:grpSp>
        <p:nvGrpSpPr>
          <p:cNvPr id="6" name="Group 5">
            <a:extLst>
              <a:ext uri="{FF2B5EF4-FFF2-40B4-BE49-F238E27FC236}">
                <a16:creationId xmlns:a16="http://schemas.microsoft.com/office/drawing/2014/main" id="{36AC44D4-742C-9F26-CF7A-1968F9C22C70}"/>
              </a:ext>
            </a:extLst>
          </p:cNvPr>
          <p:cNvGrpSpPr/>
          <p:nvPr/>
        </p:nvGrpSpPr>
        <p:grpSpPr>
          <a:xfrm>
            <a:off x="1377157" y="1502361"/>
            <a:ext cx="13501687" cy="6775385"/>
            <a:chOff x="1250950" y="1608311"/>
            <a:chExt cx="13501687" cy="6775385"/>
          </a:xfrm>
        </p:grpSpPr>
        <p:sp>
          <p:nvSpPr>
            <p:cNvPr id="259" name="Google Shape;259;p55"/>
            <p:cNvSpPr txBox="1"/>
            <p:nvPr/>
          </p:nvSpPr>
          <p:spPr>
            <a:xfrm>
              <a:off x="1250950" y="1645900"/>
              <a:ext cx="4178330" cy="258335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Human error</a:t>
              </a:r>
            </a:p>
            <a:p>
              <a:pPr marL="0" marR="0" lvl="0" indent="0" algn="ctr" rtl="0">
                <a:lnSpc>
                  <a:spcPct val="114000"/>
                </a:lnSpc>
                <a:spcBef>
                  <a:spcPct val="0"/>
                </a:spcBef>
                <a:spcAft>
                  <a:spcPct val="0"/>
                </a:spcAft>
                <a:buClr>
                  <a:srgbClr val="000000"/>
                </a:buClr>
                <a:buSzPts val="2200"/>
                <a:buFont typeface="Arial"/>
                <a:buNone/>
              </a:pPr>
              <a:endParaRPr lang="en-US" sz="1000">
                <a:solidFill>
                  <a:srgbClr val="404040"/>
                </a:solidFill>
                <a:latin typeface="Open Sans"/>
                <a:ea typeface="Open Sans"/>
                <a:cs typeface="Open Sans"/>
                <a:sym typeface="Open Sans"/>
              </a:endParaRPr>
            </a:p>
            <a:p>
              <a:pPr marL="0" lvl="0" indent="0" algn="ctr">
                <a:lnSpc>
                  <a:spcPct val="114000"/>
                </a:lnSpc>
                <a:spcBef>
                  <a:spcPct val="0"/>
                </a:spcBef>
                <a:spcAft>
                  <a:spcPct val="0"/>
                </a:spcAft>
                <a:buSzPts val="2200"/>
                <a:buFont typeface="Arial"/>
                <a:buNone/>
              </a:pPr>
              <a:r>
                <a:rPr lang="en-US" sz="2200">
                  <a:solidFill>
                    <a:schemeClr val="tx1">
                      <a:lumMod val="75000"/>
                      <a:lumOff val="25000"/>
                    </a:schemeClr>
                  </a:solidFill>
                  <a:latin typeface="Open Sans"/>
                  <a:ea typeface="Open Sans"/>
                  <a:cs typeface="Open Sans"/>
                </a:rPr>
                <a:t>Simple mistakes during system setup, configuration changes, or applying security patches can introduce vulnerabilities.</a:t>
              </a:r>
              <a:endParaRPr sz="2200">
                <a:solidFill>
                  <a:schemeClr val="tx1">
                    <a:lumMod val="75000"/>
                    <a:lumOff val="25000"/>
                  </a:schemeClr>
                </a:solidFill>
                <a:latin typeface="Open Sans"/>
                <a:ea typeface="Open Sans"/>
                <a:cs typeface="Open Sans"/>
              </a:endParaRPr>
            </a:p>
          </p:txBody>
        </p:sp>
        <p:sp>
          <p:nvSpPr>
            <p:cNvPr id="260" name="Google Shape;260;p55"/>
            <p:cNvSpPr txBox="1"/>
            <p:nvPr/>
          </p:nvSpPr>
          <p:spPr>
            <a:xfrm>
              <a:off x="1250950" y="5338196"/>
              <a:ext cx="4262047" cy="295173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1" i="0" u="none" strike="noStrike" cap="none">
                  <a:solidFill>
                    <a:srgbClr val="404040"/>
                  </a:solidFill>
                  <a:latin typeface="Open Sans"/>
                  <a:ea typeface="Open Sans"/>
                  <a:cs typeface="Open Sans"/>
                  <a:sym typeface="Open Sans"/>
                </a:rPr>
                <a:t>Default setting</a:t>
              </a:r>
            </a:p>
            <a:p>
              <a:pPr marL="0" marR="0" lvl="0" indent="0" algn="ctr" rtl="0">
                <a:lnSpc>
                  <a:spcPct val="114000"/>
                </a:lnSpc>
                <a:spcBef>
                  <a:spcPct val="0"/>
                </a:spcBef>
                <a:spcAft>
                  <a:spcPct val="0"/>
                </a:spcAft>
                <a:buClr>
                  <a:srgbClr val="000000"/>
                </a:buClr>
                <a:buSzPts val="2200"/>
                <a:buFont typeface="Arial"/>
                <a:buNone/>
              </a:pPr>
              <a:endParaRPr lang="en-US" sz="1000" b="0" i="0">
                <a:solidFill>
                  <a:srgbClr val="1F1F1F"/>
                </a:solidFill>
                <a:effectLst/>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14000"/>
                </a:lnSpc>
                <a:spcBef>
                  <a:spcPct val="0"/>
                </a:spcBef>
                <a:spcAft>
                  <a:spcPct val="0"/>
                </a:spcAft>
                <a:buClr>
                  <a:srgbClr val="000000"/>
                </a:buClr>
                <a:buSzPts val="2200"/>
                <a:buFont typeface="Arial"/>
                <a:buNone/>
              </a:pPr>
              <a:r>
                <a:rPr lang="en-US" b="0" i="0">
                  <a:solidFill>
                    <a:srgbClr val="1F1F1F"/>
                  </a:solidFill>
                  <a:effectLst/>
                  <a:latin typeface="Google Sans"/>
                </a:rPr>
                <a:t> </a:t>
              </a:r>
              <a:r>
                <a:rPr lang="en-US" sz="2200">
                  <a:solidFill>
                    <a:schemeClr val="tx1">
                      <a:lumMod val="75000"/>
                      <a:lumOff val="25000"/>
                    </a:schemeClr>
                  </a:solidFill>
                  <a:latin typeface="Open Sans"/>
                  <a:ea typeface="Open Sans"/>
                  <a:cs typeface="Open Sans"/>
                </a:rPr>
                <a:t>Many systems come with default configurations that prioritize ease of use over security. These defaults often need to be changed to enhance security</a:t>
              </a:r>
              <a:r>
                <a:rPr lang="en-US" sz="1800">
                  <a:solidFill>
                    <a:srgbClr val="404040"/>
                  </a:solidFill>
                  <a:latin typeface="Open Sans"/>
                  <a:ea typeface="Open Sans"/>
                  <a:cs typeface="Open Sans"/>
                </a:rPr>
                <a:t>.</a:t>
              </a:r>
              <a:endParaRPr sz="1800">
                <a:solidFill>
                  <a:srgbClr val="404040"/>
                </a:solidFill>
                <a:latin typeface="Open Sans"/>
                <a:ea typeface="Open Sans"/>
                <a:cs typeface="Open Sans"/>
              </a:endParaRPr>
            </a:p>
          </p:txBody>
        </p:sp>
        <p:sp>
          <p:nvSpPr>
            <p:cNvPr id="261" name="Google Shape;261;p55"/>
            <p:cNvSpPr txBox="1"/>
            <p:nvPr/>
          </p:nvSpPr>
          <p:spPr>
            <a:xfrm>
              <a:off x="10702878" y="5414397"/>
              <a:ext cx="4049759" cy="2969299"/>
            </a:xfrm>
            <a:prstGeom prst="rect">
              <a:avLst/>
            </a:prstGeom>
            <a:noFill/>
            <a:ln>
              <a:noFill/>
            </a:ln>
          </p:spPr>
          <p:txBody>
            <a:bodyPr spcFirstLastPara="1" wrap="square" lIns="91425" tIns="45700" rIns="91425" bIns="45700" anchor="t" anchorCtr="0">
              <a:spAutoFit/>
            </a:bodyPr>
            <a:lstStyle/>
            <a:p>
              <a:pPr marL="0" lvl="0" indent="0" algn="ctr">
                <a:lnSpc>
                  <a:spcPct val="114000"/>
                </a:lnSpc>
                <a:spcBef>
                  <a:spcPct val="0"/>
                </a:spcBef>
                <a:spcAft>
                  <a:spcPct val="0"/>
                </a:spcAft>
                <a:buSzPts val="2200"/>
                <a:buFont typeface="Arial"/>
                <a:buNone/>
              </a:pPr>
              <a:r>
                <a:rPr lang="en-US" sz="2200" b="1">
                  <a:solidFill>
                    <a:srgbClr val="404040"/>
                  </a:solidFill>
                  <a:latin typeface="Open Sans"/>
                  <a:ea typeface="Open Sans"/>
                  <a:cs typeface="Open Sans"/>
                </a:rPr>
                <a:t>Lack of awareness</a:t>
              </a:r>
            </a:p>
            <a:p>
              <a:pPr marL="0" lvl="0" indent="0" algn="ctr">
                <a:lnSpc>
                  <a:spcPct val="114000"/>
                </a:lnSpc>
                <a:spcBef>
                  <a:spcPct val="0"/>
                </a:spcBef>
                <a:spcAft>
                  <a:spcPct val="0"/>
                </a:spcAft>
                <a:buSzPts val="2200"/>
                <a:buFont typeface="Arial"/>
                <a:buNone/>
              </a:pPr>
              <a:endParaRPr lang="en-US" sz="1000" b="1">
                <a:solidFill>
                  <a:srgbClr val="404040"/>
                </a:solidFill>
                <a:latin typeface="Open Sans"/>
                <a:ea typeface="Open Sans"/>
                <a:cs typeface="Open Sans"/>
              </a:endParaRPr>
            </a:p>
            <a:p>
              <a:pPr algn="ctr">
                <a:lnSpc>
                  <a:spcPct val="114000"/>
                </a:lnSpc>
                <a:spcBef>
                  <a:spcPct val="0"/>
                </a:spcBef>
                <a:spcAft>
                  <a:spcPct val="0"/>
                </a:spcAft>
                <a:buSzPts val="2200"/>
              </a:pPr>
              <a:r>
                <a:rPr lang="en-US" sz="2200">
                  <a:solidFill>
                    <a:schemeClr val="tx1">
                      <a:lumMod val="75000"/>
                      <a:lumOff val="25000"/>
                    </a:schemeClr>
                  </a:solidFill>
                  <a:latin typeface="Open Sans"/>
                  <a:ea typeface="Open Sans"/>
                  <a:cs typeface="Open Sans"/>
                </a:rPr>
                <a:t>Sometimes, system administrators or users might not be fully aware of the security implications of specific configuration settings.</a:t>
              </a:r>
              <a:endParaRPr sz="2200">
                <a:solidFill>
                  <a:schemeClr val="tx1">
                    <a:lumMod val="75000"/>
                    <a:lumOff val="25000"/>
                  </a:schemeClr>
                </a:solidFill>
                <a:latin typeface="Open Sans"/>
                <a:ea typeface="Open Sans"/>
                <a:cs typeface="Open Sans"/>
              </a:endParaRPr>
            </a:p>
          </p:txBody>
        </p:sp>
        <p:sp>
          <p:nvSpPr>
            <p:cNvPr id="262" name="Google Shape;262;p55"/>
            <p:cNvSpPr txBox="1"/>
            <p:nvPr/>
          </p:nvSpPr>
          <p:spPr>
            <a:xfrm>
              <a:off x="10627144" y="1608311"/>
              <a:ext cx="4125493" cy="2583359"/>
            </a:xfrm>
            <a:prstGeom prst="rect">
              <a:avLst/>
            </a:prstGeom>
            <a:noFill/>
            <a:ln>
              <a:noFill/>
            </a:ln>
          </p:spPr>
          <p:txBody>
            <a:bodyPr spcFirstLastPara="1" wrap="square" lIns="91425" tIns="45700" rIns="91425" bIns="45700" anchor="t" anchorCtr="0">
              <a:spAutoFit/>
            </a:bodyPr>
            <a:lstStyle/>
            <a:p>
              <a:pPr algn="ctr">
                <a:lnSpc>
                  <a:spcPct val="114000"/>
                </a:lnSpc>
                <a:spcBef>
                  <a:spcPct val="0"/>
                </a:spcBef>
                <a:spcAft>
                  <a:spcPct val="0"/>
                </a:spcAft>
                <a:buSzPts val="2200"/>
              </a:pPr>
              <a:r>
                <a:rPr lang="en-US" sz="2200" b="1">
                  <a:solidFill>
                    <a:srgbClr val="404040"/>
                  </a:solidFill>
                  <a:latin typeface="Open Sans"/>
                  <a:ea typeface="Open Sans"/>
                  <a:cs typeface="Open Sans"/>
                  <a:sym typeface="Open Sans"/>
                </a:rPr>
                <a:t>Complexity</a:t>
              </a:r>
            </a:p>
            <a:p>
              <a:pPr algn="ctr">
                <a:lnSpc>
                  <a:spcPct val="114000"/>
                </a:lnSpc>
                <a:spcBef>
                  <a:spcPct val="0"/>
                </a:spcBef>
                <a:spcAft>
                  <a:spcPct val="0"/>
                </a:spcAft>
                <a:buSzPts val="2200"/>
              </a:pPr>
              <a:endParaRPr lang="en-US" sz="1000">
                <a:solidFill>
                  <a:srgbClr val="404040"/>
                </a:solidFill>
                <a:latin typeface="Open Sans"/>
                <a:ea typeface="Open Sans"/>
                <a:cs typeface="Open Sans"/>
              </a:endParaRPr>
            </a:p>
            <a:p>
              <a:pPr algn="ctr">
                <a:lnSpc>
                  <a:spcPct val="114000"/>
                </a:lnSpc>
                <a:spcBef>
                  <a:spcPct val="0"/>
                </a:spcBef>
                <a:spcAft>
                  <a:spcPct val="0"/>
                </a:spcAft>
                <a:buSzPts val="2200"/>
              </a:pPr>
              <a:r>
                <a:rPr lang="en-US" sz="2200">
                  <a:solidFill>
                    <a:schemeClr val="tx1">
                      <a:lumMod val="75000"/>
                      <a:lumOff val="25000"/>
                    </a:schemeClr>
                  </a:solidFill>
                  <a:latin typeface="Open Sans"/>
                  <a:ea typeface="Open Sans"/>
                  <a:cs typeface="Open Sans"/>
                </a:rPr>
                <a:t>Modern systems have numerous configuration options, making it challenging to ensure that everything is securely set.</a:t>
              </a:r>
              <a:endParaRPr sz="2200">
                <a:solidFill>
                  <a:schemeClr val="tx1">
                    <a:lumMod val="75000"/>
                    <a:lumOff val="25000"/>
                  </a:schemeClr>
                </a:solidFill>
                <a:latin typeface="Open Sans"/>
                <a:ea typeface="Open Sans"/>
                <a:cs typeface="Open Sans"/>
              </a:endParaRPr>
            </a:p>
          </p:txBody>
        </p:sp>
        <p:grpSp>
          <p:nvGrpSpPr>
            <p:cNvPr id="4" name="Group 3">
              <a:extLst>
                <a:ext uri="{FF2B5EF4-FFF2-40B4-BE49-F238E27FC236}">
                  <a16:creationId xmlns:a16="http://schemas.microsoft.com/office/drawing/2014/main" id="{D6EC4678-5F42-C044-C33A-688B8DD7E4B3}"/>
                </a:ext>
              </a:extLst>
            </p:cNvPr>
            <p:cNvGrpSpPr/>
            <p:nvPr/>
          </p:nvGrpSpPr>
          <p:grpSpPr>
            <a:xfrm>
              <a:off x="5386624" y="2752231"/>
              <a:ext cx="5240517" cy="4005301"/>
              <a:chOff x="5386624" y="2752231"/>
              <a:chExt cx="5240517" cy="4005301"/>
            </a:xfrm>
          </p:grpSpPr>
          <p:grpSp>
            <p:nvGrpSpPr>
              <p:cNvPr id="249" name="Google Shape;249;p55"/>
              <p:cNvGrpSpPr/>
              <p:nvPr/>
            </p:nvGrpSpPr>
            <p:grpSpPr>
              <a:xfrm>
                <a:off x="5386624" y="2752231"/>
                <a:ext cx="5240517" cy="4005301"/>
                <a:chOff x="7423020" y="3676338"/>
                <a:chExt cx="3410787" cy="2604261"/>
              </a:xfrm>
            </p:grpSpPr>
            <p:sp>
              <p:nvSpPr>
                <p:cNvPr id="250" name="Google Shape;250;p55"/>
                <p:cNvSpPr/>
                <p:nvPr/>
              </p:nvSpPr>
              <p:spPr>
                <a:xfrm>
                  <a:off x="8004969" y="3800709"/>
                  <a:ext cx="2278063" cy="2276475"/>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1" name="Google Shape;251;p55"/>
                <p:cNvSpPr/>
                <p:nvPr/>
              </p:nvSpPr>
              <p:spPr>
                <a:xfrm>
                  <a:off x="8249444" y="4045184"/>
                  <a:ext cx="273050" cy="273050"/>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w="28575" cap="flat" cmpd="sng">
                  <a:solidFill>
                    <a:srgbClr val="DDEAF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2" name="Google Shape;252;p55"/>
                <p:cNvSpPr/>
                <p:nvPr/>
              </p:nvSpPr>
              <p:spPr>
                <a:xfrm>
                  <a:off x="8249444" y="5559659"/>
                  <a:ext cx="273050" cy="273050"/>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w="28575" cap="flat" cmpd="sng">
                  <a:solidFill>
                    <a:srgbClr val="FFF2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3" name="Google Shape;253;p55"/>
                <p:cNvSpPr/>
                <p:nvPr/>
              </p:nvSpPr>
              <p:spPr>
                <a:xfrm>
                  <a:off x="9765506" y="5559659"/>
                  <a:ext cx="273050" cy="273050"/>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w="28575" cap="flat" cmpd="sng">
                  <a:solidFill>
                    <a:srgbClr val="EDEDE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4" name="Google Shape;254;p55"/>
                <p:cNvSpPr/>
                <p:nvPr/>
              </p:nvSpPr>
              <p:spPr>
                <a:xfrm>
                  <a:off x="9765506" y="4045184"/>
                  <a:ext cx="273050" cy="273050"/>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w="28575" cap="flat" cmpd="sng">
                  <a:solidFill>
                    <a:srgbClr val="FBE4D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5" name="Google Shape;255;p55"/>
                <p:cNvSpPr/>
                <p:nvPr/>
              </p:nvSpPr>
              <p:spPr>
                <a:xfrm>
                  <a:off x="7423020" y="370732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6" name="Google Shape;256;p55"/>
                <p:cNvSpPr/>
                <p:nvPr/>
              </p:nvSpPr>
              <p:spPr>
                <a:xfrm flipH="1">
                  <a:off x="10010847" y="367633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7" name="Google Shape;257;p55"/>
                <p:cNvSpPr/>
                <p:nvPr/>
              </p:nvSpPr>
              <p:spPr>
                <a:xfrm rot="10800000" flipH="1">
                  <a:off x="7450729" y="5898507"/>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8" name="Google Shape;258;p55"/>
                <p:cNvSpPr/>
                <p:nvPr/>
              </p:nvSpPr>
              <p:spPr>
                <a:xfrm rot="10800000">
                  <a:off x="10010847" y="5819463"/>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8CAA53B3-F1F5-2FFB-8E93-ED4135BD35AB}"/>
                  </a:ext>
                </a:extLst>
              </p:cNvPr>
              <p:cNvGrpSpPr/>
              <p:nvPr/>
            </p:nvGrpSpPr>
            <p:grpSpPr>
              <a:xfrm>
                <a:off x="7075915" y="3766919"/>
                <a:ext cx="1891043" cy="1881820"/>
                <a:chOff x="6926254" y="3586152"/>
                <a:chExt cx="1891043" cy="1881820"/>
              </a:xfrm>
            </p:grpSpPr>
            <p:pic>
              <p:nvPicPr>
                <p:cNvPr id="3" name="Picture 2">
                  <a:extLst>
                    <a:ext uri="{FF2B5EF4-FFF2-40B4-BE49-F238E27FC236}">
                      <a16:creationId xmlns:a16="http://schemas.microsoft.com/office/drawing/2014/main" id="{68C54B61-DE3C-DB8F-CFA1-0728E50A4F03}"/>
                    </a:ext>
                  </a:extLst>
                </p:cNvPr>
                <p:cNvPicPr>
                  <a:picLocks noChangeAspect="1"/>
                </p:cNvPicPr>
                <p:nvPr/>
              </p:nvPicPr>
              <p:blipFill>
                <a:blip r:embed="rId3"/>
                <a:stretch>
                  <a:fillRect/>
                </a:stretch>
              </p:blipFill>
              <p:spPr>
                <a:xfrm>
                  <a:off x="7386288" y="4036963"/>
                  <a:ext cx="1431009" cy="1431009"/>
                </a:xfrm>
                <a:prstGeom prst="rect">
                  <a:avLst/>
                </a:prstGeom>
              </p:spPr>
            </p:pic>
            <p:pic>
              <p:nvPicPr>
                <p:cNvPr id="5" name="Picture 4">
                  <a:extLst>
                    <a:ext uri="{FF2B5EF4-FFF2-40B4-BE49-F238E27FC236}">
                      <a16:creationId xmlns:a16="http://schemas.microsoft.com/office/drawing/2014/main" id="{E9DA9138-3743-145E-BD4E-1A0CE102BABF}"/>
                    </a:ext>
                  </a:extLst>
                </p:cNvPr>
                <p:cNvPicPr>
                  <a:picLocks noChangeAspect="1"/>
                </p:cNvPicPr>
                <p:nvPr/>
              </p:nvPicPr>
              <p:blipFill>
                <a:blip r:embed="rId4"/>
                <a:stretch>
                  <a:fillRect/>
                </a:stretch>
              </p:blipFill>
              <p:spPr>
                <a:xfrm>
                  <a:off x="6926254" y="3586152"/>
                  <a:ext cx="1093311" cy="1093311"/>
                </a:xfrm>
                <a:prstGeom prst="rect">
                  <a:avLst/>
                </a:prstGeom>
              </p:spPr>
            </p:pic>
          </p:grpSp>
        </p:grpSp>
      </p:grpSp>
      <p:sp>
        <p:nvSpPr>
          <p:cNvPr id="8" name="Brandline_LVC">
            <a:extLst>
              <a:ext uri="{FF2B5EF4-FFF2-40B4-BE49-F238E27FC236}">
                <a16:creationId xmlns:a16="http://schemas.microsoft.com/office/drawing/2014/main" id="{1CD524EF-5F04-E940-C651-5C56FAB153BD}"/>
              </a:ext>
            </a:extLst>
          </p:cNvPr>
          <p:cNvSpPr/>
          <p:nvPr/>
        </p:nvSpPr>
        <p:spPr>
          <a:xfrm>
            <a:off x="5130800" y="895836"/>
            <a:ext cx="6010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6306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B258-3F84-B775-26CE-221E7627D0BD}"/>
              </a:ext>
            </a:extLst>
          </p:cNvPr>
          <p:cNvSpPr>
            <a:spLocks noGrp="1"/>
          </p:cNvSpPr>
          <p:nvPr>
            <p:ph type="title"/>
          </p:nvPr>
        </p:nvSpPr>
        <p:spPr>
          <a:xfrm>
            <a:off x="-10160" y="281414"/>
            <a:ext cx="16276320" cy="687244"/>
          </a:xfrm>
        </p:spPr>
        <p:txBody>
          <a:bodyPr/>
          <a:lstStyle/>
          <a:p>
            <a:r>
              <a:rPr lang="en-US">
                <a:solidFill>
                  <a:schemeClr val="tx1">
                    <a:lumMod val="75000"/>
                    <a:lumOff val="25000"/>
                  </a:schemeClr>
                </a:solidFill>
              </a:rPr>
              <a:t>Types of Misconfiguration Vulnerabilities</a:t>
            </a:r>
          </a:p>
        </p:txBody>
      </p:sp>
      <p:grpSp>
        <p:nvGrpSpPr>
          <p:cNvPr id="31" name="Group 30">
            <a:extLst>
              <a:ext uri="{FF2B5EF4-FFF2-40B4-BE49-F238E27FC236}">
                <a16:creationId xmlns:a16="http://schemas.microsoft.com/office/drawing/2014/main" id="{8306A4AE-B1BB-F911-1D7A-ED57E28E5946}"/>
              </a:ext>
            </a:extLst>
          </p:cNvPr>
          <p:cNvGrpSpPr/>
          <p:nvPr/>
        </p:nvGrpSpPr>
        <p:grpSpPr>
          <a:xfrm>
            <a:off x="1538777" y="1283122"/>
            <a:ext cx="13178447" cy="7571663"/>
            <a:chOff x="1269585" y="1423208"/>
            <a:chExt cx="13178447" cy="7571663"/>
          </a:xfrm>
        </p:grpSpPr>
        <p:grpSp>
          <p:nvGrpSpPr>
            <p:cNvPr id="4" name="Google Shape;318;p59">
              <a:extLst>
                <a:ext uri="{FF2B5EF4-FFF2-40B4-BE49-F238E27FC236}">
                  <a16:creationId xmlns:a16="http://schemas.microsoft.com/office/drawing/2014/main" id="{FBE70841-45DE-DC95-CC0B-14652FECE149}"/>
                </a:ext>
              </a:extLst>
            </p:cNvPr>
            <p:cNvGrpSpPr/>
            <p:nvPr/>
          </p:nvGrpSpPr>
          <p:grpSpPr>
            <a:xfrm rot="10800000">
              <a:off x="1269586" y="1423208"/>
              <a:ext cx="1275887" cy="1275564"/>
              <a:chOff x="7615373" y="4639598"/>
              <a:chExt cx="1275887" cy="1654477"/>
            </a:xfrm>
          </p:grpSpPr>
          <p:sp>
            <p:nvSpPr>
              <p:cNvPr id="5" name="Google Shape;319;p59">
                <a:extLst>
                  <a:ext uri="{FF2B5EF4-FFF2-40B4-BE49-F238E27FC236}">
                    <a16:creationId xmlns:a16="http://schemas.microsoft.com/office/drawing/2014/main" id="{3E124F6B-5428-BADA-6092-86E2622B355C}"/>
                  </a:ext>
                </a:extLst>
              </p:cNvPr>
              <p:cNvSpPr/>
              <p:nvPr/>
            </p:nvSpPr>
            <p:spPr>
              <a:xfrm>
                <a:off x="8115241" y="4639598"/>
                <a:ext cx="776019" cy="1654477"/>
              </a:xfrm>
              <a:custGeom>
                <a:avLst/>
                <a:gdLst/>
                <a:ahLst/>
                <a:cxnLst/>
                <a:rect l="l" t="t" r="r" b="b"/>
                <a:pathLst>
                  <a:path w="516" h="1033" extrusionOk="0">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 name="Google Shape;320;p59">
                <a:extLst>
                  <a:ext uri="{FF2B5EF4-FFF2-40B4-BE49-F238E27FC236}">
                    <a16:creationId xmlns:a16="http://schemas.microsoft.com/office/drawing/2014/main" id="{7B36C5A1-0E67-F8A1-9D18-42EA92850156}"/>
                  </a:ext>
                </a:extLst>
              </p:cNvPr>
              <p:cNvSpPr/>
              <p:nvPr/>
            </p:nvSpPr>
            <p:spPr>
              <a:xfrm>
                <a:off x="7615373" y="4936015"/>
                <a:ext cx="997406" cy="106164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7" name="Google Shape;321;p59">
                <a:extLst>
                  <a:ext uri="{FF2B5EF4-FFF2-40B4-BE49-F238E27FC236}">
                    <a16:creationId xmlns:a16="http://schemas.microsoft.com/office/drawing/2014/main" id="{C7657A2B-3CA8-FE2B-2031-CCA28FEC27E9}"/>
                  </a:ext>
                </a:extLst>
              </p:cNvPr>
              <p:cNvSpPr/>
              <p:nvPr/>
            </p:nvSpPr>
            <p:spPr>
              <a:xfrm>
                <a:off x="7997556" y="5342813"/>
                <a:ext cx="233039" cy="248048"/>
              </a:xfrm>
              <a:prstGeom prst="ellipse">
                <a:avLst/>
              </a:pr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8" name="Google Shape;322;p59">
              <a:extLst>
                <a:ext uri="{FF2B5EF4-FFF2-40B4-BE49-F238E27FC236}">
                  <a16:creationId xmlns:a16="http://schemas.microsoft.com/office/drawing/2014/main" id="{D4CF46FA-852C-1A29-73DE-6445E032CA80}"/>
                </a:ext>
              </a:extLst>
            </p:cNvPr>
            <p:cNvGrpSpPr/>
            <p:nvPr/>
          </p:nvGrpSpPr>
          <p:grpSpPr>
            <a:xfrm>
              <a:off x="1269585" y="3000507"/>
              <a:ext cx="1275888" cy="1317091"/>
              <a:chOff x="7336892" y="3306342"/>
              <a:chExt cx="1275888" cy="1651996"/>
            </a:xfrm>
          </p:grpSpPr>
          <p:sp>
            <p:nvSpPr>
              <p:cNvPr id="9" name="Google Shape;323;p59">
                <a:extLst>
                  <a:ext uri="{FF2B5EF4-FFF2-40B4-BE49-F238E27FC236}">
                    <a16:creationId xmlns:a16="http://schemas.microsoft.com/office/drawing/2014/main" id="{86F80898-94AF-E19C-CBE7-9BFFC819445C}"/>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0" name="Google Shape;324;p59">
                <a:extLst>
                  <a:ext uri="{FF2B5EF4-FFF2-40B4-BE49-F238E27FC236}">
                    <a16:creationId xmlns:a16="http://schemas.microsoft.com/office/drawing/2014/main" id="{58074763-F95A-0CB2-61AE-51338CFADFA3}"/>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1" name="Google Shape;325;p59">
                <a:extLst>
                  <a:ext uri="{FF2B5EF4-FFF2-40B4-BE49-F238E27FC236}">
                    <a16:creationId xmlns:a16="http://schemas.microsoft.com/office/drawing/2014/main" id="{8D1C6EDB-9B11-7126-DF3B-2F32AC86F053}"/>
                  </a:ext>
                </a:extLst>
              </p:cNvPr>
              <p:cNvSpPr/>
              <p:nvPr/>
            </p:nvSpPr>
            <p:spPr>
              <a:xfrm>
                <a:off x="7997557" y="4007076"/>
                <a:ext cx="233039" cy="250528"/>
              </a:xfrm>
              <a:prstGeom prst="ellipse">
                <a:avLst/>
              </a:pr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12" name="Google Shape;326;p59">
              <a:extLst>
                <a:ext uri="{FF2B5EF4-FFF2-40B4-BE49-F238E27FC236}">
                  <a16:creationId xmlns:a16="http://schemas.microsoft.com/office/drawing/2014/main" id="{5CD5A856-76B1-8F97-33A2-3526C2953F3A}"/>
                </a:ext>
              </a:extLst>
            </p:cNvPr>
            <p:cNvGrpSpPr/>
            <p:nvPr/>
          </p:nvGrpSpPr>
          <p:grpSpPr>
            <a:xfrm>
              <a:off x="1269585" y="4619333"/>
              <a:ext cx="1275888" cy="1331714"/>
              <a:chOff x="7336892" y="3306342"/>
              <a:chExt cx="1275888" cy="1651996"/>
            </a:xfrm>
          </p:grpSpPr>
          <p:sp>
            <p:nvSpPr>
              <p:cNvPr id="13" name="Google Shape;327;p59">
                <a:extLst>
                  <a:ext uri="{FF2B5EF4-FFF2-40B4-BE49-F238E27FC236}">
                    <a16:creationId xmlns:a16="http://schemas.microsoft.com/office/drawing/2014/main" id="{33AE0CC1-CFFE-D0CC-7CEE-9F2FFEFBB3DF}"/>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4" name="Google Shape;328;p59">
                <a:extLst>
                  <a:ext uri="{FF2B5EF4-FFF2-40B4-BE49-F238E27FC236}">
                    <a16:creationId xmlns:a16="http://schemas.microsoft.com/office/drawing/2014/main" id="{F98EC31A-10A5-366E-3BD6-A8214EE9AE08}"/>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5" name="Google Shape;329;p59">
                <a:extLst>
                  <a:ext uri="{FF2B5EF4-FFF2-40B4-BE49-F238E27FC236}">
                    <a16:creationId xmlns:a16="http://schemas.microsoft.com/office/drawing/2014/main" id="{C0AD5954-F0BE-DB07-E571-EC037DB90623}"/>
                  </a:ext>
                </a:extLst>
              </p:cNvPr>
              <p:cNvSpPr/>
              <p:nvPr/>
            </p:nvSpPr>
            <p:spPr>
              <a:xfrm>
                <a:off x="7997557" y="4007076"/>
                <a:ext cx="233039" cy="250528"/>
              </a:xfrm>
              <a:prstGeom prst="ellipse">
                <a:avLst/>
              </a:pr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16" name="Google Shape;318;p59">
              <a:extLst>
                <a:ext uri="{FF2B5EF4-FFF2-40B4-BE49-F238E27FC236}">
                  <a16:creationId xmlns:a16="http://schemas.microsoft.com/office/drawing/2014/main" id="{D5DF84A9-C520-3A22-992B-C567576AFA4A}"/>
                </a:ext>
              </a:extLst>
            </p:cNvPr>
            <p:cNvGrpSpPr/>
            <p:nvPr/>
          </p:nvGrpSpPr>
          <p:grpSpPr>
            <a:xfrm rot="10800000">
              <a:off x="1269586" y="6197300"/>
              <a:ext cx="1275887" cy="1267038"/>
              <a:chOff x="7615373" y="4639598"/>
              <a:chExt cx="1275887" cy="1654477"/>
            </a:xfrm>
          </p:grpSpPr>
          <p:sp>
            <p:nvSpPr>
              <p:cNvPr id="17" name="Google Shape;319;p59">
                <a:extLst>
                  <a:ext uri="{FF2B5EF4-FFF2-40B4-BE49-F238E27FC236}">
                    <a16:creationId xmlns:a16="http://schemas.microsoft.com/office/drawing/2014/main" id="{4B759B84-34E5-E93C-EC2A-A9DAC751417B}"/>
                  </a:ext>
                </a:extLst>
              </p:cNvPr>
              <p:cNvSpPr/>
              <p:nvPr/>
            </p:nvSpPr>
            <p:spPr>
              <a:xfrm>
                <a:off x="8115241" y="4639598"/>
                <a:ext cx="776019" cy="1654477"/>
              </a:xfrm>
              <a:custGeom>
                <a:avLst/>
                <a:gdLst/>
                <a:ahLst/>
                <a:cxnLst/>
                <a:rect l="l" t="t" r="r" b="b"/>
                <a:pathLst>
                  <a:path w="516" h="1033" extrusionOk="0">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8" name="Google Shape;320;p59">
                <a:extLst>
                  <a:ext uri="{FF2B5EF4-FFF2-40B4-BE49-F238E27FC236}">
                    <a16:creationId xmlns:a16="http://schemas.microsoft.com/office/drawing/2014/main" id="{12D5DF53-42D6-2391-7DE2-58183A80D171}"/>
                  </a:ext>
                </a:extLst>
              </p:cNvPr>
              <p:cNvSpPr/>
              <p:nvPr/>
            </p:nvSpPr>
            <p:spPr>
              <a:xfrm>
                <a:off x="7615373" y="4936015"/>
                <a:ext cx="997406" cy="106164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9" name="Google Shape;321;p59">
                <a:extLst>
                  <a:ext uri="{FF2B5EF4-FFF2-40B4-BE49-F238E27FC236}">
                    <a16:creationId xmlns:a16="http://schemas.microsoft.com/office/drawing/2014/main" id="{7BCECD99-D37E-63A7-644D-1427C02B8963}"/>
                  </a:ext>
                </a:extLst>
              </p:cNvPr>
              <p:cNvSpPr/>
              <p:nvPr/>
            </p:nvSpPr>
            <p:spPr>
              <a:xfrm>
                <a:off x="7997556" y="5342813"/>
                <a:ext cx="233039" cy="248048"/>
              </a:xfrm>
              <a:prstGeom prst="ellipse">
                <a:avLst/>
              </a:pr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20" name="Google Shape;322;p59">
              <a:extLst>
                <a:ext uri="{FF2B5EF4-FFF2-40B4-BE49-F238E27FC236}">
                  <a16:creationId xmlns:a16="http://schemas.microsoft.com/office/drawing/2014/main" id="{A927335A-74E5-4432-E90C-0C9451150D12}"/>
                </a:ext>
              </a:extLst>
            </p:cNvPr>
            <p:cNvGrpSpPr/>
            <p:nvPr/>
          </p:nvGrpSpPr>
          <p:grpSpPr>
            <a:xfrm>
              <a:off x="1269585" y="7775872"/>
              <a:ext cx="1275888" cy="1218999"/>
              <a:chOff x="7336892" y="3306342"/>
              <a:chExt cx="1275888" cy="1651996"/>
            </a:xfrm>
          </p:grpSpPr>
          <p:sp>
            <p:nvSpPr>
              <p:cNvPr id="21" name="Google Shape;323;p59">
                <a:extLst>
                  <a:ext uri="{FF2B5EF4-FFF2-40B4-BE49-F238E27FC236}">
                    <a16:creationId xmlns:a16="http://schemas.microsoft.com/office/drawing/2014/main" id="{166D166F-31CB-E968-B70C-6439C092B866}"/>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22" name="Google Shape;324;p59">
                <a:extLst>
                  <a:ext uri="{FF2B5EF4-FFF2-40B4-BE49-F238E27FC236}">
                    <a16:creationId xmlns:a16="http://schemas.microsoft.com/office/drawing/2014/main" id="{A8BB170B-9CAB-6BEF-BE05-78C6564AECDD}"/>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23" name="Google Shape;325;p59">
                <a:extLst>
                  <a:ext uri="{FF2B5EF4-FFF2-40B4-BE49-F238E27FC236}">
                    <a16:creationId xmlns:a16="http://schemas.microsoft.com/office/drawing/2014/main" id="{3EF383E8-21E7-6269-8F85-7DF77175601E}"/>
                  </a:ext>
                </a:extLst>
              </p:cNvPr>
              <p:cNvSpPr/>
              <p:nvPr/>
            </p:nvSpPr>
            <p:spPr>
              <a:xfrm>
                <a:off x="7997557" y="4007076"/>
                <a:ext cx="233039" cy="250528"/>
              </a:xfrm>
              <a:prstGeom prst="ellipse">
                <a:avLst/>
              </a:pr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24" name="Google Shape;315;p59">
              <a:extLst>
                <a:ext uri="{FF2B5EF4-FFF2-40B4-BE49-F238E27FC236}">
                  <a16:creationId xmlns:a16="http://schemas.microsoft.com/office/drawing/2014/main" id="{7B255C4F-13F3-AC9B-9DB2-C13C48983241}"/>
                </a:ext>
              </a:extLst>
            </p:cNvPr>
            <p:cNvSpPr/>
            <p:nvPr/>
          </p:nvSpPr>
          <p:spPr>
            <a:xfrm>
              <a:off x="2566816" y="1707067"/>
              <a:ext cx="11861972" cy="864171"/>
            </a:xfrm>
            <a:prstGeom prst="rect">
              <a:avLst/>
            </a:prstGeom>
            <a:noFill/>
            <a:ln>
              <a:noFill/>
            </a:ln>
          </p:spPr>
          <p:txBody>
            <a:bodyPr spcFirstLastPara="1" wrap="square" lIns="91425" tIns="45700" rIns="91425" bIns="45700" anchor="t" anchorCtr="0">
              <a:spAutoFit/>
            </a:bodyPr>
            <a:lstStyle/>
            <a:p>
              <a:pPr lvl="0">
                <a:lnSpc>
                  <a:spcPct val="114000"/>
                </a:lnSpc>
                <a:buSzPts val="2200"/>
              </a:pPr>
              <a:r>
                <a:rPr lang="en-US" sz="2200" b="1">
                  <a:solidFill>
                    <a:srgbClr val="434343"/>
                  </a:solidFill>
                  <a:latin typeface="Open Sans"/>
                  <a:ea typeface="Open Sans"/>
                  <a:cs typeface="Open Sans"/>
                </a:rPr>
                <a:t>Unnecessary accounts and privileges</a:t>
              </a:r>
              <a:r>
                <a:rPr lang="en-US" sz="2200">
                  <a:solidFill>
                    <a:srgbClr val="434343"/>
                  </a:solidFill>
                  <a:latin typeface="Open Sans"/>
                  <a:ea typeface="Open Sans"/>
                  <a:cs typeface="Open Sans"/>
                </a:rPr>
                <a:t>: Leaving unused accounts active or assigning excessive privileges to users can create security risks.</a:t>
              </a:r>
              <a:endParaRPr sz="2200">
                <a:solidFill>
                  <a:srgbClr val="434343"/>
                </a:solidFill>
                <a:latin typeface="Open Sans"/>
                <a:ea typeface="Open Sans"/>
                <a:cs typeface="Open Sans"/>
              </a:endParaRPr>
            </a:p>
          </p:txBody>
        </p:sp>
        <p:sp>
          <p:nvSpPr>
            <p:cNvPr id="27" name="TextBox 26">
              <a:extLst>
                <a:ext uri="{FF2B5EF4-FFF2-40B4-BE49-F238E27FC236}">
                  <a16:creationId xmlns:a16="http://schemas.microsoft.com/office/drawing/2014/main" id="{672CBECF-EF6F-0C6D-AEFC-9F25D755B133}"/>
                </a:ext>
              </a:extLst>
            </p:cNvPr>
            <p:cNvSpPr txBox="1"/>
            <p:nvPr/>
          </p:nvSpPr>
          <p:spPr>
            <a:xfrm>
              <a:off x="2566816" y="3305109"/>
              <a:ext cx="11881216" cy="840615"/>
            </a:xfrm>
            <a:prstGeom prst="rect">
              <a:avLst/>
            </a:prstGeom>
            <a:noFill/>
          </p:spPr>
          <p:txBody>
            <a:bodyPr wrap="square">
              <a:spAutoFit/>
            </a:bodyPr>
            <a:lstStyle/>
            <a:p>
              <a:pPr>
                <a:lnSpc>
                  <a:spcPct val="114000"/>
                </a:lnSpc>
                <a:buSzPts val="2200"/>
              </a:pPr>
              <a:r>
                <a:rPr lang="en-US" sz="2200" b="1">
                  <a:solidFill>
                    <a:srgbClr val="434343"/>
                  </a:solidFill>
                  <a:latin typeface="Open Sans"/>
                  <a:ea typeface="Open Sans"/>
                  <a:cs typeface="Open Sans"/>
                </a:rPr>
                <a:t>Weak passwords: </a:t>
              </a:r>
              <a:r>
                <a:rPr lang="en-US" sz="2200">
                  <a:solidFill>
                    <a:srgbClr val="434343"/>
                  </a:solidFill>
                  <a:latin typeface="Open Sans"/>
                  <a:ea typeface="Open Sans"/>
                  <a:cs typeface="Open Sans"/>
                </a:rPr>
                <a:t>Using default or easily guessable passwords for accounts or systems makes them vulnerable to brute-force attacks.</a:t>
              </a:r>
            </a:p>
          </p:txBody>
        </p:sp>
        <p:sp>
          <p:nvSpPr>
            <p:cNvPr id="28" name="TextBox 27">
              <a:extLst>
                <a:ext uri="{FF2B5EF4-FFF2-40B4-BE49-F238E27FC236}">
                  <a16:creationId xmlns:a16="http://schemas.microsoft.com/office/drawing/2014/main" id="{0A08E96E-9344-B6D4-319B-A008A5A26809}"/>
                </a:ext>
              </a:extLst>
            </p:cNvPr>
            <p:cNvSpPr txBox="1"/>
            <p:nvPr/>
          </p:nvSpPr>
          <p:spPr>
            <a:xfrm>
              <a:off x="2566816" y="4931247"/>
              <a:ext cx="11881216" cy="840615"/>
            </a:xfrm>
            <a:prstGeom prst="rect">
              <a:avLst/>
            </a:prstGeom>
            <a:noFill/>
          </p:spPr>
          <p:txBody>
            <a:bodyPr wrap="square">
              <a:spAutoFit/>
            </a:bodyPr>
            <a:lstStyle/>
            <a:p>
              <a:pPr>
                <a:lnSpc>
                  <a:spcPct val="114000"/>
                </a:lnSpc>
                <a:buSzPts val="2200"/>
              </a:pPr>
              <a:r>
                <a:rPr lang="en-US" sz="2200" b="1">
                  <a:solidFill>
                    <a:srgbClr val="434343"/>
                  </a:solidFill>
                  <a:latin typeface="Open Sans"/>
                  <a:ea typeface="Open Sans"/>
                  <a:cs typeface="Open Sans"/>
                </a:rPr>
                <a:t>Insecure remote access: </a:t>
              </a:r>
              <a:r>
                <a:rPr lang="en-US" sz="2200">
                  <a:solidFill>
                    <a:srgbClr val="434343"/>
                  </a:solidFill>
                  <a:latin typeface="Open Sans"/>
                  <a:ea typeface="Open Sans"/>
                  <a:cs typeface="Open Sans"/>
                </a:rPr>
                <a:t>Enabling remote access features without proper security measures, such as strong passwords or two-factor authentication, creates vulnerabilities.</a:t>
              </a:r>
            </a:p>
          </p:txBody>
        </p:sp>
        <p:sp>
          <p:nvSpPr>
            <p:cNvPr id="29" name="TextBox 28">
              <a:extLst>
                <a:ext uri="{FF2B5EF4-FFF2-40B4-BE49-F238E27FC236}">
                  <a16:creationId xmlns:a16="http://schemas.microsoft.com/office/drawing/2014/main" id="{FB5D7641-BB14-BB31-0F82-1D4E201DA40C}"/>
                </a:ext>
              </a:extLst>
            </p:cNvPr>
            <p:cNvSpPr txBox="1"/>
            <p:nvPr/>
          </p:nvSpPr>
          <p:spPr>
            <a:xfrm>
              <a:off x="2566816" y="6476876"/>
              <a:ext cx="11881216" cy="840615"/>
            </a:xfrm>
            <a:prstGeom prst="rect">
              <a:avLst/>
            </a:prstGeom>
            <a:noFill/>
          </p:spPr>
          <p:txBody>
            <a:bodyPr wrap="square">
              <a:spAutoFit/>
            </a:bodyPr>
            <a:lstStyle/>
            <a:p>
              <a:pPr>
                <a:lnSpc>
                  <a:spcPct val="114000"/>
                </a:lnSpc>
                <a:buSzPts val="2200"/>
              </a:pPr>
              <a:r>
                <a:rPr lang="en-US" sz="2200" b="1">
                  <a:solidFill>
                    <a:srgbClr val="434343"/>
                  </a:solidFill>
                  <a:latin typeface="Open Sans"/>
                  <a:ea typeface="Open Sans"/>
                  <a:cs typeface="Open Sans"/>
                </a:rPr>
                <a:t>Unpatched software: </a:t>
              </a:r>
              <a:r>
                <a:rPr lang="en-US" sz="2200">
                  <a:solidFill>
                    <a:srgbClr val="434343"/>
                  </a:solidFill>
                  <a:latin typeface="Open Sans"/>
                  <a:ea typeface="Open Sans"/>
                  <a:cs typeface="Open Sans"/>
                </a:rPr>
                <a:t>Running outdated software with known vulnerabilities can lead to exploitation if not patched promptly.</a:t>
              </a:r>
            </a:p>
          </p:txBody>
        </p:sp>
        <p:sp>
          <p:nvSpPr>
            <p:cNvPr id="30" name="TextBox 29">
              <a:extLst>
                <a:ext uri="{FF2B5EF4-FFF2-40B4-BE49-F238E27FC236}">
                  <a16:creationId xmlns:a16="http://schemas.microsoft.com/office/drawing/2014/main" id="{2F98D2E4-3535-02E2-CAFF-077703118721}"/>
                </a:ext>
              </a:extLst>
            </p:cNvPr>
            <p:cNvSpPr txBox="1"/>
            <p:nvPr/>
          </p:nvSpPr>
          <p:spPr>
            <a:xfrm>
              <a:off x="2566816" y="8031428"/>
              <a:ext cx="11881216" cy="840615"/>
            </a:xfrm>
            <a:prstGeom prst="rect">
              <a:avLst/>
            </a:prstGeom>
            <a:noFill/>
          </p:spPr>
          <p:txBody>
            <a:bodyPr wrap="square">
              <a:spAutoFit/>
            </a:bodyPr>
            <a:lstStyle/>
            <a:p>
              <a:pPr>
                <a:lnSpc>
                  <a:spcPct val="114000"/>
                </a:lnSpc>
                <a:buSzPts val="2200"/>
              </a:pPr>
              <a:r>
                <a:rPr lang="en-US" sz="2200" b="1">
                  <a:solidFill>
                    <a:srgbClr val="434343"/>
                  </a:solidFill>
                  <a:latin typeface="Open Sans"/>
                  <a:ea typeface="Open Sans"/>
                  <a:cs typeface="Open Sans"/>
                </a:rPr>
                <a:t>Open ports and services: </a:t>
              </a:r>
              <a:r>
                <a:rPr lang="en-US" sz="2200">
                  <a:solidFill>
                    <a:srgbClr val="434343"/>
                  </a:solidFill>
                  <a:latin typeface="Open Sans"/>
                  <a:ea typeface="Open Sans"/>
                  <a:cs typeface="Open Sans"/>
                </a:rPr>
                <a:t>Keeping unnecessary ports or services running on a system can provide entry points for attackers.</a:t>
              </a:r>
            </a:p>
          </p:txBody>
        </p:sp>
      </p:grpSp>
      <p:sp>
        <p:nvSpPr>
          <p:cNvPr id="26" name="Brandline_LVC">
            <a:extLst>
              <a:ext uri="{FF2B5EF4-FFF2-40B4-BE49-F238E27FC236}">
                <a16:creationId xmlns:a16="http://schemas.microsoft.com/office/drawing/2014/main" id="{5A945A78-FA4B-508A-04FE-662AAFE45B29}"/>
              </a:ext>
            </a:extLst>
          </p:cNvPr>
          <p:cNvSpPr/>
          <p:nvPr/>
        </p:nvSpPr>
        <p:spPr>
          <a:xfrm>
            <a:off x="3581400" y="867860"/>
            <a:ext cx="909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38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title"/>
          </p:nvPr>
        </p:nvSpPr>
        <p:spPr>
          <a:xfrm>
            <a:off x="6356899" y="346608"/>
            <a:ext cx="3542202"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Hackers</a:t>
            </a:r>
            <a:endParaRPr/>
          </a:p>
        </p:txBody>
      </p:sp>
      <p:sp>
        <p:nvSpPr>
          <p:cNvPr id="6" name="Brandline_LVC">
            <a:extLst>
              <a:ext uri="{FF2B5EF4-FFF2-40B4-BE49-F238E27FC236}">
                <a16:creationId xmlns:a16="http://schemas.microsoft.com/office/drawing/2014/main" id="{EE747E1D-5802-407E-31ED-60FD338DE9EE}"/>
              </a:ext>
            </a:extLst>
          </p:cNvPr>
          <p:cNvSpPr/>
          <p:nvPr/>
        </p:nvSpPr>
        <p:spPr>
          <a:xfrm>
            <a:off x="7239001" y="933054"/>
            <a:ext cx="1795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318;p40">
            <a:extLst>
              <a:ext uri="{FF2B5EF4-FFF2-40B4-BE49-F238E27FC236}">
                <a16:creationId xmlns:a16="http://schemas.microsoft.com/office/drawing/2014/main" id="{A598170D-87BE-C445-00FA-DA533168F889}"/>
              </a:ext>
            </a:extLst>
          </p:cNvPr>
          <p:cNvSpPr/>
          <p:nvPr/>
        </p:nvSpPr>
        <p:spPr>
          <a:xfrm>
            <a:off x="4664936" y="3072793"/>
            <a:ext cx="6215803" cy="529108"/>
          </a:xfrm>
          <a:prstGeom prst="roundRect">
            <a:avLst>
              <a:gd name="adj" fmla="val 16667"/>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The three major types of hackers are:</a:t>
            </a:r>
            <a:endParaRPr lang="en-US"/>
          </a:p>
        </p:txBody>
      </p:sp>
      <p:grpSp>
        <p:nvGrpSpPr>
          <p:cNvPr id="8" name="Google Shape;313;p39">
            <a:extLst>
              <a:ext uri="{FF2B5EF4-FFF2-40B4-BE49-F238E27FC236}">
                <a16:creationId xmlns:a16="http://schemas.microsoft.com/office/drawing/2014/main" id="{2D89BB03-C037-4C28-78D6-DE86A060F873}"/>
              </a:ext>
            </a:extLst>
          </p:cNvPr>
          <p:cNvGrpSpPr/>
          <p:nvPr/>
        </p:nvGrpSpPr>
        <p:grpSpPr>
          <a:xfrm>
            <a:off x="2969943" y="4326310"/>
            <a:ext cx="10389140" cy="2138802"/>
            <a:chOff x="914400" y="1797122"/>
            <a:chExt cx="7274316" cy="1421768"/>
          </a:xfrm>
        </p:grpSpPr>
        <p:grpSp>
          <p:nvGrpSpPr>
            <p:cNvPr id="9" name="Google Shape;314;p39">
              <a:extLst>
                <a:ext uri="{FF2B5EF4-FFF2-40B4-BE49-F238E27FC236}">
                  <a16:creationId xmlns:a16="http://schemas.microsoft.com/office/drawing/2014/main" id="{B15E7A75-2DE1-F1C1-904B-00A166AA0B31}"/>
                </a:ext>
              </a:extLst>
            </p:cNvPr>
            <p:cNvGrpSpPr/>
            <p:nvPr/>
          </p:nvGrpSpPr>
          <p:grpSpPr>
            <a:xfrm>
              <a:off x="1141969" y="1797122"/>
              <a:ext cx="1280163" cy="919178"/>
              <a:chOff x="1166582" y="1708740"/>
              <a:chExt cx="1280163" cy="919178"/>
            </a:xfrm>
          </p:grpSpPr>
          <p:sp>
            <p:nvSpPr>
              <p:cNvPr id="59" name="Google Shape;315;p39">
                <a:extLst>
                  <a:ext uri="{FF2B5EF4-FFF2-40B4-BE49-F238E27FC236}">
                    <a16:creationId xmlns:a16="http://schemas.microsoft.com/office/drawing/2014/main" id="{71AE87A7-E927-AFC8-DBE9-A547E86DC179}"/>
                  </a:ext>
                </a:extLst>
              </p:cNvPr>
              <p:cNvSpPr/>
              <p:nvPr/>
            </p:nvSpPr>
            <p:spPr>
              <a:xfrm>
                <a:off x="1580347" y="1961261"/>
                <a:ext cx="448056" cy="281141"/>
              </a:xfrm>
              <a:custGeom>
                <a:avLst/>
                <a:gdLst/>
                <a:ahLst/>
                <a:cxnLst/>
                <a:rect l="l" t="t" r="r" b="b"/>
                <a:pathLst>
                  <a:path w="155" h="132" extrusionOk="0">
                    <a:moveTo>
                      <a:pt x="155" y="63"/>
                    </a:moveTo>
                    <a:cubicBezTo>
                      <a:pt x="155" y="132"/>
                      <a:pt x="155" y="132"/>
                      <a:pt x="155" y="132"/>
                    </a:cubicBezTo>
                    <a:cubicBezTo>
                      <a:pt x="155" y="97"/>
                      <a:pt x="120" y="68"/>
                      <a:pt x="78" y="68"/>
                    </a:cubicBezTo>
                    <a:cubicBezTo>
                      <a:pt x="35" y="68"/>
                      <a:pt x="0" y="97"/>
                      <a:pt x="0" y="132"/>
                    </a:cubicBezTo>
                    <a:cubicBezTo>
                      <a:pt x="0" y="63"/>
                      <a:pt x="0" y="63"/>
                      <a:pt x="0" y="63"/>
                    </a:cubicBezTo>
                    <a:cubicBezTo>
                      <a:pt x="0" y="28"/>
                      <a:pt x="35" y="0"/>
                      <a:pt x="78" y="0"/>
                    </a:cubicBezTo>
                    <a:cubicBezTo>
                      <a:pt x="120" y="0"/>
                      <a:pt x="155" y="28"/>
                      <a:pt x="155" y="63"/>
                    </a:cubicBezTo>
                    <a:close/>
                  </a:path>
                </a:pathLst>
              </a:custGeom>
              <a:solidFill>
                <a:srgbClr val="1E4E79"/>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 name="Google Shape;316;p39">
                <a:extLst>
                  <a:ext uri="{FF2B5EF4-FFF2-40B4-BE49-F238E27FC236}">
                    <a16:creationId xmlns:a16="http://schemas.microsoft.com/office/drawing/2014/main" id="{01E3651D-038B-BA73-D4AB-37B1CE9F546F}"/>
                  </a:ext>
                </a:extLst>
              </p:cNvPr>
              <p:cNvGrpSpPr/>
              <p:nvPr/>
            </p:nvGrpSpPr>
            <p:grpSpPr>
              <a:xfrm>
                <a:off x="1166582" y="1863620"/>
                <a:ext cx="1280163" cy="764298"/>
                <a:chOff x="1264879" y="2292908"/>
                <a:chExt cx="1280163" cy="764298"/>
              </a:xfrm>
            </p:grpSpPr>
            <p:sp>
              <p:nvSpPr>
                <p:cNvPr id="62" name="Google Shape;317;p39">
                  <a:extLst>
                    <a:ext uri="{FF2B5EF4-FFF2-40B4-BE49-F238E27FC236}">
                      <a16:creationId xmlns:a16="http://schemas.microsoft.com/office/drawing/2014/main" id="{DD6D30AC-8760-F9EC-AC98-30CEDFADC199}"/>
                    </a:ext>
                  </a:extLst>
                </p:cNvPr>
                <p:cNvSpPr/>
                <p:nvPr/>
              </p:nvSpPr>
              <p:spPr>
                <a:xfrm>
                  <a:off x="1479763" y="2609401"/>
                  <a:ext cx="22860" cy="183500"/>
                </a:xfrm>
                <a:custGeom>
                  <a:avLst/>
                  <a:gdLst/>
                  <a:ahLst/>
                  <a:cxnLst/>
                  <a:rect l="l" t="t" r="r" b="b"/>
                  <a:pathLst>
                    <a:path w="8" h="86" extrusionOk="0">
                      <a:moveTo>
                        <a:pt x="8" y="18"/>
                      </a:moveTo>
                      <a:cubicBezTo>
                        <a:pt x="8" y="86"/>
                        <a:pt x="8" y="86"/>
                        <a:pt x="8" y="86"/>
                      </a:cubicBezTo>
                      <a:cubicBezTo>
                        <a:pt x="5" y="81"/>
                        <a:pt x="2" y="75"/>
                        <a:pt x="0" y="69"/>
                      </a:cubicBezTo>
                      <a:cubicBezTo>
                        <a:pt x="0" y="0"/>
                        <a:pt x="0" y="0"/>
                        <a:pt x="0" y="0"/>
                      </a:cubicBezTo>
                      <a:cubicBezTo>
                        <a:pt x="2" y="6"/>
                        <a:pt x="5" y="12"/>
                        <a:pt x="8" y="18"/>
                      </a:cubicBezTo>
                    </a:path>
                  </a:pathLst>
                </a:custGeom>
                <a:solidFill>
                  <a:srgbClr val="1E4E79"/>
                </a:solidFill>
                <a:ln w="9525" cap="flat" cmpd="sng">
                  <a:solidFill>
                    <a:srgbClr val="2E75B5"/>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318;p39">
                  <a:extLst>
                    <a:ext uri="{FF2B5EF4-FFF2-40B4-BE49-F238E27FC236}">
                      <a16:creationId xmlns:a16="http://schemas.microsoft.com/office/drawing/2014/main" id="{3BCD97F8-1971-FB41-8E6B-D18ADAD19844}"/>
                    </a:ext>
                  </a:extLst>
                </p:cNvPr>
                <p:cNvGrpSpPr/>
                <p:nvPr/>
              </p:nvGrpSpPr>
              <p:grpSpPr>
                <a:xfrm>
                  <a:off x="2302723" y="2609401"/>
                  <a:ext cx="25145" cy="183498"/>
                  <a:chOff x="1934680" y="2496751"/>
                  <a:chExt cx="25145" cy="249173"/>
                </a:xfrm>
              </p:grpSpPr>
              <p:sp>
                <p:nvSpPr>
                  <p:cNvPr id="271" name="Google Shape;319;p39">
                    <a:extLst>
                      <a:ext uri="{FF2B5EF4-FFF2-40B4-BE49-F238E27FC236}">
                        <a16:creationId xmlns:a16="http://schemas.microsoft.com/office/drawing/2014/main" id="{268EF6C9-BB0D-912B-E5DD-B7EC2BBE9FB9}"/>
                      </a:ext>
                    </a:extLst>
                  </p:cNvPr>
                  <p:cNvSpPr/>
                  <p:nvPr/>
                </p:nvSpPr>
                <p:spPr>
                  <a:xfrm>
                    <a:off x="1946109" y="2496751"/>
                    <a:ext cx="13716" cy="224028"/>
                  </a:xfrm>
                  <a:custGeom>
                    <a:avLst/>
                    <a:gdLst/>
                    <a:ahLst/>
                    <a:cxnLst/>
                    <a:rect l="l" t="t" r="r" b="b"/>
                    <a:pathLst>
                      <a:path w="5" h="78" extrusionOk="0">
                        <a:moveTo>
                          <a:pt x="5" y="0"/>
                        </a:moveTo>
                        <a:cubicBezTo>
                          <a:pt x="5" y="69"/>
                          <a:pt x="5" y="69"/>
                          <a:pt x="5" y="69"/>
                        </a:cubicBezTo>
                        <a:cubicBezTo>
                          <a:pt x="3" y="72"/>
                          <a:pt x="2" y="75"/>
                          <a:pt x="0" y="78"/>
                        </a:cubicBezTo>
                        <a:cubicBezTo>
                          <a:pt x="0" y="9"/>
                          <a:pt x="0" y="9"/>
                          <a:pt x="0" y="9"/>
                        </a:cubicBezTo>
                        <a:cubicBezTo>
                          <a:pt x="2" y="6"/>
                          <a:pt x="3" y="3"/>
                          <a:pt x="5" y="0"/>
                        </a:cubicBezTo>
                      </a:path>
                    </a:pathLst>
                  </a:custGeom>
                  <a:solidFill>
                    <a:srgbClr val="1E4E79"/>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320;p39">
                    <a:extLst>
                      <a:ext uri="{FF2B5EF4-FFF2-40B4-BE49-F238E27FC236}">
                        <a16:creationId xmlns:a16="http://schemas.microsoft.com/office/drawing/2014/main" id="{C81A1C08-4252-F8AA-7AEB-30026E3B3E7A}"/>
                      </a:ext>
                    </a:extLst>
                  </p:cNvPr>
                  <p:cNvSpPr/>
                  <p:nvPr/>
                </p:nvSpPr>
                <p:spPr>
                  <a:xfrm>
                    <a:off x="1934680" y="2521896"/>
                    <a:ext cx="11431" cy="224028"/>
                  </a:xfrm>
                  <a:custGeom>
                    <a:avLst/>
                    <a:gdLst/>
                    <a:ahLst/>
                    <a:cxnLst/>
                    <a:rect l="l" t="t" r="r" b="b"/>
                    <a:pathLst>
                      <a:path w="4" h="77" extrusionOk="0">
                        <a:moveTo>
                          <a:pt x="4" y="0"/>
                        </a:moveTo>
                        <a:cubicBezTo>
                          <a:pt x="4" y="69"/>
                          <a:pt x="4" y="69"/>
                          <a:pt x="4" y="69"/>
                        </a:cubicBezTo>
                        <a:cubicBezTo>
                          <a:pt x="3" y="72"/>
                          <a:pt x="1" y="75"/>
                          <a:pt x="0" y="77"/>
                        </a:cubicBezTo>
                        <a:cubicBezTo>
                          <a:pt x="0" y="9"/>
                          <a:pt x="0" y="9"/>
                          <a:pt x="0" y="9"/>
                        </a:cubicBezTo>
                        <a:cubicBezTo>
                          <a:pt x="1" y="6"/>
                          <a:pt x="3" y="3"/>
                          <a:pt x="4" y="0"/>
                        </a:cubicBezTo>
                      </a:path>
                    </a:pathLst>
                  </a:custGeom>
                  <a:solidFill>
                    <a:srgbClr val="1E4E79"/>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6" name="Google Shape;321;p39">
                  <a:extLst>
                    <a:ext uri="{FF2B5EF4-FFF2-40B4-BE49-F238E27FC236}">
                      <a16:creationId xmlns:a16="http://schemas.microsoft.com/office/drawing/2014/main" id="{E4FA7F42-90A0-71C4-B7AF-1FDB17839035}"/>
                    </a:ext>
                  </a:extLst>
                </p:cNvPr>
                <p:cNvSpPr/>
                <p:nvPr/>
              </p:nvSpPr>
              <p:spPr>
                <a:xfrm>
                  <a:off x="2042119" y="2764281"/>
                  <a:ext cx="61723" cy="161614"/>
                </a:xfrm>
                <a:custGeom>
                  <a:avLst/>
                  <a:gdLst/>
                  <a:ahLst/>
                  <a:cxnLst/>
                  <a:rect l="l" t="t" r="r" b="b"/>
                  <a:pathLst>
                    <a:path w="21" h="76" extrusionOk="0">
                      <a:moveTo>
                        <a:pt x="21" y="0"/>
                      </a:moveTo>
                      <a:cubicBezTo>
                        <a:pt x="21" y="69"/>
                        <a:pt x="21" y="69"/>
                        <a:pt x="21" y="69"/>
                      </a:cubicBezTo>
                      <a:cubicBezTo>
                        <a:pt x="15" y="72"/>
                        <a:pt x="7" y="74"/>
                        <a:pt x="0" y="76"/>
                      </a:cubicBezTo>
                      <a:cubicBezTo>
                        <a:pt x="0" y="7"/>
                        <a:pt x="0" y="7"/>
                        <a:pt x="0" y="7"/>
                      </a:cubicBezTo>
                      <a:cubicBezTo>
                        <a:pt x="7" y="5"/>
                        <a:pt x="15" y="3"/>
                        <a:pt x="21" y="0"/>
                      </a:cubicBezTo>
                      <a:close/>
                    </a:path>
                  </a:pathLst>
                </a:custGeom>
                <a:solidFill>
                  <a:srgbClr val="1E4E79"/>
                </a:solidFill>
                <a:ln w="9525" cap="flat" cmpd="sng">
                  <a:solidFill>
                    <a:srgbClr val="2E75B5"/>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322;p39">
                  <a:extLst>
                    <a:ext uri="{FF2B5EF4-FFF2-40B4-BE49-F238E27FC236}">
                      <a16:creationId xmlns:a16="http://schemas.microsoft.com/office/drawing/2014/main" id="{B16422CB-C2F2-E4D9-581C-E76491431F23}"/>
                    </a:ext>
                  </a:extLst>
                </p:cNvPr>
                <p:cNvSpPr/>
                <p:nvPr/>
              </p:nvSpPr>
              <p:spPr>
                <a:xfrm>
                  <a:off x="1701504" y="2764281"/>
                  <a:ext cx="61723" cy="161614"/>
                </a:xfrm>
                <a:custGeom>
                  <a:avLst/>
                  <a:gdLst/>
                  <a:ahLst/>
                  <a:cxnLst/>
                  <a:rect l="l" t="t" r="r" b="b"/>
                  <a:pathLst>
                    <a:path w="21" h="76" extrusionOk="0">
                      <a:moveTo>
                        <a:pt x="21" y="7"/>
                      </a:moveTo>
                      <a:cubicBezTo>
                        <a:pt x="21" y="76"/>
                        <a:pt x="21" y="76"/>
                        <a:pt x="21" y="76"/>
                      </a:cubicBezTo>
                      <a:cubicBezTo>
                        <a:pt x="14" y="74"/>
                        <a:pt x="6" y="72"/>
                        <a:pt x="0" y="69"/>
                      </a:cubicBezTo>
                      <a:cubicBezTo>
                        <a:pt x="0" y="0"/>
                        <a:pt x="0" y="0"/>
                        <a:pt x="0" y="0"/>
                      </a:cubicBezTo>
                      <a:cubicBezTo>
                        <a:pt x="6" y="3"/>
                        <a:pt x="14" y="5"/>
                        <a:pt x="21" y="7"/>
                      </a:cubicBezTo>
                    </a:path>
                  </a:pathLst>
                </a:custGeom>
                <a:solidFill>
                  <a:srgbClr val="1E4E79"/>
                </a:solidFill>
                <a:ln w="9525" cap="flat" cmpd="sng">
                  <a:solidFill>
                    <a:srgbClr val="2E75B5"/>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323;p39">
                  <a:extLst>
                    <a:ext uri="{FF2B5EF4-FFF2-40B4-BE49-F238E27FC236}">
                      <a16:creationId xmlns:a16="http://schemas.microsoft.com/office/drawing/2014/main" id="{2E93A94C-3AAF-BC4B-F7E4-440A040EA74F}"/>
                    </a:ext>
                  </a:extLst>
                </p:cNvPr>
                <p:cNvSpPr/>
                <p:nvPr/>
              </p:nvSpPr>
              <p:spPr>
                <a:xfrm>
                  <a:off x="2286720" y="2757547"/>
                  <a:ext cx="137160" cy="227270"/>
                </a:xfrm>
                <a:custGeom>
                  <a:avLst/>
                  <a:gdLst/>
                  <a:ahLst/>
                  <a:cxnLst/>
                  <a:rect l="l" t="t" r="r" b="b"/>
                  <a:pathLst>
                    <a:path w="60" h="135" extrusionOk="0">
                      <a:moveTo>
                        <a:pt x="60" y="0"/>
                      </a:moveTo>
                      <a:lnTo>
                        <a:pt x="60" y="86"/>
                      </a:lnTo>
                      <a:lnTo>
                        <a:pt x="0" y="135"/>
                      </a:lnTo>
                      <a:lnTo>
                        <a:pt x="0" y="48"/>
                      </a:lnTo>
                      <a:lnTo>
                        <a:pt x="60" y="0"/>
                      </a:lnTo>
                      <a:close/>
                    </a:path>
                  </a:pathLst>
                </a:custGeom>
                <a:solidFill>
                  <a:srgbClr val="2E75B5"/>
                </a:solidFill>
                <a:ln w="9525" cap="flat" cmpd="sng">
                  <a:solidFill>
                    <a:srgbClr val="2E75B5"/>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324;p39">
                  <a:extLst>
                    <a:ext uri="{FF2B5EF4-FFF2-40B4-BE49-F238E27FC236}">
                      <a16:creationId xmlns:a16="http://schemas.microsoft.com/office/drawing/2014/main" id="{C3376128-6E8C-8587-FD32-A2FBB9B8589A}"/>
                    </a:ext>
                  </a:extLst>
                </p:cNvPr>
                <p:cNvSpPr/>
                <p:nvPr/>
              </p:nvSpPr>
              <p:spPr>
                <a:xfrm>
                  <a:off x="1381464" y="2757547"/>
                  <a:ext cx="137160" cy="227270"/>
                </a:xfrm>
                <a:custGeom>
                  <a:avLst/>
                  <a:gdLst/>
                  <a:ahLst/>
                  <a:cxnLst/>
                  <a:rect l="l" t="t" r="r" b="b"/>
                  <a:pathLst>
                    <a:path w="60" h="135" extrusionOk="0">
                      <a:moveTo>
                        <a:pt x="60" y="48"/>
                      </a:moveTo>
                      <a:lnTo>
                        <a:pt x="60" y="135"/>
                      </a:lnTo>
                      <a:lnTo>
                        <a:pt x="0" y="86"/>
                      </a:lnTo>
                      <a:lnTo>
                        <a:pt x="0" y="0"/>
                      </a:lnTo>
                      <a:lnTo>
                        <a:pt x="60" y="48"/>
                      </a:lnTo>
                      <a:close/>
                    </a:path>
                  </a:pathLst>
                </a:custGeom>
                <a:solidFill>
                  <a:srgbClr val="2E75B5"/>
                </a:solidFill>
                <a:ln w="9525" cap="flat" cmpd="sng">
                  <a:solidFill>
                    <a:srgbClr val="2E75B5"/>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0" name="Google Shape;325;p39">
                  <a:extLst>
                    <a:ext uri="{FF2B5EF4-FFF2-40B4-BE49-F238E27FC236}">
                      <a16:creationId xmlns:a16="http://schemas.microsoft.com/office/drawing/2014/main" id="{A77A59A7-EE4B-4B34-B3A3-FBD194809A29}"/>
                    </a:ext>
                  </a:extLst>
                </p:cNvPr>
                <p:cNvGrpSpPr/>
                <p:nvPr/>
              </p:nvGrpSpPr>
              <p:grpSpPr>
                <a:xfrm>
                  <a:off x="1264879" y="2292908"/>
                  <a:ext cx="777240" cy="764298"/>
                  <a:chOff x="6408738" y="1671638"/>
                  <a:chExt cx="539750" cy="720725"/>
                </a:xfrm>
              </p:grpSpPr>
              <p:sp>
                <p:nvSpPr>
                  <p:cNvPr id="267" name="Google Shape;326;p39">
                    <a:extLst>
                      <a:ext uri="{FF2B5EF4-FFF2-40B4-BE49-F238E27FC236}">
                        <a16:creationId xmlns:a16="http://schemas.microsoft.com/office/drawing/2014/main" id="{C4E25FC2-5F65-BC1F-D67E-700C8A606983}"/>
                      </a:ext>
                    </a:extLst>
                  </p:cNvPr>
                  <p:cNvSpPr/>
                  <p:nvPr/>
                </p:nvSpPr>
                <p:spPr>
                  <a:xfrm>
                    <a:off x="6489700" y="1671638"/>
                    <a:ext cx="84138" cy="242888"/>
                  </a:xfrm>
                  <a:custGeom>
                    <a:avLst/>
                    <a:gdLst/>
                    <a:ahLst/>
                    <a:cxnLst/>
                    <a:rect l="l" t="t" r="r" b="b"/>
                    <a:pathLst>
                      <a:path w="53" h="153" extrusionOk="0">
                        <a:moveTo>
                          <a:pt x="53" y="65"/>
                        </a:moveTo>
                        <a:lnTo>
                          <a:pt x="53" y="153"/>
                        </a:lnTo>
                        <a:lnTo>
                          <a:pt x="0" y="87"/>
                        </a:lnTo>
                        <a:lnTo>
                          <a:pt x="0" y="0"/>
                        </a:lnTo>
                        <a:lnTo>
                          <a:pt x="53" y="65"/>
                        </a:lnTo>
                        <a:close/>
                      </a:path>
                    </a:pathLst>
                  </a:custGeom>
                  <a:solidFill>
                    <a:srgbClr val="1E4E79"/>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327;p39">
                    <a:extLst>
                      <a:ext uri="{FF2B5EF4-FFF2-40B4-BE49-F238E27FC236}">
                        <a16:creationId xmlns:a16="http://schemas.microsoft.com/office/drawing/2014/main" id="{88B5EFC4-9454-A0BC-A734-421889390346}"/>
                      </a:ext>
                    </a:extLst>
                  </p:cNvPr>
                  <p:cNvSpPr/>
                  <p:nvPr/>
                </p:nvSpPr>
                <p:spPr>
                  <a:xfrm>
                    <a:off x="6408738" y="1946275"/>
                    <a:ext cx="149225" cy="161925"/>
                  </a:xfrm>
                  <a:custGeom>
                    <a:avLst/>
                    <a:gdLst/>
                    <a:ahLst/>
                    <a:cxnLst/>
                    <a:rect l="l" t="t" r="r" b="b"/>
                    <a:pathLst>
                      <a:path w="94" h="102" extrusionOk="0">
                        <a:moveTo>
                          <a:pt x="94" y="15"/>
                        </a:moveTo>
                        <a:lnTo>
                          <a:pt x="94" y="102"/>
                        </a:lnTo>
                        <a:lnTo>
                          <a:pt x="0" y="86"/>
                        </a:lnTo>
                        <a:lnTo>
                          <a:pt x="0" y="0"/>
                        </a:lnTo>
                        <a:lnTo>
                          <a:pt x="94" y="15"/>
                        </a:lnTo>
                        <a:close/>
                      </a:path>
                    </a:pathLst>
                  </a:custGeom>
                  <a:solidFill>
                    <a:srgbClr val="1E4E79"/>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328;p39">
                    <a:extLst>
                      <a:ext uri="{FF2B5EF4-FFF2-40B4-BE49-F238E27FC236}">
                        <a16:creationId xmlns:a16="http://schemas.microsoft.com/office/drawing/2014/main" id="{CFF5C3BB-D54F-CF5C-7180-E2C5D31F4E51}"/>
                      </a:ext>
                    </a:extLst>
                  </p:cNvPr>
                  <p:cNvSpPr/>
                  <p:nvPr/>
                </p:nvSpPr>
                <p:spPr>
                  <a:xfrm>
                    <a:off x="6584950" y="2116138"/>
                    <a:ext cx="127000" cy="207963"/>
                  </a:xfrm>
                  <a:custGeom>
                    <a:avLst/>
                    <a:gdLst/>
                    <a:ahLst/>
                    <a:cxnLst/>
                    <a:rect l="l" t="t" r="r" b="b"/>
                    <a:pathLst>
                      <a:path w="80" h="131" extrusionOk="0">
                        <a:moveTo>
                          <a:pt x="80" y="0"/>
                        </a:moveTo>
                        <a:lnTo>
                          <a:pt x="80" y="87"/>
                        </a:lnTo>
                        <a:lnTo>
                          <a:pt x="0" y="131"/>
                        </a:lnTo>
                        <a:lnTo>
                          <a:pt x="0" y="44"/>
                        </a:lnTo>
                        <a:lnTo>
                          <a:pt x="80" y="0"/>
                        </a:lnTo>
                        <a:close/>
                      </a:path>
                    </a:pathLst>
                  </a:custGeom>
                  <a:solidFill>
                    <a:srgbClr val="1E4E79"/>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329;p39">
                    <a:extLst>
                      <a:ext uri="{FF2B5EF4-FFF2-40B4-BE49-F238E27FC236}">
                        <a16:creationId xmlns:a16="http://schemas.microsoft.com/office/drawing/2014/main" id="{FAB51E70-8D65-C2ED-70F2-5D6F4851938E}"/>
                      </a:ext>
                    </a:extLst>
                  </p:cNvPr>
                  <p:cNvSpPr/>
                  <p:nvPr/>
                </p:nvSpPr>
                <p:spPr>
                  <a:xfrm>
                    <a:off x="6918325" y="2130425"/>
                    <a:ext cx="30163" cy="261938"/>
                  </a:xfrm>
                  <a:custGeom>
                    <a:avLst/>
                    <a:gdLst/>
                    <a:ahLst/>
                    <a:cxnLst/>
                    <a:rect l="l" t="t" r="r" b="b"/>
                    <a:pathLst>
                      <a:path w="19" h="165" extrusionOk="0">
                        <a:moveTo>
                          <a:pt x="19" y="0"/>
                        </a:moveTo>
                        <a:lnTo>
                          <a:pt x="19" y="87"/>
                        </a:lnTo>
                        <a:lnTo>
                          <a:pt x="0" y="165"/>
                        </a:lnTo>
                        <a:lnTo>
                          <a:pt x="0" y="78"/>
                        </a:lnTo>
                        <a:lnTo>
                          <a:pt x="19" y="0"/>
                        </a:lnTo>
                        <a:close/>
                      </a:path>
                    </a:pathLst>
                  </a:custGeom>
                  <a:solidFill>
                    <a:srgbClr val="1E4E79"/>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 name="Google Shape;330;p39">
                  <a:extLst>
                    <a:ext uri="{FF2B5EF4-FFF2-40B4-BE49-F238E27FC236}">
                      <a16:creationId xmlns:a16="http://schemas.microsoft.com/office/drawing/2014/main" id="{8C840ED6-B1CC-ACE8-33FE-DD1596B3853A}"/>
                    </a:ext>
                  </a:extLst>
                </p:cNvPr>
                <p:cNvGrpSpPr/>
                <p:nvPr/>
              </p:nvGrpSpPr>
              <p:grpSpPr>
                <a:xfrm>
                  <a:off x="1763231" y="2292908"/>
                  <a:ext cx="781812" cy="764298"/>
                  <a:chOff x="6754813" y="1671638"/>
                  <a:chExt cx="542925" cy="720725"/>
                </a:xfrm>
              </p:grpSpPr>
              <p:sp>
                <p:nvSpPr>
                  <p:cNvPr id="263" name="Google Shape;331;p39">
                    <a:extLst>
                      <a:ext uri="{FF2B5EF4-FFF2-40B4-BE49-F238E27FC236}">
                        <a16:creationId xmlns:a16="http://schemas.microsoft.com/office/drawing/2014/main" id="{CE0E4D0C-6BE9-F39A-46D3-1A6D3FE36496}"/>
                      </a:ext>
                    </a:extLst>
                  </p:cNvPr>
                  <p:cNvSpPr/>
                  <p:nvPr/>
                </p:nvSpPr>
                <p:spPr>
                  <a:xfrm>
                    <a:off x="7129463" y="1671638"/>
                    <a:ext cx="84138" cy="242888"/>
                  </a:xfrm>
                  <a:custGeom>
                    <a:avLst/>
                    <a:gdLst/>
                    <a:ahLst/>
                    <a:cxnLst/>
                    <a:rect l="l" t="t" r="r" b="b"/>
                    <a:pathLst>
                      <a:path w="53" h="153" extrusionOk="0">
                        <a:moveTo>
                          <a:pt x="53" y="0"/>
                        </a:moveTo>
                        <a:lnTo>
                          <a:pt x="53" y="87"/>
                        </a:lnTo>
                        <a:lnTo>
                          <a:pt x="0" y="153"/>
                        </a:lnTo>
                        <a:lnTo>
                          <a:pt x="0" y="65"/>
                        </a:lnTo>
                        <a:lnTo>
                          <a:pt x="53" y="0"/>
                        </a:lnTo>
                        <a:close/>
                      </a:path>
                    </a:pathLst>
                  </a:cu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332;p39">
                    <a:extLst>
                      <a:ext uri="{FF2B5EF4-FFF2-40B4-BE49-F238E27FC236}">
                        <a16:creationId xmlns:a16="http://schemas.microsoft.com/office/drawing/2014/main" id="{FC82A9A1-A558-BF11-53E0-F2608657F8CC}"/>
                      </a:ext>
                    </a:extLst>
                  </p:cNvPr>
                  <p:cNvSpPr/>
                  <p:nvPr/>
                </p:nvSpPr>
                <p:spPr>
                  <a:xfrm>
                    <a:off x="7146925" y="1946275"/>
                    <a:ext cx="150813" cy="161925"/>
                  </a:xfrm>
                  <a:custGeom>
                    <a:avLst/>
                    <a:gdLst/>
                    <a:ahLst/>
                    <a:cxnLst/>
                    <a:rect l="l" t="t" r="r" b="b"/>
                    <a:pathLst>
                      <a:path w="95" h="102" extrusionOk="0">
                        <a:moveTo>
                          <a:pt x="95" y="0"/>
                        </a:moveTo>
                        <a:lnTo>
                          <a:pt x="95" y="86"/>
                        </a:lnTo>
                        <a:lnTo>
                          <a:pt x="0" y="102"/>
                        </a:lnTo>
                        <a:lnTo>
                          <a:pt x="0" y="15"/>
                        </a:lnTo>
                        <a:lnTo>
                          <a:pt x="95" y="0"/>
                        </a:lnTo>
                        <a:close/>
                      </a:path>
                    </a:pathLst>
                  </a:cu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333;p39">
                    <a:extLst>
                      <a:ext uri="{FF2B5EF4-FFF2-40B4-BE49-F238E27FC236}">
                        <a16:creationId xmlns:a16="http://schemas.microsoft.com/office/drawing/2014/main" id="{BA55676C-0759-8885-504E-240C7B157190}"/>
                      </a:ext>
                    </a:extLst>
                  </p:cNvPr>
                  <p:cNvSpPr/>
                  <p:nvPr/>
                </p:nvSpPr>
                <p:spPr>
                  <a:xfrm>
                    <a:off x="6991350" y="2116138"/>
                    <a:ext cx="127000" cy="207963"/>
                  </a:xfrm>
                  <a:custGeom>
                    <a:avLst/>
                    <a:gdLst/>
                    <a:ahLst/>
                    <a:cxnLst/>
                    <a:rect l="l" t="t" r="r" b="b"/>
                    <a:pathLst>
                      <a:path w="80" h="131" extrusionOk="0">
                        <a:moveTo>
                          <a:pt x="80" y="44"/>
                        </a:moveTo>
                        <a:lnTo>
                          <a:pt x="80" y="131"/>
                        </a:lnTo>
                        <a:lnTo>
                          <a:pt x="0" y="87"/>
                        </a:lnTo>
                        <a:lnTo>
                          <a:pt x="0" y="0"/>
                        </a:lnTo>
                        <a:lnTo>
                          <a:pt x="80" y="44"/>
                        </a:lnTo>
                        <a:close/>
                      </a:path>
                    </a:pathLst>
                  </a:cu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334;p39">
                    <a:extLst>
                      <a:ext uri="{FF2B5EF4-FFF2-40B4-BE49-F238E27FC236}">
                        <a16:creationId xmlns:a16="http://schemas.microsoft.com/office/drawing/2014/main" id="{4539E589-BFA7-156F-D74F-37651CAC8262}"/>
                      </a:ext>
                    </a:extLst>
                  </p:cNvPr>
                  <p:cNvSpPr/>
                  <p:nvPr/>
                </p:nvSpPr>
                <p:spPr>
                  <a:xfrm>
                    <a:off x="6754813" y="2130425"/>
                    <a:ext cx="30163" cy="261938"/>
                  </a:xfrm>
                  <a:custGeom>
                    <a:avLst/>
                    <a:gdLst/>
                    <a:ahLst/>
                    <a:cxnLst/>
                    <a:rect l="l" t="t" r="r" b="b"/>
                    <a:pathLst>
                      <a:path w="19" h="165" extrusionOk="0">
                        <a:moveTo>
                          <a:pt x="19" y="78"/>
                        </a:moveTo>
                        <a:lnTo>
                          <a:pt x="19" y="165"/>
                        </a:lnTo>
                        <a:lnTo>
                          <a:pt x="0" y="87"/>
                        </a:lnTo>
                        <a:lnTo>
                          <a:pt x="0" y="0"/>
                        </a:lnTo>
                        <a:lnTo>
                          <a:pt x="19" y="78"/>
                        </a:lnTo>
                        <a:close/>
                      </a:path>
                    </a:pathLst>
                  </a:cu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2" name="Google Shape;335;p39">
                  <a:extLst>
                    <a:ext uri="{FF2B5EF4-FFF2-40B4-BE49-F238E27FC236}">
                      <a16:creationId xmlns:a16="http://schemas.microsoft.com/office/drawing/2014/main" id="{8F2A1FD5-C671-C1FF-6DAE-83B352B04E80}"/>
                    </a:ext>
                  </a:extLst>
                </p:cNvPr>
                <p:cNvSpPr/>
                <p:nvPr/>
              </p:nvSpPr>
              <p:spPr>
                <a:xfrm>
                  <a:off x="1806660" y="2910743"/>
                  <a:ext cx="192024" cy="146463"/>
                </a:xfrm>
                <a:prstGeom prst="rect">
                  <a:avLst/>
                </a:prstGeom>
                <a:solidFill>
                  <a:srgbClr val="2E75B5"/>
                </a:solidFill>
                <a:ln w="9525" cap="flat" cmpd="sng">
                  <a:solidFill>
                    <a:srgbClr val="2E75B5"/>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336;p39">
                <a:extLst>
                  <a:ext uri="{FF2B5EF4-FFF2-40B4-BE49-F238E27FC236}">
                    <a16:creationId xmlns:a16="http://schemas.microsoft.com/office/drawing/2014/main" id="{0466F9A2-0517-3221-FE0F-020649168EB3}"/>
                  </a:ext>
                </a:extLst>
              </p:cNvPr>
              <p:cNvSpPr/>
              <p:nvPr/>
            </p:nvSpPr>
            <p:spPr>
              <a:xfrm>
                <a:off x="1166582" y="1708740"/>
                <a:ext cx="1280160" cy="772715"/>
              </a:xfrm>
              <a:custGeom>
                <a:avLst/>
                <a:gdLst/>
                <a:ahLst/>
                <a:cxnLst/>
                <a:rect l="l" t="t" r="r" b="b"/>
                <a:pathLst>
                  <a:path w="444" h="364" extrusionOk="0">
                    <a:moveTo>
                      <a:pt x="444" y="210"/>
                    </a:moveTo>
                    <a:cubicBezTo>
                      <a:pt x="369" y="222"/>
                      <a:pt x="369" y="222"/>
                      <a:pt x="369" y="222"/>
                    </a:cubicBezTo>
                    <a:cubicBezTo>
                      <a:pt x="366" y="228"/>
                      <a:pt x="363" y="234"/>
                      <a:pt x="360" y="240"/>
                    </a:cubicBezTo>
                    <a:cubicBezTo>
                      <a:pt x="402" y="292"/>
                      <a:pt x="402" y="292"/>
                      <a:pt x="402" y="292"/>
                    </a:cubicBezTo>
                    <a:cubicBezTo>
                      <a:pt x="355" y="330"/>
                      <a:pt x="355" y="330"/>
                      <a:pt x="355" y="330"/>
                    </a:cubicBezTo>
                    <a:cubicBezTo>
                      <a:pt x="291" y="295"/>
                      <a:pt x="291" y="295"/>
                      <a:pt x="291" y="295"/>
                    </a:cubicBezTo>
                    <a:cubicBezTo>
                      <a:pt x="285" y="298"/>
                      <a:pt x="277" y="300"/>
                      <a:pt x="270" y="302"/>
                    </a:cubicBezTo>
                    <a:cubicBezTo>
                      <a:pt x="255" y="364"/>
                      <a:pt x="255" y="364"/>
                      <a:pt x="255" y="364"/>
                    </a:cubicBezTo>
                    <a:cubicBezTo>
                      <a:pt x="188" y="364"/>
                      <a:pt x="188" y="364"/>
                      <a:pt x="188" y="364"/>
                    </a:cubicBezTo>
                    <a:cubicBezTo>
                      <a:pt x="173" y="302"/>
                      <a:pt x="173" y="302"/>
                      <a:pt x="173" y="302"/>
                    </a:cubicBezTo>
                    <a:cubicBezTo>
                      <a:pt x="166" y="300"/>
                      <a:pt x="158" y="298"/>
                      <a:pt x="152" y="295"/>
                    </a:cubicBezTo>
                    <a:cubicBezTo>
                      <a:pt x="88" y="330"/>
                      <a:pt x="88" y="330"/>
                      <a:pt x="88" y="330"/>
                    </a:cubicBezTo>
                    <a:cubicBezTo>
                      <a:pt x="41" y="292"/>
                      <a:pt x="41" y="292"/>
                      <a:pt x="41" y="292"/>
                    </a:cubicBezTo>
                    <a:cubicBezTo>
                      <a:pt x="83" y="240"/>
                      <a:pt x="83" y="240"/>
                      <a:pt x="83" y="240"/>
                    </a:cubicBezTo>
                    <a:cubicBezTo>
                      <a:pt x="80" y="234"/>
                      <a:pt x="77" y="228"/>
                      <a:pt x="75" y="222"/>
                    </a:cubicBezTo>
                    <a:cubicBezTo>
                      <a:pt x="0" y="210"/>
                      <a:pt x="0" y="210"/>
                      <a:pt x="0" y="210"/>
                    </a:cubicBezTo>
                    <a:cubicBezTo>
                      <a:pt x="0" y="155"/>
                      <a:pt x="0" y="155"/>
                      <a:pt x="0" y="155"/>
                    </a:cubicBezTo>
                    <a:cubicBezTo>
                      <a:pt x="75" y="143"/>
                      <a:pt x="75" y="143"/>
                      <a:pt x="75" y="143"/>
                    </a:cubicBezTo>
                    <a:cubicBezTo>
                      <a:pt x="77" y="137"/>
                      <a:pt x="80" y="131"/>
                      <a:pt x="83" y="125"/>
                    </a:cubicBezTo>
                    <a:cubicBezTo>
                      <a:pt x="41" y="73"/>
                      <a:pt x="41" y="73"/>
                      <a:pt x="41" y="73"/>
                    </a:cubicBezTo>
                    <a:cubicBezTo>
                      <a:pt x="88" y="34"/>
                      <a:pt x="88" y="34"/>
                      <a:pt x="88" y="34"/>
                    </a:cubicBezTo>
                    <a:cubicBezTo>
                      <a:pt x="152" y="69"/>
                      <a:pt x="152" y="69"/>
                      <a:pt x="152" y="69"/>
                    </a:cubicBezTo>
                    <a:cubicBezTo>
                      <a:pt x="158" y="66"/>
                      <a:pt x="166" y="65"/>
                      <a:pt x="173" y="62"/>
                    </a:cubicBezTo>
                    <a:cubicBezTo>
                      <a:pt x="188" y="0"/>
                      <a:pt x="188" y="0"/>
                      <a:pt x="188" y="0"/>
                    </a:cubicBezTo>
                    <a:cubicBezTo>
                      <a:pt x="255" y="0"/>
                      <a:pt x="255" y="0"/>
                      <a:pt x="255" y="0"/>
                    </a:cubicBezTo>
                    <a:cubicBezTo>
                      <a:pt x="270" y="62"/>
                      <a:pt x="270" y="62"/>
                      <a:pt x="270" y="62"/>
                    </a:cubicBezTo>
                    <a:cubicBezTo>
                      <a:pt x="277" y="65"/>
                      <a:pt x="285" y="66"/>
                      <a:pt x="291" y="69"/>
                    </a:cubicBezTo>
                    <a:cubicBezTo>
                      <a:pt x="355" y="34"/>
                      <a:pt x="355" y="34"/>
                      <a:pt x="355" y="34"/>
                    </a:cubicBezTo>
                    <a:cubicBezTo>
                      <a:pt x="402" y="73"/>
                      <a:pt x="402" y="73"/>
                      <a:pt x="402" y="73"/>
                    </a:cubicBezTo>
                    <a:cubicBezTo>
                      <a:pt x="360" y="125"/>
                      <a:pt x="360" y="125"/>
                      <a:pt x="360" y="125"/>
                    </a:cubicBezTo>
                    <a:cubicBezTo>
                      <a:pt x="363" y="131"/>
                      <a:pt x="366" y="137"/>
                      <a:pt x="368" y="143"/>
                    </a:cubicBezTo>
                    <a:cubicBezTo>
                      <a:pt x="444" y="155"/>
                      <a:pt x="444" y="155"/>
                      <a:pt x="444" y="155"/>
                    </a:cubicBezTo>
                    <a:lnTo>
                      <a:pt x="444" y="210"/>
                    </a:lnTo>
                    <a:close/>
                    <a:moveTo>
                      <a:pt x="222" y="246"/>
                    </a:moveTo>
                    <a:cubicBezTo>
                      <a:pt x="264" y="246"/>
                      <a:pt x="299" y="217"/>
                      <a:pt x="299" y="182"/>
                    </a:cubicBezTo>
                    <a:cubicBezTo>
                      <a:pt x="299" y="147"/>
                      <a:pt x="264" y="119"/>
                      <a:pt x="222" y="119"/>
                    </a:cubicBezTo>
                    <a:cubicBezTo>
                      <a:pt x="179" y="119"/>
                      <a:pt x="144" y="147"/>
                      <a:pt x="144" y="182"/>
                    </a:cubicBezTo>
                    <a:cubicBezTo>
                      <a:pt x="144" y="217"/>
                      <a:pt x="179" y="246"/>
                      <a:pt x="222" y="246"/>
                    </a:cubicBezTo>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337;p39">
              <a:extLst>
                <a:ext uri="{FF2B5EF4-FFF2-40B4-BE49-F238E27FC236}">
                  <a16:creationId xmlns:a16="http://schemas.microsoft.com/office/drawing/2014/main" id="{02E2D8C7-CDE5-4DE6-4AA4-EF0444BF79E9}"/>
                </a:ext>
              </a:extLst>
            </p:cNvPr>
            <p:cNvSpPr txBox="1"/>
            <p:nvPr/>
          </p:nvSpPr>
          <p:spPr>
            <a:xfrm>
              <a:off x="914400" y="2916644"/>
              <a:ext cx="1735298" cy="30224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White Hat</a:t>
              </a:r>
              <a:endParaRPr sz="1400" b="0" i="0" u="none" strike="noStrike" cap="none">
                <a:solidFill>
                  <a:srgbClr val="000000"/>
                </a:solidFill>
                <a:latin typeface="Arial"/>
                <a:ea typeface="Arial"/>
                <a:cs typeface="Arial"/>
                <a:sym typeface="Arial"/>
              </a:endParaRPr>
            </a:p>
          </p:txBody>
        </p:sp>
        <p:grpSp>
          <p:nvGrpSpPr>
            <p:cNvPr id="11" name="Google Shape;338;p39">
              <a:extLst>
                <a:ext uri="{FF2B5EF4-FFF2-40B4-BE49-F238E27FC236}">
                  <a16:creationId xmlns:a16="http://schemas.microsoft.com/office/drawing/2014/main" id="{E1B8C41D-92CF-AF60-FFE1-8D5B24F63F03}"/>
                </a:ext>
              </a:extLst>
            </p:cNvPr>
            <p:cNvGrpSpPr/>
            <p:nvPr/>
          </p:nvGrpSpPr>
          <p:grpSpPr>
            <a:xfrm>
              <a:off x="3911478" y="1797122"/>
              <a:ext cx="1280163" cy="919178"/>
              <a:chOff x="3729107" y="1792926"/>
              <a:chExt cx="1280163" cy="919178"/>
            </a:xfrm>
          </p:grpSpPr>
          <p:sp>
            <p:nvSpPr>
              <p:cNvPr id="37" name="Google Shape;339;p39">
                <a:extLst>
                  <a:ext uri="{FF2B5EF4-FFF2-40B4-BE49-F238E27FC236}">
                    <a16:creationId xmlns:a16="http://schemas.microsoft.com/office/drawing/2014/main" id="{539FEBC1-C77E-49FD-4966-A530372DF542}"/>
                  </a:ext>
                </a:extLst>
              </p:cNvPr>
              <p:cNvSpPr/>
              <p:nvPr/>
            </p:nvSpPr>
            <p:spPr>
              <a:xfrm>
                <a:off x="4142872" y="2045447"/>
                <a:ext cx="448056" cy="281141"/>
              </a:xfrm>
              <a:custGeom>
                <a:avLst/>
                <a:gdLst/>
                <a:ahLst/>
                <a:cxnLst/>
                <a:rect l="l" t="t" r="r" b="b"/>
                <a:pathLst>
                  <a:path w="155" h="132" extrusionOk="0">
                    <a:moveTo>
                      <a:pt x="155" y="63"/>
                    </a:moveTo>
                    <a:cubicBezTo>
                      <a:pt x="155" y="132"/>
                      <a:pt x="155" y="132"/>
                      <a:pt x="155" y="132"/>
                    </a:cubicBezTo>
                    <a:cubicBezTo>
                      <a:pt x="155" y="97"/>
                      <a:pt x="120" y="68"/>
                      <a:pt x="78" y="68"/>
                    </a:cubicBezTo>
                    <a:cubicBezTo>
                      <a:pt x="35" y="68"/>
                      <a:pt x="0" y="97"/>
                      <a:pt x="0" y="132"/>
                    </a:cubicBezTo>
                    <a:cubicBezTo>
                      <a:pt x="0" y="63"/>
                      <a:pt x="0" y="63"/>
                      <a:pt x="0" y="63"/>
                    </a:cubicBezTo>
                    <a:cubicBezTo>
                      <a:pt x="0" y="28"/>
                      <a:pt x="35" y="0"/>
                      <a:pt x="78" y="0"/>
                    </a:cubicBezTo>
                    <a:cubicBezTo>
                      <a:pt x="120" y="0"/>
                      <a:pt x="155" y="28"/>
                      <a:pt x="155" y="63"/>
                    </a:cubicBezTo>
                    <a:close/>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340;p39">
                <a:extLst>
                  <a:ext uri="{FF2B5EF4-FFF2-40B4-BE49-F238E27FC236}">
                    <a16:creationId xmlns:a16="http://schemas.microsoft.com/office/drawing/2014/main" id="{333CBD7B-6109-E408-9772-B076B9212A87}"/>
                  </a:ext>
                </a:extLst>
              </p:cNvPr>
              <p:cNvGrpSpPr/>
              <p:nvPr/>
            </p:nvGrpSpPr>
            <p:grpSpPr>
              <a:xfrm>
                <a:off x="3729107" y="1947806"/>
                <a:ext cx="1280163" cy="764298"/>
                <a:chOff x="1264879" y="2292908"/>
                <a:chExt cx="1280163" cy="764298"/>
              </a:xfrm>
            </p:grpSpPr>
            <p:sp>
              <p:nvSpPr>
                <p:cNvPr id="40" name="Google Shape;341;p39">
                  <a:extLst>
                    <a:ext uri="{FF2B5EF4-FFF2-40B4-BE49-F238E27FC236}">
                      <a16:creationId xmlns:a16="http://schemas.microsoft.com/office/drawing/2014/main" id="{8F7007C5-9A03-AF2E-91DE-BD7C99E4045F}"/>
                    </a:ext>
                  </a:extLst>
                </p:cNvPr>
                <p:cNvSpPr/>
                <p:nvPr/>
              </p:nvSpPr>
              <p:spPr>
                <a:xfrm>
                  <a:off x="1479763" y="2609401"/>
                  <a:ext cx="22860" cy="183500"/>
                </a:xfrm>
                <a:custGeom>
                  <a:avLst/>
                  <a:gdLst/>
                  <a:ahLst/>
                  <a:cxnLst/>
                  <a:rect l="l" t="t" r="r" b="b"/>
                  <a:pathLst>
                    <a:path w="8" h="86" extrusionOk="0">
                      <a:moveTo>
                        <a:pt x="8" y="18"/>
                      </a:moveTo>
                      <a:cubicBezTo>
                        <a:pt x="8" y="86"/>
                        <a:pt x="8" y="86"/>
                        <a:pt x="8" y="86"/>
                      </a:cubicBezTo>
                      <a:cubicBezTo>
                        <a:pt x="5" y="81"/>
                        <a:pt x="2" y="75"/>
                        <a:pt x="0" y="69"/>
                      </a:cubicBezTo>
                      <a:cubicBezTo>
                        <a:pt x="0" y="0"/>
                        <a:pt x="0" y="0"/>
                        <a:pt x="0" y="0"/>
                      </a:cubicBezTo>
                      <a:cubicBezTo>
                        <a:pt x="2" y="6"/>
                        <a:pt x="5" y="12"/>
                        <a:pt x="8" y="18"/>
                      </a:cubicBezTo>
                    </a:path>
                  </a:pathLst>
                </a:custGeom>
                <a:solidFill>
                  <a:srgbClr val="C55A11"/>
                </a:solidFill>
                <a:ln w="9525" cap="flat" cmpd="sng">
                  <a:solidFill>
                    <a:srgbClr val="C55A11"/>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 name="Google Shape;342;p39">
                  <a:extLst>
                    <a:ext uri="{FF2B5EF4-FFF2-40B4-BE49-F238E27FC236}">
                      <a16:creationId xmlns:a16="http://schemas.microsoft.com/office/drawing/2014/main" id="{41FB1075-5AD8-17E8-989C-332EC7D1B655}"/>
                    </a:ext>
                  </a:extLst>
                </p:cNvPr>
                <p:cNvGrpSpPr/>
                <p:nvPr/>
              </p:nvGrpSpPr>
              <p:grpSpPr>
                <a:xfrm>
                  <a:off x="2302723" y="2609401"/>
                  <a:ext cx="25145" cy="183498"/>
                  <a:chOff x="1934680" y="2496751"/>
                  <a:chExt cx="25145" cy="249173"/>
                </a:xfrm>
              </p:grpSpPr>
              <p:sp>
                <p:nvSpPr>
                  <p:cNvPr id="57" name="Google Shape;343;p39">
                    <a:extLst>
                      <a:ext uri="{FF2B5EF4-FFF2-40B4-BE49-F238E27FC236}">
                        <a16:creationId xmlns:a16="http://schemas.microsoft.com/office/drawing/2014/main" id="{8EF2A241-2AF3-1911-E372-F420E1126A82}"/>
                      </a:ext>
                    </a:extLst>
                  </p:cNvPr>
                  <p:cNvSpPr/>
                  <p:nvPr/>
                </p:nvSpPr>
                <p:spPr>
                  <a:xfrm>
                    <a:off x="1946109" y="2496751"/>
                    <a:ext cx="13716" cy="224028"/>
                  </a:xfrm>
                  <a:custGeom>
                    <a:avLst/>
                    <a:gdLst/>
                    <a:ahLst/>
                    <a:cxnLst/>
                    <a:rect l="l" t="t" r="r" b="b"/>
                    <a:pathLst>
                      <a:path w="5" h="78" extrusionOk="0">
                        <a:moveTo>
                          <a:pt x="5" y="0"/>
                        </a:moveTo>
                        <a:cubicBezTo>
                          <a:pt x="5" y="69"/>
                          <a:pt x="5" y="69"/>
                          <a:pt x="5" y="69"/>
                        </a:cubicBezTo>
                        <a:cubicBezTo>
                          <a:pt x="3" y="72"/>
                          <a:pt x="2" y="75"/>
                          <a:pt x="0" y="78"/>
                        </a:cubicBezTo>
                        <a:cubicBezTo>
                          <a:pt x="0" y="9"/>
                          <a:pt x="0" y="9"/>
                          <a:pt x="0" y="9"/>
                        </a:cubicBezTo>
                        <a:cubicBezTo>
                          <a:pt x="2" y="6"/>
                          <a:pt x="3" y="3"/>
                          <a:pt x="5" y="0"/>
                        </a:cubicBezTo>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44;p39">
                    <a:extLst>
                      <a:ext uri="{FF2B5EF4-FFF2-40B4-BE49-F238E27FC236}">
                        <a16:creationId xmlns:a16="http://schemas.microsoft.com/office/drawing/2014/main" id="{0A154546-8D58-B46E-F940-2339874F9DC9}"/>
                      </a:ext>
                    </a:extLst>
                  </p:cNvPr>
                  <p:cNvSpPr/>
                  <p:nvPr/>
                </p:nvSpPr>
                <p:spPr>
                  <a:xfrm>
                    <a:off x="1934680" y="2521896"/>
                    <a:ext cx="11431" cy="224028"/>
                  </a:xfrm>
                  <a:custGeom>
                    <a:avLst/>
                    <a:gdLst/>
                    <a:ahLst/>
                    <a:cxnLst/>
                    <a:rect l="l" t="t" r="r" b="b"/>
                    <a:pathLst>
                      <a:path w="4" h="77" extrusionOk="0">
                        <a:moveTo>
                          <a:pt x="4" y="0"/>
                        </a:moveTo>
                        <a:cubicBezTo>
                          <a:pt x="4" y="69"/>
                          <a:pt x="4" y="69"/>
                          <a:pt x="4" y="69"/>
                        </a:cubicBezTo>
                        <a:cubicBezTo>
                          <a:pt x="3" y="72"/>
                          <a:pt x="1" y="75"/>
                          <a:pt x="0" y="77"/>
                        </a:cubicBezTo>
                        <a:cubicBezTo>
                          <a:pt x="0" y="9"/>
                          <a:pt x="0" y="9"/>
                          <a:pt x="0" y="9"/>
                        </a:cubicBezTo>
                        <a:cubicBezTo>
                          <a:pt x="1" y="6"/>
                          <a:pt x="3" y="3"/>
                          <a:pt x="4" y="0"/>
                        </a:cubicBezTo>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 name="Google Shape;345;p39">
                  <a:extLst>
                    <a:ext uri="{FF2B5EF4-FFF2-40B4-BE49-F238E27FC236}">
                      <a16:creationId xmlns:a16="http://schemas.microsoft.com/office/drawing/2014/main" id="{6380A12E-B686-7478-2D6D-8A8241D6848D}"/>
                    </a:ext>
                  </a:extLst>
                </p:cNvPr>
                <p:cNvSpPr/>
                <p:nvPr/>
              </p:nvSpPr>
              <p:spPr>
                <a:xfrm>
                  <a:off x="2042119" y="2764281"/>
                  <a:ext cx="61723" cy="161614"/>
                </a:xfrm>
                <a:custGeom>
                  <a:avLst/>
                  <a:gdLst/>
                  <a:ahLst/>
                  <a:cxnLst/>
                  <a:rect l="l" t="t" r="r" b="b"/>
                  <a:pathLst>
                    <a:path w="21" h="76" extrusionOk="0">
                      <a:moveTo>
                        <a:pt x="21" y="0"/>
                      </a:moveTo>
                      <a:cubicBezTo>
                        <a:pt x="21" y="69"/>
                        <a:pt x="21" y="69"/>
                        <a:pt x="21" y="69"/>
                      </a:cubicBezTo>
                      <a:cubicBezTo>
                        <a:pt x="15" y="72"/>
                        <a:pt x="7" y="74"/>
                        <a:pt x="0" y="76"/>
                      </a:cubicBezTo>
                      <a:cubicBezTo>
                        <a:pt x="0" y="7"/>
                        <a:pt x="0" y="7"/>
                        <a:pt x="0" y="7"/>
                      </a:cubicBezTo>
                      <a:cubicBezTo>
                        <a:pt x="7" y="5"/>
                        <a:pt x="15" y="3"/>
                        <a:pt x="21" y="0"/>
                      </a:cubicBezTo>
                      <a:close/>
                    </a:path>
                  </a:pathLst>
                </a:custGeom>
                <a:solidFill>
                  <a:srgbClr val="C55A11"/>
                </a:solidFill>
                <a:ln w="9525" cap="flat" cmpd="sng">
                  <a:solidFill>
                    <a:srgbClr val="C55A11"/>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46;p39">
                  <a:extLst>
                    <a:ext uri="{FF2B5EF4-FFF2-40B4-BE49-F238E27FC236}">
                      <a16:creationId xmlns:a16="http://schemas.microsoft.com/office/drawing/2014/main" id="{026BC9D2-782F-9EB3-85C3-9D8F3F39AA95}"/>
                    </a:ext>
                  </a:extLst>
                </p:cNvPr>
                <p:cNvSpPr/>
                <p:nvPr/>
              </p:nvSpPr>
              <p:spPr>
                <a:xfrm>
                  <a:off x="1701504" y="2764281"/>
                  <a:ext cx="61723" cy="161614"/>
                </a:xfrm>
                <a:custGeom>
                  <a:avLst/>
                  <a:gdLst/>
                  <a:ahLst/>
                  <a:cxnLst/>
                  <a:rect l="l" t="t" r="r" b="b"/>
                  <a:pathLst>
                    <a:path w="21" h="76" extrusionOk="0">
                      <a:moveTo>
                        <a:pt x="21" y="7"/>
                      </a:moveTo>
                      <a:cubicBezTo>
                        <a:pt x="21" y="76"/>
                        <a:pt x="21" y="76"/>
                        <a:pt x="21" y="76"/>
                      </a:cubicBezTo>
                      <a:cubicBezTo>
                        <a:pt x="14" y="74"/>
                        <a:pt x="6" y="72"/>
                        <a:pt x="0" y="69"/>
                      </a:cubicBezTo>
                      <a:cubicBezTo>
                        <a:pt x="0" y="0"/>
                        <a:pt x="0" y="0"/>
                        <a:pt x="0" y="0"/>
                      </a:cubicBezTo>
                      <a:cubicBezTo>
                        <a:pt x="6" y="3"/>
                        <a:pt x="14" y="5"/>
                        <a:pt x="21" y="7"/>
                      </a:cubicBezTo>
                    </a:path>
                  </a:pathLst>
                </a:custGeom>
                <a:solidFill>
                  <a:srgbClr val="C55A11"/>
                </a:solidFill>
                <a:ln w="9525" cap="flat" cmpd="sng">
                  <a:solidFill>
                    <a:srgbClr val="C55A11"/>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47;p39">
                  <a:extLst>
                    <a:ext uri="{FF2B5EF4-FFF2-40B4-BE49-F238E27FC236}">
                      <a16:creationId xmlns:a16="http://schemas.microsoft.com/office/drawing/2014/main" id="{188EE690-596D-88A0-9F2F-9544E9B5DB87}"/>
                    </a:ext>
                  </a:extLst>
                </p:cNvPr>
                <p:cNvSpPr/>
                <p:nvPr/>
              </p:nvSpPr>
              <p:spPr>
                <a:xfrm>
                  <a:off x="2286720" y="2757547"/>
                  <a:ext cx="137160" cy="227270"/>
                </a:xfrm>
                <a:custGeom>
                  <a:avLst/>
                  <a:gdLst/>
                  <a:ahLst/>
                  <a:cxnLst/>
                  <a:rect l="l" t="t" r="r" b="b"/>
                  <a:pathLst>
                    <a:path w="60" h="135" extrusionOk="0">
                      <a:moveTo>
                        <a:pt x="60" y="0"/>
                      </a:moveTo>
                      <a:lnTo>
                        <a:pt x="60" y="86"/>
                      </a:lnTo>
                      <a:lnTo>
                        <a:pt x="0" y="135"/>
                      </a:lnTo>
                      <a:lnTo>
                        <a:pt x="0" y="48"/>
                      </a:lnTo>
                      <a:lnTo>
                        <a:pt x="60" y="0"/>
                      </a:lnTo>
                      <a:close/>
                    </a:path>
                  </a:pathLst>
                </a:custGeom>
                <a:solidFill>
                  <a:srgbClr val="C55A11"/>
                </a:solidFill>
                <a:ln w="9525" cap="flat" cmpd="sng">
                  <a:solidFill>
                    <a:srgbClr val="C55A11"/>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48;p39">
                  <a:extLst>
                    <a:ext uri="{FF2B5EF4-FFF2-40B4-BE49-F238E27FC236}">
                      <a16:creationId xmlns:a16="http://schemas.microsoft.com/office/drawing/2014/main" id="{3216599C-6AAE-E1C8-5A4D-A3075299D2B4}"/>
                    </a:ext>
                  </a:extLst>
                </p:cNvPr>
                <p:cNvSpPr/>
                <p:nvPr/>
              </p:nvSpPr>
              <p:spPr>
                <a:xfrm>
                  <a:off x="1381464" y="2757547"/>
                  <a:ext cx="137160" cy="227270"/>
                </a:xfrm>
                <a:custGeom>
                  <a:avLst/>
                  <a:gdLst/>
                  <a:ahLst/>
                  <a:cxnLst/>
                  <a:rect l="l" t="t" r="r" b="b"/>
                  <a:pathLst>
                    <a:path w="60" h="135" extrusionOk="0">
                      <a:moveTo>
                        <a:pt x="60" y="48"/>
                      </a:moveTo>
                      <a:lnTo>
                        <a:pt x="60" y="135"/>
                      </a:lnTo>
                      <a:lnTo>
                        <a:pt x="0" y="86"/>
                      </a:lnTo>
                      <a:lnTo>
                        <a:pt x="0" y="0"/>
                      </a:lnTo>
                      <a:lnTo>
                        <a:pt x="60" y="48"/>
                      </a:lnTo>
                      <a:close/>
                    </a:path>
                  </a:pathLst>
                </a:custGeom>
                <a:solidFill>
                  <a:srgbClr val="C55A11"/>
                </a:solidFill>
                <a:ln w="9525" cap="flat" cmpd="sng">
                  <a:solidFill>
                    <a:srgbClr val="C55A11"/>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 name="Google Shape;349;p39">
                  <a:extLst>
                    <a:ext uri="{FF2B5EF4-FFF2-40B4-BE49-F238E27FC236}">
                      <a16:creationId xmlns:a16="http://schemas.microsoft.com/office/drawing/2014/main" id="{70103330-3303-731C-2ADA-1A5321BC3AA5}"/>
                    </a:ext>
                  </a:extLst>
                </p:cNvPr>
                <p:cNvGrpSpPr/>
                <p:nvPr/>
              </p:nvGrpSpPr>
              <p:grpSpPr>
                <a:xfrm>
                  <a:off x="1264879" y="2292908"/>
                  <a:ext cx="777240" cy="764298"/>
                  <a:chOff x="6408738" y="1671638"/>
                  <a:chExt cx="539750" cy="720725"/>
                </a:xfrm>
              </p:grpSpPr>
              <p:sp>
                <p:nvSpPr>
                  <p:cNvPr id="53" name="Google Shape;350;p39">
                    <a:extLst>
                      <a:ext uri="{FF2B5EF4-FFF2-40B4-BE49-F238E27FC236}">
                        <a16:creationId xmlns:a16="http://schemas.microsoft.com/office/drawing/2014/main" id="{4CB4C198-799C-7EBF-E187-AF6760C0A540}"/>
                      </a:ext>
                    </a:extLst>
                  </p:cNvPr>
                  <p:cNvSpPr/>
                  <p:nvPr/>
                </p:nvSpPr>
                <p:spPr>
                  <a:xfrm>
                    <a:off x="6489700" y="1671638"/>
                    <a:ext cx="84138" cy="242888"/>
                  </a:xfrm>
                  <a:custGeom>
                    <a:avLst/>
                    <a:gdLst/>
                    <a:ahLst/>
                    <a:cxnLst/>
                    <a:rect l="l" t="t" r="r" b="b"/>
                    <a:pathLst>
                      <a:path w="53" h="153" extrusionOk="0">
                        <a:moveTo>
                          <a:pt x="53" y="65"/>
                        </a:moveTo>
                        <a:lnTo>
                          <a:pt x="53" y="153"/>
                        </a:lnTo>
                        <a:lnTo>
                          <a:pt x="0" y="87"/>
                        </a:lnTo>
                        <a:lnTo>
                          <a:pt x="0" y="0"/>
                        </a:lnTo>
                        <a:lnTo>
                          <a:pt x="53" y="65"/>
                        </a:lnTo>
                        <a:close/>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51;p39">
                    <a:extLst>
                      <a:ext uri="{FF2B5EF4-FFF2-40B4-BE49-F238E27FC236}">
                        <a16:creationId xmlns:a16="http://schemas.microsoft.com/office/drawing/2014/main" id="{0C03A393-8633-1AE2-C64A-38F8C6DC7884}"/>
                      </a:ext>
                    </a:extLst>
                  </p:cNvPr>
                  <p:cNvSpPr/>
                  <p:nvPr/>
                </p:nvSpPr>
                <p:spPr>
                  <a:xfrm>
                    <a:off x="6408738" y="1946275"/>
                    <a:ext cx="149225" cy="161925"/>
                  </a:xfrm>
                  <a:custGeom>
                    <a:avLst/>
                    <a:gdLst/>
                    <a:ahLst/>
                    <a:cxnLst/>
                    <a:rect l="l" t="t" r="r" b="b"/>
                    <a:pathLst>
                      <a:path w="94" h="102" extrusionOk="0">
                        <a:moveTo>
                          <a:pt x="94" y="15"/>
                        </a:moveTo>
                        <a:lnTo>
                          <a:pt x="94" y="102"/>
                        </a:lnTo>
                        <a:lnTo>
                          <a:pt x="0" y="86"/>
                        </a:lnTo>
                        <a:lnTo>
                          <a:pt x="0" y="0"/>
                        </a:lnTo>
                        <a:lnTo>
                          <a:pt x="94" y="15"/>
                        </a:lnTo>
                        <a:close/>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52;p39">
                    <a:extLst>
                      <a:ext uri="{FF2B5EF4-FFF2-40B4-BE49-F238E27FC236}">
                        <a16:creationId xmlns:a16="http://schemas.microsoft.com/office/drawing/2014/main" id="{45A4E06B-5E09-E118-BED9-3FF3A1DC83FD}"/>
                      </a:ext>
                    </a:extLst>
                  </p:cNvPr>
                  <p:cNvSpPr/>
                  <p:nvPr/>
                </p:nvSpPr>
                <p:spPr>
                  <a:xfrm>
                    <a:off x="6584950" y="2116138"/>
                    <a:ext cx="127000" cy="207963"/>
                  </a:xfrm>
                  <a:custGeom>
                    <a:avLst/>
                    <a:gdLst/>
                    <a:ahLst/>
                    <a:cxnLst/>
                    <a:rect l="l" t="t" r="r" b="b"/>
                    <a:pathLst>
                      <a:path w="80" h="131" extrusionOk="0">
                        <a:moveTo>
                          <a:pt x="80" y="0"/>
                        </a:moveTo>
                        <a:lnTo>
                          <a:pt x="80" y="87"/>
                        </a:lnTo>
                        <a:lnTo>
                          <a:pt x="0" y="131"/>
                        </a:lnTo>
                        <a:lnTo>
                          <a:pt x="0" y="44"/>
                        </a:lnTo>
                        <a:lnTo>
                          <a:pt x="80" y="0"/>
                        </a:lnTo>
                        <a:close/>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53;p39">
                    <a:extLst>
                      <a:ext uri="{FF2B5EF4-FFF2-40B4-BE49-F238E27FC236}">
                        <a16:creationId xmlns:a16="http://schemas.microsoft.com/office/drawing/2014/main" id="{AE271B82-3836-88E4-D29B-EC37C38DCF71}"/>
                      </a:ext>
                    </a:extLst>
                  </p:cNvPr>
                  <p:cNvSpPr/>
                  <p:nvPr/>
                </p:nvSpPr>
                <p:spPr>
                  <a:xfrm>
                    <a:off x="6918325" y="2130425"/>
                    <a:ext cx="30163" cy="261938"/>
                  </a:xfrm>
                  <a:custGeom>
                    <a:avLst/>
                    <a:gdLst/>
                    <a:ahLst/>
                    <a:cxnLst/>
                    <a:rect l="l" t="t" r="r" b="b"/>
                    <a:pathLst>
                      <a:path w="19" h="165" extrusionOk="0">
                        <a:moveTo>
                          <a:pt x="19" y="0"/>
                        </a:moveTo>
                        <a:lnTo>
                          <a:pt x="19" y="87"/>
                        </a:lnTo>
                        <a:lnTo>
                          <a:pt x="0" y="165"/>
                        </a:lnTo>
                        <a:lnTo>
                          <a:pt x="0" y="78"/>
                        </a:lnTo>
                        <a:lnTo>
                          <a:pt x="19" y="0"/>
                        </a:lnTo>
                        <a:close/>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 name="Google Shape;354;p39">
                  <a:extLst>
                    <a:ext uri="{FF2B5EF4-FFF2-40B4-BE49-F238E27FC236}">
                      <a16:creationId xmlns:a16="http://schemas.microsoft.com/office/drawing/2014/main" id="{667CE134-A027-3ED3-DB7A-FB3A76DAE8B9}"/>
                    </a:ext>
                  </a:extLst>
                </p:cNvPr>
                <p:cNvGrpSpPr/>
                <p:nvPr/>
              </p:nvGrpSpPr>
              <p:grpSpPr>
                <a:xfrm>
                  <a:off x="1763231" y="2292908"/>
                  <a:ext cx="781812" cy="764298"/>
                  <a:chOff x="6754813" y="1671638"/>
                  <a:chExt cx="542925" cy="720725"/>
                </a:xfrm>
              </p:grpSpPr>
              <p:sp>
                <p:nvSpPr>
                  <p:cNvPr id="49" name="Google Shape;355;p39">
                    <a:extLst>
                      <a:ext uri="{FF2B5EF4-FFF2-40B4-BE49-F238E27FC236}">
                        <a16:creationId xmlns:a16="http://schemas.microsoft.com/office/drawing/2014/main" id="{E6B054AD-4948-AD9E-4605-3A056E0FA44F}"/>
                      </a:ext>
                    </a:extLst>
                  </p:cNvPr>
                  <p:cNvSpPr/>
                  <p:nvPr/>
                </p:nvSpPr>
                <p:spPr>
                  <a:xfrm>
                    <a:off x="7129463" y="1671638"/>
                    <a:ext cx="84138" cy="242888"/>
                  </a:xfrm>
                  <a:custGeom>
                    <a:avLst/>
                    <a:gdLst/>
                    <a:ahLst/>
                    <a:cxnLst/>
                    <a:rect l="l" t="t" r="r" b="b"/>
                    <a:pathLst>
                      <a:path w="53" h="153" extrusionOk="0">
                        <a:moveTo>
                          <a:pt x="53" y="0"/>
                        </a:moveTo>
                        <a:lnTo>
                          <a:pt x="53" y="87"/>
                        </a:lnTo>
                        <a:lnTo>
                          <a:pt x="0" y="153"/>
                        </a:lnTo>
                        <a:lnTo>
                          <a:pt x="0" y="65"/>
                        </a:lnTo>
                        <a:lnTo>
                          <a:pt x="53" y="0"/>
                        </a:lnTo>
                        <a:close/>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56;p39">
                    <a:extLst>
                      <a:ext uri="{FF2B5EF4-FFF2-40B4-BE49-F238E27FC236}">
                        <a16:creationId xmlns:a16="http://schemas.microsoft.com/office/drawing/2014/main" id="{8B6D4CA5-7E2E-3707-D986-FEA108BD85E9}"/>
                      </a:ext>
                    </a:extLst>
                  </p:cNvPr>
                  <p:cNvSpPr/>
                  <p:nvPr/>
                </p:nvSpPr>
                <p:spPr>
                  <a:xfrm>
                    <a:off x="7146925" y="1946275"/>
                    <a:ext cx="150813" cy="161925"/>
                  </a:xfrm>
                  <a:custGeom>
                    <a:avLst/>
                    <a:gdLst/>
                    <a:ahLst/>
                    <a:cxnLst/>
                    <a:rect l="l" t="t" r="r" b="b"/>
                    <a:pathLst>
                      <a:path w="95" h="102" extrusionOk="0">
                        <a:moveTo>
                          <a:pt x="95" y="0"/>
                        </a:moveTo>
                        <a:lnTo>
                          <a:pt x="95" y="86"/>
                        </a:lnTo>
                        <a:lnTo>
                          <a:pt x="0" y="102"/>
                        </a:lnTo>
                        <a:lnTo>
                          <a:pt x="0" y="15"/>
                        </a:lnTo>
                        <a:lnTo>
                          <a:pt x="95" y="0"/>
                        </a:lnTo>
                        <a:close/>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57;p39">
                    <a:extLst>
                      <a:ext uri="{FF2B5EF4-FFF2-40B4-BE49-F238E27FC236}">
                        <a16:creationId xmlns:a16="http://schemas.microsoft.com/office/drawing/2014/main" id="{934CA364-A2AF-73F6-F23A-E9AD94E2FF4A}"/>
                      </a:ext>
                    </a:extLst>
                  </p:cNvPr>
                  <p:cNvSpPr/>
                  <p:nvPr/>
                </p:nvSpPr>
                <p:spPr>
                  <a:xfrm>
                    <a:off x="6991350" y="2116138"/>
                    <a:ext cx="127000" cy="207963"/>
                  </a:xfrm>
                  <a:custGeom>
                    <a:avLst/>
                    <a:gdLst/>
                    <a:ahLst/>
                    <a:cxnLst/>
                    <a:rect l="l" t="t" r="r" b="b"/>
                    <a:pathLst>
                      <a:path w="80" h="131" extrusionOk="0">
                        <a:moveTo>
                          <a:pt x="80" y="44"/>
                        </a:moveTo>
                        <a:lnTo>
                          <a:pt x="80" y="131"/>
                        </a:lnTo>
                        <a:lnTo>
                          <a:pt x="0" y="87"/>
                        </a:lnTo>
                        <a:lnTo>
                          <a:pt x="0" y="0"/>
                        </a:lnTo>
                        <a:lnTo>
                          <a:pt x="80" y="44"/>
                        </a:lnTo>
                        <a:close/>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58;p39">
                    <a:extLst>
                      <a:ext uri="{FF2B5EF4-FFF2-40B4-BE49-F238E27FC236}">
                        <a16:creationId xmlns:a16="http://schemas.microsoft.com/office/drawing/2014/main" id="{85045C8C-031A-5E96-1C14-0D1801E152E3}"/>
                      </a:ext>
                    </a:extLst>
                  </p:cNvPr>
                  <p:cNvSpPr/>
                  <p:nvPr/>
                </p:nvSpPr>
                <p:spPr>
                  <a:xfrm>
                    <a:off x="6754813" y="2130425"/>
                    <a:ext cx="30163" cy="261938"/>
                  </a:xfrm>
                  <a:custGeom>
                    <a:avLst/>
                    <a:gdLst/>
                    <a:ahLst/>
                    <a:cxnLst/>
                    <a:rect l="l" t="t" r="r" b="b"/>
                    <a:pathLst>
                      <a:path w="19" h="165" extrusionOk="0">
                        <a:moveTo>
                          <a:pt x="19" y="78"/>
                        </a:moveTo>
                        <a:lnTo>
                          <a:pt x="19" y="165"/>
                        </a:lnTo>
                        <a:lnTo>
                          <a:pt x="0" y="87"/>
                        </a:lnTo>
                        <a:lnTo>
                          <a:pt x="0" y="0"/>
                        </a:lnTo>
                        <a:lnTo>
                          <a:pt x="19" y="78"/>
                        </a:lnTo>
                        <a:close/>
                      </a:path>
                    </a:pathLst>
                  </a:custGeom>
                  <a:solidFill>
                    <a:srgbClr val="C55A11"/>
                  </a:solidFill>
                  <a:ln w="9525" cap="flat" cmpd="sng">
                    <a:solidFill>
                      <a:srgbClr val="C55A1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359;p39">
                  <a:extLst>
                    <a:ext uri="{FF2B5EF4-FFF2-40B4-BE49-F238E27FC236}">
                      <a16:creationId xmlns:a16="http://schemas.microsoft.com/office/drawing/2014/main" id="{D09A1556-EF4D-5D67-64B3-CEE475299AC9}"/>
                    </a:ext>
                  </a:extLst>
                </p:cNvPr>
                <p:cNvSpPr/>
                <p:nvPr/>
              </p:nvSpPr>
              <p:spPr>
                <a:xfrm>
                  <a:off x="1806660" y="2910743"/>
                  <a:ext cx="192024" cy="146463"/>
                </a:xfrm>
                <a:prstGeom prst="rect">
                  <a:avLst/>
                </a:prstGeom>
                <a:solidFill>
                  <a:srgbClr val="C55A11"/>
                </a:solidFill>
                <a:ln w="9525" cap="flat" cmpd="sng">
                  <a:solidFill>
                    <a:srgbClr val="C55A11"/>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 name="Google Shape;360;p39">
                <a:extLst>
                  <a:ext uri="{FF2B5EF4-FFF2-40B4-BE49-F238E27FC236}">
                    <a16:creationId xmlns:a16="http://schemas.microsoft.com/office/drawing/2014/main" id="{E4D84FF3-A8C9-F3AE-B1EE-7D105D63114D}"/>
                  </a:ext>
                </a:extLst>
              </p:cNvPr>
              <p:cNvSpPr/>
              <p:nvPr/>
            </p:nvSpPr>
            <p:spPr>
              <a:xfrm>
                <a:off x="3729107" y="1792926"/>
                <a:ext cx="1280160" cy="772716"/>
              </a:xfrm>
              <a:custGeom>
                <a:avLst/>
                <a:gdLst/>
                <a:ahLst/>
                <a:cxnLst/>
                <a:rect l="l" t="t" r="r" b="b"/>
                <a:pathLst>
                  <a:path w="444" h="364" extrusionOk="0">
                    <a:moveTo>
                      <a:pt x="444" y="210"/>
                    </a:moveTo>
                    <a:cubicBezTo>
                      <a:pt x="369" y="222"/>
                      <a:pt x="369" y="222"/>
                      <a:pt x="369" y="222"/>
                    </a:cubicBezTo>
                    <a:cubicBezTo>
                      <a:pt x="366" y="228"/>
                      <a:pt x="363" y="234"/>
                      <a:pt x="360" y="240"/>
                    </a:cubicBezTo>
                    <a:cubicBezTo>
                      <a:pt x="402" y="292"/>
                      <a:pt x="402" y="292"/>
                      <a:pt x="402" y="292"/>
                    </a:cubicBezTo>
                    <a:cubicBezTo>
                      <a:pt x="355" y="330"/>
                      <a:pt x="355" y="330"/>
                      <a:pt x="355" y="330"/>
                    </a:cubicBezTo>
                    <a:cubicBezTo>
                      <a:pt x="291" y="295"/>
                      <a:pt x="291" y="295"/>
                      <a:pt x="291" y="295"/>
                    </a:cubicBezTo>
                    <a:cubicBezTo>
                      <a:pt x="285" y="298"/>
                      <a:pt x="277" y="300"/>
                      <a:pt x="270" y="302"/>
                    </a:cubicBezTo>
                    <a:cubicBezTo>
                      <a:pt x="255" y="364"/>
                      <a:pt x="255" y="364"/>
                      <a:pt x="255" y="364"/>
                    </a:cubicBezTo>
                    <a:cubicBezTo>
                      <a:pt x="188" y="364"/>
                      <a:pt x="188" y="364"/>
                      <a:pt x="188" y="364"/>
                    </a:cubicBezTo>
                    <a:cubicBezTo>
                      <a:pt x="173" y="302"/>
                      <a:pt x="173" y="302"/>
                      <a:pt x="173" y="302"/>
                    </a:cubicBezTo>
                    <a:cubicBezTo>
                      <a:pt x="166" y="300"/>
                      <a:pt x="158" y="298"/>
                      <a:pt x="152" y="295"/>
                    </a:cubicBezTo>
                    <a:cubicBezTo>
                      <a:pt x="88" y="330"/>
                      <a:pt x="88" y="330"/>
                      <a:pt x="88" y="330"/>
                    </a:cubicBezTo>
                    <a:cubicBezTo>
                      <a:pt x="41" y="292"/>
                      <a:pt x="41" y="292"/>
                      <a:pt x="41" y="292"/>
                    </a:cubicBezTo>
                    <a:cubicBezTo>
                      <a:pt x="83" y="240"/>
                      <a:pt x="83" y="240"/>
                      <a:pt x="83" y="240"/>
                    </a:cubicBezTo>
                    <a:cubicBezTo>
                      <a:pt x="80" y="234"/>
                      <a:pt x="77" y="228"/>
                      <a:pt x="75" y="222"/>
                    </a:cubicBezTo>
                    <a:cubicBezTo>
                      <a:pt x="0" y="210"/>
                      <a:pt x="0" y="210"/>
                      <a:pt x="0" y="210"/>
                    </a:cubicBezTo>
                    <a:cubicBezTo>
                      <a:pt x="0" y="155"/>
                      <a:pt x="0" y="155"/>
                      <a:pt x="0" y="155"/>
                    </a:cubicBezTo>
                    <a:cubicBezTo>
                      <a:pt x="75" y="143"/>
                      <a:pt x="75" y="143"/>
                      <a:pt x="75" y="143"/>
                    </a:cubicBezTo>
                    <a:cubicBezTo>
                      <a:pt x="77" y="137"/>
                      <a:pt x="80" y="131"/>
                      <a:pt x="83" y="125"/>
                    </a:cubicBezTo>
                    <a:cubicBezTo>
                      <a:pt x="41" y="73"/>
                      <a:pt x="41" y="73"/>
                      <a:pt x="41" y="73"/>
                    </a:cubicBezTo>
                    <a:cubicBezTo>
                      <a:pt x="88" y="34"/>
                      <a:pt x="88" y="34"/>
                      <a:pt x="88" y="34"/>
                    </a:cubicBezTo>
                    <a:cubicBezTo>
                      <a:pt x="152" y="69"/>
                      <a:pt x="152" y="69"/>
                      <a:pt x="152" y="69"/>
                    </a:cubicBezTo>
                    <a:cubicBezTo>
                      <a:pt x="158" y="66"/>
                      <a:pt x="166" y="65"/>
                      <a:pt x="173" y="62"/>
                    </a:cubicBezTo>
                    <a:cubicBezTo>
                      <a:pt x="188" y="0"/>
                      <a:pt x="188" y="0"/>
                      <a:pt x="188" y="0"/>
                    </a:cubicBezTo>
                    <a:cubicBezTo>
                      <a:pt x="255" y="0"/>
                      <a:pt x="255" y="0"/>
                      <a:pt x="255" y="0"/>
                    </a:cubicBezTo>
                    <a:cubicBezTo>
                      <a:pt x="270" y="62"/>
                      <a:pt x="270" y="62"/>
                      <a:pt x="270" y="62"/>
                    </a:cubicBezTo>
                    <a:cubicBezTo>
                      <a:pt x="277" y="65"/>
                      <a:pt x="285" y="66"/>
                      <a:pt x="291" y="69"/>
                    </a:cubicBezTo>
                    <a:cubicBezTo>
                      <a:pt x="355" y="34"/>
                      <a:pt x="355" y="34"/>
                      <a:pt x="355" y="34"/>
                    </a:cubicBezTo>
                    <a:cubicBezTo>
                      <a:pt x="402" y="73"/>
                      <a:pt x="402" y="73"/>
                      <a:pt x="402" y="73"/>
                    </a:cubicBezTo>
                    <a:cubicBezTo>
                      <a:pt x="360" y="125"/>
                      <a:pt x="360" y="125"/>
                      <a:pt x="360" y="125"/>
                    </a:cubicBezTo>
                    <a:cubicBezTo>
                      <a:pt x="363" y="131"/>
                      <a:pt x="366" y="137"/>
                      <a:pt x="368" y="143"/>
                    </a:cubicBezTo>
                    <a:cubicBezTo>
                      <a:pt x="444" y="155"/>
                      <a:pt x="444" y="155"/>
                      <a:pt x="444" y="155"/>
                    </a:cubicBezTo>
                    <a:lnTo>
                      <a:pt x="444" y="210"/>
                    </a:lnTo>
                    <a:close/>
                    <a:moveTo>
                      <a:pt x="222" y="246"/>
                    </a:moveTo>
                    <a:cubicBezTo>
                      <a:pt x="264" y="246"/>
                      <a:pt x="299" y="217"/>
                      <a:pt x="299" y="182"/>
                    </a:cubicBezTo>
                    <a:cubicBezTo>
                      <a:pt x="299" y="147"/>
                      <a:pt x="264" y="119"/>
                      <a:pt x="222" y="119"/>
                    </a:cubicBezTo>
                    <a:cubicBezTo>
                      <a:pt x="179" y="119"/>
                      <a:pt x="144" y="147"/>
                      <a:pt x="144" y="182"/>
                    </a:cubicBezTo>
                    <a:cubicBezTo>
                      <a:pt x="144" y="217"/>
                      <a:pt x="179" y="246"/>
                      <a:pt x="222" y="246"/>
                    </a:cubicBezTo>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Google Shape;361;p39">
              <a:extLst>
                <a:ext uri="{FF2B5EF4-FFF2-40B4-BE49-F238E27FC236}">
                  <a16:creationId xmlns:a16="http://schemas.microsoft.com/office/drawing/2014/main" id="{4CBE5E2A-7DBD-E709-8462-DBFE58556F8C}"/>
                </a:ext>
              </a:extLst>
            </p:cNvPr>
            <p:cNvSpPr txBox="1"/>
            <p:nvPr/>
          </p:nvSpPr>
          <p:spPr>
            <a:xfrm>
              <a:off x="3683909" y="2916644"/>
              <a:ext cx="1735298" cy="30224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Black Hat</a:t>
              </a:r>
              <a:endParaRPr sz="1400" b="0" i="0" u="none" strike="noStrike" cap="none">
                <a:solidFill>
                  <a:srgbClr val="000000"/>
                </a:solidFill>
                <a:latin typeface="Arial"/>
                <a:ea typeface="Arial"/>
                <a:cs typeface="Arial"/>
                <a:sym typeface="Arial"/>
              </a:endParaRPr>
            </a:p>
          </p:txBody>
        </p:sp>
        <p:grpSp>
          <p:nvGrpSpPr>
            <p:cNvPr id="13" name="Google Shape;362;p39">
              <a:extLst>
                <a:ext uri="{FF2B5EF4-FFF2-40B4-BE49-F238E27FC236}">
                  <a16:creationId xmlns:a16="http://schemas.microsoft.com/office/drawing/2014/main" id="{1B2E2139-8F1A-F6B3-8D1D-E76F6E80F950}"/>
                </a:ext>
              </a:extLst>
            </p:cNvPr>
            <p:cNvGrpSpPr/>
            <p:nvPr/>
          </p:nvGrpSpPr>
          <p:grpSpPr>
            <a:xfrm>
              <a:off x="6680987" y="1797122"/>
              <a:ext cx="1280163" cy="919178"/>
              <a:chOff x="6705600" y="1885505"/>
              <a:chExt cx="1280163" cy="919178"/>
            </a:xfrm>
          </p:grpSpPr>
          <p:sp>
            <p:nvSpPr>
              <p:cNvPr id="15" name="Google Shape;363;p39">
                <a:extLst>
                  <a:ext uri="{FF2B5EF4-FFF2-40B4-BE49-F238E27FC236}">
                    <a16:creationId xmlns:a16="http://schemas.microsoft.com/office/drawing/2014/main" id="{6651043C-EFFB-5783-4CFA-76096ADAD6A5}"/>
                  </a:ext>
                </a:extLst>
              </p:cNvPr>
              <p:cNvSpPr/>
              <p:nvPr/>
            </p:nvSpPr>
            <p:spPr>
              <a:xfrm>
                <a:off x="7119365" y="2138026"/>
                <a:ext cx="448056" cy="281141"/>
              </a:xfrm>
              <a:custGeom>
                <a:avLst/>
                <a:gdLst/>
                <a:ahLst/>
                <a:cxnLst/>
                <a:rect l="l" t="t" r="r" b="b"/>
                <a:pathLst>
                  <a:path w="155" h="132" extrusionOk="0">
                    <a:moveTo>
                      <a:pt x="155" y="63"/>
                    </a:moveTo>
                    <a:cubicBezTo>
                      <a:pt x="155" y="132"/>
                      <a:pt x="155" y="132"/>
                      <a:pt x="155" y="132"/>
                    </a:cubicBezTo>
                    <a:cubicBezTo>
                      <a:pt x="155" y="97"/>
                      <a:pt x="120" y="68"/>
                      <a:pt x="78" y="68"/>
                    </a:cubicBezTo>
                    <a:cubicBezTo>
                      <a:pt x="35" y="68"/>
                      <a:pt x="0" y="97"/>
                      <a:pt x="0" y="132"/>
                    </a:cubicBezTo>
                    <a:cubicBezTo>
                      <a:pt x="0" y="63"/>
                      <a:pt x="0" y="63"/>
                      <a:pt x="0" y="63"/>
                    </a:cubicBezTo>
                    <a:cubicBezTo>
                      <a:pt x="0" y="28"/>
                      <a:pt x="35" y="0"/>
                      <a:pt x="78" y="0"/>
                    </a:cubicBezTo>
                    <a:cubicBezTo>
                      <a:pt x="120" y="0"/>
                      <a:pt x="155" y="28"/>
                      <a:pt x="155" y="63"/>
                    </a:cubicBez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 name="Google Shape;364;p39">
                <a:extLst>
                  <a:ext uri="{FF2B5EF4-FFF2-40B4-BE49-F238E27FC236}">
                    <a16:creationId xmlns:a16="http://schemas.microsoft.com/office/drawing/2014/main" id="{946A99C6-2BAA-99D5-6645-C2D63C03658B}"/>
                  </a:ext>
                </a:extLst>
              </p:cNvPr>
              <p:cNvGrpSpPr/>
              <p:nvPr/>
            </p:nvGrpSpPr>
            <p:grpSpPr>
              <a:xfrm>
                <a:off x="6705600" y="2040385"/>
                <a:ext cx="1280163" cy="764298"/>
                <a:chOff x="1264879" y="2292908"/>
                <a:chExt cx="1280163" cy="764298"/>
              </a:xfrm>
            </p:grpSpPr>
            <p:sp>
              <p:nvSpPr>
                <p:cNvPr id="18" name="Google Shape;365;p39">
                  <a:extLst>
                    <a:ext uri="{FF2B5EF4-FFF2-40B4-BE49-F238E27FC236}">
                      <a16:creationId xmlns:a16="http://schemas.microsoft.com/office/drawing/2014/main" id="{D4482417-3720-E502-9077-43E976421501}"/>
                    </a:ext>
                  </a:extLst>
                </p:cNvPr>
                <p:cNvSpPr/>
                <p:nvPr/>
              </p:nvSpPr>
              <p:spPr>
                <a:xfrm>
                  <a:off x="1479763" y="2609401"/>
                  <a:ext cx="22860" cy="183500"/>
                </a:xfrm>
                <a:custGeom>
                  <a:avLst/>
                  <a:gdLst/>
                  <a:ahLst/>
                  <a:cxnLst/>
                  <a:rect l="l" t="t" r="r" b="b"/>
                  <a:pathLst>
                    <a:path w="8" h="86" extrusionOk="0">
                      <a:moveTo>
                        <a:pt x="8" y="18"/>
                      </a:moveTo>
                      <a:cubicBezTo>
                        <a:pt x="8" y="86"/>
                        <a:pt x="8" y="86"/>
                        <a:pt x="8" y="86"/>
                      </a:cubicBezTo>
                      <a:cubicBezTo>
                        <a:pt x="5" y="81"/>
                        <a:pt x="2" y="75"/>
                        <a:pt x="0" y="69"/>
                      </a:cubicBezTo>
                      <a:cubicBezTo>
                        <a:pt x="0" y="0"/>
                        <a:pt x="0" y="0"/>
                        <a:pt x="0" y="0"/>
                      </a:cubicBezTo>
                      <a:cubicBezTo>
                        <a:pt x="2" y="6"/>
                        <a:pt x="5" y="12"/>
                        <a:pt x="8" y="18"/>
                      </a:cubicBezTo>
                    </a:path>
                  </a:pathLst>
                </a:custGeom>
                <a:solidFill>
                  <a:srgbClr val="7B7B7B"/>
                </a:solidFill>
                <a:ln w="9525" cap="flat" cmpd="sng">
                  <a:solidFill>
                    <a:srgbClr val="7B7B7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366;p39">
                  <a:extLst>
                    <a:ext uri="{FF2B5EF4-FFF2-40B4-BE49-F238E27FC236}">
                      <a16:creationId xmlns:a16="http://schemas.microsoft.com/office/drawing/2014/main" id="{25475F32-6AB2-6AA1-7224-8B4411635045}"/>
                    </a:ext>
                  </a:extLst>
                </p:cNvPr>
                <p:cNvGrpSpPr/>
                <p:nvPr/>
              </p:nvGrpSpPr>
              <p:grpSpPr>
                <a:xfrm>
                  <a:off x="2302723" y="2609401"/>
                  <a:ext cx="25145" cy="183498"/>
                  <a:chOff x="1934680" y="2496751"/>
                  <a:chExt cx="25145" cy="249173"/>
                </a:xfrm>
              </p:grpSpPr>
              <p:sp>
                <p:nvSpPr>
                  <p:cNvPr id="35" name="Google Shape;367;p39">
                    <a:extLst>
                      <a:ext uri="{FF2B5EF4-FFF2-40B4-BE49-F238E27FC236}">
                        <a16:creationId xmlns:a16="http://schemas.microsoft.com/office/drawing/2014/main" id="{5D34017C-2834-039E-715F-B97730C85BF5}"/>
                      </a:ext>
                    </a:extLst>
                  </p:cNvPr>
                  <p:cNvSpPr/>
                  <p:nvPr/>
                </p:nvSpPr>
                <p:spPr>
                  <a:xfrm>
                    <a:off x="1946109" y="2496751"/>
                    <a:ext cx="13716" cy="224028"/>
                  </a:xfrm>
                  <a:custGeom>
                    <a:avLst/>
                    <a:gdLst/>
                    <a:ahLst/>
                    <a:cxnLst/>
                    <a:rect l="l" t="t" r="r" b="b"/>
                    <a:pathLst>
                      <a:path w="5" h="78" extrusionOk="0">
                        <a:moveTo>
                          <a:pt x="5" y="0"/>
                        </a:moveTo>
                        <a:cubicBezTo>
                          <a:pt x="5" y="69"/>
                          <a:pt x="5" y="69"/>
                          <a:pt x="5" y="69"/>
                        </a:cubicBezTo>
                        <a:cubicBezTo>
                          <a:pt x="3" y="72"/>
                          <a:pt x="2" y="75"/>
                          <a:pt x="0" y="78"/>
                        </a:cubicBezTo>
                        <a:cubicBezTo>
                          <a:pt x="0" y="9"/>
                          <a:pt x="0" y="9"/>
                          <a:pt x="0" y="9"/>
                        </a:cubicBezTo>
                        <a:cubicBezTo>
                          <a:pt x="2" y="6"/>
                          <a:pt x="3" y="3"/>
                          <a:pt x="5" y="0"/>
                        </a:cubicBezTo>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8;p39">
                    <a:extLst>
                      <a:ext uri="{FF2B5EF4-FFF2-40B4-BE49-F238E27FC236}">
                        <a16:creationId xmlns:a16="http://schemas.microsoft.com/office/drawing/2014/main" id="{816316AF-1414-56BD-D3D7-98EF8C11EE5B}"/>
                      </a:ext>
                    </a:extLst>
                  </p:cNvPr>
                  <p:cNvSpPr/>
                  <p:nvPr/>
                </p:nvSpPr>
                <p:spPr>
                  <a:xfrm>
                    <a:off x="1934680" y="2521896"/>
                    <a:ext cx="11431" cy="224028"/>
                  </a:xfrm>
                  <a:custGeom>
                    <a:avLst/>
                    <a:gdLst/>
                    <a:ahLst/>
                    <a:cxnLst/>
                    <a:rect l="l" t="t" r="r" b="b"/>
                    <a:pathLst>
                      <a:path w="4" h="77" extrusionOk="0">
                        <a:moveTo>
                          <a:pt x="4" y="0"/>
                        </a:moveTo>
                        <a:cubicBezTo>
                          <a:pt x="4" y="69"/>
                          <a:pt x="4" y="69"/>
                          <a:pt x="4" y="69"/>
                        </a:cubicBezTo>
                        <a:cubicBezTo>
                          <a:pt x="3" y="72"/>
                          <a:pt x="1" y="75"/>
                          <a:pt x="0" y="77"/>
                        </a:cubicBezTo>
                        <a:cubicBezTo>
                          <a:pt x="0" y="9"/>
                          <a:pt x="0" y="9"/>
                          <a:pt x="0" y="9"/>
                        </a:cubicBezTo>
                        <a:cubicBezTo>
                          <a:pt x="1" y="6"/>
                          <a:pt x="3" y="3"/>
                          <a:pt x="4" y="0"/>
                        </a:cubicBezTo>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369;p39">
                  <a:extLst>
                    <a:ext uri="{FF2B5EF4-FFF2-40B4-BE49-F238E27FC236}">
                      <a16:creationId xmlns:a16="http://schemas.microsoft.com/office/drawing/2014/main" id="{1D20CC20-F435-7D37-064C-28366FBEC441}"/>
                    </a:ext>
                  </a:extLst>
                </p:cNvPr>
                <p:cNvSpPr/>
                <p:nvPr/>
              </p:nvSpPr>
              <p:spPr>
                <a:xfrm>
                  <a:off x="2042119" y="2764281"/>
                  <a:ext cx="61723" cy="161614"/>
                </a:xfrm>
                <a:custGeom>
                  <a:avLst/>
                  <a:gdLst/>
                  <a:ahLst/>
                  <a:cxnLst/>
                  <a:rect l="l" t="t" r="r" b="b"/>
                  <a:pathLst>
                    <a:path w="21" h="76" extrusionOk="0">
                      <a:moveTo>
                        <a:pt x="21" y="0"/>
                      </a:moveTo>
                      <a:cubicBezTo>
                        <a:pt x="21" y="69"/>
                        <a:pt x="21" y="69"/>
                        <a:pt x="21" y="69"/>
                      </a:cubicBezTo>
                      <a:cubicBezTo>
                        <a:pt x="15" y="72"/>
                        <a:pt x="7" y="74"/>
                        <a:pt x="0" y="76"/>
                      </a:cubicBezTo>
                      <a:cubicBezTo>
                        <a:pt x="0" y="7"/>
                        <a:pt x="0" y="7"/>
                        <a:pt x="0" y="7"/>
                      </a:cubicBezTo>
                      <a:cubicBezTo>
                        <a:pt x="7" y="5"/>
                        <a:pt x="15" y="3"/>
                        <a:pt x="21" y="0"/>
                      </a:cubicBezTo>
                      <a:close/>
                    </a:path>
                  </a:pathLst>
                </a:custGeom>
                <a:solidFill>
                  <a:srgbClr val="7B7B7B"/>
                </a:solidFill>
                <a:ln w="9525" cap="flat" cmpd="sng">
                  <a:solidFill>
                    <a:srgbClr val="7B7B7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70;p39">
                  <a:extLst>
                    <a:ext uri="{FF2B5EF4-FFF2-40B4-BE49-F238E27FC236}">
                      <a16:creationId xmlns:a16="http://schemas.microsoft.com/office/drawing/2014/main" id="{4FD93119-ABA2-7539-9FF3-39A265EC02D9}"/>
                    </a:ext>
                  </a:extLst>
                </p:cNvPr>
                <p:cNvSpPr/>
                <p:nvPr/>
              </p:nvSpPr>
              <p:spPr>
                <a:xfrm>
                  <a:off x="1701504" y="2764281"/>
                  <a:ext cx="61723" cy="161614"/>
                </a:xfrm>
                <a:custGeom>
                  <a:avLst/>
                  <a:gdLst/>
                  <a:ahLst/>
                  <a:cxnLst/>
                  <a:rect l="l" t="t" r="r" b="b"/>
                  <a:pathLst>
                    <a:path w="21" h="76" extrusionOk="0">
                      <a:moveTo>
                        <a:pt x="21" y="7"/>
                      </a:moveTo>
                      <a:cubicBezTo>
                        <a:pt x="21" y="76"/>
                        <a:pt x="21" y="76"/>
                        <a:pt x="21" y="76"/>
                      </a:cubicBezTo>
                      <a:cubicBezTo>
                        <a:pt x="14" y="74"/>
                        <a:pt x="6" y="72"/>
                        <a:pt x="0" y="69"/>
                      </a:cubicBezTo>
                      <a:cubicBezTo>
                        <a:pt x="0" y="0"/>
                        <a:pt x="0" y="0"/>
                        <a:pt x="0" y="0"/>
                      </a:cubicBezTo>
                      <a:cubicBezTo>
                        <a:pt x="6" y="3"/>
                        <a:pt x="14" y="5"/>
                        <a:pt x="21" y="7"/>
                      </a:cubicBezTo>
                    </a:path>
                  </a:pathLst>
                </a:custGeom>
                <a:solidFill>
                  <a:srgbClr val="7B7B7B"/>
                </a:solidFill>
                <a:ln w="9525" cap="flat" cmpd="sng">
                  <a:solidFill>
                    <a:srgbClr val="7B7B7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71;p39">
                  <a:extLst>
                    <a:ext uri="{FF2B5EF4-FFF2-40B4-BE49-F238E27FC236}">
                      <a16:creationId xmlns:a16="http://schemas.microsoft.com/office/drawing/2014/main" id="{68F040D8-6A69-B6DD-06BA-D6C0D1401FEF}"/>
                    </a:ext>
                  </a:extLst>
                </p:cNvPr>
                <p:cNvSpPr/>
                <p:nvPr/>
              </p:nvSpPr>
              <p:spPr>
                <a:xfrm>
                  <a:off x="2286720" y="2757547"/>
                  <a:ext cx="137160" cy="227270"/>
                </a:xfrm>
                <a:custGeom>
                  <a:avLst/>
                  <a:gdLst/>
                  <a:ahLst/>
                  <a:cxnLst/>
                  <a:rect l="l" t="t" r="r" b="b"/>
                  <a:pathLst>
                    <a:path w="60" h="135" extrusionOk="0">
                      <a:moveTo>
                        <a:pt x="60" y="0"/>
                      </a:moveTo>
                      <a:lnTo>
                        <a:pt x="60" y="86"/>
                      </a:lnTo>
                      <a:lnTo>
                        <a:pt x="0" y="135"/>
                      </a:lnTo>
                      <a:lnTo>
                        <a:pt x="0" y="48"/>
                      </a:lnTo>
                      <a:lnTo>
                        <a:pt x="60" y="0"/>
                      </a:lnTo>
                      <a:close/>
                    </a:path>
                  </a:pathLst>
                </a:custGeom>
                <a:solidFill>
                  <a:srgbClr val="7B7B7B"/>
                </a:solidFill>
                <a:ln w="9525" cap="flat" cmpd="sng">
                  <a:solidFill>
                    <a:srgbClr val="7B7B7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72;p39">
                  <a:extLst>
                    <a:ext uri="{FF2B5EF4-FFF2-40B4-BE49-F238E27FC236}">
                      <a16:creationId xmlns:a16="http://schemas.microsoft.com/office/drawing/2014/main" id="{BF41EC05-1FD3-1BAA-FFBD-A5A1EB1CE97A}"/>
                    </a:ext>
                  </a:extLst>
                </p:cNvPr>
                <p:cNvSpPr/>
                <p:nvPr/>
              </p:nvSpPr>
              <p:spPr>
                <a:xfrm>
                  <a:off x="1381464" y="2757547"/>
                  <a:ext cx="137160" cy="227270"/>
                </a:xfrm>
                <a:custGeom>
                  <a:avLst/>
                  <a:gdLst/>
                  <a:ahLst/>
                  <a:cxnLst/>
                  <a:rect l="l" t="t" r="r" b="b"/>
                  <a:pathLst>
                    <a:path w="60" h="135" extrusionOk="0">
                      <a:moveTo>
                        <a:pt x="60" y="48"/>
                      </a:moveTo>
                      <a:lnTo>
                        <a:pt x="60" y="135"/>
                      </a:lnTo>
                      <a:lnTo>
                        <a:pt x="0" y="86"/>
                      </a:lnTo>
                      <a:lnTo>
                        <a:pt x="0" y="0"/>
                      </a:lnTo>
                      <a:lnTo>
                        <a:pt x="60" y="48"/>
                      </a:lnTo>
                      <a:close/>
                    </a:path>
                  </a:pathLst>
                </a:custGeom>
                <a:solidFill>
                  <a:srgbClr val="7B7B7B"/>
                </a:solidFill>
                <a:ln w="9525" cap="flat" cmpd="sng">
                  <a:solidFill>
                    <a:srgbClr val="7B7B7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 name="Google Shape;373;p39">
                  <a:extLst>
                    <a:ext uri="{FF2B5EF4-FFF2-40B4-BE49-F238E27FC236}">
                      <a16:creationId xmlns:a16="http://schemas.microsoft.com/office/drawing/2014/main" id="{0EC8FDD9-2EEA-5082-5CAD-66D897C27235}"/>
                    </a:ext>
                  </a:extLst>
                </p:cNvPr>
                <p:cNvGrpSpPr/>
                <p:nvPr/>
              </p:nvGrpSpPr>
              <p:grpSpPr>
                <a:xfrm>
                  <a:off x="1264879" y="2292908"/>
                  <a:ext cx="777240" cy="764298"/>
                  <a:chOff x="6408738" y="1671638"/>
                  <a:chExt cx="539750" cy="720725"/>
                </a:xfrm>
              </p:grpSpPr>
              <p:sp>
                <p:nvSpPr>
                  <p:cNvPr id="31" name="Google Shape;374;p39">
                    <a:extLst>
                      <a:ext uri="{FF2B5EF4-FFF2-40B4-BE49-F238E27FC236}">
                        <a16:creationId xmlns:a16="http://schemas.microsoft.com/office/drawing/2014/main" id="{46CD27D0-FDC4-2004-3CEC-389188BEF777}"/>
                      </a:ext>
                    </a:extLst>
                  </p:cNvPr>
                  <p:cNvSpPr/>
                  <p:nvPr/>
                </p:nvSpPr>
                <p:spPr>
                  <a:xfrm>
                    <a:off x="6489700" y="1671638"/>
                    <a:ext cx="84138" cy="242888"/>
                  </a:xfrm>
                  <a:custGeom>
                    <a:avLst/>
                    <a:gdLst/>
                    <a:ahLst/>
                    <a:cxnLst/>
                    <a:rect l="l" t="t" r="r" b="b"/>
                    <a:pathLst>
                      <a:path w="53" h="153" extrusionOk="0">
                        <a:moveTo>
                          <a:pt x="53" y="65"/>
                        </a:moveTo>
                        <a:lnTo>
                          <a:pt x="53" y="153"/>
                        </a:lnTo>
                        <a:lnTo>
                          <a:pt x="0" y="87"/>
                        </a:lnTo>
                        <a:lnTo>
                          <a:pt x="0" y="0"/>
                        </a:lnTo>
                        <a:lnTo>
                          <a:pt x="53" y="65"/>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75;p39">
                    <a:extLst>
                      <a:ext uri="{FF2B5EF4-FFF2-40B4-BE49-F238E27FC236}">
                        <a16:creationId xmlns:a16="http://schemas.microsoft.com/office/drawing/2014/main" id="{584FC4F7-FB46-A48A-7454-662B2895C3A1}"/>
                      </a:ext>
                    </a:extLst>
                  </p:cNvPr>
                  <p:cNvSpPr/>
                  <p:nvPr/>
                </p:nvSpPr>
                <p:spPr>
                  <a:xfrm>
                    <a:off x="6408738" y="1946275"/>
                    <a:ext cx="149225" cy="161925"/>
                  </a:xfrm>
                  <a:custGeom>
                    <a:avLst/>
                    <a:gdLst/>
                    <a:ahLst/>
                    <a:cxnLst/>
                    <a:rect l="l" t="t" r="r" b="b"/>
                    <a:pathLst>
                      <a:path w="94" h="102" extrusionOk="0">
                        <a:moveTo>
                          <a:pt x="94" y="15"/>
                        </a:moveTo>
                        <a:lnTo>
                          <a:pt x="94" y="102"/>
                        </a:lnTo>
                        <a:lnTo>
                          <a:pt x="0" y="86"/>
                        </a:lnTo>
                        <a:lnTo>
                          <a:pt x="0" y="0"/>
                        </a:lnTo>
                        <a:lnTo>
                          <a:pt x="94" y="15"/>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76;p39">
                    <a:extLst>
                      <a:ext uri="{FF2B5EF4-FFF2-40B4-BE49-F238E27FC236}">
                        <a16:creationId xmlns:a16="http://schemas.microsoft.com/office/drawing/2014/main" id="{ECC712E9-B44D-364B-A586-85F83E6EC0A6}"/>
                      </a:ext>
                    </a:extLst>
                  </p:cNvPr>
                  <p:cNvSpPr/>
                  <p:nvPr/>
                </p:nvSpPr>
                <p:spPr>
                  <a:xfrm>
                    <a:off x="6584950" y="2116138"/>
                    <a:ext cx="127000" cy="207963"/>
                  </a:xfrm>
                  <a:custGeom>
                    <a:avLst/>
                    <a:gdLst/>
                    <a:ahLst/>
                    <a:cxnLst/>
                    <a:rect l="l" t="t" r="r" b="b"/>
                    <a:pathLst>
                      <a:path w="80" h="131" extrusionOk="0">
                        <a:moveTo>
                          <a:pt x="80" y="0"/>
                        </a:moveTo>
                        <a:lnTo>
                          <a:pt x="80" y="87"/>
                        </a:lnTo>
                        <a:lnTo>
                          <a:pt x="0" y="131"/>
                        </a:lnTo>
                        <a:lnTo>
                          <a:pt x="0" y="44"/>
                        </a:lnTo>
                        <a:lnTo>
                          <a:pt x="80" y="0"/>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77;p39">
                    <a:extLst>
                      <a:ext uri="{FF2B5EF4-FFF2-40B4-BE49-F238E27FC236}">
                        <a16:creationId xmlns:a16="http://schemas.microsoft.com/office/drawing/2014/main" id="{54D197FF-C216-1E1D-5939-5545FB638DD6}"/>
                      </a:ext>
                    </a:extLst>
                  </p:cNvPr>
                  <p:cNvSpPr/>
                  <p:nvPr/>
                </p:nvSpPr>
                <p:spPr>
                  <a:xfrm>
                    <a:off x="6918325" y="2130425"/>
                    <a:ext cx="30163" cy="261938"/>
                  </a:xfrm>
                  <a:custGeom>
                    <a:avLst/>
                    <a:gdLst/>
                    <a:ahLst/>
                    <a:cxnLst/>
                    <a:rect l="l" t="t" r="r" b="b"/>
                    <a:pathLst>
                      <a:path w="19" h="165" extrusionOk="0">
                        <a:moveTo>
                          <a:pt x="19" y="0"/>
                        </a:moveTo>
                        <a:lnTo>
                          <a:pt x="19" y="87"/>
                        </a:lnTo>
                        <a:lnTo>
                          <a:pt x="0" y="165"/>
                        </a:lnTo>
                        <a:lnTo>
                          <a:pt x="0" y="78"/>
                        </a:lnTo>
                        <a:lnTo>
                          <a:pt x="19" y="0"/>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 name="Google Shape;378;p39">
                  <a:extLst>
                    <a:ext uri="{FF2B5EF4-FFF2-40B4-BE49-F238E27FC236}">
                      <a16:creationId xmlns:a16="http://schemas.microsoft.com/office/drawing/2014/main" id="{4D6CEC2B-BB4B-AD64-7290-B7A2252D085E}"/>
                    </a:ext>
                  </a:extLst>
                </p:cNvPr>
                <p:cNvGrpSpPr/>
                <p:nvPr/>
              </p:nvGrpSpPr>
              <p:grpSpPr>
                <a:xfrm>
                  <a:off x="1763231" y="2292908"/>
                  <a:ext cx="781812" cy="764298"/>
                  <a:chOff x="6754813" y="1671638"/>
                  <a:chExt cx="542925" cy="720725"/>
                </a:xfrm>
              </p:grpSpPr>
              <p:sp>
                <p:nvSpPr>
                  <p:cNvPr id="27" name="Google Shape;379;p39">
                    <a:extLst>
                      <a:ext uri="{FF2B5EF4-FFF2-40B4-BE49-F238E27FC236}">
                        <a16:creationId xmlns:a16="http://schemas.microsoft.com/office/drawing/2014/main" id="{19927F81-3D14-E3EC-4653-A20F32C82358}"/>
                      </a:ext>
                    </a:extLst>
                  </p:cNvPr>
                  <p:cNvSpPr/>
                  <p:nvPr/>
                </p:nvSpPr>
                <p:spPr>
                  <a:xfrm>
                    <a:off x="7129463" y="1671638"/>
                    <a:ext cx="84138" cy="242888"/>
                  </a:xfrm>
                  <a:custGeom>
                    <a:avLst/>
                    <a:gdLst/>
                    <a:ahLst/>
                    <a:cxnLst/>
                    <a:rect l="l" t="t" r="r" b="b"/>
                    <a:pathLst>
                      <a:path w="53" h="153" extrusionOk="0">
                        <a:moveTo>
                          <a:pt x="53" y="0"/>
                        </a:moveTo>
                        <a:lnTo>
                          <a:pt x="53" y="87"/>
                        </a:lnTo>
                        <a:lnTo>
                          <a:pt x="0" y="153"/>
                        </a:lnTo>
                        <a:lnTo>
                          <a:pt x="0" y="65"/>
                        </a:lnTo>
                        <a:lnTo>
                          <a:pt x="53" y="0"/>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80;p39">
                    <a:extLst>
                      <a:ext uri="{FF2B5EF4-FFF2-40B4-BE49-F238E27FC236}">
                        <a16:creationId xmlns:a16="http://schemas.microsoft.com/office/drawing/2014/main" id="{96FBA3E2-061B-6755-7FDF-4C3FD2B9F3D5}"/>
                      </a:ext>
                    </a:extLst>
                  </p:cNvPr>
                  <p:cNvSpPr/>
                  <p:nvPr/>
                </p:nvSpPr>
                <p:spPr>
                  <a:xfrm>
                    <a:off x="7146925" y="1946275"/>
                    <a:ext cx="150813" cy="161925"/>
                  </a:xfrm>
                  <a:custGeom>
                    <a:avLst/>
                    <a:gdLst/>
                    <a:ahLst/>
                    <a:cxnLst/>
                    <a:rect l="l" t="t" r="r" b="b"/>
                    <a:pathLst>
                      <a:path w="95" h="102" extrusionOk="0">
                        <a:moveTo>
                          <a:pt x="95" y="0"/>
                        </a:moveTo>
                        <a:lnTo>
                          <a:pt x="95" y="86"/>
                        </a:lnTo>
                        <a:lnTo>
                          <a:pt x="0" y="102"/>
                        </a:lnTo>
                        <a:lnTo>
                          <a:pt x="0" y="15"/>
                        </a:lnTo>
                        <a:lnTo>
                          <a:pt x="95" y="0"/>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81;p39">
                    <a:extLst>
                      <a:ext uri="{FF2B5EF4-FFF2-40B4-BE49-F238E27FC236}">
                        <a16:creationId xmlns:a16="http://schemas.microsoft.com/office/drawing/2014/main" id="{D0C6B04E-91C5-13DD-E4E6-194FCDCC3C30}"/>
                      </a:ext>
                    </a:extLst>
                  </p:cNvPr>
                  <p:cNvSpPr/>
                  <p:nvPr/>
                </p:nvSpPr>
                <p:spPr>
                  <a:xfrm>
                    <a:off x="6991350" y="2116138"/>
                    <a:ext cx="127000" cy="207963"/>
                  </a:xfrm>
                  <a:custGeom>
                    <a:avLst/>
                    <a:gdLst/>
                    <a:ahLst/>
                    <a:cxnLst/>
                    <a:rect l="l" t="t" r="r" b="b"/>
                    <a:pathLst>
                      <a:path w="80" h="131" extrusionOk="0">
                        <a:moveTo>
                          <a:pt x="80" y="44"/>
                        </a:moveTo>
                        <a:lnTo>
                          <a:pt x="80" y="131"/>
                        </a:lnTo>
                        <a:lnTo>
                          <a:pt x="0" y="87"/>
                        </a:lnTo>
                        <a:lnTo>
                          <a:pt x="0" y="0"/>
                        </a:lnTo>
                        <a:lnTo>
                          <a:pt x="80" y="44"/>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82;p39">
                    <a:extLst>
                      <a:ext uri="{FF2B5EF4-FFF2-40B4-BE49-F238E27FC236}">
                        <a16:creationId xmlns:a16="http://schemas.microsoft.com/office/drawing/2014/main" id="{5429F69F-7007-38FF-BC0E-B8FBF3CE97B7}"/>
                      </a:ext>
                    </a:extLst>
                  </p:cNvPr>
                  <p:cNvSpPr/>
                  <p:nvPr/>
                </p:nvSpPr>
                <p:spPr>
                  <a:xfrm>
                    <a:off x="6754813" y="2130425"/>
                    <a:ext cx="30163" cy="261938"/>
                  </a:xfrm>
                  <a:custGeom>
                    <a:avLst/>
                    <a:gdLst/>
                    <a:ahLst/>
                    <a:cxnLst/>
                    <a:rect l="l" t="t" r="r" b="b"/>
                    <a:pathLst>
                      <a:path w="19" h="165" extrusionOk="0">
                        <a:moveTo>
                          <a:pt x="19" y="78"/>
                        </a:moveTo>
                        <a:lnTo>
                          <a:pt x="19" y="165"/>
                        </a:lnTo>
                        <a:lnTo>
                          <a:pt x="0" y="87"/>
                        </a:lnTo>
                        <a:lnTo>
                          <a:pt x="0" y="0"/>
                        </a:lnTo>
                        <a:lnTo>
                          <a:pt x="19" y="78"/>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383;p39">
                  <a:extLst>
                    <a:ext uri="{FF2B5EF4-FFF2-40B4-BE49-F238E27FC236}">
                      <a16:creationId xmlns:a16="http://schemas.microsoft.com/office/drawing/2014/main" id="{CD203CA6-5EB6-7164-8CE9-575B723103D0}"/>
                    </a:ext>
                  </a:extLst>
                </p:cNvPr>
                <p:cNvSpPr/>
                <p:nvPr/>
              </p:nvSpPr>
              <p:spPr>
                <a:xfrm>
                  <a:off x="1806660" y="2910743"/>
                  <a:ext cx="192024" cy="146463"/>
                </a:xfrm>
                <a:prstGeom prst="rect">
                  <a:avLst/>
                </a:prstGeom>
                <a:solidFill>
                  <a:srgbClr val="7B7B7B"/>
                </a:solidFill>
                <a:ln w="9525" cap="flat" cmpd="sng">
                  <a:solidFill>
                    <a:srgbClr val="7B7B7B"/>
                  </a:solidFill>
                  <a:prstDash val="solid"/>
                  <a:round/>
                  <a:headEnd type="none" w="sm" len="sm"/>
                  <a:tailEnd type="none" w="sm" len="sm"/>
                </a:ln>
                <a:effectLst>
                  <a:outerShdw blurRad="12700" dist="127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384;p39">
                <a:extLst>
                  <a:ext uri="{FF2B5EF4-FFF2-40B4-BE49-F238E27FC236}">
                    <a16:creationId xmlns:a16="http://schemas.microsoft.com/office/drawing/2014/main" id="{18174BD0-E32E-BD17-4203-437FA724BE77}"/>
                  </a:ext>
                </a:extLst>
              </p:cNvPr>
              <p:cNvSpPr/>
              <p:nvPr/>
            </p:nvSpPr>
            <p:spPr>
              <a:xfrm>
                <a:off x="6705600" y="1885505"/>
                <a:ext cx="1280160" cy="772716"/>
              </a:xfrm>
              <a:custGeom>
                <a:avLst/>
                <a:gdLst/>
                <a:ahLst/>
                <a:cxnLst/>
                <a:rect l="l" t="t" r="r" b="b"/>
                <a:pathLst>
                  <a:path w="444" h="364" extrusionOk="0">
                    <a:moveTo>
                      <a:pt x="444" y="210"/>
                    </a:moveTo>
                    <a:cubicBezTo>
                      <a:pt x="369" y="222"/>
                      <a:pt x="369" y="222"/>
                      <a:pt x="369" y="222"/>
                    </a:cubicBezTo>
                    <a:cubicBezTo>
                      <a:pt x="366" y="228"/>
                      <a:pt x="363" y="234"/>
                      <a:pt x="360" y="240"/>
                    </a:cubicBezTo>
                    <a:cubicBezTo>
                      <a:pt x="402" y="292"/>
                      <a:pt x="402" y="292"/>
                      <a:pt x="402" y="292"/>
                    </a:cubicBezTo>
                    <a:cubicBezTo>
                      <a:pt x="355" y="330"/>
                      <a:pt x="355" y="330"/>
                      <a:pt x="355" y="330"/>
                    </a:cubicBezTo>
                    <a:cubicBezTo>
                      <a:pt x="291" y="295"/>
                      <a:pt x="291" y="295"/>
                      <a:pt x="291" y="295"/>
                    </a:cubicBezTo>
                    <a:cubicBezTo>
                      <a:pt x="285" y="298"/>
                      <a:pt x="277" y="300"/>
                      <a:pt x="270" y="302"/>
                    </a:cubicBezTo>
                    <a:cubicBezTo>
                      <a:pt x="255" y="364"/>
                      <a:pt x="255" y="364"/>
                      <a:pt x="255" y="364"/>
                    </a:cubicBezTo>
                    <a:cubicBezTo>
                      <a:pt x="188" y="364"/>
                      <a:pt x="188" y="364"/>
                      <a:pt x="188" y="364"/>
                    </a:cubicBezTo>
                    <a:cubicBezTo>
                      <a:pt x="173" y="302"/>
                      <a:pt x="173" y="302"/>
                      <a:pt x="173" y="302"/>
                    </a:cubicBezTo>
                    <a:cubicBezTo>
                      <a:pt x="166" y="300"/>
                      <a:pt x="158" y="298"/>
                      <a:pt x="152" y="295"/>
                    </a:cubicBezTo>
                    <a:cubicBezTo>
                      <a:pt x="88" y="330"/>
                      <a:pt x="88" y="330"/>
                      <a:pt x="88" y="330"/>
                    </a:cubicBezTo>
                    <a:cubicBezTo>
                      <a:pt x="41" y="292"/>
                      <a:pt x="41" y="292"/>
                      <a:pt x="41" y="292"/>
                    </a:cubicBezTo>
                    <a:cubicBezTo>
                      <a:pt x="83" y="240"/>
                      <a:pt x="83" y="240"/>
                      <a:pt x="83" y="240"/>
                    </a:cubicBezTo>
                    <a:cubicBezTo>
                      <a:pt x="80" y="234"/>
                      <a:pt x="77" y="228"/>
                      <a:pt x="75" y="222"/>
                    </a:cubicBezTo>
                    <a:cubicBezTo>
                      <a:pt x="0" y="210"/>
                      <a:pt x="0" y="210"/>
                      <a:pt x="0" y="210"/>
                    </a:cubicBezTo>
                    <a:cubicBezTo>
                      <a:pt x="0" y="155"/>
                      <a:pt x="0" y="155"/>
                      <a:pt x="0" y="155"/>
                    </a:cubicBezTo>
                    <a:cubicBezTo>
                      <a:pt x="75" y="143"/>
                      <a:pt x="75" y="143"/>
                      <a:pt x="75" y="143"/>
                    </a:cubicBezTo>
                    <a:cubicBezTo>
                      <a:pt x="77" y="137"/>
                      <a:pt x="80" y="131"/>
                      <a:pt x="83" y="125"/>
                    </a:cubicBezTo>
                    <a:cubicBezTo>
                      <a:pt x="41" y="73"/>
                      <a:pt x="41" y="73"/>
                      <a:pt x="41" y="73"/>
                    </a:cubicBezTo>
                    <a:cubicBezTo>
                      <a:pt x="88" y="34"/>
                      <a:pt x="88" y="34"/>
                      <a:pt x="88" y="34"/>
                    </a:cubicBezTo>
                    <a:cubicBezTo>
                      <a:pt x="152" y="69"/>
                      <a:pt x="152" y="69"/>
                      <a:pt x="152" y="69"/>
                    </a:cubicBezTo>
                    <a:cubicBezTo>
                      <a:pt x="158" y="66"/>
                      <a:pt x="166" y="65"/>
                      <a:pt x="173" y="62"/>
                    </a:cubicBezTo>
                    <a:cubicBezTo>
                      <a:pt x="188" y="0"/>
                      <a:pt x="188" y="0"/>
                      <a:pt x="188" y="0"/>
                    </a:cubicBezTo>
                    <a:cubicBezTo>
                      <a:pt x="255" y="0"/>
                      <a:pt x="255" y="0"/>
                      <a:pt x="255" y="0"/>
                    </a:cubicBezTo>
                    <a:cubicBezTo>
                      <a:pt x="270" y="62"/>
                      <a:pt x="270" y="62"/>
                      <a:pt x="270" y="62"/>
                    </a:cubicBezTo>
                    <a:cubicBezTo>
                      <a:pt x="277" y="65"/>
                      <a:pt x="285" y="66"/>
                      <a:pt x="291" y="69"/>
                    </a:cubicBezTo>
                    <a:cubicBezTo>
                      <a:pt x="355" y="34"/>
                      <a:pt x="355" y="34"/>
                      <a:pt x="355" y="34"/>
                    </a:cubicBezTo>
                    <a:cubicBezTo>
                      <a:pt x="402" y="73"/>
                      <a:pt x="402" y="73"/>
                      <a:pt x="402" y="73"/>
                    </a:cubicBezTo>
                    <a:cubicBezTo>
                      <a:pt x="360" y="125"/>
                      <a:pt x="360" y="125"/>
                      <a:pt x="360" y="125"/>
                    </a:cubicBezTo>
                    <a:cubicBezTo>
                      <a:pt x="363" y="131"/>
                      <a:pt x="366" y="137"/>
                      <a:pt x="368" y="143"/>
                    </a:cubicBezTo>
                    <a:cubicBezTo>
                      <a:pt x="444" y="155"/>
                      <a:pt x="444" y="155"/>
                      <a:pt x="444" y="155"/>
                    </a:cubicBezTo>
                    <a:lnTo>
                      <a:pt x="444" y="210"/>
                    </a:lnTo>
                    <a:close/>
                    <a:moveTo>
                      <a:pt x="222" y="246"/>
                    </a:moveTo>
                    <a:cubicBezTo>
                      <a:pt x="264" y="246"/>
                      <a:pt x="299" y="217"/>
                      <a:pt x="299" y="182"/>
                    </a:cubicBezTo>
                    <a:cubicBezTo>
                      <a:pt x="299" y="147"/>
                      <a:pt x="264" y="119"/>
                      <a:pt x="222" y="119"/>
                    </a:cubicBezTo>
                    <a:cubicBezTo>
                      <a:pt x="179" y="119"/>
                      <a:pt x="144" y="147"/>
                      <a:pt x="144" y="182"/>
                    </a:cubicBezTo>
                    <a:cubicBezTo>
                      <a:pt x="144" y="217"/>
                      <a:pt x="179" y="246"/>
                      <a:pt x="222" y="246"/>
                    </a:cubicBezTo>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385;p39">
              <a:extLst>
                <a:ext uri="{FF2B5EF4-FFF2-40B4-BE49-F238E27FC236}">
                  <a16:creationId xmlns:a16="http://schemas.microsoft.com/office/drawing/2014/main" id="{D4CC883F-154C-5BD1-2427-CDC97B4B5608}"/>
                </a:ext>
              </a:extLst>
            </p:cNvPr>
            <p:cNvSpPr txBox="1"/>
            <p:nvPr/>
          </p:nvSpPr>
          <p:spPr>
            <a:xfrm>
              <a:off x="6453418" y="2916644"/>
              <a:ext cx="1735298" cy="30224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Gray Hat</a:t>
              </a:r>
              <a:endParaRPr sz="1400" b="0" i="0" u="none" strike="noStrike" cap="none">
                <a:solidFill>
                  <a:srgbClr val="000000"/>
                </a:solidFill>
                <a:latin typeface="Arial"/>
                <a:ea typeface="Arial"/>
                <a:cs typeface="Arial"/>
                <a:sym typeface="Arial"/>
              </a:endParaRPr>
            </a:p>
          </p:txBody>
        </p:sp>
      </p:grpSp>
      <p:sp>
        <p:nvSpPr>
          <p:cNvPr id="273" name="Google Shape;4846;p411">
            <a:extLst>
              <a:ext uri="{FF2B5EF4-FFF2-40B4-BE49-F238E27FC236}">
                <a16:creationId xmlns:a16="http://schemas.microsoft.com/office/drawing/2014/main" id="{D8F31B70-F9C0-760D-7697-47E7321FFAB6}"/>
              </a:ext>
            </a:extLst>
          </p:cNvPr>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A hacker is someone who gains unauthorized access to computer systems. Originally, the term </a:t>
            </a:r>
            <a:r>
              <a:rPr lang="en-US" sz="2200" b="0" i="1" u="none" strike="noStrike" cap="none">
                <a:solidFill>
                  <a:srgbClr val="3F3F3F"/>
                </a:solidFill>
                <a:latin typeface="Open Sans"/>
                <a:ea typeface="Open Sans"/>
                <a:cs typeface="Open Sans"/>
                <a:sym typeface="Open Sans"/>
              </a:rPr>
              <a:t>hacker</a:t>
            </a:r>
            <a:r>
              <a:rPr lang="en-US" sz="2200" b="0" i="0" u="none" strike="noStrike" cap="none">
                <a:solidFill>
                  <a:srgbClr val="3F3F3F"/>
                </a:solidFill>
                <a:latin typeface="Open Sans"/>
                <a:ea typeface="Open Sans"/>
                <a:cs typeface="Open Sans"/>
                <a:sym typeface="Open Sans"/>
              </a:rPr>
              <a:t> neutrally described a person skilled in programming and system management.</a:t>
            </a:r>
            <a:endParaRPr sz="2200" b="0" i="0" u="none" strike="noStrike" cap="none">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935806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D50B-7DC9-FC65-0973-418115D19E23}"/>
              </a:ext>
            </a:extLst>
          </p:cNvPr>
          <p:cNvSpPr>
            <a:spLocks noGrp="1"/>
          </p:cNvSpPr>
          <p:nvPr>
            <p:ph type="title"/>
          </p:nvPr>
        </p:nvSpPr>
        <p:spPr>
          <a:xfrm>
            <a:off x="0" y="278294"/>
            <a:ext cx="16276320" cy="687244"/>
          </a:xfrm>
        </p:spPr>
        <p:txBody>
          <a:bodyPr/>
          <a:lstStyle/>
          <a:p>
            <a:r>
              <a:rPr lang="en-US">
                <a:solidFill>
                  <a:schemeClr val="tx1">
                    <a:lumMod val="75000"/>
                    <a:lumOff val="25000"/>
                  </a:schemeClr>
                </a:solidFill>
              </a:rPr>
              <a:t>Impact of Misconfiguration Vulnerability</a:t>
            </a:r>
          </a:p>
        </p:txBody>
      </p:sp>
      <p:grpSp>
        <p:nvGrpSpPr>
          <p:cNvPr id="24" name="Group 23">
            <a:extLst>
              <a:ext uri="{FF2B5EF4-FFF2-40B4-BE49-F238E27FC236}">
                <a16:creationId xmlns:a16="http://schemas.microsoft.com/office/drawing/2014/main" id="{6E53E707-7FCE-028E-4F23-D6C878BC67E5}"/>
              </a:ext>
            </a:extLst>
          </p:cNvPr>
          <p:cNvGrpSpPr/>
          <p:nvPr/>
        </p:nvGrpSpPr>
        <p:grpSpPr>
          <a:xfrm>
            <a:off x="3134691" y="1507635"/>
            <a:ext cx="9986619" cy="6923856"/>
            <a:chOff x="3626828" y="1544697"/>
            <a:chExt cx="9986619" cy="6923856"/>
          </a:xfrm>
        </p:grpSpPr>
        <p:grpSp>
          <p:nvGrpSpPr>
            <p:cNvPr id="22" name="Group 21">
              <a:extLst>
                <a:ext uri="{FF2B5EF4-FFF2-40B4-BE49-F238E27FC236}">
                  <a16:creationId xmlns:a16="http://schemas.microsoft.com/office/drawing/2014/main" id="{8A89D97D-D883-452D-032B-E6D502DEA50D}"/>
                </a:ext>
              </a:extLst>
            </p:cNvPr>
            <p:cNvGrpSpPr/>
            <p:nvPr/>
          </p:nvGrpSpPr>
          <p:grpSpPr>
            <a:xfrm>
              <a:off x="3626828" y="1593032"/>
              <a:ext cx="2573685" cy="6786386"/>
              <a:chOff x="3626828" y="1593032"/>
              <a:chExt cx="2573685" cy="6786386"/>
            </a:xfrm>
          </p:grpSpPr>
          <p:grpSp>
            <p:nvGrpSpPr>
              <p:cNvPr id="17" name="Group 16">
                <a:extLst>
                  <a:ext uri="{FF2B5EF4-FFF2-40B4-BE49-F238E27FC236}">
                    <a16:creationId xmlns:a16="http://schemas.microsoft.com/office/drawing/2014/main" id="{A510C78E-77C8-F793-C49A-FF6A98FC5F01}"/>
                  </a:ext>
                </a:extLst>
              </p:cNvPr>
              <p:cNvGrpSpPr/>
              <p:nvPr/>
            </p:nvGrpSpPr>
            <p:grpSpPr>
              <a:xfrm>
                <a:off x="3712156" y="1593032"/>
                <a:ext cx="2403029" cy="3029207"/>
                <a:chOff x="3656502" y="1593032"/>
                <a:chExt cx="2403029" cy="3029207"/>
              </a:xfrm>
            </p:grpSpPr>
            <p:sp>
              <p:nvSpPr>
                <p:cNvPr id="4" name="Google Shape;658;ge961dd843d_0_403">
                  <a:extLst>
                    <a:ext uri="{FF2B5EF4-FFF2-40B4-BE49-F238E27FC236}">
                      <a16:creationId xmlns:a16="http://schemas.microsoft.com/office/drawing/2014/main" id="{5BF112AD-73CB-E3D4-F158-7E614F10A890}"/>
                    </a:ext>
                  </a:extLst>
                </p:cNvPr>
                <p:cNvSpPr txBox="1"/>
                <p:nvPr/>
              </p:nvSpPr>
              <p:spPr>
                <a:xfrm>
                  <a:off x="3656502" y="1593032"/>
                  <a:ext cx="2403029"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Data breaches</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8" name="Picture 7">
                  <a:extLst>
                    <a:ext uri="{FF2B5EF4-FFF2-40B4-BE49-F238E27FC236}">
                      <a16:creationId xmlns:a16="http://schemas.microsoft.com/office/drawing/2014/main" id="{DEC370AF-BDD0-10EF-135D-66D1BC6FDC66}"/>
                    </a:ext>
                  </a:extLst>
                </p:cNvPr>
                <p:cNvPicPr>
                  <a:picLocks noChangeAspect="1"/>
                </p:cNvPicPr>
                <p:nvPr/>
              </p:nvPicPr>
              <p:blipFill>
                <a:blip r:embed="rId3"/>
                <a:stretch>
                  <a:fillRect/>
                </a:stretch>
              </p:blipFill>
              <p:spPr>
                <a:xfrm>
                  <a:off x="3656502" y="2219210"/>
                  <a:ext cx="2403029" cy="2403029"/>
                </a:xfrm>
                <a:prstGeom prst="rect">
                  <a:avLst/>
                </a:prstGeom>
              </p:spPr>
            </p:pic>
          </p:grpSp>
          <p:grpSp>
            <p:nvGrpSpPr>
              <p:cNvPr id="19" name="Group 18">
                <a:extLst>
                  <a:ext uri="{FF2B5EF4-FFF2-40B4-BE49-F238E27FC236}">
                    <a16:creationId xmlns:a16="http://schemas.microsoft.com/office/drawing/2014/main" id="{B67D98CA-DB19-E5DB-9171-AA901AAED98F}"/>
                  </a:ext>
                </a:extLst>
              </p:cNvPr>
              <p:cNvGrpSpPr/>
              <p:nvPr/>
            </p:nvGrpSpPr>
            <p:grpSpPr>
              <a:xfrm>
                <a:off x="3626828" y="5391599"/>
                <a:ext cx="2573685" cy="2987819"/>
                <a:chOff x="3626828" y="5391599"/>
                <a:chExt cx="2573685" cy="2987819"/>
              </a:xfrm>
            </p:grpSpPr>
            <p:sp>
              <p:nvSpPr>
                <p:cNvPr id="5" name="Google Shape;658;ge961dd843d_0_403">
                  <a:extLst>
                    <a:ext uri="{FF2B5EF4-FFF2-40B4-BE49-F238E27FC236}">
                      <a16:creationId xmlns:a16="http://schemas.microsoft.com/office/drawing/2014/main" id="{300213E4-8C6B-33EE-B1BC-173F77F74DC7}"/>
                    </a:ext>
                  </a:extLst>
                </p:cNvPr>
                <p:cNvSpPr txBox="1"/>
                <p:nvPr/>
              </p:nvSpPr>
              <p:spPr>
                <a:xfrm>
                  <a:off x="3626828" y="5391599"/>
                  <a:ext cx="2573685" cy="523190"/>
                </a:xfrm>
                <a:prstGeom prst="rect">
                  <a:avLst/>
                </a:prstGeom>
                <a:noFill/>
                <a:ln>
                  <a:noFill/>
                </a:ln>
              </p:spPr>
              <p:txBody>
                <a:bodyPr spcFirstLastPara="1" wrap="square" lIns="91425" tIns="91425" rIns="91425" bIns="91425" anchor="t" anchorCtr="0">
                  <a:spAutoFit/>
                </a:bodyPr>
                <a:lstStyle/>
                <a:p>
                  <a:pPr marL="0" lvl="0" indent="0">
                    <a:buSzPts val="2200"/>
                    <a:buFont typeface="Arial"/>
                    <a:buNone/>
                  </a:pPr>
                  <a:r>
                    <a:rPr lang="en-US" sz="2200">
                      <a:solidFill>
                        <a:schemeClr val="tx1">
                          <a:lumMod val="75000"/>
                          <a:lumOff val="25000"/>
                        </a:schemeClr>
                      </a:solidFill>
                      <a:latin typeface="Open Sans"/>
                      <a:ea typeface="Open Sans"/>
                      <a:cs typeface="Open Sans"/>
                      <a:sym typeface="Open Sans"/>
                    </a:rPr>
                    <a:t>System outages</a:t>
                  </a:r>
                  <a:endParaRPr sz="2200">
                    <a:solidFill>
                      <a:schemeClr val="tx1">
                        <a:lumMod val="75000"/>
                        <a:lumOff val="25000"/>
                      </a:schemeClr>
                    </a:solidFill>
                    <a:latin typeface="Open Sans"/>
                    <a:ea typeface="Open Sans"/>
                    <a:cs typeface="Open Sans"/>
                    <a:sym typeface="Open Sans"/>
                  </a:endParaRPr>
                </a:p>
              </p:txBody>
            </p:sp>
            <p:grpSp>
              <p:nvGrpSpPr>
                <p:cNvPr id="13" name="Group 12">
                  <a:extLst>
                    <a:ext uri="{FF2B5EF4-FFF2-40B4-BE49-F238E27FC236}">
                      <a16:creationId xmlns:a16="http://schemas.microsoft.com/office/drawing/2014/main" id="{DA30AF01-3E66-F991-91AA-73AF5D1A3B4E}"/>
                    </a:ext>
                  </a:extLst>
                </p:cNvPr>
                <p:cNvGrpSpPr/>
                <p:nvPr/>
              </p:nvGrpSpPr>
              <p:grpSpPr>
                <a:xfrm>
                  <a:off x="3777978" y="6184792"/>
                  <a:ext cx="2271381" cy="2194626"/>
                  <a:chOff x="4216520" y="6445576"/>
                  <a:chExt cx="2628987" cy="2540147"/>
                </a:xfrm>
              </p:grpSpPr>
              <p:pic>
                <p:nvPicPr>
                  <p:cNvPr id="11" name="Picture 10">
                    <a:extLst>
                      <a:ext uri="{FF2B5EF4-FFF2-40B4-BE49-F238E27FC236}">
                        <a16:creationId xmlns:a16="http://schemas.microsoft.com/office/drawing/2014/main" id="{403E5C0E-4C58-22A7-68C9-0E8170765A37}"/>
                      </a:ext>
                    </a:extLst>
                  </p:cNvPr>
                  <p:cNvPicPr>
                    <a:picLocks noChangeAspect="1"/>
                  </p:cNvPicPr>
                  <p:nvPr/>
                </p:nvPicPr>
                <p:blipFill>
                  <a:blip r:embed="rId4"/>
                  <a:stretch>
                    <a:fillRect/>
                  </a:stretch>
                </p:blipFill>
                <p:spPr>
                  <a:xfrm>
                    <a:off x="4790459" y="6930675"/>
                    <a:ext cx="2055048" cy="2055048"/>
                  </a:xfrm>
                  <a:prstGeom prst="rect">
                    <a:avLst/>
                  </a:prstGeom>
                </p:spPr>
              </p:pic>
              <p:pic>
                <p:nvPicPr>
                  <p:cNvPr id="15" name="Picture 14">
                    <a:extLst>
                      <a:ext uri="{FF2B5EF4-FFF2-40B4-BE49-F238E27FC236}">
                        <a16:creationId xmlns:a16="http://schemas.microsoft.com/office/drawing/2014/main" id="{403D5A08-37B1-65DF-7169-B27B89B220F9}"/>
                      </a:ext>
                    </a:extLst>
                  </p:cNvPr>
                  <p:cNvPicPr>
                    <a:picLocks noChangeAspect="1"/>
                  </p:cNvPicPr>
                  <p:nvPr/>
                </p:nvPicPr>
                <p:blipFill>
                  <a:blip r:embed="rId5"/>
                  <a:stretch>
                    <a:fillRect/>
                  </a:stretch>
                </p:blipFill>
                <p:spPr>
                  <a:xfrm>
                    <a:off x="4216520" y="6445576"/>
                    <a:ext cx="1341954" cy="1341954"/>
                  </a:xfrm>
                  <a:prstGeom prst="rect">
                    <a:avLst/>
                  </a:prstGeom>
                </p:spPr>
              </p:pic>
            </p:grpSp>
          </p:grpSp>
        </p:grpSp>
        <p:pic>
          <p:nvPicPr>
            <p:cNvPr id="26" name="Picture 25">
              <a:extLst>
                <a:ext uri="{FF2B5EF4-FFF2-40B4-BE49-F238E27FC236}">
                  <a16:creationId xmlns:a16="http://schemas.microsoft.com/office/drawing/2014/main" id="{D959CF47-7660-60D7-A1CA-16EBB52BEB6D}"/>
                </a:ext>
              </a:extLst>
            </p:cNvPr>
            <p:cNvPicPr>
              <a:picLocks noChangeAspect="1"/>
            </p:cNvPicPr>
            <p:nvPr/>
          </p:nvPicPr>
          <p:blipFill>
            <a:blip r:embed="rId6"/>
            <a:stretch>
              <a:fillRect/>
            </a:stretch>
          </p:blipFill>
          <p:spPr>
            <a:xfrm>
              <a:off x="6768339" y="3380364"/>
              <a:ext cx="3138641" cy="3138641"/>
            </a:xfrm>
            <a:prstGeom prst="rect">
              <a:avLst/>
            </a:prstGeom>
          </p:spPr>
        </p:pic>
        <p:grpSp>
          <p:nvGrpSpPr>
            <p:cNvPr id="23" name="Group 22">
              <a:extLst>
                <a:ext uri="{FF2B5EF4-FFF2-40B4-BE49-F238E27FC236}">
                  <a16:creationId xmlns:a16="http://schemas.microsoft.com/office/drawing/2014/main" id="{17E7C044-E012-F6B3-E21A-664A2359E2C3}"/>
                </a:ext>
              </a:extLst>
            </p:cNvPr>
            <p:cNvGrpSpPr/>
            <p:nvPr/>
          </p:nvGrpSpPr>
          <p:grpSpPr>
            <a:xfrm>
              <a:off x="10474806" y="1544697"/>
              <a:ext cx="3138641" cy="6923856"/>
              <a:chOff x="10474806" y="1663965"/>
              <a:chExt cx="3138641" cy="6923856"/>
            </a:xfrm>
          </p:grpSpPr>
          <p:grpSp>
            <p:nvGrpSpPr>
              <p:cNvPr id="20" name="Group 19">
                <a:extLst>
                  <a:ext uri="{FF2B5EF4-FFF2-40B4-BE49-F238E27FC236}">
                    <a16:creationId xmlns:a16="http://schemas.microsoft.com/office/drawing/2014/main" id="{A0C5FBF4-7592-E213-AE8D-F60D43A59BA0}"/>
                  </a:ext>
                </a:extLst>
              </p:cNvPr>
              <p:cNvGrpSpPr/>
              <p:nvPr/>
            </p:nvGrpSpPr>
            <p:grpSpPr>
              <a:xfrm>
                <a:off x="10474806" y="5364163"/>
                <a:ext cx="3138641" cy="3223658"/>
                <a:chOff x="10508282" y="5364163"/>
                <a:chExt cx="3138641" cy="3223658"/>
              </a:xfrm>
            </p:grpSpPr>
            <p:sp>
              <p:nvSpPr>
                <p:cNvPr id="7" name="Google Shape;658;ge961dd843d_0_403">
                  <a:extLst>
                    <a:ext uri="{FF2B5EF4-FFF2-40B4-BE49-F238E27FC236}">
                      <a16:creationId xmlns:a16="http://schemas.microsoft.com/office/drawing/2014/main" id="{6FB99F3F-941D-E7E3-9F3B-7E0FB7873DD7}"/>
                    </a:ext>
                  </a:extLst>
                </p:cNvPr>
                <p:cNvSpPr txBox="1"/>
                <p:nvPr/>
              </p:nvSpPr>
              <p:spPr>
                <a:xfrm>
                  <a:off x="10508282" y="5364163"/>
                  <a:ext cx="3138641" cy="523190"/>
                </a:xfrm>
                <a:prstGeom prst="rect">
                  <a:avLst/>
                </a:prstGeom>
                <a:noFill/>
                <a:ln>
                  <a:noFill/>
                </a:ln>
              </p:spPr>
              <p:txBody>
                <a:bodyPr spcFirstLastPara="1" wrap="square" lIns="91425" tIns="91425" rIns="91425" bIns="91425" anchor="t" anchorCtr="0">
                  <a:spAutoFit/>
                </a:bodyPr>
                <a:lstStyle/>
                <a:p>
                  <a:pPr marL="0" lvl="0" indent="0">
                    <a:buSzPts val="2200"/>
                    <a:buFont typeface="Arial"/>
                    <a:buNone/>
                  </a:pPr>
                  <a:r>
                    <a:rPr lang="en-US" sz="2200">
                      <a:solidFill>
                        <a:schemeClr val="tx1">
                          <a:lumMod val="75000"/>
                          <a:lumOff val="25000"/>
                        </a:schemeClr>
                      </a:solidFill>
                      <a:latin typeface="Open Sans"/>
                      <a:ea typeface="Open Sans"/>
                      <a:cs typeface="Open Sans"/>
                      <a:sym typeface="Open Sans"/>
                    </a:rPr>
                    <a:t>Compliance violation</a:t>
                  </a:r>
                  <a:endParaRPr sz="2200">
                    <a:solidFill>
                      <a:schemeClr val="tx1">
                        <a:lumMod val="75000"/>
                        <a:lumOff val="25000"/>
                      </a:schemeClr>
                    </a:solidFill>
                    <a:latin typeface="Open Sans"/>
                    <a:ea typeface="Open Sans"/>
                    <a:cs typeface="Open Sans"/>
                    <a:sym typeface="Open Sans"/>
                  </a:endParaRPr>
                </a:p>
              </p:txBody>
            </p:sp>
            <p:pic>
              <p:nvPicPr>
                <p:cNvPr id="9" name="Picture 8">
                  <a:extLst>
                    <a:ext uri="{FF2B5EF4-FFF2-40B4-BE49-F238E27FC236}">
                      <a16:creationId xmlns:a16="http://schemas.microsoft.com/office/drawing/2014/main" id="{81BF2593-EC5C-53D2-7A31-908A30932C23}"/>
                    </a:ext>
                  </a:extLst>
                </p:cNvPr>
                <p:cNvPicPr>
                  <a:picLocks noChangeAspect="1"/>
                </p:cNvPicPr>
                <p:nvPr/>
              </p:nvPicPr>
              <p:blipFill>
                <a:blip r:embed="rId7"/>
                <a:stretch>
                  <a:fillRect/>
                </a:stretch>
              </p:blipFill>
              <p:spPr>
                <a:xfrm>
                  <a:off x="10876088" y="6184792"/>
                  <a:ext cx="2403029" cy="2403029"/>
                </a:xfrm>
                <a:prstGeom prst="rect">
                  <a:avLst/>
                </a:prstGeom>
              </p:spPr>
            </p:pic>
          </p:grpSp>
          <p:grpSp>
            <p:nvGrpSpPr>
              <p:cNvPr id="18" name="Group 17">
                <a:extLst>
                  <a:ext uri="{FF2B5EF4-FFF2-40B4-BE49-F238E27FC236}">
                    <a16:creationId xmlns:a16="http://schemas.microsoft.com/office/drawing/2014/main" id="{FEC09AE2-AF85-B18E-5F9E-75F72E11048F}"/>
                  </a:ext>
                </a:extLst>
              </p:cNvPr>
              <p:cNvGrpSpPr/>
              <p:nvPr/>
            </p:nvGrpSpPr>
            <p:grpSpPr>
              <a:xfrm>
                <a:off x="10709485" y="1663965"/>
                <a:ext cx="2669283" cy="3029207"/>
                <a:chOff x="10588822" y="1593032"/>
                <a:chExt cx="2669283" cy="3029207"/>
              </a:xfrm>
            </p:grpSpPr>
            <p:sp>
              <p:nvSpPr>
                <p:cNvPr id="6" name="Google Shape;658;ge961dd843d_0_403">
                  <a:extLst>
                    <a:ext uri="{FF2B5EF4-FFF2-40B4-BE49-F238E27FC236}">
                      <a16:creationId xmlns:a16="http://schemas.microsoft.com/office/drawing/2014/main" id="{CBA9DF98-72A8-9D9F-9262-5AAE3016D0B0}"/>
                    </a:ext>
                  </a:extLst>
                </p:cNvPr>
                <p:cNvSpPr txBox="1"/>
                <p:nvPr/>
              </p:nvSpPr>
              <p:spPr>
                <a:xfrm>
                  <a:off x="10588822" y="1593032"/>
                  <a:ext cx="2669283" cy="523190"/>
                </a:xfrm>
                <a:prstGeom prst="rect">
                  <a:avLst/>
                </a:prstGeom>
                <a:noFill/>
                <a:ln>
                  <a:noFill/>
                </a:ln>
              </p:spPr>
              <p:txBody>
                <a:bodyPr spcFirstLastPara="1" wrap="square" lIns="91425" tIns="91425" rIns="91425" bIns="91425" anchor="t" anchorCtr="0">
                  <a:spAutoFit/>
                </a:bodyPr>
                <a:lstStyle/>
                <a:p>
                  <a:pPr>
                    <a:buSzPts val="2200"/>
                  </a:pPr>
                  <a:r>
                    <a:rPr lang="en-US" sz="2200">
                      <a:solidFill>
                        <a:schemeClr val="tx1">
                          <a:lumMod val="75000"/>
                          <a:lumOff val="25000"/>
                        </a:schemeClr>
                      </a:solidFill>
                      <a:latin typeface="Open Sans"/>
                      <a:ea typeface="Open Sans"/>
                      <a:cs typeface="Open Sans"/>
                      <a:sym typeface="Open Sans"/>
                    </a:rPr>
                    <a:t>Malware infection</a:t>
                  </a:r>
                  <a:endParaRPr sz="2200">
                    <a:solidFill>
                      <a:schemeClr val="tx1">
                        <a:lumMod val="75000"/>
                        <a:lumOff val="25000"/>
                      </a:schemeClr>
                    </a:solidFill>
                    <a:latin typeface="Open Sans"/>
                    <a:ea typeface="Open Sans"/>
                    <a:cs typeface="Open Sans"/>
                    <a:sym typeface="Open Sans"/>
                  </a:endParaRPr>
                </a:p>
              </p:txBody>
            </p:sp>
            <p:pic>
              <p:nvPicPr>
                <p:cNvPr id="12" name="Picture 11">
                  <a:extLst>
                    <a:ext uri="{FF2B5EF4-FFF2-40B4-BE49-F238E27FC236}">
                      <a16:creationId xmlns:a16="http://schemas.microsoft.com/office/drawing/2014/main" id="{D8DE9D7F-E5B2-76A7-2C9F-A04E24381B2E}"/>
                    </a:ext>
                  </a:extLst>
                </p:cNvPr>
                <p:cNvPicPr>
                  <a:picLocks noChangeAspect="1"/>
                </p:cNvPicPr>
                <p:nvPr/>
              </p:nvPicPr>
              <p:blipFill>
                <a:blip r:embed="rId8"/>
                <a:stretch>
                  <a:fillRect/>
                </a:stretch>
              </p:blipFill>
              <p:spPr>
                <a:xfrm>
                  <a:off x="10721949" y="2219210"/>
                  <a:ext cx="2403029" cy="2403029"/>
                </a:xfrm>
                <a:prstGeom prst="rect">
                  <a:avLst/>
                </a:prstGeom>
              </p:spPr>
            </p:pic>
          </p:grpSp>
        </p:grpSp>
      </p:grpSp>
      <p:sp>
        <p:nvSpPr>
          <p:cNvPr id="14" name="Brandline_LVC">
            <a:extLst>
              <a:ext uri="{FF2B5EF4-FFF2-40B4-BE49-F238E27FC236}">
                <a16:creationId xmlns:a16="http://schemas.microsoft.com/office/drawing/2014/main" id="{B55BE96E-90B3-665E-0D18-A279E17904D3}"/>
              </a:ext>
            </a:extLst>
          </p:cNvPr>
          <p:cNvSpPr/>
          <p:nvPr/>
        </p:nvSpPr>
        <p:spPr>
          <a:xfrm>
            <a:off x="3632200" y="864740"/>
            <a:ext cx="900517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3109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B258-3F84-B775-26CE-221E7627D0BD}"/>
              </a:ext>
            </a:extLst>
          </p:cNvPr>
          <p:cNvSpPr>
            <a:spLocks noGrp="1"/>
          </p:cNvSpPr>
          <p:nvPr>
            <p:ph type="title"/>
          </p:nvPr>
        </p:nvSpPr>
        <p:spPr>
          <a:xfrm>
            <a:off x="-10160" y="353704"/>
            <a:ext cx="16276320" cy="687244"/>
          </a:xfrm>
        </p:spPr>
        <p:txBody>
          <a:bodyPr/>
          <a:lstStyle/>
          <a:p>
            <a:r>
              <a:rPr lang="en-US">
                <a:solidFill>
                  <a:schemeClr val="tx1">
                    <a:lumMod val="75000"/>
                    <a:lumOff val="25000"/>
                  </a:schemeClr>
                </a:solidFill>
              </a:rPr>
              <a:t>Prevention of Misconfiguration Vulnerabilities</a:t>
            </a:r>
          </a:p>
        </p:txBody>
      </p:sp>
      <p:grpSp>
        <p:nvGrpSpPr>
          <p:cNvPr id="40" name="Group 39">
            <a:extLst>
              <a:ext uri="{FF2B5EF4-FFF2-40B4-BE49-F238E27FC236}">
                <a16:creationId xmlns:a16="http://schemas.microsoft.com/office/drawing/2014/main" id="{B7E5E4F1-89F7-A35C-FAF1-D0299FD72D6B}"/>
              </a:ext>
            </a:extLst>
          </p:cNvPr>
          <p:cNvGrpSpPr/>
          <p:nvPr/>
        </p:nvGrpSpPr>
        <p:grpSpPr>
          <a:xfrm>
            <a:off x="1445040" y="2779174"/>
            <a:ext cx="13365921" cy="3585652"/>
            <a:chOff x="1445040" y="2779174"/>
            <a:chExt cx="13365921" cy="3585652"/>
          </a:xfrm>
        </p:grpSpPr>
        <p:grpSp>
          <p:nvGrpSpPr>
            <p:cNvPr id="36" name="Group 35">
              <a:extLst>
                <a:ext uri="{FF2B5EF4-FFF2-40B4-BE49-F238E27FC236}">
                  <a16:creationId xmlns:a16="http://schemas.microsoft.com/office/drawing/2014/main" id="{6A03FB32-8D93-79A4-8141-A49DB411043E}"/>
                </a:ext>
              </a:extLst>
            </p:cNvPr>
            <p:cNvGrpSpPr/>
            <p:nvPr/>
          </p:nvGrpSpPr>
          <p:grpSpPr>
            <a:xfrm>
              <a:off x="1448550" y="2779174"/>
              <a:ext cx="13358900" cy="1019110"/>
              <a:chOff x="1393737" y="1678230"/>
              <a:chExt cx="13358900" cy="1019110"/>
            </a:xfrm>
          </p:grpSpPr>
          <p:grpSp>
            <p:nvGrpSpPr>
              <p:cNvPr id="4" name="Google Shape;318;p59">
                <a:extLst>
                  <a:ext uri="{FF2B5EF4-FFF2-40B4-BE49-F238E27FC236}">
                    <a16:creationId xmlns:a16="http://schemas.microsoft.com/office/drawing/2014/main" id="{FBE70841-45DE-DC95-CC0B-14652FECE149}"/>
                  </a:ext>
                </a:extLst>
              </p:cNvPr>
              <p:cNvGrpSpPr/>
              <p:nvPr/>
            </p:nvGrpSpPr>
            <p:grpSpPr>
              <a:xfrm rot="10800000">
                <a:off x="1393737" y="1678230"/>
                <a:ext cx="1275887" cy="1019110"/>
                <a:chOff x="7615373" y="4639598"/>
                <a:chExt cx="1275887" cy="1654477"/>
              </a:xfrm>
            </p:grpSpPr>
            <p:sp>
              <p:nvSpPr>
                <p:cNvPr id="5" name="Google Shape;319;p59">
                  <a:extLst>
                    <a:ext uri="{FF2B5EF4-FFF2-40B4-BE49-F238E27FC236}">
                      <a16:creationId xmlns:a16="http://schemas.microsoft.com/office/drawing/2014/main" id="{3E124F6B-5428-BADA-6092-86E2622B355C}"/>
                    </a:ext>
                  </a:extLst>
                </p:cNvPr>
                <p:cNvSpPr/>
                <p:nvPr/>
              </p:nvSpPr>
              <p:spPr>
                <a:xfrm>
                  <a:off x="8115241" y="4639598"/>
                  <a:ext cx="776019" cy="1654477"/>
                </a:xfrm>
                <a:custGeom>
                  <a:avLst/>
                  <a:gdLst/>
                  <a:ahLst/>
                  <a:cxnLst/>
                  <a:rect l="l" t="t" r="r" b="b"/>
                  <a:pathLst>
                    <a:path w="516" h="1033" extrusionOk="0">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 name="Google Shape;320;p59">
                  <a:extLst>
                    <a:ext uri="{FF2B5EF4-FFF2-40B4-BE49-F238E27FC236}">
                      <a16:creationId xmlns:a16="http://schemas.microsoft.com/office/drawing/2014/main" id="{7B36C5A1-0E67-F8A1-9D18-42EA92850156}"/>
                    </a:ext>
                  </a:extLst>
                </p:cNvPr>
                <p:cNvSpPr/>
                <p:nvPr/>
              </p:nvSpPr>
              <p:spPr>
                <a:xfrm>
                  <a:off x="7615373" y="4936015"/>
                  <a:ext cx="997406" cy="106164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7" name="Google Shape;321;p59">
                  <a:extLst>
                    <a:ext uri="{FF2B5EF4-FFF2-40B4-BE49-F238E27FC236}">
                      <a16:creationId xmlns:a16="http://schemas.microsoft.com/office/drawing/2014/main" id="{C7657A2B-3CA8-FE2B-2031-CCA28FEC27E9}"/>
                    </a:ext>
                  </a:extLst>
                </p:cNvPr>
                <p:cNvSpPr/>
                <p:nvPr/>
              </p:nvSpPr>
              <p:spPr>
                <a:xfrm>
                  <a:off x="7997556" y="5342813"/>
                  <a:ext cx="233039" cy="248048"/>
                </a:xfrm>
                <a:prstGeom prst="ellipse">
                  <a:avLst/>
                </a:pr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24" name="Google Shape;315;p59">
                <a:extLst>
                  <a:ext uri="{FF2B5EF4-FFF2-40B4-BE49-F238E27FC236}">
                    <a16:creationId xmlns:a16="http://schemas.microsoft.com/office/drawing/2014/main" id="{7B255C4F-13F3-AC9B-9DB2-C13C48983241}"/>
                  </a:ext>
                </a:extLst>
              </p:cNvPr>
              <p:cNvSpPr/>
              <p:nvPr/>
            </p:nvSpPr>
            <p:spPr>
              <a:xfrm>
                <a:off x="2964700" y="1803085"/>
                <a:ext cx="11787937" cy="864171"/>
              </a:xfrm>
              <a:prstGeom prst="rect">
                <a:avLst/>
              </a:prstGeom>
              <a:noFill/>
              <a:ln>
                <a:noFill/>
              </a:ln>
            </p:spPr>
            <p:txBody>
              <a:bodyPr spcFirstLastPara="1" wrap="square" lIns="91425" tIns="45700" rIns="91425" bIns="45700" anchor="t" anchorCtr="0">
                <a:spAutoFit/>
              </a:bodyPr>
              <a:lstStyle/>
              <a:p>
                <a:pPr algn="l">
                  <a:lnSpc>
                    <a:spcPct val="114000"/>
                  </a:lnSpc>
                </a:pPr>
                <a:r>
                  <a:rPr lang="en-US" sz="2200" b="1">
                    <a:solidFill>
                      <a:srgbClr val="434343"/>
                    </a:solidFill>
                    <a:latin typeface="Open Sans"/>
                    <a:ea typeface="Open Sans"/>
                    <a:cs typeface="Open Sans"/>
                  </a:rPr>
                  <a:t>Standardization</a:t>
                </a:r>
                <a:r>
                  <a:rPr lang="en-US" sz="2200">
                    <a:solidFill>
                      <a:srgbClr val="434343"/>
                    </a:solidFill>
                    <a:latin typeface="Open Sans"/>
                    <a:ea typeface="Open Sans"/>
                    <a:cs typeface="Open Sans"/>
                  </a:rPr>
                  <a:t>: Implementing standardized configurations to ensure consistency and reduce the risk of errors</a:t>
                </a:r>
              </a:p>
            </p:txBody>
          </p:sp>
        </p:grpSp>
        <p:grpSp>
          <p:nvGrpSpPr>
            <p:cNvPr id="37" name="Group 36">
              <a:extLst>
                <a:ext uri="{FF2B5EF4-FFF2-40B4-BE49-F238E27FC236}">
                  <a16:creationId xmlns:a16="http://schemas.microsoft.com/office/drawing/2014/main" id="{B1638A80-5AF8-4F95-9270-A53EDDBB626D}"/>
                </a:ext>
              </a:extLst>
            </p:cNvPr>
            <p:cNvGrpSpPr/>
            <p:nvPr/>
          </p:nvGrpSpPr>
          <p:grpSpPr>
            <a:xfrm>
              <a:off x="1445040" y="4037002"/>
              <a:ext cx="13365921" cy="1107665"/>
              <a:chOff x="1393736" y="2898000"/>
              <a:chExt cx="13365921" cy="1107665"/>
            </a:xfrm>
          </p:grpSpPr>
          <p:grpSp>
            <p:nvGrpSpPr>
              <p:cNvPr id="8" name="Google Shape;322;p59">
                <a:extLst>
                  <a:ext uri="{FF2B5EF4-FFF2-40B4-BE49-F238E27FC236}">
                    <a16:creationId xmlns:a16="http://schemas.microsoft.com/office/drawing/2014/main" id="{D4CF46FA-852C-1A29-73DE-6445E032CA80}"/>
                  </a:ext>
                </a:extLst>
              </p:cNvPr>
              <p:cNvGrpSpPr/>
              <p:nvPr/>
            </p:nvGrpSpPr>
            <p:grpSpPr>
              <a:xfrm>
                <a:off x="1393736" y="2898000"/>
                <a:ext cx="1275888" cy="964987"/>
                <a:chOff x="7336892" y="3306342"/>
                <a:chExt cx="1275888" cy="1651996"/>
              </a:xfrm>
            </p:grpSpPr>
            <p:sp>
              <p:nvSpPr>
                <p:cNvPr id="9" name="Google Shape;323;p59">
                  <a:extLst>
                    <a:ext uri="{FF2B5EF4-FFF2-40B4-BE49-F238E27FC236}">
                      <a16:creationId xmlns:a16="http://schemas.microsoft.com/office/drawing/2014/main" id="{86F80898-94AF-E19C-CBE7-9BFFC819445C}"/>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0" name="Google Shape;324;p59">
                  <a:extLst>
                    <a:ext uri="{FF2B5EF4-FFF2-40B4-BE49-F238E27FC236}">
                      <a16:creationId xmlns:a16="http://schemas.microsoft.com/office/drawing/2014/main" id="{58074763-F95A-0CB2-61AE-51338CFADFA3}"/>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1" name="Google Shape;325;p59">
                  <a:extLst>
                    <a:ext uri="{FF2B5EF4-FFF2-40B4-BE49-F238E27FC236}">
                      <a16:creationId xmlns:a16="http://schemas.microsoft.com/office/drawing/2014/main" id="{8D1C6EDB-9B11-7126-DF3B-2F32AC86F053}"/>
                    </a:ext>
                  </a:extLst>
                </p:cNvPr>
                <p:cNvSpPr/>
                <p:nvPr/>
              </p:nvSpPr>
              <p:spPr>
                <a:xfrm>
                  <a:off x="7997557" y="4007076"/>
                  <a:ext cx="233039" cy="250528"/>
                </a:xfrm>
                <a:prstGeom prst="ellipse">
                  <a:avLst/>
                </a:pr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27" name="TextBox 26">
                <a:extLst>
                  <a:ext uri="{FF2B5EF4-FFF2-40B4-BE49-F238E27FC236}">
                    <a16:creationId xmlns:a16="http://schemas.microsoft.com/office/drawing/2014/main" id="{672CBECF-EF6F-0C6D-AEFC-9F25D755B133}"/>
                  </a:ext>
                </a:extLst>
              </p:cNvPr>
              <p:cNvSpPr txBox="1"/>
              <p:nvPr/>
            </p:nvSpPr>
            <p:spPr>
              <a:xfrm>
                <a:off x="2971720" y="3165050"/>
                <a:ext cx="11787937" cy="840615"/>
              </a:xfrm>
              <a:prstGeom prst="rect">
                <a:avLst/>
              </a:prstGeom>
              <a:noFill/>
            </p:spPr>
            <p:txBody>
              <a:bodyPr wrap="square">
                <a:spAutoFit/>
              </a:bodyPr>
              <a:lstStyle/>
              <a:p>
                <a:pPr>
                  <a:lnSpc>
                    <a:spcPct val="114000"/>
                  </a:lnSpc>
                </a:pPr>
                <a:r>
                  <a:rPr lang="en-US" sz="2200" b="1">
                    <a:solidFill>
                      <a:srgbClr val="434343"/>
                    </a:solidFill>
                    <a:latin typeface="Open Sans"/>
                    <a:ea typeface="Open Sans"/>
                    <a:cs typeface="Open Sans"/>
                  </a:rPr>
                  <a:t>Automation</a:t>
                </a:r>
                <a:r>
                  <a:rPr lang="en-US" sz="2200">
                    <a:solidFill>
                      <a:srgbClr val="434343"/>
                    </a:solidFill>
                    <a:latin typeface="Open Sans"/>
                    <a:ea typeface="Open Sans"/>
                    <a:cs typeface="Open Sans"/>
                  </a:rPr>
                  <a:t>: Automating configuration tasks whenever possible to minimize human error</a:t>
                </a:r>
              </a:p>
            </p:txBody>
          </p:sp>
        </p:grpSp>
        <p:grpSp>
          <p:nvGrpSpPr>
            <p:cNvPr id="38" name="Group 37">
              <a:extLst>
                <a:ext uri="{FF2B5EF4-FFF2-40B4-BE49-F238E27FC236}">
                  <a16:creationId xmlns:a16="http://schemas.microsoft.com/office/drawing/2014/main" id="{0DD35952-F4F2-C27D-9AEF-DA3236747327}"/>
                </a:ext>
              </a:extLst>
            </p:cNvPr>
            <p:cNvGrpSpPr/>
            <p:nvPr/>
          </p:nvGrpSpPr>
          <p:grpSpPr>
            <a:xfrm>
              <a:off x="1460556" y="5240707"/>
              <a:ext cx="13334889" cy="1124119"/>
              <a:chOff x="1393736" y="4139763"/>
              <a:chExt cx="13334889" cy="1124119"/>
            </a:xfrm>
          </p:grpSpPr>
          <p:grpSp>
            <p:nvGrpSpPr>
              <p:cNvPr id="12" name="Google Shape;326;p59">
                <a:extLst>
                  <a:ext uri="{FF2B5EF4-FFF2-40B4-BE49-F238E27FC236}">
                    <a16:creationId xmlns:a16="http://schemas.microsoft.com/office/drawing/2014/main" id="{5CD5A856-76B1-8F97-33A2-3526C2953F3A}"/>
                  </a:ext>
                </a:extLst>
              </p:cNvPr>
              <p:cNvGrpSpPr/>
              <p:nvPr/>
            </p:nvGrpSpPr>
            <p:grpSpPr>
              <a:xfrm>
                <a:off x="1393736" y="4139763"/>
                <a:ext cx="1275888" cy="1124119"/>
                <a:chOff x="7336892" y="3306342"/>
                <a:chExt cx="1275888" cy="1651996"/>
              </a:xfrm>
            </p:grpSpPr>
            <p:sp>
              <p:nvSpPr>
                <p:cNvPr id="13" name="Google Shape;327;p59">
                  <a:extLst>
                    <a:ext uri="{FF2B5EF4-FFF2-40B4-BE49-F238E27FC236}">
                      <a16:creationId xmlns:a16="http://schemas.microsoft.com/office/drawing/2014/main" id="{33AE0CC1-CFFE-D0CC-7CEE-9F2FFEFBB3DF}"/>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4" name="Google Shape;328;p59">
                  <a:extLst>
                    <a:ext uri="{FF2B5EF4-FFF2-40B4-BE49-F238E27FC236}">
                      <a16:creationId xmlns:a16="http://schemas.microsoft.com/office/drawing/2014/main" id="{F98EC31A-10A5-366E-3BD6-A8214EE9AE08}"/>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5" name="Google Shape;329;p59">
                  <a:extLst>
                    <a:ext uri="{FF2B5EF4-FFF2-40B4-BE49-F238E27FC236}">
                      <a16:creationId xmlns:a16="http://schemas.microsoft.com/office/drawing/2014/main" id="{C0AD5954-F0BE-DB07-E571-EC037DB90623}"/>
                    </a:ext>
                  </a:extLst>
                </p:cNvPr>
                <p:cNvSpPr/>
                <p:nvPr/>
              </p:nvSpPr>
              <p:spPr>
                <a:xfrm>
                  <a:off x="7997557" y="4007076"/>
                  <a:ext cx="233039" cy="250528"/>
                </a:xfrm>
                <a:prstGeom prst="ellipse">
                  <a:avLst/>
                </a:pr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28" name="TextBox 27">
                <a:extLst>
                  <a:ext uri="{FF2B5EF4-FFF2-40B4-BE49-F238E27FC236}">
                    <a16:creationId xmlns:a16="http://schemas.microsoft.com/office/drawing/2014/main" id="{0A08E96E-9344-B6D4-319B-A008A5A26809}"/>
                  </a:ext>
                </a:extLst>
              </p:cNvPr>
              <p:cNvSpPr txBox="1"/>
              <p:nvPr/>
            </p:nvSpPr>
            <p:spPr>
              <a:xfrm>
                <a:off x="2940688" y="4317102"/>
                <a:ext cx="11787937" cy="840615"/>
              </a:xfrm>
              <a:prstGeom prst="rect">
                <a:avLst/>
              </a:prstGeom>
              <a:noFill/>
            </p:spPr>
            <p:txBody>
              <a:bodyPr wrap="square">
                <a:spAutoFit/>
              </a:bodyPr>
              <a:lstStyle/>
              <a:p>
                <a:pPr>
                  <a:lnSpc>
                    <a:spcPct val="114000"/>
                  </a:lnSpc>
                  <a:buSzPts val="2200"/>
                </a:pPr>
                <a:r>
                  <a:rPr lang="en-US" sz="2200" b="1">
                    <a:solidFill>
                      <a:srgbClr val="434343"/>
                    </a:solidFill>
                    <a:latin typeface="Open Sans"/>
                    <a:ea typeface="Open Sans"/>
                    <a:cs typeface="Open Sans"/>
                  </a:rPr>
                  <a:t>Configuration management tools</a:t>
                </a:r>
                <a:r>
                  <a:rPr lang="en-US" sz="2200">
                    <a:solidFill>
                      <a:srgbClr val="434343"/>
                    </a:solidFill>
                    <a:latin typeface="Open Sans"/>
                    <a:ea typeface="Open Sans"/>
                    <a:cs typeface="Open Sans"/>
                  </a:rPr>
                  <a:t>: Using configuration management tools to track and enforce secure configurations across systems</a:t>
                </a:r>
              </a:p>
            </p:txBody>
          </p:sp>
        </p:grpSp>
      </p:grpSp>
      <p:sp>
        <p:nvSpPr>
          <p:cNvPr id="34" name="Brandline_LVC">
            <a:extLst>
              <a:ext uri="{FF2B5EF4-FFF2-40B4-BE49-F238E27FC236}">
                <a16:creationId xmlns:a16="http://schemas.microsoft.com/office/drawing/2014/main" id="{C8429749-0E41-52E2-BDE5-2E3444167722}"/>
              </a:ext>
            </a:extLst>
          </p:cNvPr>
          <p:cNvSpPr/>
          <p:nvPr/>
        </p:nvSpPr>
        <p:spPr>
          <a:xfrm>
            <a:off x="2997200" y="898586"/>
            <a:ext cx="102612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0199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B258-3F84-B775-26CE-221E7627D0BD}"/>
              </a:ext>
            </a:extLst>
          </p:cNvPr>
          <p:cNvSpPr>
            <a:spLocks noGrp="1"/>
          </p:cNvSpPr>
          <p:nvPr>
            <p:ph type="title"/>
          </p:nvPr>
        </p:nvSpPr>
        <p:spPr>
          <a:xfrm>
            <a:off x="-10160" y="353704"/>
            <a:ext cx="16276320" cy="687244"/>
          </a:xfrm>
        </p:spPr>
        <p:txBody>
          <a:bodyPr/>
          <a:lstStyle/>
          <a:p>
            <a:r>
              <a:rPr lang="en-US">
                <a:solidFill>
                  <a:schemeClr val="tx1">
                    <a:lumMod val="75000"/>
                    <a:lumOff val="25000"/>
                  </a:schemeClr>
                </a:solidFill>
              </a:rPr>
              <a:t>Prevention of Misconfiguration Vulnerabilities</a:t>
            </a:r>
          </a:p>
        </p:txBody>
      </p:sp>
      <p:grpSp>
        <p:nvGrpSpPr>
          <p:cNvPr id="37" name="Group 36">
            <a:extLst>
              <a:ext uri="{FF2B5EF4-FFF2-40B4-BE49-F238E27FC236}">
                <a16:creationId xmlns:a16="http://schemas.microsoft.com/office/drawing/2014/main" id="{8BE89B85-F289-D0B0-4DF4-BBAAB2B9AF13}"/>
              </a:ext>
            </a:extLst>
          </p:cNvPr>
          <p:cNvGrpSpPr/>
          <p:nvPr/>
        </p:nvGrpSpPr>
        <p:grpSpPr>
          <a:xfrm>
            <a:off x="1445040" y="2784732"/>
            <a:ext cx="13365921" cy="3574536"/>
            <a:chOff x="1393736" y="2472337"/>
            <a:chExt cx="13365921" cy="3574536"/>
          </a:xfrm>
        </p:grpSpPr>
        <p:grpSp>
          <p:nvGrpSpPr>
            <p:cNvPr id="25" name="Group 24">
              <a:extLst>
                <a:ext uri="{FF2B5EF4-FFF2-40B4-BE49-F238E27FC236}">
                  <a16:creationId xmlns:a16="http://schemas.microsoft.com/office/drawing/2014/main" id="{65814EFD-668B-07EE-4091-739CE74DE76B}"/>
                </a:ext>
              </a:extLst>
            </p:cNvPr>
            <p:cNvGrpSpPr/>
            <p:nvPr/>
          </p:nvGrpSpPr>
          <p:grpSpPr>
            <a:xfrm>
              <a:off x="1397246" y="2472337"/>
              <a:ext cx="13358901" cy="1019110"/>
              <a:chOff x="1393737" y="2472337"/>
              <a:chExt cx="13358901" cy="1019110"/>
            </a:xfrm>
          </p:grpSpPr>
          <p:grpSp>
            <p:nvGrpSpPr>
              <p:cNvPr id="16" name="Google Shape;318;p59">
                <a:extLst>
                  <a:ext uri="{FF2B5EF4-FFF2-40B4-BE49-F238E27FC236}">
                    <a16:creationId xmlns:a16="http://schemas.microsoft.com/office/drawing/2014/main" id="{D5DF84A9-C520-3A22-992B-C567576AFA4A}"/>
                  </a:ext>
                </a:extLst>
              </p:cNvPr>
              <p:cNvGrpSpPr/>
              <p:nvPr/>
            </p:nvGrpSpPr>
            <p:grpSpPr>
              <a:xfrm rot="10800000">
                <a:off x="1393737" y="2472337"/>
                <a:ext cx="1275887" cy="1019110"/>
                <a:chOff x="7615373" y="4639598"/>
                <a:chExt cx="1275887" cy="1654477"/>
              </a:xfrm>
            </p:grpSpPr>
            <p:sp>
              <p:nvSpPr>
                <p:cNvPr id="17" name="Google Shape;319;p59">
                  <a:extLst>
                    <a:ext uri="{FF2B5EF4-FFF2-40B4-BE49-F238E27FC236}">
                      <a16:creationId xmlns:a16="http://schemas.microsoft.com/office/drawing/2014/main" id="{4B759B84-34E5-E93C-EC2A-A9DAC751417B}"/>
                    </a:ext>
                  </a:extLst>
                </p:cNvPr>
                <p:cNvSpPr/>
                <p:nvPr/>
              </p:nvSpPr>
              <p:spPr>
                <a:xfrm>
                  <a:off x="8115241" y="4639598"/>
                  <a:ext cx="776019" cy="1654477"/>
                </a:xfrm>
                <a:custGeom>
                  <a:avLst/>
                  <a:gdLst/>
                  <a:ahLst/>
                  <a:cxnLst/>
                  <a:rect l="l" t="t" r="r" b="b"/>
                  <a:pathLst>
                    <a:path w="516" h="1033" extrusionOk="0">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8" name="Google Shape;320;p59">
                  <a:extLst>
                    <a:ext uri="{FF2B5EF4-FFF2-40B4-BE49-F238E27FC236}">
                      <a16:creationId xmlns:a16="http://schemas.microsoft.com/office/drawing/2014/main" id="{12D5DF53-42D6-2391-7DE2-58183A80D171}"/>
                    </a:ext>
                  </a:extLst>
                </p:cNvPr>
                <p:cNvSpPr/>
                <p:nvPr/>
              </p:nvSpPr>
              <p:spPr>
                <a:xfrm>
                  <a:off x="7615373" y="4936015"/>
                  <a:ext cx="997406" cy="106164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9" name="Google Shape;321;p59">
                  <a:extLst>
                    <a:ext uri="{FF2B5EF4-FFF2-40B4-BE49-F238E27FC236}">
                      <a16:creationId xmlns:a16="http://schemas.microsoft.com/office/drawing/2014/main" id="{7BCECD99-D37E-63A7-644D-1427C02B8963}"/>
                    </a:ext>
                  </a:extLst>
                </p:cNvPr>
                <p:cNvSpPr/>
                <p:nvPr/>
              </p:nvSpPr>
              <p:spPr>
                <a:xfrm>
                  <a:off x="7997556" y="5342813"/>
                  <a:ext cx="233039" cy="248048"/>
                </a:xfrm>
                <a:prstGeom prst="ellipse">
                  <a:avLst/>
                </a:pr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29" name="TextBox 28">
                <a:extLst>
                  <a:ext uri="{FF2B5EF4-FFF2-40B4-BE49-F238E27FC236}">
                    <a16:creationId xmlns:a16="http://schemas.microsoft.com/office/drawing/2014/main" id="{FB5D7641-BB14-BB31-0F82-1D4E201DA40C}"/>
                  </a:ext>
                </a:extLst>
              </p:cNvPr>
              <p:cNvSpPr txBox="1"/>
              <p:nvPr/>
            </p:nvSpPr>
            <p:spPr>
              <a:xfrm>
                <a:off x="2964701" y="2597172"/>
                <a:ext cx="11787937" cy="840615"/>
              </a:xfrm>
              <a:prstGeom prst="rect">
                <a:avLst/>
              </a:prstGeom>
              <a:noFill/>
            </p:spPr>
            <p:txBody>
              <a:bodyPr wrap="square">
                <a:spAutoFit/>
              </a:bodyPr>
              <a:lstStyle/>
              <a:p>
                <a:pPr>
                  <a:lnSpc>
                    <a:spcPct val="114000"/>
                  </a:lnSpc>
                  <a:buSzPts val="2200"/>
                </a:pPr>
                <a:r>
                  <a:rPr lang="en-US" sz="2200" b="1">
                    <a:solidFill>
                      <a:srgbClr val="434343"/>
                    </a:solidFill>
                    <a:latin typeface="Open Sans"/>
                    <a:ea typeface="Open Sans"/>
                    <a:cs typeface="Open Sans"/>
                  </a:rPr>
                  <a:t>Security best practices</a:t>
                </a:r>
                <a:r>
                  <a:rPr lang="en-US" sz="2200">
                    <a:solidFill>
                      <a:srgbClr val="434343"/>
                    </a:solidFill>
                    <a:latin typeface="Open Sans"/>
                    <a:ea typeface="Open Sans"/>
                    <a:cs typeface="Open Sans"/>
                  </a:rPr>
                  <a:t>: Adhering to security best practices for system configuration, password management, and access controls</a:t>
                </a:r>
              </a:p>
            </p:txBody>
          </p:sp>
        </p:grpSp>
        <p:grpSp>
          <p:nvGrpSpPr>
            <p:cNvPr id="33" name="Group 32">
              <a:extLst>
                <a:ext uri="{FF2B5EF4-FFF2-40B4-BE49-F238E27FC236}">
                  <a16:creationId xmlns:a16="http://schemas.microsoft.com/office/drawing/2014/main" id="{B6C4F4A5-527D-9AA6-FB81-24A3F9C8010A}"/>
                </a:ext>
              </a:extLst>
            </p:cNvPr>
            <p:cNvGrpSpPr/>
            <p:nvPr/>
          </p:nvGrpSpPr>
          <p:grpSpPr>
            <a:xfrm>
              <a:off x="1409252" y="3748057"/>
              <a:ext cx="13334889" cy="964987"/>
              <a:chOff x="1393736" y="3796392"/>
              <a:chExt cx="13334889" cy="964987"/>
            </a:xfrm>
          </p:grpSpPr>
          <p:grpSp>
            <p:nvGrpSpPr>
              <p:cNvPr id="20" name="Google Shape;322;p59">
                <a:extLst>
                  <a:ext uri="{FF2B5EF4-FFF2-40B4-BE49-F238E27FC236}">
                    <a16:creationId xmlns:a16="http://schemas.microsoft.com/office/drawing/2014/main" id="{A927335A-74E5-4432-E90C-0C9451150D12}"/>
                  </a:ext>
                </a:extLst>
              </p:cNvPr>
              <p:cNvGrpSpPr/>
              <p:nvPr/>
            </p:nvGrpSpPr>
            <p:grpSpPr>
              <a:xfrm>
                <a:off x="1393736" y="3796392"/>
                <a:ext cx="1275888" cy="964987"/>
                <a:chOff x="7336892" y="3306342"/>
                <a:chExt cx="1275888" cy="1651996"/>
              </a:xfrm>
            </p:grpSpPr>
            <p:sp>
              <p:nvSpPr>
                <p:cNvPr id="21" name="Google Shape;323;p59">
                  <a:extLst>
                    <a:ext uri="{FF2B5EF4-FFF2-40B4-BE49-F238E27FC236}">
                      <a16:creationId xmlns:a16="http://schemas.microsoft.com/office/drawing/2014/main" id="{166D166F-31CB-E968-B70C-6439C092B866}"/>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22" name="Google Shape;324;p59">
                  <a:extLst>
                    <a:ext uri="{FF2B5EF4-FFF2-40B4-BE49-F238E27FC236}">
                      <a16:creationId xmlns:a16="http://schemas.microsoft.com/office/drawing/2014/main" id="{A8BB170B-9CAB-6BEF-BE05-78C6564AECDD}"/>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23" name="Google Shape;325;p59">
                  <a:extLst>
                    <a:ext uri="{FF2B5EF4-FFF2-40B4-BE49-F238E27FC236}">
                      <a16:creationId xmlns:a16="http://schemas.microsoft.com/office/drawing/2014/main" id="{3EF383E8-21E7-6269-8F85-7DF77175601E}"/>
                    </a:ext>
                  </a:extLst>
                </p:cNvPr>
                <p:cNvSpPr/>
                <p:nvPr/>
              </p:nvSpPr>
              <p:spPr>
                <a:xfrm>
                  <a:off x="7997557" y="4007076"/>
                  <a:ext cx="233039" cy="250528"/>
                </a:xfrm>
                <a:prstGeom prst="ellipse">
                  <a:avLst/>
                </a:pr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30" name="TextBox 29">
                <a:extLst>
                  <a:ext uri="{FF2B5EF4-FFF2-40B4-BE49-F238E27FC236}">
                    <a16:creationId xmlns:a16="http://schemas.microsoft.com/office/drawing/2014/main" id="{2F98D2E4-3535-02E2-CAFF-077703118721}"/>
                  </a:ext>
                </a:extLst>
              </p:cNvPr>
              <p:cNvSpPr txBox="1"/>
              <p:nvPr/>
            </p:nvSpPr>
            <p:spPr>
              <a:xfrm>
                <a:off x="3004391" y="3894165"/>
                <a:ext cx="11724234" cy="840615"/>
              </a:xfrm>
              <a:prstGeom prst="rect">
                <a:avLst/>
              </a:prstGeom>
              <a:noFill/>
            </p:spPr>
            <p:txBody>
              <a:bodyPr wrap="square">
                <a:spAutoFit/>
              </a:bodyPr>
              <a:lstStyle/>
              <a:p>
                <a:pPr>
                  <a:lnSpc>
                    <a:spcPct val="114000"/>
                  </a:lnSpc>
                  <a:buSzPts val="2200"/>
                </a:pPr>
                <a:r>
                  <a:rPr lang="en-US" sz="2200" b="1">
                    <a:solidFill>
                      <a:srgbClr val="434343"/>
                    </a:solidFill>
                    <a:latin typeface="Open Sans"/>
                    <a:ea typeface="Open Sans"/>
                    <a:cs typeface="Open Sans"/>
                  </a:rPr>
                  <a:t>Regular security audits</a:t>
                </a:r>
                <a:r>
                  <a:rPr lang="en-US" sz="2200">
                    <a:solidFill>
                      <a:srgbClr val="434343"/>
                    </a:solidFill>
                    <a:latin typeface="Open Sans"/>
                    <a:ea typeface="Open Sans"/>
                    <a:cs typeface="Open Sans"/>
                  </a:rPr>
                  <a:t>: Conducting regular security audits to identify and address misconfiguration vulnerabilities</a:t>
                </a:r>
              </a:p>
            </p:txBody>
          </p:sp>
        </p:grpSp>
        <p:grpSp>
          <p:nvGrpSpPr>
            <p:cNvPr id="36" name="Group 35">
              <a:extLst>
                <a:ext uri="{FF2B5EF4-FFF2-40B4-BE49-F238E27FC236}">
                  <a16:creationId xmlns:a16="http://schemas.microsoft.com/office/drawing/2014/main" id="{ED814892-B889-CFBD-CCD1-4D2AF125B0EC}"/>
                </a:ext>
              </a:extLst>
            </p:cNvPr>
            <p:cNvGrpSpPr/>
            <p:nvPr/>
          </p:nvGrpSpPr>
          <p:grpSpPr>
            <a:xfrm>
              <a:off x="1393736" y="4969655"/>
              <a:ext cx="13365921" cy="1077218"/>
              <a:chOff x="1393736" y="4969655"/>
              <a:chExt cx="13365921" cy="1077218"/>
            </a:xfrm>
          </p:grpSpPr>
          <p:grpSp>
            <p:nvGrpSpPr>
              <p:cNvPr id="3" name="Google Shape;326;p59">
                <a:extLst>
                  <a:ext uri="{FF2B5EF4-FFF2-40B4-BE49-F238E27FC236}">
                    <a16:creationId xmlns:a16="http://schemas.microsoft.com/office/drawing/2014/main" id="{B914ADB5-F1B7-0D9D-6815-D659106F4148}"/>
                  </a:ext>
                </a:extLst>
              </p:cNvPr>
              <p:cNvGrpSpPr/>
              <p:nvPr/>
            </p:nvGrpSpPr>
            <p:grpSpPr>
              <a:xfrm>
                <a:off x="1393736" y="4969655"/>
                <a:ext cx="1275888" cy="1077218"/>
                <a:chOff x="7336892" y="3306342"/>
                <a:chExt cx="1275888" cy="1651996"/>
              </a:xfrm>
            </p:grpSpPr>
            <p:sp>
              <p:nvSpPr>
                <p:cNvPr id="26" name="Google Shape;327;p59">
                  <a:extLst>
                    <a:ext uri="{FF2B5EF4-FFF2-40B4-BE49-F238E27FC236}">
                      <a16:creationId xmlns:a16="http://schemas.microsoft.com/office/drawing/2014/main" id="{C253B864-9F82-43FE-E390-5596721E6D0A}"/>
                    </a:ext>
                  </a:extLst>
                </p:cNvPr>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31" name="Google Shape;328;p59">
                  <a:extLst>
                    <a:ext uri="{FF2B5EF4-FFF2-40B4-BE49-F238E27FC236}">
                      <a16:creationId xmlns:a16="http://schemas.microsoft.com/office/drawing/2014/main" id="{3EFAC8FE-8DBF-1AE4-5E05-7285C29B9998}"/>
                    </a:ext>
                  </a:extLst>
                </p:cNvPr>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32" name="Google Shape;329;p59">
                  <a:extLst>
                    <a:ext uri="{FF2B5EF4-FFF2-40B4-BE49-F238E27FC236}">
                      <a16:creationId xmlns:a16="http://schemas.microsoft.com/office/drawing/2014/main" id="{0E11B0B3-83DB-570B-9145-36A48845B9F0}"/>
                    </a:ext>
                  </a:extLst>
                </p:cNvPr>
                <p:cNvSpPr/>
                <p:nvPr/>
              </p:nvSpPr>
              <p:spPr>
                <a:xfrm>
                  <a:off x="7997557" y="4007076"/>
                  <a:ext cx="233039" cy="250528"/>
                </a:xfrm>
                <a:prstGeom prst="ellipse">
                  <a:avLst/>
                </a:prstGeom>
                <a:solidFill>
                  <a:srgbClr val="0075C4"/>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35" name="TextBox 34">
                <a:extLst>
                  <a:ext uri="{FF2B5EF4-FFF2-40B4-BE49-F238E27FC236}">
                    <a16:creationId xmlns:a16="http://schemas.microsoft.com/office/drawing/2014/main" id="{ED846FB3-D756-EBA2-CBE0-B4E3C677000C}"/>
                  </a:ext>
                </a:extLst>
              </p:cNvPr>
              <p:cNvSpPr txBox="1"/>
              <p:nvPr/>
            </p:nvSpPr>
            <p:spPr>
              <a:xfrm>
                <a:off x="2971720" y="5123544"/>
                <a:ext cx="11787937" cy="840615"/>
              </a:xfrm>
              <a:prstGeom prst="rect">
                <a:avLst/>
              </a:prstGeom>
              <a:noFill/>
            </p:spPr>
            <p:txBody>
              <a:bodyPr wrap="square">
                <a:spAutoFit/>
              </a:bodyPr>
              <a:lstStyle/>
              <a:p>
                <a:pPr algn="l">
                  <a:lnSpc>
                    <a:spcPct val="114000"/>
                  </a:lnSpc>
                </a:pPr>
                <a:r>
                  <a:rPr lang="en-US" sz="2200" b="1">
                    <a:solidFill>
                      <a:srgbClr val="434343"/>
                    </a:solidFill>
                    <a:latin typeface="Open Sans"/>
                    <a:ea typeface="Open Sans"/>
                    <a:cs typeface="Open Sans"/>
                  </a:rPr>
                  <a:t>Security awareness training</a:t>
                </a:r>
                <a:r>
                  <a:rPr lang="en-US" sz="2200">
                    <a:solidFill>
                      <a:srgbClr val="434343"/>
                    </a:solidFill>
                    <a:latin typeface="Open Sans"/>
                    <a:ea typeface="Open Sans"/>
                    <a:cs typeface="Open Sans"/>
                  </a:rPr>
                  <a:t>: Training system administrators and users about secure configuration practices</a:t>
                </a:r>
              </a:p>
            </p:txBody>
          </p:sp>
        </p:grpSp>
      </p:grpSp>
      <p:sp>
        <p:nvSpPr>
          <p:cNvPr id="34" name="Brandline_LVC">
            <a:extLst>
              <a:ext uri="{FF2B5EF4-FFF2-40B4-BE49-F238E27FC236}">
                <a16:creationId xmlns:a16="http://schemas.microsoft.com/office/drawing/2014/main" id="{C8429749-0E41-52E2-BDE5-2E3444167722}"/>
              </a:ext>
            </a:extLst>
          </p:cNvPr>
          <p:cNvSpPr/>
          <p:nvPr/>
        </p:nvSpPr>
        <p:spPr>
          <a:xfrm>
            <a:off x="2997200" y="898586"/>
            <a:ext cx="102612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0027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3378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Mobile Device Vulnerability</a:t>
            </a:r>
          </a:p>
        </p:txBody>
      </p:sp>
      <p:grpSp>
        <p:nvGrpSpPr>
          <p:cNvPr id="5" name="Group 4">
            <a:extLst>
              <a:ext uri="{FF2B5EF4-FFF2-40B4-BE49-F238E27FC236}">
                <a16:creationId xmlns:a16="http://schemas.microsoft.com/office/drawing/2014/main" id="{9B3A7A9C-95F8-C8FC-ABC5-B24613A9B94F}"/>
              </a:ext>
            </a:extLst>
          </p:cNvPr>
          <p:cNvGrpSpPr/>
          <p:nvPr/>
        </p:nvGrpSpPr>
        <p:grpSpPr>
          <a:xfrm>
            <a:off x="1672147" y="2400300"/>
            <a:ext cx="12911706" cy="4343400"/>
            <a:chOff x="1365404" y="2701637"/>
            <a:chExt cx="12911706" cy="4343400"/>
          </a:xfrm>
        </p:grpSpPr>
        <p:sp>
          <p:nvSpPr>
            <p:cNvPr id="582" name="Google Shape;582;ge961dd843d_0_334"/>
            <p:cNvSpPr/>
            <p:nvPr/>
          </p:nvSpPr>
          <p:spPr>
            <a:xfrm>
              <a:off x="1365404" y="2701637"/>
              <a:ext cx="8942379" cy="4343400"/>
            </a:xfrm>
            <a:prstGeom prst="roundRect">
              <a:avLst>
                <a:gd name="adj" fmla="val 555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Mobile devices are essential parts of our lives, but they also carry a lot of sensitive information. </a:t>
              </a:r>
            </a:p>
            <a:p>
              <a:pPr>
                <a:lnSpc>
                  <a:spcPct val="114000"/>
                </a:lnSpc>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They seamlessly integrate into our modern lives, serving as channels for communication, information, and entertainment.</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They have vulnerabilities that encompass security weaknesses within smartphones, tablets, and other portable devices.</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These vulnerabilities may include insecure data storage, weak authentication mechanisms, or outdated operating systems.</a:t>
              </a:r>
              <a:endParaRPr lang="en-GB" sz="2200">
                <a:solidFill>
                  <a:srgbClr val="3F3F3F"/>
                </a:solidFill>
                <a:latin typeface="Open Sans"/>
                <a:ea typeface="Open Sans"/>
                <a:cs typeface="Open Sans"/>
              </a:endParaRPr>
            </a:p>
          </p:txBody>
        </p:sp>
        <p:pic>
          <p:nvPicPr>
            <p:cNvPr id="3" name="Picture 2">
              <a:extLst>
                <a:ext uri="{FF2B5EF4-FFF2-40B4-BE49-F238E27FC236}">
                  <a16:creationId xmlns:a16="http://schemas.microsoft.com/office/drawing/2014/main" id="{28A2A3A8-EB4C-FE95-EBB0-B66E1BCF8FD2}"/>
                </a:ext>
              </a:extLst>
            </p:cNvPr>
            <p:cNvPicPr>
              <a:picLocks noChangeAspect="1"/>
            </p:cNvPicPr>
            <p:nvPr/>
          </p:nvPicPr>
          <p:blipFill>
            <a:blip r:embed="rId3"/>
            <a:stretch>
              <a:fillRect/>
            </a:stretch>
          </p:blipFill>
          <p:spPr>
            <a:xfrm>
              <a:off x="10803508" y="3136536"/>
              <a:ext cx="3473602" cy="3473602"/>
            </a:xfrm>
            <a:prstGeom prst="rect">
              <a:avLst/>
            </a:prstGeom>
          </p:spPr>
        </p:pic>
      </p:grpSp>
      <p:sp>
        <p:nvSpPr>
          <p:cNvPr id="4" name="Brandline_LVC">
            <a:extLst>
              <a:ext uri="{FF2B5EF4-FFF2-40B4-BE49-F238E27FC236}">
                <a16:creationId xmlns:a16="http://schemas.microsoft.com/office/drawing/2014/main" id="{76FF0138-A996-E527-D964-313DAF0E07B4}"/>
              </a:ext>
            </a:extLst>
          </p:cNvPr>
          <p:cNvSpPr/>
          <p:nvPr/>
        </p:nvSpPr>
        <p:spPr>
          <a:xfrm>
            <a:off x="5092700" y="899480"/>
            <a:ext cx="6078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8513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a:xfrm>
            <a:off x="-10160" y="333788"/>
            <a:ext cx="16276320" cy="687244"/>
          </a:xfrm>
        </p:spPr>
        <p:txBody>
          <a:bodyPr/>
          <a:lstStyle/>
          <a:p>
            <a:r>
              <a:rPr lang="en-US">
                <a:solidFill>
                  <a:schemeClr val="tx1">
                    <a:lumMod val="75000"/>
                    <a:lumOff val="25000"/>
                  </a:schemeClr>
                </a:solidFill>
              </a:rPr>
              <a:t>Mobile Vulnerabilities</a:t>
            </a:r>
          </a:p>
        </p:txBody>
      </p:sp>
      <p:sp>
        <p:nvSpPr>
          <p:cNvPr id="10" name="Brandline_LVC">
            <a:extLst>
              <a:ext uri="{FF2B5EF4-FFF2-40B4-BE49-F238E27FC236}">
                <a16:creationId xmlns:a16="http://schemas.microsoft.com/office/drawing/2014/main" id="{FE979641-CAAD-2C2F-66CD-E87DE150AE08}"/>
              </a:ext>
            </a:extLst>
          </p:cNvPr>
          <p:cNvSpPr/>
          <p:nvPr/>
        </p:nvSpPr>
        <p:spPr>
          <a:xfrm>
            <a:off x="5702300" y="878670"/>
            <a:ext cx="4859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445A0B0-4934-625E-57FB-58D56EA44A8E}"/>
              </a:ext>
            </a:extLst>
          </p:cNvPr>
          <p:cNvGrpSpPr/>
          <p:nvPr/>
        </p:nvGrpSpPr>
        <p:grpSpPr>
          <a:xfrm>
            <a:off x="2114551" y="1565914"/>
            <a:ext cx="12144693" cy="6777418"/>
            <a:chOff x="2318890" y="1507880"/>
            <a:chExt cx="12144693" cy="6777418"/>
          </a:xfrm>
        </p:grpSpPr>
        <p:grpSp>
          <p:nvGrpSpPr>
            <p:cNvPr id="27" name="Group 26">
              <a:extLst>
                <a:ext uri="{FF2B5EF4-FFF2-40B4-BE49-F238E27FC236}">
                  <a16:creationId xmlns:a16="http://schemas.microsoft.com/office/drawing/2014/main" id="{B55829EF-7948-B62C-B813-6C229770BF98}"/>
                </a:ext>
              </a:extLst>
            </p:cNvPr>
            <p:cNvGrpSpPr/>
            <p:nvPr/>
          </p:nvGrpSpPr>
          <p:grpSpPr>
            <a:xfrm>
              <a:off x="2318890" y="1507880"/>
              <a:ext cx="11604928" cy="3457748"/>
              <a:chOff x="1779125" y="1369226"/>
              <a:chExt cx="11604928" cy="3457748"/>
            </a:xfrm>
          </p:grpSpPr>
          <p:grpSp>
            <p:nvGrpSpPr>
              <p:cNvPr id="26" name="Group 25">
                <a:extLst>
                  <a:ext uri="{FF2B5EF4-FFF2-40B4-BE49-F238E27FC236}">
                    <a16:creationId xmlns:a16="http://schemas.microsoft.com/office/drawing/2014/main" id="{05B9AE3D-3418-6975-7AB2-C21E93FFA807}"/>
                  </a:ext>
                </a:extLst>
              </p:cNvPr>
              <p:cNvGrpSpPr/>
              <p:nvPr/>
            </p:nvGrpSpPr>
            <p:grpSpPr>
              <a:xfrm>
                <a:off x="11250815" y="1592335"/>
                <a:ext cx="2133238" cy="3011530"/>
                <a:chOff x="11250815" y="1591491"/>
                <a:chExt cx="2133238" cy="3011530"/>
              </a:xfrm>
            </p:grpSpPr>
            <p:sp>
              <p:nvSpPr>
                <p:cNvPr id="7" name="Google Shape;658;ge961dd843d_0_403">
                  <a:extLst>
                    <a:ext uri="{FF2B5EF4-FFF2-40B4-BE49-F238E27FC236}">
                      <a16:creationId xmlns:a16="http://schemas.microsoft.com/office/drawing/2014/main" id="{ECDB900E-1B3F-0BBC-D9A8-FE32130D170F}"/>
                    </a:ext>
                  </a:extLst>
                </p:cNvPr>
                <p:cNvSpPr txBox="1"/>
                <p:nvPr/>
              </p:nvSpPr>
              <p:spPr>
                <a:xfrm>
                  <a:off x="11408237" y="1591491"/>
                  <a:ext cx="1818395"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Sideloading</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24" name="Picture 23">
                  <a:extLst>
                    <a:ext uri="{FF2B5EF4-FFF2-40B4-BE49-F238E27FC236}">
                      <a16:creationId xmlns:a16="http://schemas.microsoft.com/office/drawing/2014/main" id="{7E46E04F-5A73-4D75-971B-D58FFDB7EC67}"/>
                    </a:ext>
                  </a:extLst>
                </p:cNvPr>
                <p:cNvPicPr>
                  <a:picLocks noChangeAspect="1"/>
                </p:cNvPicPr>
                <p:nvPr/>
              </p:nvPicPr>
              <p:blipFill>
                <a:blip r:embed="rId3"/>
                <a:stretch>
                  <a:fillRect/>
                </a:stretch>
              </p:blipFill>
              <p:spPr>
                <a:xfrm>
                  <a:off x="11250815" y="2469783"/>
                  <a:ext cx="2133238" cy="2133238"/>
                </a:xfrm>
                <a:prstGeom prst="rect">
                  <a:avLst/>
                </a:prstGeom>
              </p:spPr>
            </p:pic>
          </p:grpSp>
          <p:grpSp>
            <p:nvGrpSpPr>
              <p:cNvPr id="20" name="Group 19">
                <a:extLst>
                  <a:ext uri="{FF2B5EF4-FFF2-40B4-BE49-F238E27FC236}">
                    <a16:creationId xmlns:a16="http://schemas.microsoft.com/office/drawing/2014/main" id="{4931FD94-A8FA-EC24-6A57-76842C2C8687}"/>
                  </a:ext>
                </a:extLst>
              </p:cNvPr>
              <p:cNvGrpSpPr/>
              <p:nvPr/>
            </p:nvGrpSpPr>
            <p:grpSpPr>
              <a:xfrm>
                <a:off x="1779125" y="1393782"/>
                <a:ext cx="2798039" cy="3408637"/>
                <a:chOff x="1779125" y="1369226"/>
                <a:chExt cx="2798039" cy="3408637"/>
              </a:xfrm>
            </p:grpSpPr>
            <p:sp>
              <p:nvSpPr>
                <p:cNvPr id="4" name="Google Shape;658;ge961dd843d_0_403">
                  <a:extLst>
                    <a:ext uri="{FF2B5EF4-FFF2-40B4-BE49-F238E27FC236}">
                      <a16:creationId xmlns:a16="http://schemas.microsoft.com/office/drawing/2014/main" id="{1F8CE4E7-A647-B542-9B38-4DA5676C3CA6}"/>
                    </a:ext>
                  </a:extLst>
                </p:cNvPr>
                <p:cNvSpPr txBox="1"/>
                <p:nvPr/>
              </p:nvSpPr>
              <p:spPr>
                <a:xfrm>
                  <a:off x="2261146" y="1369226"/>
                  <a:ext cx="1833995"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Jailbreaking</a:t>
                  </a:r>
                  <a:endParaRPr sz="2200" i="0" u="none" strike="noStrike" cap="none">
                    <a:solidFill>
                      <a:schemeClr val="tx1">
                        <a:lumMod val="75000"/>
                        <a:lumOff val="25000"/>
                      </a:schemeClr>
                    </a:solidFill>
                    <a:latin typeface="Open Sans"/>
                    <a:ea typeface="Open Sans"/>
                    <a:cs typeface="Open Sans"/>
                    <a:sym typeface="Open Sans"/>
                  </a:endParaRPr>
                </a:p>
              </p:txBody>
            </p:sp>
            <p:grpSp>
              <p:nvGrpSpPr>
                <p:cNvPr id="12" name="Group 11">
                  <a:extLst>
                    <a:ext uri="{FF2B5EF4-FFF2-40B4-BE49-F238E27FC236}">
                      <a16:creationId xmlns:a16="http://schemas.microsoft.com/office/drawing/2014/main" id="{3B3014F3-5644-3BB7-EED8-7A3715B34C88}"/>
                    </a:ext>
                  </a:extLst>
                </p:cNvPr>
                <p:cNvGrpSpPr/>
                <p:nvPr/>
              </p:nvGrpSpPr>
              <p:grpSpPr>
                <a:xfrm>
                  <a:off x="1779125" y="2078328"/>
                  <a:ext cx="2798039" cy="2699535"/>
                  <a:chOff x="201745" y="2073626"/>
                  <a:chExt cx="2963601" cy="2859270"/>
                </a:xfrm>
              </p:grpSpPr>
              <p:pic>
                <p:nvPicPr>
                  <p:cNvPr id="11" name="Picture 10">
                    <a:extLst>
                      <a:ext uri="{FF2B5EF4-FFF2-40B4-BE49-F238E27FC236}">
                        <a16:creationId xmlns:a16="http://schemas.microsoft.com/office/drawing/2014/main" id="{053DBDCB-B790-15AE-6389-146E6946BFCC}"/>
                      </a:ext>
                    </a:extLst>
                  </p:cNvPr>
                  <p:cNvPicPr>
                    <a:picLocks noChangeAspect="1"/>
                  </p:cNvPicPr>
                  <p:nvPr/>
                </p:nvPicPr>
                <p:blipFill>
                  <a:blip r:embed="rId4"/>
                  <a:stretch>
                    <a:fillRect/>
                  </a:stretch>
                </p:blipFill>
                <p:spPr>
                  <a:xfrm>
                    <a:off x="1032108" y="2799658"/>
                    <a:ext cx="2133238" cy="2133238"/>
                  </a:xfrm>
                  <a:prstGeom prst="rect">
                    <a:avLst/>
                  </a:prstGeom>
                </p:spPr>
              </p:pic>
              <p:pic>
                <p:nvPicPr>
                  <p:cNvPr id="21" name="Picture 20">
                    <a:extLst>
                      <a:ext uri="{FF2B5EF4-FFF2-40B4-BE49-F238E27FC236}">
                        <a16:creationId xmlns:a16="http://schemas.microsoft.com/office/drawing/2014/main" id="{F0FE1F62-650D-0028-2EFA-60651B62B3EE}"/>
                      </a:ext>
                    </a:extLst>
                  </p:cNvPr>
                  <p:cNvPicPr>
                    <a:picLocks noChangeAspect="1"/>
                  </p:cNvPicPr>
                  <p:nvPr/>
                </p:nvPicPr>
                <p:blipFill>
                  <a:blip r:embed="rId5"/>
                  <a:stretch>
                    <a:fillRect/>
                  </a:stretch>
                </p:blipFill>
                <p:spPr>
                  <a:xfrm>
                    <a:off x="201745" y="2073626"/>
                    <a:ext cx="1660725" cy="1660725"/>
                  </a:xfrm>
                  <a:prstGeom prst="rect">
                    <a:avLst/>
                  </a:prstGeom>
                </p:spPr>
              </p:pic>
            </p:grpSp>
          </p:grpSp>
          <p:grpSp>
            <p:nvGrpSpPr>
              <p:cNvPr id="23" name="Group 22">
                <a:extLst>
                  <a:ext uri="{FF2B5EF4-FFF2-40B4-BE49-F238E27FC236}">
                    <a16:creationId xmlns:a16="http://schemas.microsoft.com/office/drawing/2014/main" id="{4F9A64D2-1A34-5499-E2AF-E5CD035C0F7C}"/>
                  </a:ext>
                </a:extLst>
              </p:cNvPr>
              <p:cNvGrpSpPr/>
              <p:nvPr/>
            </p:nvGrpSpPr>
            <p:grpSpPr>
              <a:xfrm>
                <a:off x="6376584" y="1369226"/>
                <a:ext cx="3074809" cy="3457748"/>
                <a:chOff x="6048551" y="1387651"/>
                <a:chExt cx="3074809" cy="3457748"/>
              </a:xfrm>
            </p:grpSpPr>
            <p:sp>
              <p:nvSpPr>
                <p:cNvPr id="5" name="Google Shape;658;ge961dd843d_0_403">
                  <a:extLst>
                    <a:ext uri="{FF2B5EF4-FFF2-40B4-BE49-F238E27FC236}">
                      <a16:creationId xmlns:a16="http://schemas.microsoft.com/office/drawing/2014/main" id="{3D958186-E5F4-9455-40C5-032005006285}"/>
                    </a:ext>
                  </a:extLst>
                </p:cNvPr>
                <p:cNvSpPr txBox="1"/>
                <p:nvPr/>
              </p:nvSpPr>
              <p:spPr>
                <a:xfrm>
                  <a:off x="6801981" y="1387651"/>
                  <a:ext cx="1567949"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Rooting</a:t>
                  </a:r>
                  <a:endParaRPr sz="2200" i="0" u="none" strike="noStrike" cap="none">
                    <a:solidFill>
                      <a:schemeClr val="tx1">
                        <a:lumMod val="75000"/>
                        <a:lumOff val="25000"/>
                      </a:schemeClr>
                    </a:solidFill>
                    <a:latin typeface="Open Sans"/>
                    <a:ea typeface="Open Sans"/>
                    <a:cs typeface="Open Sans"/>
                    <a:sym typeface="Open Sans"/>
                  </a:endParaRPr>
                </a:p>
              </p:txBody>
            </p:sp>
            <p:grpSp>
              <p:nvGrpSpPr>
                <p:cNvPr id="14" name="Group 13">
                  <a:extLst>
                    <a:ext uri="{FF2B5EF4-FFF2-40B4-BE49-F238E27FC236}">
                      <a16:creationId xmlns:a16="http://schemas.microsoft.com/office/drawing/2014/main" id="{62320A28-5C13-BA94-567D-36C78B03B8F7}"/>
                    </a:ext>
                  </a:extLst>
                </p:cNvPr>
                <p:cNvGrpSpPr/>
                <p:nvPr/>
              </p:nvGrpSpPr>
              <p:grpSpPr>
                <a:xfrm>
                  <a:off x="6048551" y="2118055"/>
                  <a:ext cx="3074809" cy="2727344"/>
                  <a:chOff x="6053092" y="1940287"/>
                  <a:chExt cx="3074809" cy="2727344"/>
                </a:xfrm>
              </p:grpSpPr>
              <p:pic>
                <p:nvPicPr>
                  <p:cNvPr id="16" name="Picture 15">
                    <a:extLst>
                      <a:ext uri="{FF2B5EF4-FFF2-40B4-BE49-F238E27FC236}">
                        <a16:creationId xmlns:a16="http://schemas.microsoft.com/office/drawing/2014/main" id="{52093752-E193-DA2F-F032-0DCE179CB37D}"/>
                      </a:ext>
                    </a:extLst>
                  </p:cNvPr>
                  <p:cNvPicPr>
                    <a:picLocks noChangeAspect="1"/>
                  </p:cNvPicPr>
                  <p:nvPr/>
                </p:nvPicPr>
                <p:blipFill>
                  <a:blip r:embed="rId6"/>
                  <a:stretch>
                    <a:fillRect/>
                  </a:stretch>
                </p:blipFill>
                <p:spPr>
                  <a:xfrm>
                    <a:off x="6994663" y="2534393"/>
                    <a:ext cx="2133238" cy="2133238"/>
                  </a:xfrm>
                  <a:prstGeom prst="rect">
                    <a:avLst/>
                  </a:prstGeom>
                </p:spPr>
              </p:pic>
              <p:pic>
                <p:nvPicPr>
                  <p:cNvPr id="13" name="Picture 12">
                    <a:extLst>
                      <a:ext uri="{FF2B5EF4-FFF2-40B4-BE49-F238E27FC236}">
                        <a16:creationId xmlns:a16="http://schemas.microsoft.com/office/drawing/2014/main" id="{86D53F42-D411-F85F-7249-7488344DF9DB}"/>
                      </a:ext>
                    </a:extLst>
                  </p:cNvPr>
                  <p:cNvPicPr>
                    <a:picLocks noChangeAspect="1"/>
                  </p:cNvPicPr>
                  <p:nvPr/>
                </p:nvPicPr>
                <p:blipFill>
                  <a:blip r:embed="rId5"/>
                  <a:stretch>
                    <a:fillRect/>
                  </a:stretch>
                </p:blipFill>
                <p:spPr>
                  <a:xfrm>
                    <a:off x="6053092" y="1940287"/>
                    <a:ext cx="1660725" cy="1660725"/>
                  </a:xfrm>
                  <a:prstGeom prst="rect">
                    <a:avLst/>
                  </a:prstGeom>
                </p:spPr>
              </p:pic>
            </p:grpSp>
          </p:grpSp>
        </p:grpSp>
        <p:grpSp>
          <p:nvGrpSpPr>
            <p:cNvPr id="35" name="Group 34">
              <a:extLst>
                <a:ext uri="{FF2B5EF4-FFF2-40B4-BE49-F238E27FC236}">
                  <a16:creationId xmlns:a16="http://schemas.microsoft.com/office/drawing/2014/main" id="{FC55C23A-A4A7-B6A9-A6D5-6299263ABA42}"/>
                </a:ext>
              </a:extLst>
            </p:cNvPr>
            <p:cNvGrpSpPr/>
            <p:nvPr/>
          </p:nvGrpSpPr>
          <p:grpSpPr>
            <a:xfrm>
              <a:off x="2412584" y="5264346"/>
              <a:ext cx="12050999" cy="3020952"/>
              <a:chOff x="2412584" y="5264346"/>
              <a:chExt cx="12050999" cy="3020952"/>
            </a:xfrm>
          </p:grpSpPr>
          <p:grpSp>
            <p:nvGrpSpPr>
              <p:cNvPr id="28" name="Group 27">
                <a:extLst>
                  <a:ext uri="{FF2B5EF4-FFF2-40B4-BE49-F238E27FC236}">
                    <a16:creationId xmlns:a16="http://schemas.microsoft.com/office/drawing/2014/main" id="{1C03D358-73C3-3D39-3D3B-55459D6C25A3}"/>
                  </a:ext>
                </a:extLst>
              </p:cNvPr>
              <p:cNvGrpSpPr/>
              <p:nvPr/>
            </p:nvGrpSpPr>
            <p:grpSpPr>
              <a:xfrm>
                <a:off x="2412584" y="5264346"/>
                <a:ext cx="2948505" cy="2943135"/>
                <a:chOff x="2412584" y="5183703"/>
                <a:chExt cx="2948505" cy="2943135"/>
              </a:xfrm>
            </p:grpSpPr>
            <p:sp>
              <p:nvSpPr>
                <p:cNvPr id="8" name="Google Shape;658;ge961dd843d_0_403">
                  <a:extLst>
                    <a:ext uri="{FF2B5EF4-FFF2-40B4-BE49-F238E27FC236}">
                      <a16:creationId xmlns:a16="http://schemas.microsoft.com/office/drawing/2014/main" id="{8F54D175-DF86-59DC-9253-09A95CAAA896}"/>
                    </a:ext>
                  </a:extLst>
                </p:cNvPr>
                <p:cNvSpPr txBox="1"/>
                <p:nvPr/>
              </p:nvSpPr>
              <p:spPr>
                <a:xfrm>
                  <a:off x="2412584" y="5183703"/>
                  <a:ext cx="2948505"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Counterfeits apps</a:t>
                  </a:r>
                  <a:endParaRPr sz="2200" i="0" u="none" strike="noStrike" cap="none">
                    <a:solidFill>
                      <a:schemeClr val="tx1">
                        <a:lumMod val="75000"/>
                        <a:lumOff val="25000"/>
                      </a:schemeClr>
                    </a:solidFill>
                    <a:latin typeface="Open Sans"/>
                    <a:ea typeface="Open Sans"/>
                    <a:cs typeface="Open Sans"/>
                    <a:sym typeface="Open Sans"/>
                  </a:endParaRPr>
                </a:p>
              </p:txBody>
            </p:sp>
            <p:grpSp>
              <p:nvGrpSpPr>
                <p:cNvPr id="15" name="Group 14">
                  <a:extLst>
                    <a:ext uri="{FF2B5EF4-FFF2-40B4-BE49-F238E27FC236}">
                      <a16:creationId xmlns:a16="http://schemas.microsoft.com/office/drawing/2014/main" id="{F2DD7A7B-44E8-457D-C56F-BC69D42CD5C2}"/>
                    </a:ext>
                  </a:extLst>
                </p:cNvPr>
                <p:cNvGrpSpPr/>
                <p:nvPr/>
              </p:nvGrpSpPr>
              <p:grpSpPr>
                <a:xfrm>
                  <a:off x="2879804" y="5909627"/>
                  <a:ext cx="2014064" cy="2217211"/>
                  <a:chOff x="2376160" y="6080508"/>
                  <a:chExt cx="2177041" cy="2396627"/>
                </a:xfrm>
              </p:grpSpPr>
              <p:pic>
                <p:nvPicPr>
                  <p:cNvPr id="25" name="Picture 24">
                    <a:extLst>
                      <a:ext uri="{FF2B5EF4-FFF2-40B4-BE49-F238E27FC236}">
                        <a16:creationId xmlns:a16="http://schemas.microsoft.com/office/drawing/2014/main" id="{6F0D4CAE-DEC1-F3B4-A6B4-4423C9CC1532}"/>
                      </a:ext>
                    </a:extLst>
                  </p:cNvPr>
                  <p:cNvPicPr>
                    <a:picLocks noChangeAspect="1"/>
                  </p:cNvPicPr>
                  <p:nvPr/>
                </p:nvPicPr>
                <p:blipFill>
                  <a:blip r:embed="rId7"/>
                  <a:stretch>
                    <a:fillRect/>
                  </a:stretch>
                </p:blipFill>
                <p:spPr>
                  <a:xfrm>
                    <a:off x="2539136" y="6463071"/>
                    <a:ext cx="2014065" cy="2014064"/>
                  </a:xfrm>
                  <a:prstGeom prst="rect">
                    <a:avLst/>
                  </a:prstGeom>
                </p:spPr>
              </p:pic>
              <p:pic>
                <p:nvPicPr>
                  <p:cNvPr id="33" name="Picture 32">
                    <a:extLst>
                      <a:ext uri="{FF2B5EF4-FFF2-40B4-BE49-F238E27FC236}">
                        <a16:creationId xmlns:a16="http://schemas.microsoft.com/office/drawing/2014/main" id="{51962EE8-3114-EDF5-424C-37B746892219}"/>
                      </a:ext>
                    </a:extLst>
                  </p:cNvPr>
                  <p:cNvPicPr>
                    <a:picLocks noChangeAspect="1"/>
                  </p:cNvPicPr>
                  <p:nvPr/>
                </p:nvPicPr>
                <p:blipFill>
                  <a:blip r:embed="rId8"/>
                  <a:stretch>
                    <a:fillRect/>
                  </a:stretch>
                </p:blipFill>
                <p:spPr>
                  <a:xfrm>
                    <a:off x="2376160" y="6080508"/>
                    <a:ext cx="1225176" cy="1225176"/>
                  </a:xfrm>
                  <a:prstGeom prst="rect">
                    <a:avLst/>
                  </a:prstGeom>
                </p:spPr>
              </p:pic>
            </p:grpSp>
          </p:grpSp>
          <p:grpSp>
            <p:nvGrpSpPr>
              <p:cNvPr id="31" name="Group 30">
                <a:extLst>
                  <a:ext uri="{FF2B5EF4-FFF2-40B4-BE49-F238E27FC236}">
                    <a16:creationId xmlns:a16="http://schemas.microsoft.com/office/drawing/2014/main" id="{A424FF3A-1C8C-A583-6AF1-D8A2E9EE697F}"/>
                  </a:ext>
                </a:extLst>
              </p:cNvPr>
              <p:cNvGrpSpPr/>
              <p:nvPr/>
            </p:nvGrpSpPr>
            <p:grpSpPr>
              <a:xfrm>
                <a:off x="11250815" y="5271579"/>
                <a:ext cx="3212768" cy="2824756"/>
                <a:chOff x="10711050" y="5178606"/>
                <a:chExt cx="3212768" cy="2824756"/>
              </a:xfrm>
            </p:grpSpPr>
            <p:sp>
              <p:nvSpPr>
                <p:cNvPr id="9" name="Google Shape;658;ge961dd843d_0_403">
                  <a:extLst>
                    <a:ext uri="{FF2B5EF4-FFF2-40B4-BE49-F238E27FC236}">
                      <a16:creationId xmlns:a16="http://schemas.microsoft.com/office/drawing/2014/main" id="{F0282A26-E3AF-2259-7A1A-DFA1876F5F66}"/>
                    </a:ext>
                  </a:extLst>
                </p:cNvPr>
                <p:cNvSpPr txBox="1"/>
                <p:nvPr/>
              </p:nvSpPr>
              <p:spPr>
                <a:xfrm>
                  <a:off x="10711050" y="5178606"/>
                  <a:ext cx="3212768"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Device vulnerabilities</a:t>
                  </a:r>
                  <a:endParaRPr sz="2200" i="0" u="none" strike="noStrike" cap="none">
                    <a:solidFill>
                      <a:schemeClr val="tx1">
                        <a:lumMod val="75000"/>
                        <a:lumOff val="25000"/>
                      </a:schemeClr>
                    </a:solidFill>
                    <a:latin typeface="Open Sans"/>
                    <a:ea typeface="Open Sans"/>
                    <a:cs typeface="Open Sans"/>
                    <a:sym typeface="Open Sans"/>
                  </a:endParaRPr>
                </a:p>
              </p:txBody>
            </p:sp>
            <p:pic>
              <p:nvPicPr>
                <p:cNvPr id="37" name="Picture 36">
                  <a:extLst>
                    <a:ext uri="{FF2B5EF4-FFF2-40B4-BE49-F238E27FC236}">
                      <a16:creationId xmlns:a16="http://schemas.microsoft.com/office/drawing/2014/main" id="{9BAF66DA-2F00-2395-0BDE-CE76344C7821}"/>
                    </a:ext>
                  </a:extLst>
                </p:cNvPr>
                <p:cNvPicPr>
                  <a:picLocks noChangeAspect="1"/>
                </p:cNvPicPr>
                <p:nvPr/>
              </p:nvPicPr>
              <p:blipFill>
                <a:blip r:embed="rId9"/>
                <a:stretch>
                  <a:fillRect/>
                </a:stretch>
              </p:blipFill>
              <p:spPr>
                <a:xfrm>
                  <a:off x="11294099" y="5956692"/>
                  <a:ext cx="2046670" cy="2046670"/>
                </a:xfrm>
                <a:prstGeom prst="rect">
                  <a:avLst/>
                </a:prstGeom>
              </p:spPr>
            </p:pic>
          </p:grpSp>
          <p:grpSp>
            <p:nvGrpSpPr>
              <p:cNvPr id="30" name="Group 29">
                <a:extLst>
                  <a:ext uri="{FF2B5EF4-FFF2-40B4-BE49-F238E27FC236}">
                    <a16:creationId xmlns:a16="http://schemas.microsoft.com/office/drawing/2014/main" id="{F9464448-9A4B-EDC8-BA55-6962843AFA88}"/>
                  </a:ext>
                </a:extLst>
              </p:cNvPr>
              <p:cNvGrpSpPr/>
              <p:nvPr/>
            </p:nvGrpSpPr>
            <p:grpSpPr>
              <a:xfrm>
                <a:off x="6939425" y="5290432"/>
                <a:ext cx="2733053" cy="2994866"/>
                <a:chOff x="6502109" y="5261734"/>
                <a:chExt cx="2733053" cy="2994866"/>
              </a:xfrm>
            </p:grpSpPr>
            <p:sp>
              <p:nvSpPr>
                <p:cNvPr id="6" name="Google Shape;658;ge961dd843d_0_403">
                  <a:extLst>
                    <a:ext uri="{FF2B5EF4-FFF2-40B4-BE49-F238E27FC236}">
                      <a16:creationId xmlns:a16="http://schemas.microsoft.com/office/drawing/2014/main" id="{5DC27166-D3D8-B318-2056-DD146291F80F}"/>
                    </a:ext>
                  </a:extLst>
                </p:cNvPr>
                <p:cNvSpPr txBox="1"/>
                <p:nvPr/>
              </p:nvSpPr>
              <p:spPr>
                <a:xfrm>
                  <a:off x="6584662" y="5261734"/>
                  <a:ext cx="2567946"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OS vulnerabilities</a:t>
                  </a:r>
                  <a:endParaRPr sz="2200" i="0" u="none" strike="noStrike" cap="none">
                    <a:solidFill>
                      <a:schemeClr val="tx1">
                        <a:lumMod val="75000"/>
                        <a:lumOff val="25000"/>
                      </a:schemeClr>
                    </a:solidFill>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FF11E649-A3E5-F2EE-A6EF-4B7ECA7750BB}"/>
                    </a:ext>
                  </a:extLst>
                </p:cNvPr>
                <p:cNvGrpSpPr/>
                <p:nvPr/>
              </p:nvGrpSpPr>
              <p:grpSpPr>
                <a:xfrm>
                  <a:off x="6502109" y="5986157"/>
                  <a:ext cx="2733053" cy="2270443"/>
                  <a:chOff x="6488641" y="6127352"/>
                  <a:chExt cx="2687028" cy="2232209"/>
                </a:xfrm>
              </p:grpSpPr>
              <p:pic>
                <p:nvPicPr>
                  <p:cNvPr id="29" name="Picture 28">
                    <a:extLst>
                      <a:ext uri="{FF2B5EF4-FFF2-40B4-BE49-F238E27FC236}">
                        <a16:creationId xmlns:a16="http://schemas.microsoft.com/office/drawing/2014/main" id="{F6BA85A2-9282-68A2-3137-4AEA2A3AEC0F}"/>
                      </a:ext>
                    </a:extLst>
                  </p:cNvPr>
                  <p:cNvPicPr>
                    <a:picLocks noChangeAspect="1"/>
                  </p:cNvPicPr>
                  <p:nvPr/>
                </p:nvPicPr>
                <p:blipFill>
                  <a:blip r:embed="rId10"/>
                  <a:stretch>
                    <a:fillRect/>
                  </a:stretch>
                </p:blipFill>
                <p:spPr>
                  <a:xfrm>
                    <a:off x="7161603" y="6345495"/>
                    <a:ext cx="2014066" cy="2014066"/>
                  </a:xfrm>
                  <a:prstGeom prst="rect">
                    <a:avLst/>
                  </a:prstGeom>
                </p:spPr>
              </p:pic>
              <p:pic>
                <p:nvPicPr>
                  <p:cNvPr id="17" name="Picture 16">
                    <a:extLst>
                      <a:ext uri="{FF2B5EF4-FFF2-40B4-BE49-F238E27FC236}">
                        <a16:creationId xmlns:a16="http://schemas.microsoft.com/office/drawing/2014/main" id="{8F90EB79-C0C9-4A23-B73D-3F9E5E8A9E45}"/>
                      </a:ext>
                    </a:extLst>
                  </p:cNvPr>
                  <p:cNvPicPr>
                    <a:picLocks noChangeAspect="1"/>
                  </p:cNvPicPr>
                  <p:nvPr/>
                </p:nvPicPr>
                <p:blipFill>
                  <a:blip r:embed="rId8"/>
                  <a:stretch>
                    <a:fillRect/>
                  </a:stretch>
                </p:blipFill>
                <p:spPr>
                  <a:xfrm>
                    <a:off x="6488641" y="6127352"/>
                    <a:ext cx="1225176" cy="1225176"/>
                  </a:xfrm>
                  <a:prstGeom prst="rect">
                    <a:avLst/>
                  </a:prstGeom>
                </p:spPr>
              </p:pic>
            </p:grpSp>
          </p:grpSp>
        </p:grpSp>
      </p:grpSp>
    </p:spTree>
    <p:extLst>
      <p:ext uri="{BB962C8B-B14F-4D97-AF65-F5344CB8AC3E}">
        <p14:creationId xmlns:p14="http://schemas.microsoft.com/office/powerpoint/2010/main" val="28259695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geaebd37734_0_17"/>
          <p:cNvSpPr txBox="1">
            <a:spLocks noGrp="1"/>
          </p:cNvSpPr>
          <p:nvPr>
            <p:ph type="title"/>
          </p:nvPr>
        </p:nvSpPr>
        <p:spPr>
          <a:xfrm>
            <a:off x="-10160" y="33378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Mobile Vulnerabilities</a:t>
            </a:r>
          </a:p>
        </p:txBody>
      </p:sp>
      <p:sp>
        <p:nvSpPr>
          <p:cNvPr id="7" name="Brandline_LVC">
            <a:extLst>
              <a:ext uri="{FF2B5EF4-FFF2-40B4-BE49-F238E27FC236}">
                <a16:creationId xmlns:a16="http://schemas.microsoft.com/office/drawing/2014/main" id="{833981AB-D662-FD8E-F038-9497FE31C071}"/>
              </a:ext>
            </a:extLst>
          </p:cNvPr>
          <p:cNvSpPr/>
          <p:nvPr/>
        </p:nvSpPr>
        <p:spPr>
          <a:xfrm>
            <a:off x="5702300" y="878670"/>
            <a:ext cx="4859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90C7F4-0BA0-9316-864B-71B47A8CF480}"/>
              </a:ext>
            </a:extLst>
          </p:cNvPr>
          <p:cNvGrpSpPr/>
          <p:nvPr/>
        </p:nvGrpSpPr>
        <p:grpSpPr>
          <a:xfrm>
            <a:off x="788543" y="2022753"/>
            <a:ext cx="14765710" cy="6442546"/>
            <a:chOff x="830107" y="2022753"/>
            <a:chExt cx="14765710" cy="6442546"/>
          </a:xfrm>
        </p:grpSpPr>
        <p:grpSp>
          <p:nvGrpSpPr>
            <p:cNvPr id="5" name="Group 4">
              <a:extLst>
                <a:ext uri="{FF2B5EF4-FFF2-40B4-BE49-F238E27FC236}">
                  <a16:creationId xmlns:a16="http://schemas.microsoft.com/office/drawing/2014/main" id="{4B02E94D-A3B5-C306-12B7-BBCBB389BC59}"/>
                </a:ext>
              </a:extLst>
            </p:cNvPr>
            <p:cNvGrpSpPr/>
            <p:nvPr/>
          </p:nvGrpSpPr>
          <p:grpSpPr>
            <a:xfrm>
              <a:off x="830107" y="2023489"/>
              <a:ext cx="4813456" cy="6441075"/>
              <a:chOff x="830107" y="1979613"/>
              <a:chExt cx="4813456" cy="6494197"/>
            </a:xfrm>
          </p:grpSpPr>
          <p:sp>
            <p:nvSpPr>
              <p:cNvPr id="402" name="Google Shape;402;geaebd37734_0_17"/>
              <p:cNvSpPr/>
              <p:nvPr/>
            </p:nvSpPr>
            <p:spPr>
              <a:xfrm>
                <a:off x="830107" y="1979613"/>
                <a:ext cx="4813456" cy="6494197"/>
              </a:xfrm>
              <a:prstGeom prst="hexagon">
                <a:avLst>
                  <a:gd name="adj" fmla="val 25000"/>
                  <a:gd name="vf" fmla="val 115470"/>
                </a:avLst>
              </a:prstGeom>
              <a:solidFill>
                <a:srgbClr val="CFE2F3"/>
              </a:solidFill>
              <a:ln w="1524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R="0" lvl="0" algn="ctr" rtl="0">
                  <a:lnSpc>
                    <a:spcPct val="114000"/>
                  </a:lnSpc>
                  <a:spcBef>
                    <a:spcPts val="0"/>
                  </a:spcBef>
                  <a:spcAft>
                    <a:spcPts val="0"/>
                  </a:spcAft>
                  <a:buClr>
                    <a:srgbClr val="000000"/>
                  </a:buClr>
                  <a:buSzPts val="1400"/>
                </a:pPr>
                <a:r>
                  <a:rPr lang="en-US" sz="2200">
                    <a:solidFill>
                      <a:schemeClr val="tx1">
                        <a:lumMod val="75000"/>
                        <a:lumOff val="25000"/>
                      </a:schemeClr>
                    </a:solidFill>
                    <a:latin typeface="Open Sans"/>
                    <a:ea typeface="Open Sans"/>
                    <a:cs typeface="Open Sans"/>
                  </a:rPr>
                  <a:t>Jailbreaking applies specifically to Apple devices and allows users to bypass manufacturer or operating system restrictions, providing more control over the device. </a:t>
                </a:r>
                <a:endParaRPr lang="en-US" sz="2200">
                  <a:solidFill>
                    <a:srgbClr val="3F3F3F"/>
                  </a:solidFill>
                  <a:latin typeface="Open Sans"/>
                  <a:ea typeface="Open Sans"/>
                  <a:cs typeface="Open Sans"/>
                </a:endParaRPr>
              </a:p>
              <a:p>
                <a:pPr marL="0" marR="0" lvl="0" indent="0" algn="l" rtl="0">
                  <a:lnSpc>
                    <a:spcPct val="100000"/>
                  </a:lnSpc>
                  <a:spcBef>
                    <a:spcPts val="0"/>
                  </a:spcBef>
                  <a:spcAft>
                    <a:spcPts val="0"/>
                  </a:spcAft>
                  <a:buClr>
                    <a:srgbClr val="000000"/>
                  </a:buClr>
                  <a:buSzPts val="1400"/>
                  <a:buFont typeface="Arial"/>
                  <a:buNone/>
                </a:pPr>
                <a:endParaRPr lang="en-US" sz="2200">
                  <a:solidFill>
                    <a:srgbClr val="3F3F3F"/>
                  </a:solidFill>
                  <a:latin typeface="Open Sans"/>
                  <a:ea typeface="Open Sans"/>
                  <a:cs typeface="Open Sans"/>
                </a:endParaRPr>
              </a:p>
            </p:txBody>
          </p:sp>
          <p:sp>
            <p:nvSpPr>
              <p:cNvPr id="408" name="Google Shape;408;geaebd37734_0_17"/>
              <p:cNvSpPr/>
              <p:nvPr/>
            </p:nvSpPr>
            <p:spPr>
              <a:xfrm>
                <a:off x="1612485" y="2240287"/>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Jailbreaking</a:t>
                </a:r>
                <a:endParaRPr sz="2200" b="1" i="0" u="none" strike="noStrike" cap="none">
                  <a:solidFill>
                    <a:schemeClr val="tx1">
                      <a:lumMod val="75000"/>
                      <a:lumOff val="25000"/>
                    </a:schemeClr>
                  </a:solidFill>
                  <a:latin typeface="Open Sans"/>
                  <a:ea typeface="Open Sans"/>
                  <a:cs typeface="Open Sans"/>
                  <a:sym typeface="Open Sans"/>
                </a:endParaRPr>
              </a:p>
            </p:txBody>
          </p:sp>
        </p:grpSp>
        <p:grpSp>
          <p:nvGrpSpPr>
            <p:cNvPr id="3" name="Group 2">
              <a:extLst>
                <a:ext uri="{FF2B5EF4-FFF2-40B4-BE49-F238E27FC236}">
                  <a16:creationId xmlns:a16="http://schemas.microsoft.com/office/drawing/2014/main" id="{3717FFD3-64E4-8F9C-5005-1450FC9A18AF}"/>
                </a:ext>
              </a:extLst>
            </p:cNvPr>
            <p:cNvGrpSpPr/>
            <p:nvPr/>
          </p:nvGrpSpPr>
          <p:grpSpPr>
            <a:xfrm>
              <a:off x="10782361" y="2022753"/>
              <a:ext cx="4813456" cy="6442546"/>
              <a:chOff x="10782361" y="2054230"/>
              <a:chExt cx="4813456" cy="6494197"/>
            </a:xfrm>
          </p:grpSpPr>
          <p:sp>
            <p:nvSpPr>
              <p:cNvPr id="410" name="Google Shape;410;geaebd37734_0_17"/>
              <p:cNvSpPr/>
              <p:nvPr/>
            </p:nvSpPr>
            <p:spPr>
              <a:xfrm>
                <a:off x="10782361" y="2054230"/>
                <a:ext cx="4813456" cy="6494197"/>
              </a:xfrm>
              <a:prstGeom prst="hexagon">
                <a:avLst>
                  <a:gd name="adj" fmla="val 25000"/>
                  <a:gd name="vf" fmla="val 115470"/>
                </a:avLst>
              </a:prstGeom>
              <a:solidFill>
                <a:srgbClr val="D9EAD3"/>
              </a:solidFill>
              <a:ln w="1524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algn="ctr">
                  <a:lnSpc>
                    <a:spcPct val="114000"/>
                  </a:lnSpc>
                  <a:buSzPts val="1400"/>
                </a:pPr>
                <a:r>
                  <a:rPr lang="en-US" sz="2200">
                    <a:solidFill>
                      <a:schemeClr val="tx1">
                        <a:lumMod val="75000"/>
                        <a:lumOff val="25000"/>
                      </a:schemeClr>
                    </a:solidFill>
                    <a:latin typeface="Open Sans"/>
                    <a:ea typeface="Open Sans"/>
                    <a:cs typeface="Open Sans"/>
                  </a:rPr>
                  <a:t>Sideloading refers to installing applications on a mobile device from sources outside the official app store. It can introduce vulnerabilities, as these applications may contain malicious code or bypass security controls.</a:t>
                </a:r>
                <a:endParaRPr sz="2200">
                  <a:solidFill>
                    <a:schemeClr val="tx1">
                      <a:lumMod val="75000"/>
                      <a:lumOff val="25000"/>
                    </a:schemeClr>
                  </a:solidFill>
                  <a:latin typeface="Open Sans"/>
                  <a:ea typeface="Open Sans"/>
                  <a:cs typeface="Open Sans"/>
                </a:endParaRPr>
              </a:p>
            </p:txBody>
          </p:sp>
          <p:sp>
            <p:nvSpPr>
              <p:cNvPr id="411" name="Google Shape;411;geaebd37734_0_17"/>
              <p:cNvSpPr/>
              <p:nvPr/>
            </p:nvSpPr>
            <p:spPr>
              <a:xfrm>
                <a:off x="11564739" y="2360061"/>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Sideloading</a:t>
                </a:r>
                <a:endParaRPr sz="2200" b="1" i="0" u="none" strike="noStrike" cap="none">
                  <a:solidFill>
                    <a:schemeClr val="tx1">
                      <a:lumMod val="75000"/>
                      <a:lumOff val="25000"/>
                    </a:schemeClr>
                  </a:solidFill>
                  <a:latin typeface="Open Sans"/>
                  <a:ea typeface="Open Sans"/>
                  <a:cs typeface="Open Sans"/>
                  <a:sym typeface="Open Sans"/>
                </a:endParaRPr>
              </a:p>
            </p:txBody>
          </p:sp>
        </p:grpSp>
        <p:grpSp>
          <p:nvGrpSpPr>
            <p:cNvPr id="8" name="Group 7">
              <a:extLst>
                <a:ext uri="{FF2B5EF4-FFF2-40B4-BE49-F238E27FC236}">
                  <a16:creationId xmlns:a16="http://schemas.microsoft.com/office/drawing/2014/main" id="{6E4B7DFC-907A-86AD-C040-40A7307A4D34}"/>
                </a:ext>
              </a:extLst>
            </p:cNvPr>
            <p:cNvGrpSpPr/>
            <p:nvPr/>
          </p:nvGrpSpPr>
          <p:grpSpPr>
            <a:xfrm>
              <a:off x="5806234" y="2023489"/>
              <a:ext cx="4813456" cy="6441075"/>
              <a:chOff x="5883161" y="1979613"/>
              <a:chExt cx="4813456" cy="6494197"/>
            </a:xfrm>
          </p:grpSpPr>
          <p:sp>
            <p:nvSpPr>
              <p:cNvPr id="9" name="Google Shape;403;geaebd37734_0_17">
                <a:extLst>
                  <a:ext uri="{FF2B5EF4-FFF2-40B4-BE49-F238E27FC236}">
                    <a16:creationId xmlns:a16="http://schemas.microsoft.com/office/drawing/2014/main" id="{A062D7F8-7CF1-AF93-183E-84F6C5397465}"/>
                  </a:ext>
                </a:extLst>
              </p:cNvPr>
              <p:cNvSpPr/>
              <p:nvPr/>
            </p:nvSpPr>
            <p:spPr>
              <a:xfrm>
                <a:off x="5883161" y="1979613"/>
                <a:ext cx="4813456" cy="6494197"/>
              </a:xfrm>
              <a:prstGeom prst="hexagon">
                <a:avLst>
                  <a:gd name="adj" fmla="val 25000"/>
                  <a:gd name="vf" fmla="val 115470"/>
                </a:avLst>
              </a:prstGeom>
              <a:solidFill>
                <a:srgbClr val="FFF2CC"/>
              </a:solid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R="0" lvl="0" algn="ctr" rtl="0">
                  <a:lnSpc>
                    <a:spcPct val="114000"/>
                  </a:lnSpc>
                  <a:spcBef>
                    <a:spcPts val="0"/>
                  </a:spcBef>
                  <a:spcAft>
                    <a:spcPts val="0"/>
                  </a:spcAft>
                  <a:buClr>
                    <a:srgbClr val="000000"/>
                  </a:buClr>
                  <a:buSzPts val="1400"/>
                </a:pPr>
                <a:r>
                  <a:rPr lang="en-US" sz="2200">
                    <a:solidFill>
                      <a:schemeClr val="tx1">
                        <a:lumMod val="75000"/>
                        <a:lumOff val="25000"/>
                      </a:schemeClr>
                    </a:solidFill>
                    <a:latin typeface="Open Sans"/>
                    <a:ea typeface="Open Sans"/>
                    <a:cs typeface="Open Sans"/>
                  </a:rPr>
                  <a:t>Rooting allows users to bypass manufacturer or operating system restrictions on Android devices, providing more control over the device.</a:t>
                </a:r>
                <a:endParaRPr lang="en-US" sz="2200">
                  <a:solidFill>
                    <a:srgbClr val="3F3F3F"/>
                  </a:solidFill>
                  <a:latin typeface="Open Sans"/>
                  <a:ea typeface="Open Sans"/>
                  <a:cs typeface="Open Sans"/>
                </a:endParaRP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a:solidFill>
                    <a:srgbClr val="000000"/>
                  </a:solidFill>
                  <a:latin typeface="Arial"/>
                  <a:ea typeface="Arial"/>
                  <a:cs typeface="Arial"/>
                  <a:sym typeface="Arial"/>
                </a:endParaRPr>
              </a:p>
            </p:txBody>
          </p:sp>
          <p:sp>
            <p:nvSpPr>
              <p:cNvPr id="10" name="Google Shape;409;geaebd37734_0_17">
                <a:extLst>
                  <a:ext uri="{FF2B5EF4-FFF2-40B4-BE49-F238E27FC236}">
                    <a16:creationId xmlns:a16="http://schemas.microsoft.com/office/drawing/2014/main" id="{DAAD08A9-D16D-6B94-0D23-9FD142C2C955}"/>
                  </a:ext>
                </a:extLst>
              </p:cNvPr>
              <p:cNvSpPr/>
              <p:nvPr/>
            </p:nvSpPr>
            <p:spPr>
              <a:xfrm>
                <a:off x="6665539" y="2241316"/>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Rooting</a:t>
                </a:r>
                <a:endParaRPr sz="2200" b="1" i="0" u="none" strike="noStrike" cap="none">
                  <a:solidFill>
                    <a:schemeClr val="tx1">
                      <a:lumMod val="75000"/>
                      <a:lumOff val="25000"/>
                    </a:schemeClr>
                  </a:solidFill>
                  <a:latin typeface="Open Sans"/>
                  <a:ea typeface="Open Sans"/>
                  <a:cs typeface="Open Sans"/>
                  <a:sym typeface="Open Sans"/>
                </a:endParaRPr>
              </a:p>
            </p:txBody>
          </p:sp>
        </p:grpSp>
      </p:grpSp>
    </p:spTree>
    <p:extLst>
      <p:ext uri="{BB962C8B-B14F-4D97-AF65-F5344CB8AC3E}">
        <p14:creationId xmlns:p14="http://schemas.microsoft.com/office/powerpoint/2010/main" val="32213565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geaebd37734_0_17"/>
          <p:cNvSpPr txBox="1">
            <a:spLocks noGrp="1"/>
          </p:cNvSpPr>
          <p:nvPr>
            <p:ph type="title"/>
          </p:nvPr>
        </p:nvSpPr>
        <p:spPr>
          <a:xfrm>
            <a:off x="-10160" y="33378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Mobile Vulnerabilities</a:t>
            </a:r>
          </a:p>
        </p:txBody>
      </p:sp>
      <p:grpSp>
        <p:nvGrpSpPr>
          <p:cNvPr id="16" name="Group 15">
            <a:extLst>
              <a:ext uri="{FF2B5EF4-FFF2-40B4-BE49-F238E27FC236}">
                <a16:creationId xmlns:a16="http://schemas.microsoft.com/office/drawing/2014/main" id="{86432220-0686-D244-158E-CA514FDD1C35}"/>
              </a:ext>
            </a:extLst>
          </p:cNvPr>
          <p:cNvGrpSpPr/>
          <p:nvPr/>
        </p:nvGrpSpPr>
        <p:grpSpPr>
          <a:xfrm>
            <a:off x="761679" y="2016531"/>
            <a:ext cx="14732642" cy="6440978"/>
            <a:chOff x="761679" y="2016531"/>
            <a:chExt cx="14732642" cy="6440978"/>
          </a:xfrm>
        </p:grpSpPr>
        <p:grpSp>
          <p:nvGrpSpPr>
            <p:cNvPr id="5" name="Group 4">
              <a:extLst>
                <a:ext uri="{FF2B5EF4-FFF2-40B4-BE49-F238E27FC236}">
                  <a16:creationId xmlns:a16="http://schemas.microsoft.com/office/drawing/2014/main" id="{2E2291D2-C904-A17D-0C2A-454CE9A41E03}"/>
                </a:ext>
              </a:extLst>
            </p:cNvPr>
            <p:cNvGrpSpPr/>
            <p:nvPr/>
          </p:nvGrpSpPr>
          <p:grpSpPr>
            <a:xfrm>
              <a:off x="761679" y="2016531"/>
              <a:ext cx="4806006" cy="6440978"/>
              <a:chOff x="440083" y="3240288"/>
              <a:chExt cx="4806006" cy="5129612"/>
            </a:xfrm>
          </p:grpSpPr>
          <p:sp>
            <p:nvSpPr>
              <p:cNvPr id="402" name="Google Shape;402;geaebd37734_0_17"/>
              <p:cNvSpPr/>
              <p:nvPr/>
            </p:nvSpPr>
            <p:spPr>
              <a:xfrm>
                <a:off x="440083" y="3240288"/>
                <a:ext cx="4806006" cy="5129612"/>
              </a:xfrm>
              <a:prstGeom prst="hexagon">
                <a:avLst>
                  <a:gd name="adj" fmla="val 25000"/>
                  <a:gd name="vf" fmla="val 115470"/>
                </a:avLst>
              </a:prstGeom>
              <a:solidFill>
                <a:srgbClr val="CFE2F3"/>
              </a:solidFill>
              <a:ln w="1524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algn="ctr">
                  <a:lnSpc>
                    <a:spcPct val="114000"/>
                  </a:lnSpc>
                  <a:buSzPts val="1400"/>
                </a:pPr>
                <a:endParaRPr lang="en-US" sz="2000">
                  <a:solidFill>
                    <a:srgbClr val="3F3F3F"/>
                  </a:solidFill>
                  <a:latin typeface="Open Sans"/>
                  <a:ea typeface="Open Sans"/>
                  <a:cs typeface="Open Sans"/>
                </a:endParaRPr>
              </a:p>
            </p:txBody>
          </p:sp>
          <p:sp>
            <p:nvSpPr>
              <p:cNvPr id="408" name="Google Shape;408;geaebd37734_0_17"/>
              <p:cNvSpPr/>
              <p:nvPr/>
            </p:nvSpPr>
            <p:spPr>
              <a:xfrm>
                <a:off x="1218736" y="3534573"/>
                <a:ext cx="3248700" cy="485408"/>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a:solidFill>
                      <a:schemeClr val="tx1">
                        <a:lumMod val="75000"/>
                        <a:lumOff val="25000"/>
                      </a:schemeClr>
                    </a:solidFill>
                    <a:latin typeface="Open Sans"/>
                    <a:ea typeface="Open Sans"/>
                    <a:cs typeface="Open Sans"/>
                    <a:sym typeface="Open Sans"/>
                  </a:rPr>
                  <a:t>Counterfeit apps</a:t>
                </a:r>
                <a:endParaRPr sz="2200" b="1" i="0" u="none" strike="noStrike" cap="none">
                  <a:solidFill>
                    <a:schemeClr val="tx1">
                      <a:lumMod val="75000"/>
                      <a:lumOff val="25000"/>
                    </a:schemeClr>
                  </a:solidFill>
                  <a:latin typeface="Open Sans"/>
                  <a:ea typeface="Open Sans"/>
                  <a:cs typeface="Open Sans"/>
                  <a:sym typeface="Open Sans"/>
                </a:endParaRPr>
              </a:p>
            </p:txBody>
          </p:sp>
        </p:grpSp>
        <p:grpSp>
          <p:nvGrpSpPr>
            <p:cNvPr id="7" name="Group 6">
              <a:extLst>
                <a:ext uri="{FF2B5EF4-FFF2-40B4-BE49-F238E27FC236}">
                  <a16:creationId xmlns:a16="http://schemas.microsoft.com/office/drawing/2014/main" id="{299533F4-8264-5813-E9B5-C06E992CE29B}"/>
                </a:ext>
              </a:extLst>
            </p:cNvPr>
            <p:cNvGrpSpPr/>
            <p:nvPr/>
          </p:nvGrpSpPr>
          <p:grpSpPr>
            <a:xfrm>
              <a:off x="5724998" y="2016531"/>
              <a:ext cx="4806005" cy="6440978"/>
              <a:chOff x="5822504" y="1911927"/>
              <a:chExt cx="4806005" cy="6607233"/>
            </a:xfrm>
          </p:grpSpPr>
          <p:sp>
            <p:nvSpPr>
              <p:cNvPr id="403" name="Google Shape;403;geaebd37734_0_17"/>
              <p:cNvSpPr/>
              <p:nvPr/>
            </p:nvSpPr>
            <p:spPr>
              <a:xfrm>
                <a:off x="5822504" y="1911927"/>
                <a:ext cx="4806005" cy="6607233"/>
              </a:xfrm>
              <a:prstGeom prst="hexagon">
                <a:avLst>
                  <a:gd name="adj" fmla="val 25000"/>
                  <a:gd name="vf" fmla="val 115470"/>
                </a:avLst>
              </a:prstGeom>
              <a:solidFill>
                <a:srgbClr val="FFF2CC"/>
              </a:solid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4000"/>
                  </a:lnSpc>
                  <a:buSzPts val="1400"/>
                </a:pPr>
                <a:r>
                  <a:rPr lang="en-US" sz="2200">
                    <a:solidFill>
                      <a:schemeClr val="tx1">
                        <a:lumMod val="75000"/>
                        <a:lumOff val="25000"/>
                      </a:schemeClr>
                    </a:solidFill>
                    <a:latin typeface="Open Sans"/>
                    <a:ea typeface="Open Sans"/>
                    <a:cs typeface="Open Sans"/>
                  </a:rPr>
                  <a:t>Software vulnerabilities are flaws in the core software that powers a mobile device, such as Android or iOS, which attackers can exploit to gain root access and complete control over the system.</a:t>
                </a:r>
              </a:p>
            </p:txBody>
          </p:sp>
          <p:sp>
            <p:nvSpPr>
              <p:cNvPr id="409" name="Google Shape;409;geaebd37734_0_17"/>
              <p:cNvSpPr/>
              <p:nvPr/>
            </p:nvSpPr>
            <p:spPr>
              <a:xfrm>
                <a:off x="6682986" y="2269416"/>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OS vulnerability</a:t>
                </a:r>
                <a:endParaRPr sz="2200" b="1" i="0" u="none" strike="noStrike" cap="none">
                  <a:solidFill>
                    <a:srgbClr val="3F3F3F"/>
                  </a:solidFill>
                  <a:latin typeface="Open Sans"/>
                  <a:ea typeface="Open Sans"/>
                  <a:cs typeface="Open Sans"/>
                  <a:sym typeface="Open Sans"/>
                </a:endParaRPr>
              </a:p>
            </p:txBody>
          </p:sp>
        </p:grpSp>
        <p:grpSp>
          <p:nvGrpSpPr>
            <p:cNvPr id="6" name="Group 5">
              <a:extLst>
                <a:ext uri="{FF2B5EF4-FFF2-40B4-BE49-F238E27FC236}">
                  <a16:creationId xmlns:a16="http://schemas.microsoft.com/office/drawing/2014/main" id="{D9067182-7164-C9FF-6501-4533E700C93D}"/>
                </a:ext>
              </a:extLst>
            </p:cNvPr>
            <p:cNvGrpSpPr/>
            <p:nvPr/>
          </p:nvGrpSpPr>
          <p:grpSpPr>
            <a:xfrm>
              <a:off x="10688316" y="2024801"/>
              <a:ext cx="4806005" cy="6424439"/>
              <a:chOff x="10782361" y="3165670"/>
              <a:chExt cx="4806005" cy="5278847"/>
            </a:xfrm>
          </p:grpSpPr>
          <p:sp>
            <p:nvSpPr>
              <p:cNvPr id="410" name="Google Shape;410;geaebd37734_0_17"/>
              <p:cNvSpPr/>
              <p:nvPr/>
            </p:nvSpPr>
            <p:spPr>
              <a:xfrm>
                <a:off x="10782361" y="3165670"/>
                <a:ext cx="4806005" cy="5278847"/>
              </a:xfrm>
              <a:prstGeom prst="hexagon">
                <a:avLst>
                  <a:gd name="adj" fmla="val 25000"/>
                  <a:gd name="vf" fmla="val 115470"/>
                </a:avLst>
              </a:prstGeom>
              <a:solidFill>
                <a:srgbClr val="D9EAD3"/>
              </a:solidFill>
              <a:ln w="1524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lang="en-US" sz="2000">
                  <a:solidFill>
                    <a:srgbClr val="3F3F3F"/>
                  </a:solidFill>
                  <a:latin typeface="Open Sans"/>
                  <a:ea typeface="Open Sans"/>
                  <a:cs typeface="Open Sans"/>
                </a:endParaRPr>
              </a:p>
              <a:p>
                <a:pPr>
                  <a:lnSpc>
                    <a:spcPct val="114000"/>
                  </a:lnSpc>
                  <a:buSzPts val="1400"/>
                </a:pPr>
                <a:endParaRPr lang="en-US" sz="2000">
                  <a:solidFill>
                    <a:srgbClr val="3F3F3F"/>
                  </a:solidFill>
                  <a:latin typeface="Open Sans"/>
                  <a:ea typeface="Open Sans"/>
                  <a:cs typeface="Open Sans"/>
                </a:endParaRPr>
              </a:p>
              <a:p>
                <a:pPr>
                  <a:lnSpc>
                    <a:spcPct val="114000"/>
                  </a:lnSpc>
                  <a:buSzPts val="1400"/>
                </a:pPr>
                <a:endParaRPr lang="en-US" sz="2000">
                  <a:solidFill>
                    <a:srgbClr val="3F3F3F"/>
                  </a:solidFill>
                  <a:latin typeface="Open Sans"/>
                  <a:ea typeface="Open Sans"/>
                  <a:cs typeface="Open Sans"/>
                </a:endParaRPr>
              </a:p>
            </p:txBody>
          </p:sp>
          <p:sp>
            <p:nvSpPr>
              <p:cNvPr id="411" name="Google Shape;411;geaebd37734_0_17"/>
              <p:cNvSpPr/>
              <p:nvPr/>
            </p:nvSpPr>
            <p:spPr>
              <a:xfrm>
                <a:off x="11561013" y="3431057"/>
                <a:ext cx="3248700" cy="646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1100"/>
                  <a:buFont typeface="Arial"/>
                  <a:buNone/>
                </a:pPr>
                <a:r>
                  <a:rPr lang="en-US" sz="2200" b="1" i="0" u="none" strike="noStrike" cap="none">
                    <a:solidFill>
                      <a:srgbClr val="3F3F3F"/>
                    </a:solidFill>
                    <a:latin typeface="Open Sans"/>
                    <a:ea typeface="Open Sans"/>
                    <a:cs typeface="Open Sans"/>
                    <a:sym typeface="Open Sans"/>
                  </a:rPr>
                  <a:t>Device vulnerabilities</a:t>
                </a:r>
                <a:endParaRPr sz="2200" b="1" i="0" u="none" strike="noStrike" cap="none">
                  <a:solidFill>
                    <a:srgbClr val="3F3F3F"/>
                  </a:solidFill>
                  <a:latin typeface="Open Sans"/>
                  <a:ea typeface="Open Sans"/>
                  <a:cs typeface="Open Sans"/>
                  <a:sym typeface="Open Sans"/>
                </a:endParaRPr>
              </a:p>
            </p:txBody>
          </p:sp>
        </p:grpSp>
      </p:grpSp>
      <p:sp>
        <p:nvSpPr>
          <p:cNvPr id="4" name="Brandline_LVC">
            <a:extLst>
              <a:ext uri="{FF2B5EF4-FFF2-40B4-BE49-F238E27FC236}">
                <a16:creationId xmlns:a16="http://schemas.microsoft.com/office/drawing/2014/main" id="{9C94EE62-8D54-EDAC-A7FA-58B14650996E}"/>
              </a:ext>
            </a:extLst>
          </p:cNvPr>
          <p:cNvSpPr/>
          <p:nvPr/>
        </p:nvSpPr>
        <p:spPr>
          <a:xfrm>
            <a:off x="5702300" y="878670"/>
            <a:ext cx="4859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2A0C38B-EAAD-5AB3-2D62-4CE16754D43E}"/>
              </a:ext>
            </a:extLst>
          </p:cNvPr>
          <p:cNvSpPr txBox="1"/>
          <p:nvPr/>
        </p:nvSpPr>
        <p:spPr>
          <a:xfrm>
            <a:off x="11569148" y="3140768"/>
            <a:ext cx="3086885" cy="5085944"/>
          </a:xfrm>
          <a:prstGeom prst="rect">
            <a:avLst/>
          </a:prstGeom>
          <a:noFill/>
        </p:spPr>
        <p:txBody>
          <a:bodyPr wrap="square" rtlCol="0">
            <a:spAutoFit/>
          </a:bodyPr>
          <a:lstStyle/>
          <a:p>
            <a:pPr algn="ctr">
              <a:lnSpc>
                <a:spcPct val="114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Hardware vulnerabilities are physical weaknesses in a mobile device itself, such as flaws in the hardware or a poorly secured boot process, which attackers can exploit to install malware or steal data directly from the device's memory.</a:t>
            </a:r>
          </a:p>
        </p:txBody>
      </p:sp>
      <p:sp>
        <p:nvSpPr>
          <p:cNvPr id="3" name="TextBox 2">
            <a:extLst>
              <a:ext uri="{FF2B5EF4-FFF2-40B4-BE49-F238E27FC236}">
                <a16:creationId xmlns:a16="http://schemas.microsoft.com/office/drawing/2014/main" id="{BAA7A58B-6C17-5DDB-EF78-DDB11815E0AA}"/>
              </a:ext>
            </a:extLst>
          </p:cNvPr>
          <p:cNvSpPr txBox="1"/>
          <p:nvPr/>
        </p:nvSpPr>
        <p:spPr>
          <a:xfrm>
            <a:off x="1749287" y="3220280"/>
            <a:ext cx="2802835" cy="2770310"/>
          </a:xfrm>
          <a:prstGeom prst="rect">
            <a:avLst/>
          </a:prstGeom>
          <a:noFill/>
        </p:spPr>
        <p:txBody>
          <a:bodyPr wrap="square" rtlCol="0">
            <a:spAutoFit/>
          </a:bodyPr>
          <a:lstStyle/>
          <a:p>
            <a:pPr algn="ctr">
              <a:lnSpc>
                <a:spcPct val="114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Unregulated stores can host third-party counterfeit or modified versions of legitimate apps carrying hidden malware.</a:t>
            </a:r>
          </a:p>
        </p:txBody>
      </p:sp>
    </p:spTree>
    <p:extLst>
      <p:ext uri="{BB962C8B-B14F-4D97-AF65-F5344CB8AC3E}">
        <p14:creationId xmlns:p14="http://schemas.microsoft.com/office/powerpoint/2010/main" val="25899040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92224"/>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Zero</a:t>
            </a:r>
            <a:r>
              <a:rPr lang="en-US">
                <a:solidFill>
                  <a:schemeClr val="tx1">
                    <a:lumMod val="75000"/>
                    <a:lumOff val="25000"/>
                  </a:schemeClr>
                </a:solidFill>
              </a:rPr>
              <a:t>-Day</a:t>
            </a:r>
            <a:r>
              <a:rPr lang="en-US">
                <a:solidFill>
                  <a:schemeClr val="tx1">
                    <a:lumMod val="75000"/>
                    <a:lumOff val="25000"/>
                  </a:schemeClr>
                </a:solidFill>
                <a:latin typeface="Open Sans"/>
                <a:ea typeface="Open Sans"/>
                <a:cs typeface="Open Sans"/>
                <a:sym typeface="Open Sans"/>
              </a:rPr>
              <a:t> Attacks</a:t>
            </a:r>
          </a:p>
        </p:txBody>
      </p:sp>
      <p:grpSp>
        <p:nvGrpSpPr>
          <p:cNvPr id="4" name="Group 3">
            <a:extLst>
              <a:ext uri="{FF2B5EF4-FFF2-40B4-BE49-F238E27FC236}">
                <a16:creationId xmlns:a16="http://schemas.microsoft.com/office/drawing/2014/main" id="{84D1869D-8F9F-285A-4DDD-B5D1A199BF27}"/>
              </a:ext>
            </a:extLst>
          </p:cNvPr>
          <p:cNvGrpSpPr/>
          <p:nvPr/>
        </p:nvGrpSpPr>
        <p:grpSpPr>
          <a:xfrm>
            <a:off x="1919334" y="2223655"/>
            <a:ext cx="12417332" cy="4696690"/>
            <a:chOff x="1822602" y="2576946"/>
            <a:chExt cx="12417332" cy="4696690"/>
          </a:xfrm>
        </p:grpSpPr>
        <p:sp>
          <p:nvSpPr>
            <p:cNvPr id="582" name="Google Shape;582;ge961dd843d_0_334"/>
            <p:cNvSpPr/>
            <p:nvPr/>
          </p:nvSpPr>
          <p:spPr>
            <a:xfrm>
              <a:off x="1822602" y="2576946"/>
              <a:ext cx="8443615" cy="4696690"/>
            </a:xfrm>
            <a:prstGeom prst="roundRect">
              <a:avLst>
                <a:gd name="adj" fmla="val 815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A zero-day attack is a cyberattack that exploits a recently discovered software vulnerability that the software vendor or developer is unaware of.</a:t>
              </a:r>
            </a:p>
            <a:p>
              <a:pPr marL="342900" lvl="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Imagine a hole in a wall that no one knows exists; that's what a zero-day vulnerability is like for a computer system.</a:t>
              </a:r>
            </a:p>
            <a:p>
              <a:pPr marL="342900" lvl="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0" indent="-342900">
                <a:lnSpc>
                  <a:spcPct val="114000"/>
                </a:lnSpc>
                <a:buFont typeface="Arial" panose="020B0604020202020204" pitchFamily="34" charset="0"/>
                <a:buChar char="•"/>
              </a:pPr>
              <a:r>
                <a:rPr lang="en-US" sz="2200" b="1">
                  <a:solidFill>
                    <a:schemeClr val="tx1">
                      <a:lumMod val="75000"/>
                      <a:lumOff val="25000"/>
                    </a:schemeClr>
                  </a:solidFill>
                  <a:latin typeface="Open Sans"/>
                  <a:ea typeface="Open Sans"/>
                  <a:cs typeface="Open Sans"/>
                </a:rPr>
                <a:t>Zero: </a:t>
              </a:r>
              <a:r>
                <a:rPr lang="en-US" sz="2200">
                  <a:solidFill>
                    <a:schemeClr val="tx1">
                      <a:lumMod val="75000"/>
                      <a:lumOff val="25000"/>
                    </a:schemeClr>
                  </a:solidFill>
                  <a:latin typeface="Open Sans"/>
                  <a:ea typeface="Open Sans"/>
                  <a:cs typeface="Open Sans"/>
                </a:rPr>
                <a:t>This highlights the fact that software developers have no time to address the issue because attackers have already found it.</a:t>
              </a:r>
            </a:p>
            <a:p>
              <a:pPr marL="342900" lvl="0" indent="-342900">
                <a:lnSpc>
                  <a:spcPct val="114000"/>
                </a:lnSpc>
                <a:buFont typeface="Arial" panose="020B0604020202020204" pitchFamily="34" charset="0"/>
                <a:buChar char="•"/>
              </a:pPr>
              <a:endParaRPr lang="en-US" sz="1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14000"/>
                </a:lnSpc>
                <a:buFont typeface="Arial" panose="020B0604020202020204" pitchFamily="34" charset="0"/>
                <a:buChar char="•"/>
              </a:pPr>
              <a:r>
                <a:rPr lang="en-US" sz="2200" b="1">
                  <a:solidFill>
                    <a:schemeClr val="tx1">
                      <a:lumMod val="75000"/>
                      <a:lumOff val="25000"/>
                    </a:schemeClr>
                  </a:solidFill>
                  <a:latin typeface="Open Sans"/>
                  <a:ea typeface="Open Sans"/>
                  <a:cs typeface="Open Sans"/>
                </a:rPr>
                <a:t>Day: </a:t>
              </a:r>
              <a:r>
                <a:rPr lang="en-US" sz="2200">
                  <a:solidFill>
                    <a:schemeClr val="tx1">
                      <a:lumMod val="75000"/>
                      <a:lumOff val="25000"/>
                    </a:schemeClr>
                  </a:solidFill>
                  <a:latin typeface="Open Sans"/>
                  <a:ea typeface="Open Sans"/>
                  <a:cs typeface="Open Sans"/>
                </a:rPr>
                <a:t>This refers to the day the vulnerability is discovered.</a:t>
              </a:r>
            </a:p>
          </p:txBody>
        </p:sp>
        <p:pic>
          <p:nvPicPr>
            <p:cNvPr id="6" name="Picture 5">
              <a:extLst>
                <a:ext uri="{FF2B5EF4-FFF2-40B4-BE49-F238E27FC236}">
                  <a16:creationId xmlns:a16="http://schemas.microsoft.com/office/drawing/2014/main" id="{C0AF7235-92AB-23A9-62F7-64F4F278B97E}"/>
                </a:ext>
              </a:extLst>
            </p:cNvPr>
            <p:cNvPicPr>
              <a:picLocks noChangeAspect="1"/>
            </p:cNvPicPr>
            <p:nvPr/>
          </p:nvPicPr>
          <p:blipFill>
            <a:blip r:embed="rId3"/>
            <a:stretch>
              <a:fillRect/>
            </a:stretch>
          </p:blipFill>
          <p:spPr>
            <a:xfrm>
              <a:off x="11248506" y="3429577"/>
              <a:ext cx="2991428" cy="2991428"/>
            </a:xfrm>
            <a:prstGeom prst="rect">
              <a:avLst/>
            </a:prstGeom>
          </p:spPr>
        </p:pic>
      </p:grpSp>
      <p:sp>
        <p:nvSpPr>
          <p:cNvPr id="5" name="Brandline_LVC">
            <a:extLst>
              <a:ext uri="{FF2B5EF4-FFF2-40B4-BE49-F238E27FC236}">
                <a16:creationId xmlns:a16="http://schemas.microsoft.com/office/drawing/2014/main" id="{86A420A9-7B51-53F5-976E-D487CB514715}"/>
              </a:ext>
            </a:extLst>
          </p:cNvPr>
          <p:cNvSpPr/>
          <p:nvPr/>
        </p:nvSpPr>
        <p:spPr>
          <a:xfrm>
            <a:off x="6235700" y="878698"/>
            <a:ext cx="3790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8466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solidFill>
                  <a:schemeClr val="tx1">
                    <a:lumMod val="75000"/>
                    <a:lumOff val="25000"/>
                  </a:schemeClr>
                </a:solidFill>
              </a:rPr>
              <a:t>Best Practices for Protection against Zero Day Attack</a:t>
            </a:r>
          </a:p>
        </p:txBody>
      </p:sp>
      <p:grpSp>
        <p:nvGrpSpPr>
          <p:cNvPr id="5" name="Group 4">
            <a:extLst>
              <a:ext uri="{FF2B5EF4-FFF2-40B4-BE49-F238E27FC236}">
                <a16:creationId xmlns:a16="http://schemas.microsoft.com/office/drawing/2014/main" id="{C8DEF1E5-7CA4-2219-4F2F-79FDFFC1CA31}"/>
              </a:ext>
            </a:extLst>
          </p:cNvPr>
          <p:cNvGrpSpPr/>
          <p:nvPr/>
        </p:nvGrpSpPr>
        <p:grpSpPr>
          <a:xfrm>
            <a:off x="2986359" y="1914750"/>
            <a:ext cx="10283282" cy="5314500"/>
            <a:chOff x="3062559" y="1914750"/>
            <a:chExt cx="10283282" cy="5314500"/>
          </a:xfrm>
        </p:grpSpPr>
        <p:grpSp>
          <p:nvGrpSpPr>
            <p:cNvPr id="4" name="Group 3">
              <a:extLst>
                <a:ext uri="{FF2B5EF4-FFF2-40B4-BE49-F238E27FC236}">
                  <a16:creationId xmlns:a16="http://schemas.microsoft.com/office/drawing/2014/main" id="{EF8FDCC1-7D44-B602-E4F1-292014141FBE}"/>
                </a:ext>
              </a:extLst>
            </p:cNvPr>
            <p:cNvGrpSpPr/>
            <p:nvPr/>
          </p:nvGrpSpPr>
          <p:grpSpPr>
            <a:xfrm>
              <a:off x="6027437" y="2617569"/>
              <a:ext cx="4207676" cy="4611681"/>
              <a:chOff x="6027437" y="2617569"/>
              <a:chExt cx="4207676" cy="4611681"/>
            </a:xfrm>
          </p:grpSpPr>
          <p:sp>
            <p:nvSpPr>
              <p:cNvPr id="630" name="Google Shape;630;p82"/>
              <p:cNvSpPr/>
              <p:nvPr/>
            </p:nvSpPr>
            <p:spPr>
              <a:xfrm>
                <a:off x="6027437" y="3282151"/>
                <a:ext cx="2295512" cy="2056019"/>
              </a:xfrm>
              <a:custGeom>
                <a:avLst/>
                <a:gdLst/>
                <a:ahLst/>
                <a:cxnLst/>
                <a:rect l="l" t="t" r="r" b="b"/>
                <a:pathLst>
                  <a:path w="475" h="396" extrusionOk="0">
                    <a:moveTo>
                      <a:pt x="126" y="396"/>
                    </a:moveTo>
                    <a:cubicBezTo>
                      <a:pt x="126" y="396"/>
                      <a:pt x="0" y="278"/>
                      <a:pt x="76" y="153"/>
                    </a:cubicBezTo>
                    <a:cubicBezTo>
                      <a:pt x="168" y="0"/>
                      <a:pt x="475" y="73"/>
                      <a:pt x="475" y="73"/>
                    </a:cubicBezTo>
                    <a:cubicBezTo>
                      <a:pt x="475" y="73"/>
                      <a:pt x="318" y="70"/>
                      <a:pt x="225" y="182"/>
                    </a:cubicBezTo>
                    <a:cubicBezTo>
                      <a:pt x="160" y="261"/>
                      <a:pt x="126" y="396"/>
                      <a:pt x="126" y="396"/>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31" name="Google Shape;631;p82"/>
              <p:cNvSpPr/>
              <p:nvPr/>
            </p:nvSpPr>
            <p:spPr>
              <a:xfrm>
                <a:off x="7373710" y="2617569"/>
                <a:ext cx="1998875" cy="2016763"/>
              </a:xfrm>
              <a:custGeom>
                <a:avLst/>
                <a:gdLst/>
                <a:ahLst/>
                <a:cxnLst/>
                <a:rect l="l" t="t" r="r" b="b"/>
                <a:pathLst>
                  <a:path w="413" h="388" extrusionOk="0">
                    <a:moveTo>
                      <a:pt x="0" y="157"/>
                    </a:moveTo>
                    <a:cubicBezTo>
                      <a:pt x="0" y="157"/>
                      <a:pt x="73" y="0"/>
                      <a:pt x="215" y="33"/>
                    </a:cubicBezTo>
                    <a:cubicBezTo>
                      <a:pt x="389" y="74"/>
                      <a:pt x="414" y="388"/>
                      <a:pt x="414" y="388"/>
                    </a:cubicBezTo>
                    <a:cubicBezTo>
                      <a:pt x="414" y="388"/>
                      <a:pt x="370" y="238"/>
                      <a:pt x="234" y="184"/>
                    </a:cubicBezTo>
                    <a:cubicBezTo>
                      <a:pt x="139" y="146"/>
                      <a:pt x="0" y="157"/>
                      <a:pt x="0" y="157"/>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32" name="Google Shape;632;p82"/>
              <p:cNvSpPr/>
              <p:nvPr/>
            </p:nvSpPr>
            <p:spPr>
              <a:xfrm>
                <a:off x="8829512" y="3621798"/>
                <a:ext cx="1405601" cy="2419133"/>
              </a:xfrm>
              <a:custGeom>
                <a:avLst/>
                <a:gdLst/>
                <a:ahLst/>
                <a:cxnLst/>
                <a:rect l="l" t="t" r="r" b="b"/>
                <a:pathLst>
                  <a:path w="291" h="466" extrusionOk="0">
                    <a:moveTo>
                      <a:pt x="92" y="0"/>
                    </a:moveTo>
                    <a:cubicBezTo>
                      <a:pt x="92" y="0"/>
                      <a:pt x="264" y="21"/>
                      <a:pt x="276" y="167"/>
                    </a:cubicBezTo>
                    <a:cubicBezTo>
                      <a:pt x="291" y="345"/>
                      <a:pt x="0" y="466"/>
                      <a:pt x="0" y="466"/>
                    </a:cubicBezTo>
                    <a:cubicBezTo>
                      <a:pt x="0" y="466"/>
                      <a:pt x="129" y="377"/>
                      <a:pt x="138" y="231"/>
                    </a:cubicBezTo>
                    <a:cubicBezTo>
                      <a:pt x="144" y="129"/>
                      <a:pt x="92" y="0"/>
                      <a:pt x="92" y="0"/>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33" name="Google Shape;633;p82"/>
              <p:cNvSpPr/>
              <p:nvPr/>
            </p:nvSpPr>
            <p:spPr>
              <a:xfrm>
                <a:off x="7433038" y="5688464"/>
                <a:ext cx="2432421" cy="1540786"/>
              </a:xfrm>
              <a:custGeom>
                <a:avLst/>
                <a:gdLst/>
                <a:ahLst/>
                <a:cxnLst/>
                <a:rect l="l" t="t" r="r" b="b"/>
                <a:pathLst>
                  <a:path w="503" h="296" extrusionOk="0">
                    <a:moveTo>
                      <a:pt x="471" y="0"/>
                    </a:moveTo>
                    <a:cubicBezTo>
                      <a:pt x="471" y="0"/>
                      <a:pt x="504" y="170"/>
                      <a:pt x="370" y="226"/>
                    </a:cubicBezTo>
                    <a:cubicBezTo>
                      <a:pt x="205" y="296"/>
                      <a:pt x="0" y="56"/>
                      <a:pt x="0" y="56"/>
                    </a:cubicBezTo>
                    <a:cubicBezTo>
                      <a:pt x="0" y="56"/>
                      <a:pt x="124" y="151"/>
                      <a:pt x="266" y="115"/>
                    </a:cubicBezTo>
                    <a:cubicBezTo>
                      <a:pt x="365" y="89"/>
                      <a:pt x="471" y="0"/>
                      <a:pt x="471" y="0"/>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634" name="Google Shape;634;p82"/>
              <p:cNvSpPr/>
              <p:nvPr/>
            </p:nvSpPr>
            <p:spPr>
              <a:xfrm>
                <a:off x="6324073" y="4458059"/>
                <a:ext cx="1757002" cy="2669388"/>
              </a:xfrm>
              <a:custGeom>
                <a:avLst/>
                <a:gdLst/>
                <a:ahLst/>
                <a:cxnLst/>
                <a:rect l="l" t="t" r="r" b="b"/>
                <a:pathLst>
                  <a:path w="363" h="514" extrusionOk="0">
                    <a:moveTo>
                      <a:pt x="363" y="431"/>
                    </a:moveTo>
                    <a:cubicBezTo>
                      <a:pt x="363" y="431"/>
                      <a:pt x="212" y="514"/>
                      <a:pt x="116" y="404"/>
                    </a:cubicBezTo>
                    <a:cubicBezTo>
                      <a:pt x="0" y="269"/>
                      <a:pt x="164" y="0"/>
                      <a:pt x="164" y="0"/>
                    </a:cubicBezTo>
                    <a:cubicBezTo>
                      <a:pt x="164" y="0"/>
                      <a:pt x="112" y="147"/>
                      <a:pt x="190" y="271"/>
                    </a:cubicBezTo>
                    <a:cubicBezTo>
                      <a:pt x="245" y="357"/>
                      <a:pt x="363" y="431"/>
                      <a:pt x="363" y="431"/>
                    </a:cubicBezTo>
                    <a:close/>
                  </a:path>
                </a:pathLst>
              </a:custGeom>
              <a:solidFill>
                <a:srgbClr val="146A7E"/>
              </a:solidFill>
              <a:ln>
                <a:noFill/>
              </a:ln>
            </p:spPr>
            <p:txBody>
              <a:bodyPr spcFirstLastPara="1" wrap="square" lIns="121900" tIns="60950" rIns="121900" bIns="6095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sp>
          <p:nvSpPr>
            <p:cNvPr id="635" name="Google Shape;635;p82"/>
            <p:cNvSpPr txBox="1"/>
            <p:nvPr/>
          </p:nvSpPr>
          <p:spPr>
            <a:xfrm>
              <a:off x="10124372" y="5767427"/>
              <a:ext cx="2563055" cy="385938"/>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Stay informed</a:t>
              </a:r>
              <a:endParaRPr sz="1400" i="0" u="none" strike="noStrike" cap="none">
                <a:solidFill>
                  <a:schemeClr val="tx1">
                    <a:lumMod val="75000"/>
                    <a:lumOff val="25000"/>
                  </a:schemeClr>
                </a:solidFill>
                <a:latin typeface="Arial"/>
                <a:ea typeface="Arial"/>
                <a:cs typeface="Arial"/>
                <a:sym typeface="Arial"/>
              </a:endParaRPr>
            </a:p>
          </p:txBody>
        </p:sp>
        <p:sp>
          <p:nvSpPr>
            <p:cNvPr id="636" name="Google Shape;636;p82"/>
            <p:cNvSpPr txBox="1"/>
            <p:nvPr/>
          </p:nvSpPr>
          <p:spPr>
            <a:xfrm>
              <a:off x="3062559" y="5767427"/>
              <a:ext cx="3163414" cy="385938"/>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Use </a:t>
              </a:r>
              <a:r>
                <a:rPr lang="en-US" sz="2200">
                  <a:solidFill>
                    <a:schemeClr val="tx1">
                      <a:lumMod val="75000"/>
                      <a:lumOff val="25000"/>
                    </a:schemeClr>
                  </a:solidFill>
                  <a:latin typeface="Open Sans"/>
                  <a:ea typeface="Open Sans"/>
                  <a:cs typeface="Open Sans"/>
                  <a:sym typeface="Open Sans"/>
                </a:rPr>
                <a:t>s</a:t>
              </a:r>
              <a:r>
                <a:rPr lang="en-US" sz="2200" i="0" u="none" strike="noStrike" cap="none">
                  <a:solidFill>
                    <a:schemeClr val="tx1">
                      <a:lumMod val="75000"/>
                      <a:lumOff val="25000"/>
                    </a:schemeClr>
                  </a:solidFill>
                  <a:latin typeface="Open Sans"/>
                  <a:ea typeface="Open Sans"/>
                  <a:cs typeface="Open Sans"/>
                  <a:sym typeface="Open Sans"/>
                </a:rPr>
                <a:t>trong </a:t>
              </a:r>
              <a:r>
                <a:rPr lang="en-US" sz="2200">
                  <a:solidFill>
                    <a:schemeClr val="tx1">
                      <a:lumMod val="75000"/>
                      <a:lumOff val="25000"/>
                    </a:schemeClr>
                  </a:solidFill>
                  <a:latin typeface="Open Sans"/>
                  <a:ea typeface="Open Sans"/>
                  <a:cs typeface="Open Sans"/>
                  <a:sym typeface="Open Sans"/>
                </a:rPr>
                <a:t>p</a:t>
              </a:r>
              <a:r>
                <a:rPr lang="en-US" sz="2200" i="0" u="none" strike="noStrike" cap="none">
                  <a:solidFill>
                    <a:schemeClr val="tx1">
                      <a:lumMod val="75000"/>
                      <a:lumOff val="25000"/>
                    </a:schemeClr>
                  </a:solidFill>
                  <a:latin typeface="Open Sans"/>
                  <a:ea typeface="Open Sans"/>
                  <a:cs typeface="Open Sans"/>
                  <a:sym typeface="Open Sans"/>
                </a:rPr>
                <a:t>assword</a:t>
              </a:r>
              <a:endParaRPr sz="1400" i="0" u="none" strike="noStrike" cap="none">
                <a:solidFill>
                  <a:schemeClr val="tx1">
                    <a:lumMod val="75000"/>
                    <a:lumOff val="25000"/>
                  </a:schemeClr>
                </a:solidFill>
                <a:latin typeface="Arial"/>
                <a:ea typeface="Arial"/>
                <a:cs typeface="Arial"/>
                <a:sym typeface="Arial"/>
              </a:endParaRPr>
            </a:p>
          </p:txBody>
        </p:sp>
        <p:sp>
          <p:nvSpPr>
            <p:cNvPr id="637" name="Google Shape;637;p82"/>
            <p:cNvSpPr txBox="1"/>
            <p:nvPr/>
          </p:nvSpPr>
          <p:spPr>
            <a:xfrm>
              <a:off x="10031548" y="3467948"/>
              <a:ext cx="3314293" cy="385938"/>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Use security </a:t>
              </a:r>
              <a:r>
                <a:rPr lang="en-US" sz="2200">
                  <a:solidFill>
                    <a:schemeClr val="tx1">
                      <a:lumMod val="75000"/>
                      <a:lumOff val="25000"/>
                    </a:schemeClr>
                  </a:solidFill>
                  <a:latin typeface="Open Sans"/>
                  <a:ea typeface="Open Sans"/>
                  <a:cs typeface="Open Sans"/>
                  <a:sym typeface="Open Sans"/>
                </a:rPr>
                <a:t>s</a:t>
              </a:r>
              <a:r>
                <a:rPr lang="en-US" sz="2200" i="0" u="none" strike="noStrike" cap="none">
                  <a:solidFill>
                    <a:schemeClr val="tx1">
                      <a:lumMod val="75000"/>
                      <a:lumOff val="25000"/>
                    </a:schemeClr>
                  </a:solidFill>
                  <a:latin typeface="Open Sans"/>
                  <a:ea typeface="Open Sans"/>
                  <a:cs typeface="Open Sans"/>
                  <a:sym typeface="Open Sans"/>
                </a:rPr>
                <a:t>oftware</a:t>
              </a:r>
              <a:endParaRPr sz="1400" i="0" u="none" strike="noStrike" cap="none">
                <a:solidFill>
                  <a:schemeClr val="tx1">
                    <a:lumMod val="75000"/>
                    <a:lumOff val="25000"/>
                  </a:schemeClr>
                </a:solidFill>
                <a:latin typeface="Arial"/>
                <a:ea typeface="Arial"/>
                <a:cs typeface="Arial"/>
                <a:sym typeface="Arial"/>
              </a:endParaRPr>
            </a:p>
          </p:txBody>
        </p:sp>
        <p:sp>
          <p:nvSpPr>
            <p:cNvPr id="638" name="Google Shape;638;p82"/>
            <p:cNvSpPr txBox="1"/>
            <p:nvPr/>
          </p:nvSpPr>
          <p:spPr>
            <a:xfrm>
              <a:off x="3062560" y="3461497"/>
              <a:ext cx="2872734" cy="771878"/>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Be cautious with links and attachments</a:t>
              </a:r>
              <a:endParaRPr sz="1400" i="0" u="none" strike="noStrike" cap="none">
                <a:solidFill>
                  <a:schemeClr val="tx1">
                    <a:lumMod val="75000"/>
                    <a:lumOff val="25000"/>
                  </a:schemeClr>
                </a:solidFill>
                <a:latin typeface="Arial"/>
                <a:ea typeface="Arial"/>
                <a:cs typeface="Arial"/>
                <a:sym typeface="Arial"/>
              </a:endParaRPr>
            </a:p>
          </p:txBody>
        </p:sp>
        <p:sp>
          <p:nvSpPr>
            <p:cNvPr id="639" name="Google Shape;639;p82"/>
            <p:cNvSpPr txBox="1"/>
            <p:nvPr/>
          </p:nvSpPr>
          <p:spPr>
            <a:xfrm>
              <a:off x="6421960" y="1914750"/>
              <a:ext cx="3412080" cy="385938"/>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Keep software </a:t>
              </a:r>
              <a:r>
                <a:rPr lang="en-US" sz="2200">
                  <a:solidFill>
                    <a:srgbClr val="3F3F3F"/>
                  </a:solidFill>
                  <a:latin typeface="Open Sans"/>
                  <a:ea typeface="Open Sans"/>
                  <a:cs typeface="Open Sans"/>
                  <a:sym typeface="Open Sans"/>
                </a:rPr>
                <a:t>u</a:t>
              </a:r>
              <a:r>
                <a:rPr lang="en-US" sz="2200" i="0" u="none" strike="noStrike" cap="none">
                  <a:solidFill>
                    <a:srgbClr val="3F3F3F"/>
                  </a:solidFill>
                  <a:latin typeface="Open Sans"/>
                  <a:ea typeface="Open Sans"/>
                  <a:cs typeface="Open Sans"/>
                  <a:sym typeface="Open Sans"/>
                </a:rPr>
                <a:t>pdated</a:t>
              </a:r>
              <a:endParaRPr sz="1400" i="0" u="none" strike="noStrike" cap="none">
                <a:solidFill>
                  <a:srgbClr val="000000"/>
                </a:solidFill>
                <a:latin typeface="Arial"/>
                <a:ea typeface="Arial"/>
                <a:cs typeface="Arial"/>
                <a:sym typeface="Arial"/>
              </a:endParaRPr>
            </a:p>
          </p:txBody>
        </p:sp>
        <p:sp>
          <p:nvSpPr>
            <p:cNvPr id="640" name="Google Shape;640;p82"/>
            <p:cNvSpPr txBox="1"/>
            <p:nvPr/>
          </p:nvSpPr>
          <p:spPr>
            <a:xfrm>
              <a:off x="7131838" y="4684293"/>
              <a:ext cx="1998875"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Controls</a:t>
              </a:r>
              <a:endParaRPr sz="2200" i="0" u="none" strike="noStrike" cap="none">
                <a:solidFill>
                  <a:schemeClr val="tx1">
                    <a:lumMod val="75000"/>
                    <a:lumOff val="25000"/>
                  </a:schemeClr>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05437FCA-6846-610C-D831-5F1B3D71FEB7}"/>
              </a:ext>
            </a:extLst>
          </p:cNvPr>
          <p:cNvSpPr/>
          <p:nvPr/>
        </p:nvSpPr>
        <p:spPr>
          <a:xfrm>
            <a:off x="2273300" y="875958"/>
            <a:ext cx="117237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4080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3" name="TextBox 2">
            <a:extLst>
              <a:ext uri="{FF2B5EF4-FFF2-40B4-BE49-F238E27FC236}">
                <a16:creationId xmlns:a16="http://schemas.microsoft.com/office/drawing/2014/main" id="{0EE80F79-CDA8-5CCE-256E-8284B8B56065}"/>
              </a:ext>
            </a:extLst>
          </p:cNvPr>
          <p:cNvSpPr txBox="1"/>
          <p:nvPr/>
        </p:nvSpPr>
        <p:spPr>
          <a:xfrm>
            <a:off x="1935480" y="4288453"/>
            <a:ext cx="12786360" cy="523220"/>
          </a:xfrm>
          <a:prstGeom prst="rect">
            <a:avLst/>
          </a:prstGeom>
          <a:noFill/>
        </p:spPr>
        <p:txBody>
          <a:bodyPr wrap="square">
            <a:spAutoFit/>
          </a:bodyPr>
          <a:lstStyle/>
          <a:p>
            <a:pPr algn="ctr">
              <a:spcBef>
                <a:spcPts val="1000"/>
              </a:spcBef>
              <a:buClr>
                <a:schemeClr val="dk1"/>
              </a:buClr>
              <a:buSzPts val="2800"/>
            </a:pPr>
            <a:r>
              <a:rPr lang="en-US" sz="2800" b="1">
                <a:solidFill>
                  <a:schemeClr val="lt1"/>
                </a:solidFill>
                <a:latin typeface="Open Sans"/>
                <a:ea typeface="Open Sans"/>
                <a:cs typeface="Open Sans"/>
                <a:sym typeface="Open Sans"/>
              </a:rPr>
              <a:t>Indicators, Indicators of Compromise, and Indicators of Attack</a:t>
            </a:r>
          </a:p>
        </p:txBody>
      </p:sp>
    </p:spTree>
    <p:extLst>
      <p:ext uri="{BB962C8B-B14F-4D97-AF65-F5344CB8AC3E}">
        <p14:creationId xmlns:p14="http://schemas.microsoft.com/office/powerpoint/2010/main" val="3522578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e961dd843d_0_326"/>
          <p:cNvSpPr txBox="1">
            <a:spLocks noGrp="1"/>
          </p:cNvSpPr>
          <p:nvPr>
            <p:ph type="title"/>
          </p:nvPr>
        </p:nvSpPr>
        <p:spPr>
          <a:xfrm>
            <a:off x="-10160" y="32715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Script Kiddies</a:t>
            </a:r>
            <a:endParaRPr>
              <a:latin typeface="Open Sans"/>
              <a:ea typeface="Open Sans"/>
              <a:cs typeface="Open Sans"/>
              <a:sym typeface="Open Sans"/>
            </a:endParaRPr>
          </a:p>
        </p:txBody>
      </p:sp>
      <p:sp>
        <p:nvSpPr>
          <p:cNvPr id="2" name="Google Shape;4846;p411">
            <a:extLst>
              <a:ext uri="{FF2B5EF4-FFF2-40B4-BE49-F238E27FC236}">
                <a16:creationId xmlns:a16="http://schemas.microsoft.com/office/drawing/2014/main" id="{ABACA8A4-1E9B-8E1B-ADBE-05302DD07C25}"/>
              </a:ext>
            </a:extLst>
          </p:cNvPr>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Script kiddies represent a unique cybersecurity threat, characterized by their lack of advanced skills and reliance on pre-made hacking tools.</a:t>
            </a:r>
            <a:endParaRPr sz="2200" b="0" i="0" u="none" strike="noStrike" cap="none">
              <a:solidFill>
                <a:srgbClr val="FFFFFF"/>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CCB55CA7-C45F-2F6E-7EF1-B96F159F6ECF}"/>
              </a:ext>
            </a:extLst>
          </p:cNvPr>
          <p:cNvGrpSpPr/>
          <p:nvPr/>
        </p:nvGrpSpPr>
        <p:grpSpPr>
          <a:xfrm>
            <a:off x="4088960" y="3640616"/>
            <a:ext cx="1896809" cy="125800"/>
            <a:chOff x="4503965" y="2909256"/>
            <a:chExt cx="2353934" cy="156117"/>
          </a:xfrm>
        </p:grpSpPr>
        <p:cxnSp>
          <p:nvCxnSpPr>
            <p:cNvPr id="42" name="Straight Connector 41">
              <a:extLst>
                <a:ext uri="{FF2B5EF4-FFF2-40B4-BE49-F238E27FC236}">
                  <a16:creationId xmlns:a16="http://schemas.microsoft.com/office/drawing/2014/main" id="{26EE9EF4-D07D-F989-E068-0ECF0B04207F}"/>
                </a:ext>
              </a:extLst>
            </p:cNvPr>
            <p:cNvCxnSpPr/>
            <p:nvPr/>
          </p:nvCxnSpPr>
          <p:spPr>
            <a:xfrm>
              <a:off x="4582024" y="298731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DDB05AF-A69F-360D-C493-A50D00C508AB}"/>
                </a:ext>
              </a:extLst>
            </p:cNvPr>
            <p:cNvSpPr/>
            <p:nvPr/>
          </p:nvSpPr>
          <p:spPr>
            <a:xfrm>
              <a:off x="4503965" y="29092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282633BD-D4A0-CB88-D04D-D87A61C8629C}"/>
              </a:ext>
            </a:extLst>
          </p:cNvPr>
          <p:cNvGrpSpPr/>
          <p:nvPr/>
        </p:nvGrpSpPr>
        <p:grpSpPr>
          <a:xfrm>
            <a:off x="5943848" y="3195960"/>
            <a:ext cx="9075660" cy="1015314"/>
            <a:chOff x="6284513" y="1954352"/>
            <a:chExt cx="11262863" cy="1260001"/>
          </a:xfrm>
        </p:grpSpPr>
        <p:sp>
          <p:nvSpPr>
            <p:cNvPr id="38" name="Rectangle: Top Corners Rounded 37">
              <a:extLst>
                <a:ext uri="{FF2B5EF4-FFF2-40B4-BE49-F238E27FC236}">
                  <a16:creationId xmlns:a16="http://schemas.microsoft.com/office/drawing/2014/main" id="{CBAB757D-7B03-0055-5C89-0C930689C78E}"/>
                </a:ext>
              </a:extLst>
            </p:cNvPr>
            <p:cNvSpPr/>
            <p:nvPr/>
          </p:nvSpPr>
          <p:spPr>
            <a:xfrm rot="5400000">
              <a:off x="11490372" y="-2842651"/>
              <a:ext cx="1260000" cy="10854008"/>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691C3BA-F3ED-D031-0AE3-50C1DB05A47B}"/>
                </a:ext>
              </a:extLst>
            </p:cNvPr>
            <p:cNvSpPr/>
            <p:nvPr/>
          </p:nvSpPr>
          <p:spPr>
            <a:xfrm>
              <a:off x="6606058" y="1954352"/>
              <a:ext cx="101600" cy="1259987"/>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29BBC545-2B16-2B6F-F7A8-7593F7BC4E0E}"/>
                </a:ext>
              </a:extLst>
            </p:cNvPr>
            <p:cNvSpPr/>
            <p:nvPr/>
          </p:nvSpPr>
          <p:spPr>
            <a:xfrm rot="16200000">
              <a:off x="6258789" y="2423572"/>
              <a:ext cx="372991" cy="321544"/>
            </a:xfrm>
            <a:prstGeom prs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61775A6-C6C2-EBA4-69F3-E908B2EEE4E8}"/>
                </a:ext>
              </a:extLst>
            </p:cNvPr>
            <p:cNvSpPr/>
            <p:nvPr/>
          </p:nvSpPr>
          <p:spPr>
            <a:xfrm>
              <a:off x="6814463" y="2184917"/>
              <a:ext cx="10387225" cy="878484"/>
            </a:xfrm>
            <a:prstGeom prst="rect">
              <a:avLst/>
            </a:prstGeom>
          </p:spPr>
          <p:txBody>
            <a:bodyPr wrap="square">
              <a:spAutoFit/>
            </a:bodyPr>
            <a:lstStyle/>
            <a:p>
              <a:r>
                <a:rPr lang="en-US" sz="2000">
                  <a:solidFill>
                    <a:schemeClr val="tx1">
                      <a:lumMod val="75000"/>
                      <a:lumOff val="25000"/>
                    </a:schemeClr>
                  </a:solidFill>
                  <a:latin typeface="Open Sans" panose="020B0606030504020204"/>
                </a:rPr>
                <a:t>Lacking the expertise of skilled professional attackers, script kiddies often utilize attack tools crafted by other malicious programmers.</a:t>
              </a:r>
            </a:p>
          </p:txBody>
        </p:sp>
      </p:grpSp>
      <p:sp>
        <p:nvSpPr>
          <p:cNvPr id="7" name="TextBox 6">
            <a:extLst>
              <a:ext uri="{FF2B5EF4-FFF2-40B4-BE49-F238E27FC236}">
                <a16:creationId xmlns:a16="http://schemas.microsoft.com/office/drawing/2014/main" id="{CBA7A4F7-8401-C986-E1AE-318BE7CD835F}"/>
              </a:ext>
            </a:extLst>
          </p:cNvPr>
          <p:cNvSpPr txBox="1"/>
          <p:nvPr/>
        </p:nvSpPr>
        <p:spPr>
          <a:xfrm>
            <a:off x="4443025" y="3287654"/>
            <a:ext cx="1443024" cy="430887"/>
          </a:xfrm>
          <a:prstGeom prst="rect">
            <a:avLst/>
          </a:prstGeom>
          <a:no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Skill level</a:t>
            </a:r>
          </a:p>
        </p:txBody>
      </p:sp>
      <p:grpSp>
        <p:nvGrpSpPr>
          <p:cNvPr id="8" name="Group 7">
            <a:extLst>
              <a:ext uri="{FF2B5EF4-FFF2-40B4-BE49-F238E27FC236}">
                <a16:creationId xmlns:a16="http://schemas.microsoft.com/office/drawing/2014/main" id="{40237D26-35D8-1645-8C29-4A528600427D}"/>
              </a:ext>
            </a:extLst>
          </p:cNvPr>
          <p:cNvGrpSpPr/>
          <p:nvPr/>
        </p:nvGrpSpPr>
        <p:grpSpPr>
          <a:xfrm>
            <a:off x="4062570" y="4961643"/>
            <a:ext cx="1896809" cy="125800"/>
            <a:chOff x="4503965" y="2909256"/>
            <a:chExt cx="2353934" cy="156117"/>
          </a:xfrm>
        </p:grpSpPr>
        <p:cxnSp>
          <p:nvCxnSpPr>
            <p:cNvPr id="36" name="Straight Connector 35">
              <a:extLst>
                <a:ext uri="{FF2B5EF4-FFF2-40B4-BE49-F238E27FC236}">
                  <a16:creationId xmlns:a16="http://schemas.microsoft.com/office/drawing/2014/main" id="{7307731C-8CA6-7EC1-E4B5-9597B1C38F98}"/>
                </a:ext>
              </a:extLst>
            </p:cNvPr>
            <p:cNvCxnSpPr/>
            <p:nvPr/>
          </p:nvCxnSpPr>
          <p:spPr>
            <a:xfrm>
              <a:off x="4582024" y="298731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317F391-ACB9-658F-55C9-1CEE79A6A93E}"/>
                </a:ext>
              </a:extLst>
            </p:cNvPr>
            <p:cNvSpPr/>
            <p:nvPr/>
          </p:nvSpPr>
          <p:spPr>
            <a:xfrm>
              <a:off x="4503965" y="29092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D3223F11-3C9D-336B-15E7-E738138D21CC}"/>
              </a:ext>
            </a:extLst>
          </p:cNvPr>
          <p:cNvGrpSpPr/>
          <p:nvPr/>
        </p:nvGrpSpPr>
        <p:grpSpPr>
          <a:xfrm>
            <a:off x="5959381" y="4526226"/>
            <a:ext cx="9060126" cy="1015314"/>
            <a:chOff x="6294041" y="4086732"/>
            <a:chExt cx="11243585" cy="1260001"/>
          </a:xfrm>
        </p:grpSpPr>
        <p:sp>
          <p:nvSpPr>
            <p:cNvPr id="32" name="Rectangle: Top Corners Rounded 31">
              <a:extLst>
                <a:ext uri="{FF2B5EF4-FFF2-40B4-BE49-F238E27FC236}">
                  <a16:creationId xmlns:a16="http://schemas.microsoft.com/office/drawing/2014/main" id="{BE577CCA-019F-EB29-13E9-C8FBE5A1D6DE}"/>
                </a:ext>
              </a:extLst>
            </p:cNvPr>
            <p:cNvSpPr/>
            <p:nvPr/>
          </p:nvSpPr>
          <p:spPr>
            <a:xfrm rot="5400000">
              <a:off x="11485497" y="-705396"/>
              <a:ext cx="1260000" cy="10844258"/>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31C5896-8B1D-5BB7-713E-26E145B611F3}"/>
                </a:ext>
              </a:extLst>
            </p:cNvPr>
            <p:cNvSpPr/>
            <p:nvPr/>
          </p:nvSpPr>
          <p:spPr>
            <a:xfrm>
              <a:off x="6606057" y="4086732"/>
              <a:ext cx="101600" cy="1259991"/>
            </a:xfrm>
            <a:prstGeom prst="rect">
              <a:avLst/>
            </a:prstGeom>
            <a:solidFill>
              <a:srgbClr val="078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11A91D0E-ADBD-3D84-DBD8-1D227934D8B3}"/>
                </a:ext>
              </a:extLst>
            </p:cNvPr>
            <p:cNvSpPr/>
            <p:nvPr/>
          </p:nvSpPr>
          <p:spPr>
            <a:xfrm rot="16200000">
              <a:off x="6268317" y="4555953"/>
              <a:ext cx="372991" cy="321544"/>
            </a:xfrm>
            <a:prstGeom prst="triangle">
              <a:avLst/>
            </a:prstGeom>
            <a:solidFill>
              <a:srgbClr val="078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86A450F-5B7E-748B-6A9A-E2DFF181AB59}"/>
                </a:ext>
              </a:extLst>
            </p:cNvPr>
            <p:cNvSpPr/>
            <p:nvPr/>
          </p:nvSpPr>
          <p:spPr>
            <a:xfrm>
              <a:off x="6838278" y="4309957"/>
              <a:ext cx="10320097" cy="878484"/>
            </a:xfrm>
            <a:prstGeom prst="rect">
              <a:avLst/>
            </a:prstGeom>
          </p:spPr>
          <p:txBody>
            <a:bodyPr wrap="square">
              <a:spAutoFit/>
            </a:bodyPr>
            <a:lstStyle/>
            <a:p>
              <a:r>
                <a:rPr lang="en-US" sz="2000">
                  <a:solidFill>
                    <a:schemeClr val="tx1">
                      <a:lumMod val="75000"/>
                      <a:lumOff val="25000"/>
                    </a:schemeClr>
                  </a:solidFill>
                  <a:latin typeface="Open Sans" panose="020B0606030504020204"/>
                </a:rPr>
                <a:t>Despite their low skill level, they pose a real threat due to the sheer volume of individuals and the accessibility of powerful hacking tools.</a:t>
              </a:r>
            </a:p>
          </p:txBody>
        </p:sp>
      </p:grpSp>
      <p:sp>
        <p:nvSpPr>
          <p:cNvPr id="11" name="TextBox 10">
            <a:extLst>
              <a:ext uri="{FF2B5EF4-FFF2-40B4-BE49-F238E27FC236}">
                <a16:creationId xmlns:a16="http://schemas.microsoft.com/office/drawing/2014/main" id="{1593E191-EDE2-9572-97E0-B05F31354D7C}"/>
              </a:ext>
            </a:extLst>
          </p:cNvPr>
          <p:cNvSpPr txBox="1"/>
          <p:nvPr/>
        </p:nvSpPr>
        <p:spPr>
          <a:xfrm>
            <a:off x="4345745" y="4265947"/>
            <a:ext cx="1417376" cy="769441"/>
          </a:xfrm>
          <a:prstGeom prst="rect">
            <a:avLst/>
          </a:prstGeom>
          <a:no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Threat </a:t>
            </a:r>
          </a:p>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potential</a:t>
            </a:r>
          </a:p>
        </p:txBody>
      </p:sp>
      <p:grpSp>
        <p:nvGrpSpPr>
          <p:cNvPr id="12" name="Group 11">
            <a:extLst>
              <a:ext uri="{FF2B5EF4-FFF2-40B4-BE49-F238E27FC236}">
                <a16:creationId xmlns:a16="http://schemas.microsoft.com/office/drawing/2014/main" id="{6E37A412-039A-798D-F471-EBBE1C8A004D}"/>
              </a:ext>
            </a:extLst>
          </p:cNvPr>
          <p:cNvGrpSpPr/>
          <p:nvPr/>
        </p:nvGrpSpPr>
        <p:grpSpPr>
          <a:xfrm>
            <a:off x="4133542" y="6305008"/>
            <a:ext cx="1896809" cy="125800"/>
            <a:chOff x="4503965" y="2871156"/>
            <a:chExt cx="2353934" cy="156117"/>
          </a:xfrm>
        </p:grpSpPr>
        <p:cxnSp>
          <p:nvCxnSpPr>
            <p:cNvPr id="30" name="Straight Connector 29">
              <a:extLst>
                <a:ext uri="{FF2B5EF4-FFF2-40B4-BE49-F238E27FC236}">
                  <a16:creationId xmlns:a16="http://schemas.microsoft.com/office/drawing/2014/main" id="{1434A5C2-E788-15C3-E647-D22506B4B077}"/>
                </a:ext>
              </a:extLst>
            </p:cNvPr>
            <p:cNvCxnSpPr/>
            <p:nvPr/>
          </p:nvCxnSpPr>
          <p:spPr>
            <a:xfrm>
              <a:off x="4582024" y="294159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DB8C786-0B1A-1033-FB81-38FF1349B030}"/>
                </a:ext>
              </a:extLst>
            </p:cNvPr>
            <p:cNvSpPr/>
            <p:nvPr/>
          </p:nvSpPr>
          <p:spPr>
            <a:xfrm>
              <a:off x="4503965" y="28711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B364377-388C-66A8-36A0-E416EA53E570}"/>
              </a:ext>
            </a:extLst>
          </p:cNvPr>
          <p:cNvGrpSpPr/>
          <p:nvPr/>
        </p:nvGrpSpPr>
        <p:grpSpPr>
          <a:xfrm>
            <a:off x="5967236" y="5856493"/>
            <a:ext cx="9052271" cy="1015315"/>
            <a:chOff x="6294040" y="6219112"/>
            <a:chExt cx="11233837" cy="1260002"/>
          </a:xfrm>
        </p:grpSpPr>
        <p:sp>
          <p:nvSpPr>
            <p:cNvPr id="26" name="Rectangle: Top Corners Rounded 25">
              <a:extLst>
                <a:ext uri="{FF2B5EF4-FFF2-40B4-BE49-F238E27FC236}">
                  <a16:creationId xmlns:a16="http://schemas.microsoft.com/office/drawing/2014/main" id="{4BE024AE-B836-DCF3-9403-B4F88B21BDA5}"/>
                </a:ext>
              </a:extLst>
            </p:cNvPr>
            <p:cNvSpPr/>
            <p:nvPr/>
          </p:nvSpPr>
          <p:spPr>
            <a:xfrm rot="5400000">
              <a:off x="11480623" y="1431860"/>
              <a:ext cx="1260000" cy="10834508"/>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A69ABDD-279E-8A01-F70D-A1C49A280565}"/>
                </a:ext>
              </a:extLst>
            </p:cNvPr>
            <p:cNvSpPr/>
            <p:nvPr/>
          </p:nvSpPr>
          <p:spPr>
            <a:xfrm>
              <a:off x="6606056" y="6219112"/>
              <a:ext cx="101600" cy="1259999"/>
            </a:xfrm>
            <a:prstGeom prst="rect">
              <a:avLst/>
            </a:prstGeom>
            <a:solidFill>
              <a:srgbClr val="EF5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3B7D837-1E4E-9908-D84B-36FF6D198C93}"/>
                </a:ext>
              </a:extLst>
            </p:cNvPr>
            <p:cNvSpPr/>
            <p:nvPr/>
          </p:nvSpPr>
          <p:spPr>
            <a:xfrm rot="16200000">
              <a:off x="6268316" y="6688338"/>
              <a:ext cx="372991" cy="321544"/>
            </a:xfrm>
            <a:prstGeom prst="triangle">
              <a:avLst/>
            </a:prstGeom>
            <a:solidFill>
              <a:srgbClr val="EF5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BEC181-488E-D42A-E5D2-89AAA04CCB27}"/>
                </a:ext>
              </a:extLst>
            </p:cNvPr>
            <p:cNvSpPr/>
            <p:nvPr/>
          </p:nvSpPr>
          <p:spPr>
            <a:xfrm>
              <a:off x="6794966" y="6437159"/>
              <a:ext cx="10434401" cy="878484"/>
            </a:xfrm>
            <a:prstGeom prst="rect">
              <a:avLst/>
            </a:prstGeom>
          </p:spPr>
          <p:txBody>
            <a:bodyPr wrap="square">
              <a:spAutoFit/>
            </a:bodyPr>
            <a:lstStyle/>
            <a:p>
              <a:r>
                <a:rPr lang="en-US" sz="2000">
                  <a:solidFill>
                    <a:schemeClr val="tx1">
                      <a:lumMod val="75000"/>
                      <a:lumOff val="25000"/>
                    </a:schemeClr>
                  </a:solidFill>
                  <a:latin typeface="Open Sans" panose="020B0606030504020204"/>
                </a:rPr>
                <a:t>Commonly, they exploit known vulnerabilities in IT systems, focusing on easy targets that can be breached using readily available tools.</a:t>
              </a:r>
            </a:p>
          </p:txBody>
        </p:sp>
      </p:grpSp>
      <p:sp>
        <p:nvSpPr>
          <p:cNvPr id="15" name="TextBox 14">
            <a:extLst>
              <a:ext uri="{FF2B5EF4-FFF2-40B4-BE49-F238E27FC236}">
                <a16:creationId xmlns:a16="http://schemas.microsoft.com/office/drawing/2014/main" id="{ED4A61D3-3747-D259-A27A-B62D08B5B2DD}"/>
              </a:ext>
            </a:extLst>
          </p:cNvPr>
          <p:cNvSpPr txBox="1"/>
          <p:nvPr/>
        </p:nvSpPr>
        <p:spPr>
          <a:xfrm>
            <a:off x="4348339" y="5607702"/>
            <a:ext cx="1502334" cy="769441"/>
          </a:xfrm>
          <a:prstGeom prst="rect">
            <a:avLst/>
          </a:prstGeom>
          <a:no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Common </a:t>
            </a:r>
          </a:p>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activities</a:t>
            </a:r>
          </a:p>
        </p:txBody>
      </p:sp>
      <p:grpSp>
        <p:nvGrpSpPr>
          <p:cNvPr id="16" name="Group 15">
            <a:extLst>
              <a:ext uri="{FF2B5EF4-FFF2-40B4-BE49-F238E27FC236}">
                <a16:creationId xmlns:a16="http://schemas.microsoft.com/office/drawing/2014/main" id="{0B3D138E-0EDA-A007-3F14-1A2FF57FEE01}"/>
              </a:ext>
            </a:extLst>
          </p:cNvPr>
          <p:cNvGrpSpPr/>
          <p:nvPr/>
        </p:nvGrpSpPr>
        <p:grpSpPr>
          <a:xfrm>
            <a:off x="4069624" y="7630889"/>
            <a:ext cx="1896809" cy="125800"/>
            <a:chOff x="4503965" y="2909256"/>
            <a:chExt cx="2353934" cy="156117"/>
          </a:xfrm>
        </p:grpSpPr>
        <p:cxnSp>
          <p:nvCxnSpPr>
            <p:cNvPr id="24" name="Straight Connector 23">
              <a:extLst>
                <a:ext uri="{FF2B5EF4-FFF2-40B4-BE49-F238E27FC236}">
                  <a16:creationId xmlns:a16="http://schemas.microsoft.com/office/drawing/2014/main" id="{C16EE4F8-3827-B459-674E-7E075FD7CFFC}"/>
                </a:ext>
              </a:extLst>
            </p:cNvPr>
            <p:cNvCxnSpPr/>
            <p:nvPr/>
          </p:nvCxnSpPr>
          <p:spPr>
            <a:xfrm>
              <a:off x="4582024" y="298731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D23F1BF-2666-8A59-F9B1-C7A19755CE3C}"/>
                </a:ext>
              </a:extLst>
            </p:cNvPr>
            <p:cNvSpPr/>
            <p:nvPr/>
          </p:nvSpPr>
          <p:spPr>
            <a:xfrm>
              <a:off x="4503965" y="29092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A294214-76D6-8653-720B-6FCC5ED050AE}"/>
              </a:ext>
            </a:extLst>
          </p:cNvPr>
          <p:cNvGrpSpPr/>
          <p:nvPr/>
        </p:nvGrpSpPr>
        <p:grpSpPr>
          <a:xfrm>
            <a:off x="5926709" y="7186757"/>
            <a:ext cx="9052269" cy="1015313"/>
            <a:chOff x="6294040" y="6219112"/>
            <a:chExt cx="11233835" cy="1260000"/>
          </a:xfrm>
        </p:grpSpPr>
        <p:sp>
          <p:nvSpPr>
            <p:cNvPr id="20" name="Rectangle: Top Corners Rounded 19">
              <a:extLst>
                <a:ext uri="{FF2B5EF4-FFF2-40B4-BE49-F238E27FC236}">
                  <a16:creationId xmlns:a16="http://schemas.microsoft.com/office/drawing/2014/main" id="{CCF77089-A66A-F029-9790-D4AEC161AC8B}"/>
                </a:ext>
              </a:extLst>
            </p:cNvPr>
            <p:cNvSpPr/>
            <p:nvPr/>
          </p:nvSpPr>
          <p:spPr>
            <a:xfrm rot="5400000">
              <a:off x="11480621" y="1431858"/>
              <a:ext cx="1260000" cy="10834508"/>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E6A73C3-431B-37E4-0693-BC3FFCD0068A}"/>
                </a:ext>
              </a:extLst>
            </p:cNvPr>
            <p:cNvSpPr/>
            <p:nvPr/>
          </p:nvSpPr>
          <p:spPr>
            <a:xfrm>
              <a:off x="6606056" y="6219112"/>
              <a:ext cx="101600" cy="1259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63AE9FB-4338-053A-0270-EF992D3E517F}"/>
                </a:ext>
              </a:extLst>
            </p:cNvPr>
            <p:cNvSpPr/>
            <p:nvPr/>
          </p:nvSpPr>
          <p:spPr>
            <a:xfrm rot="16200000">
              <a:off x="6268316" y="6688338"/>
              <a:ext cx="372991" cy="3215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F4FB2B0-5AF5-AF5D-3628-9BE6593A8946}"/>
                </a:ext>
              </a:extLst>
            </p:cNvPr>
            <p:cNvSpPr/>
            <p:nvPr/>
          </p:nvSpPr>
          <p:spPr>
            <a:xfrm>
              <a:off x="6854042" y="6406840"/>
              <a:ext cx="10434401" cy="878484"/>
            </a:xfrm>
            <a:prstGeom prst="rect">
              <a:avLst/>
            </a:prstGeom>
          </p:spPr>
          <p:txBody>
            <a:bodyPr wrap="square">
              <a:spAutoFit/>
            </a:bodyPr>
            <a:lstStyle/>
            <a:p>
              <a:r>
                <a:rPr lang="en-US" sz="2000">
                  <a:solidFill>
                    <a:schemeClr val="tx1">
                      <a:lumMod val="75000"/>
                      <a:lumOff val="25000"/>
                    </a:schemeClr>
                  </a:solidFill>
                  <a:latin typeface="Open Sans" panose="020B0606030504020204"/>
                </a:rPr>
                <a:t>Their primary aim is often to showcase their skills or gain peer recognition rather than cause serious harm.</a:t>
              </a:r>
            </a:p>
          </p:txBody>
        </p:sp>
      </p:grpSp>
      <p:sp>
        <p:nvSpPr>
          <p:cNvPr id="19" name="TextBox 18">
            <a:extLst>
              <a:ext uri="{FF2B5EF4-FFF2-40B4-BE49-F238E27FC236}">
                <a16:creationId xmlns:a16="http://schemas.microsoft.com/office/drawing/2014/main" id="{405C4A61-29FF-F869-6699-EC489DBCB61B}"/>
              </a:ext>
            </a:extLst>
          </p:cNvPr>
          <p:cNvSpPr txBox="1"/>
          <p:nvPr/>
        </p:nvSpPr>
        <p:spPr>
          <a:xfrm>
            <a:off x="4313382" y="7249241"/>
            <a:ext cx="1662635" cy="430887"/>
          </a:xfrm>
          <a:prstGeom prst="rect">
            <a:avLst/>
          </a:prstGeom>
          <a:no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Motivation</a:t>
            </a:r>
          </a:p>
        </p:txBody>
      </p:sp>
      <p:pic>
        <p:nvPicPr>
          <p:cNvPr id="44" name="Google Shape;581;ge961dd843d_0_334">
            <a:extLst>
              <a:ext uri="{FF2B5EF4-FFF2-40B4-BE49-F238E27FC236}">
                <a16:creationId xmlns:a16="http://schemas.microsoft.com/office/drawing/2014/main" id="{4942E607-2306-7E15-167C-4AFC73FA554D}"/>
              </a:ext>
            </a:extLst>
          </p:cNvPr>
          <p:cNvPicPr preferRelativeResize="0"/>
          <p:nvPr/>
        </p:nvPicPr>
        <p:blipFill rotWithShape="1">
          <a:blip r:embed="rId3">
            <a:alphaModFix/>
          </a:blip>
          <a:srcRect/>
          <a:stretch/>
        </p:blipFill>
        <p:spPr>
          <a:xfrm>
            <a:off x="532271" y="3141108"/>
            <a:ext cx="3641070" cy="3641070"/>
          </a:xfrm>
          <a:prstGeom prst="rect">
            <a:avLst/>
          </a:prstGeom>
          <a:noFill/>
          <a:ln>
            <a:noFill/>
          </a:ln>
        </p:spPr>
      </p:pic>
      <p:sp>
        <p:nvSpPr>
          <p:cNvPr id="46" name="Brandline_LVC">
            <a:extLst>
              <a:ext uri="{FF2B5EF4-FFF2-40B4-BE49-F238E27FC236}">
                <a16:creationId xmlns:a16="http://schemas.microsoft.com/office/drawing/2014/main" id="{58F657D8-C73E-824F-5577-274FC097A470}"/>
              </a:ext>
            </a:extLst>
          </p:cNvPr>
          <p:cNvSpPr/>
          <p:nvPr/>
        </p:nvSpPr>
        <p:spPr>
          <a:xfrm>
            <a:off x="6629400" y="913627"/>
            <a:ext cx="3010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4713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49146"/>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Indicators</a:t>
            </a:r>
            <a:endParaRPr lang="en-IN">
              <a:solidFill>
                <a:schemeClr val="tx1">
                  <a:lumMod val="75000"/>
                  <a:lumOff val="25000"/>
                </a:schemeClr>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3EAB1727-1F5F-1535-91F6-C56634A4F2AA}"/>
              </a:ext>
            </a:extLst>
          </p:cNvPr>
          <p:cNvGrpSpPr/>
          <p:nvPr/>
        </p:nvGrpSpPr>
        <p:grpSpPr>
          <a:xfrm>
            <a:off x="1764886" y="2656387"/>
            <a:ext cx="12726228" cy="3831227"/>
            <a:chOff x="1466850" y="2992439"/>
            <a:chExt cx="12726228" cy="3831227"/>
          </a:xfrm>
        </p:grpSpPr>
        <p:sp>
          <p:nvSpPr>
            <p:cNvPr id="582" name="Google Shape;582;ge961dd843d_0_334"/>
            <p:cNvSpPr/>
            <p:nvPr/>
          </p:nvSpPr>
          <p:spPr>
            <a:xfrm>
              <a:off x="1466850" y="2992439"/>
              <a:ext cx="8469821" cy="3831227"/>
            </a:xfrm>
            <a:prstGeom prst="roundRect">
              <a:avLst>
                <a:gd name="adj" fmla="val 623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Signs of possible malicious actions within a system or network indicate that an issue may exist.</a:t>
              </a:r>
            </a:p>
            <a:p>
              <a:pPr marL="34290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Behaviors, patterns, or anomalies indicate unauthorized access, malware infection, or other cyber threats.</a:t>
              </a:r>
            </a:p>
            <a:p>
              <a:pPr marL="34290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Observation and analysis of these indicators are essential for security, allowing early detection and response to threats and developing effective defense mechanisms.</a:t>
              </a:r>
            </a:p>
          </p:txBody>
        </p:sp>
        <p:pic>
          <p:nvPicPr>
            <p:cNvPr id="4" name="Picture 3">
              <a:extLst>
                <a:ext uri="{FF2B5EF4-FFF2-40B4-BE49-F238E27FC236}">
                  <a16:creationId xmlns:a16="http://schemas.microsoft.com/office/drawing/2014/main" id="{7F65033D-3012-09ED-F785-7E8AFF8A53B4}"/>
                </a:ext>
              </a:extLst>
            </p:cNvPr>
            <p:cNvPicPr>
              <a:picLocks noChangeAspect="1"/>
            </p:cNvPicPr>
            <p:nvPr/>
          </p:nvPicPr>
          <p:blipFill>
            <a:blip r:embed="rId3"/>
            <a:stretch>
              <a:fillRect/>
            </a:stretch>
          </p:blipFill>
          <p:spPr>
            <a:xfrm>
              <a:off x="10760544" y="3191785"/>
              <a:ext cx="3432534" cy="3432534"/>
            </a:xfrm>
            <a:prstGeom prst="rect">
              <a:avLst/>
            </a:prstGeom>
          </p:spPr>
        </p:pic>
      </p:grpSp>
      <p:sp>
        <p:nvSpPr>
          <p:cNvPr id="3" name="Brandline_LVC">
            <a:extLst>
              <a:ext uri="{FF2B5EF4-FFF2-40B4-BE49-F238E27FC236}">
                <a16:creationId xmlns:a16="http://schemas.microsoft.com/office/drawing/2014/main" id="{EC952A78-843B-8AF0-8DF1-54562FE2228F}"/>
              </a:ext>
            </a:extLst>
          </p:cNvPr>
          <p:cNvSpPr/>
          <p:nvPr/>
        </p:nvSpPr>
        <p:spPr>
          <a:xfrm>
            <a:off x="7010400" y="875986"/>
            <a:ext cx="224242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7776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50"/>
          <p:cNvSpPr txBox="1"/>
          <p:nvPr/>
        </p:nvSpPr>
        <p:spPr>
          <a:xfrm>
            <a:off x="-10160" y="276032"/>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Examples of Indicators</a:t>
            </a:r>
            <a:endParaRPr lang="en-IN" sz="2800" b="1" i="0" u="none" strike="noStrike" cap="none">
              <a:solidFill>
                <a:schemeClr val="tx1">
                  <a:lumMod val="75000"/>
                  <a:lumOff val="25000"/>
                </a:schemeClr>
              </a:solidFill>
              <a:latin typeface="Open Sans"/>
              <a:ea typeface="Open Sans"/>
              <a:cs typeface="Open Sans"/>
              <a:sym typeface="Open Sans"/>
            </a:endParaRPr>
          </a:p>
        </p:txBody>
      </p:sp>
      <p:grpSp>
        <p:nvGrpSpPr>
          <p:cNvPr id="7" name="Group 6">
            <a:extLst>
              <a:ext uri="{FF2B5EF4-FFF2-40B4-BE49-F238E27FC236}">
                <a16:creationId xmlns:a16="http://schemas.microsoft.com/office/drawing/2014/main" id="{21D950D3-1CAF-EE69-69FC-23F711365E5D}"/>
              </a:ext>
            </a:extLst>
          </p:cNvPr>
          <p:cNvGrpSpPr/>
          <p:nvPr/>
        </p:nvGrpSpPr>
        <p:grpSpPr>
          <a:xfrm>
            <a:off x="515052" y="1656069"/>
            <a:ext cx="15225897" cy="6905284"/>
            <a:chOff x="699903" y="1356360"/>
            <a:chExt cx="15225897" cy="6905284"/>
          </a:xfrm>
        </p:grpSpPr>
        <p:grpSp>
          <p:nvGrpSpPr>
            <p:cNvPr id="6" name="Group 5">
              <a:extLst>
                <a:ext uri="{FF2B5EF4-FFF2-40B4-BE49-F238E27FC236}">
                  <a16:creationId xmlns:a16="http://schemas.microsoft.com/office/drawing/2014/main" id="{66136754-BD1B-3124-240F-69F69A10271E}"/>
                </a:ext>
              </a:extLst>
            </p:cNvPr>
            <p:cNvGrpSpPr/>
            <p:nvPr/>
          </p:nvGrpSpPr>
          <p:grpSpPr>
            <a:xfrm>
              <a:off x="757451" y="1356360"/>
              <a:ext cx="15110801" cy="3213606"/>
              <a:chOff x="814999" y="1356360"/>
              <a:chExt cx="15110801" cy="3213606"/>
            </a:xfrm>
          </p:grpSpPr>
          <p:sp>
            <p:nvSpPr>
              <p:cNvPr id="34" name="Google Shape;492;p59">
                <a:extLst>
                  <a:ext uri="{FF2B5EF4-FFF2-40B4-BE49-F238E27FC236}">
                    <a16:creationId xmlns:a16="http://schemas.microsoft.com/office/drawing/2014/main" id="{B5D2667B-8F0F-4E62-A81D-F00AABCB837C}"/>
                  </a:ext>
                </a:extLst>
              </p:cNvPr>
              <p:cNvSpPr/>
              <p:nvPr/>
            </p:nvSpPr>
            <p:spPr>
              <a:xfrm>
                <a:off x="814999" y="1356360"/>
                <a:ext cx="4737867" cy="3213606"/>
              </a:xfrm>
              <a:custGeom>
                <a:avLst/>
                <a:gdLst>
                  <a:gd name="connsiteX0" fmla="*/ 0 w 4737867"/>
                  <a:gd name="connsiteY0" fmla="*/ 165565 h 3213606"/>
                  <a:gd name="connsiteX1" fmla="*/ 165565 w 4737867"/>
                  <a:gd name="connsiteY1" fmla="*/ 0 h 3213606"/>
                  <a:gd name="connsiteX2" fmla="*/ 4572302 w 4737867"/>
                  <a:gd name="connsiteY2" fmla="*/ 0 h 3213606"/>
                  <a:gd name="connsiteX3" fmla="*/ 4737867 w 4737867"/>
                  <a:gd name="connsiteY3" fmla="*/ 165565 h 3213606"/>
                  <a:gd name="connsiteX4" fmla="*/ 4737867 w 4737867"/>
                  <a:gd name="connsiteY4" fmla="*/ 3048041 h 3213606"/>
                  <a:gd name="connsiteX5" fmla="*/ 4572302 w 4737867"/>
                  <a:gd name="connsiteY5" fmla="*/ 3213606 h 3213606"/>
                  <a:gd name="connsiteX6" fmla="*/ 165565 w 4737867"/>
                  <a:gd name="connsiteY6" fmla="*/ 3213606 h 3213606"/>
                  <a:gd name="connsiteX7" fmla="*/ 0 w 4737867"/>
                  <a:gd name="connsiteY7" fmla="*/ 3048041 h 3213606"/>
                  <a:gd name="connsiteX8" fmla="*/ 0 w 4737867"/>
                  <a:gd name="connsiteY8" fmla="*/ 165565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65565"/>
                    </a:moveTo>
                    <a:cubicBezTo>
                      <a:pt x="4267" y="77287"/>
                      <a:pt x="57098" y="-4977"/>
                      <a:pt x="165565" y="0"/>
                    </a:cubicBezTo>
                    <a:cubicBezTo>
                      <a:pt x="1537276" y="109595"/>
                      <a:pt x="2858438" y="16756"/>
                      <a:pt x="4572302" y="0"/>
                    </a:cubicBezTo>
                    <a:cubicBezTo>
                      <a:pt x="4654568" y="-7588"/>
                      <a:pt x="4738521" y="76557"/>
                      <a:pt x="4737867" y="165565"/>
                    </a:cubicBezTo>
                    <a:cubicBezTo>
                      <a:pt x="4681549" y="1497504"/>
                      <a:pt x="4770778" y="2139970"/>
                      <a:pt x="4737867" y="3048041"/>
                    </a:cubicBezTo>
                    <a:cubicBezTo>
                      <a:pt x="4723842" y="3144283"/>
                      <a:pt x="4668709" y="3213107"/>
                      <a:pt x="4572302" y="3213606"/>
                    </a:cubicBezTo>
                    <a:cubicBezTo>
                      <a:pt x="3814841" y="3077405"/>
                      <a:pt x="1431009" y="3138830"/>
                      <a:pt x="165565" y="3213606"/>
                    </a:cubicBezTo>
                    <a:cubicBezTo>
                      <a:pt x="64216" y="3199979"/>
                      <a:pt x="-15726" y="3132812"/>
                      <a:pt x="0" y="3048041"/>
                    </a:cubicBezTo>
                    <a:cubicBezTo>
                      <a:pt x="-157566" y="2129269"/>
                      <a:pt x="130870" y="874019"/>
                      <a:pt x="0" y="165565"/>
                    </a:cubicBezTo>
                    <a:close/>
                  </a:path>
                  <a:path w="4737867" h="3213606" stroke="0" extrusionOk="0">
                    <a:moveTo>
                      <a:pt x="0" y="165565"/>
                    </a:moveTo>
                    <a:cubicBezTo>
                      <a:pt x="-4464" y="64106"/>
                      <a:pt x="83731" y="-12821"/>
                      <a:pt x="165565" y="0"/>
                    </a:cubicBezTo>
                    <a:cubicBezTo>
                      <a:pt x="1391433" y="47539"/>
                      <a:pt x="3397077" y="42437"/>
                      <a:pt x="4572302" y="0"/>
                    </a:cubicBezTo>
                    <a:cubicBezTo>
                      <a:pt x="4669234" y="-2911"/>
                      <a:pt x="4743849" y="64522"/>
                      <a:pt x="4737867" y="165565"/>
                    </a:cubicBezTo>
                    <a:cubicBezTo>
                      <a:pt x="4655500" y="838299"/>
                      <a:pt x="4755880" y="1769700"/>
                      <a:pt x="4737867" y="3048041"/>
                    </a:cubicBezTo>
                    <a:cubicBezTo>
                      <a:pt x="4741243" y="3149541"/>
                      <a:pt x="4660749" y="3210440"/>
                      <a:pt x="4572302" y="3213606"/>
                    </a:cubicBezTo>
                    <a:cubicBezTo>
                      <a:pt x="3183155" y="3187252"/>
                      <a:pt x="1524913" y="3094750"/>
                      <a:pt x="165565" y="3213606"/>
                    </a:cubicBezTo>
                    <a:cubicBezTo>
                      <a:pt x="68985" y="3208526"/>
                      <a:pt x="10061" y="3151677"/>
                      <a:pt x="0" y="3048041"/>
                    </a:cubicBezTo>
                    <a:cubicBezTo>
                      <a:pt x="88535" y="1872114"/>
                      <a:pt x="49637" y="659657"/>
                      <a:pt x="0" y="165565"/>
                    </a:cubicBezTo>
                    <a:close/>
                  </a:path>
                </a:pathLst>
              </a:custGeom>
              <a:solidFill>
                <a:schemeClr val="accent1">
                  <a:lumMod val="40000"/>
                  <a:lumOff val="60000"/>
                </a:schemeClr>
              </a:solidFill>
              <a:ln>
                <a:solidFill>
                  <a:schemeClr val="bg1"/>
                </a:solidFill>
                <a:extLst>
                  <a:ext uri="{C807C97D-BFC1-408E-A445-0C87EB9F89A2}">
                    <ask:lineSketchStyleProps xmlns:ask="http://schemas.microsoft.com/office/drawing/2018/sketchyshapes" sd="3255299097">
                      <a:prstGeom prst="roundRect">
                        <a:avLst>
                          <a:gd name="adj" fmla="val 5152"/>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tx1">
                        <a:lumMod val="75000"/>
                        <a:lumOff val="25000"/>
                      </a:schemeClr>
                    </a:solidFill>
                    <a:latin typeface="Open Sans"/>
                    <a:ea typeface="Open Sans"/>
                    <a:cs typeface="Open Sans"/>
                    <a:sym typeface="Open Sans"/>
                  </a:rPr>
                  <a:t>Account lockout</a:t>
                </a:r>
              </a:p>
              <a:p>
                <a:pPr marL="114300" lvl="0" algn="ctr">
                  <a:lnSpc>
                    <a:spcPct val="114000"/>
                  </a:lnSpc>
                </a:pPr>
                <a:endParaRPr lang="en-US" sz="1000" b="1">
                  <a:solidFill>
                    <a:schemeClr val="tx1">
                      <a:lumMod val="75000"/>
                      <a:lumOff val="25000"/>
                    </a:schemeClr>
                  </a:solidFill>
                  <a:latin typeface="Open Sans"/>
                  <a:ea typeface="Open Sans"/>
                  <a:cs typeface="Open Sans"/>
                  <a:sym typeface="Open Sans"/>
                </a:endParaRPr>
              </a:p>
              <a:p>
                <a:pPr marL="114300" lvl="0" algn="ctr">
                  <a:lnSpc>
                    <a:spcPct val="114000"/>
                  </a:lnSpc>
                  <a:buClr>
                    <a:schemeClr val="bg1"/>
                  </a:buClr>
                </a:pPr>
                <a:r>
                  <a:rPr lang="en-US" sz="2200">
                    <a:solidFill>
                      <a:schemeClr val="tx1">
                        <a:lumMod val="75000"/>
                        <a:lumOff val="25000"/>
                      </a:schemeClr>
                    </a:solidFill>
                    <a:latin typeface="Open Sans"/>
                    <a:ea typeface="Open Sans"/>
                    <a:cs typeface="Open Sans"/>
                  </a:rPr>
                  <a:t>Account lockouts can be early warnings of unauthorized access attempts, especially for privileged accounts.</a:t>
                </a:r>
                <a:endParaRPr lang="en-US" sz="2200">
                  <a:solidFill>
                    <a:schemeClr val="tx1">
                      <a:lumMod val="75000"/>
                      <a:lumOff val="25000"/>
                    </a:schemeClr>
                  </a:solidFill>
                  <a:latin typeface="Open Sans"/>
                  <a:ea typeface="Open Sans"/>
                  <a:cs typeface="Open Sans"/>
                  <a:sym typeface="Open Sans"/>
                </a:endParaRPr>
              </a:p>
            </p:txBody>
          </p:sp>
          <p:sp>
            <p:nvSpPr>
              <p:cNvPr id="35" name="Google Shape;492;p59">
                <a:extLst>
                  <a:ext uri="{FF2B5EF4-FFF2-40B4-BE49-F238E27FC236}">
                    <a16:creationId xmlns:a16="http://schemas.microsoft.com/office/drawing/2014/main" id="{BA634543-91CF-40C4-ADA6-A1F7FC7EEF32}"/>
                  </a:ext>
                </a:extLst>
              </p:cNvPr>
              <p:cNvSpPr/>
              <p:nvPr/>
            </p:nvSpPr>
            <p:spPr>
              <a:xfrm>
                <a:off x="6001465"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6701" y="56403"/>
                      <a:pt x="56810" y="6583"/>
                      <a:pt x="133397" y="0"/>
                    </a:cubicBezTo>
                    <a:cubicBezTo>
                      <a:pt x="1991175" y="-66919"/>
                      <a:pt x="3651547" y="101251"/>
                      <a:pt x="4604470" y="0"/>
                    </a:cubicBezTo>
                    <a:cubicBezTo>
                      <a:pt x="4670807" y="2383"/>
                      <a:pt x="4749827" y="53868"/>
                      <a:pt x="4737867" y="133397"/>
                    </a:cubicBezTo>
                    <a:cubicBezTo>
                      <a:pt x="4772758" y="1438801"/>
                      <a:pt x="4590395" y="2415544"/>
                      <a:pt x="4737867" y="3080209"/>
                    </a:cubicBezTo>
                    <a:cubicBezTo>
                      <a:pt x="4733123" y="3166258"/>
                      <a:pt x="4670299" y="3222633"/>
                      <a:pt x="4604470" y="3213606"/>
                    </a:cubicBezTo>
                    <a:cubicBezTo>
                      <a:pt x="3484587" y="3381771"/>
                      <a:pt x="2177438" y="3255927"/>
                      <a:pt x="133397" y="3213606"/>
                    </a:cubicBezTo>
                    <a:cubicBezTo>
                      <a:pt x="56280" y="3214185"/>
                      <a:pt x="7066" y="3164436"/>
                      <a:pt x="0" y="3080209"/>
                    </a:cubicBezTo>
                    <a:cubicBezTo>
                      <a:pt x="-140703" y="1956823"/>
                      <a:pt x="67068" y="578564"/>
                      <a:pt x="0" y="133397"/>
                    </a:cubicBezTo>
                    <a:close/>
                  </a:path>
                  <a:path w="4737867" h="3213606" stroke="0" extrusionOk="0">
                    <a:moveTo>
                      <a:pt x="0" y="133397"/>
                    </a:moveTo>
                    <a:cubicBezTo>
                      <a:pt x="-5098" y="57146"/>
                      <a:pt x="61268" y="-1596"/>
                      <a:pt x="133397" y="0"/>
                    </a:cubicBezTo>
                    <a:cubicBezTo>
                      <a:pt x="934081" y="-70773"/>
                      <a:pt x="3073153" y="-90422"/>
                      <a:pt x="4604470" y="0"/>
                    </a:cubicBezTo>
                    <a:cubicBezTo>
                      <a:pt x="4683524" y="-10643"/>
                      <a:pt x="4748884" y="55576"/>
                      <a:pt x="4737867" y="133397"/>
                    </a:cubicBezTo>
                    <a:cubicBezTo>
                      <a:pt x="4838744" y="485034"/>
                      <a:pt x="4594294" y="2419155"/>
                      <a:pt x="4737867" y="3080209"/>
                    </a:cubicBezTo>
                    <a:cubicBezTo>
                      <a:pt x="4741326" y="3146670"/>
                      <a:pt x="4678206" y="3203937"/>
                      <a:pt x="4604470" y="3213606"/>
                    </a:cubicBezTo>
                    <a:cubicBezTo>
                      <a:pt x="3092693" y="3220459"/>
                      <a:pt x="2110371" y="3219812"/>
                      <a:pt x="133397" y="3213606"/>
                    </a:cubicBezTo>
                    <a:cubicBezTo>
                      <a:pt x="69308" y="3210786"/>
                      <a:pt x="3598" y="3155658"/>
                      <a:pt x="0" y="3080209"/>
                    </a:cubicBezTo>
                    <a:cubicBezTo>
                      <a:pt x="8202" y="1675536"/>
                      <a:pt x="96689" y="1572178"/>
                      <a:pt x="0" y="133397"/>
                    </a:cubicBezTo>
                    <a:close/>
                  </a:path>
                </a:pathLst>
              </a:custGeom>
              <a:solidFill>
                <a:schemeClr val="accent6">
                  <a:lumMod val="60000"/>
                  <a:lumOff val="40000"/>
                </a:schemeClr>
              </a:solidFill>
              <a:ln>
                <a:solidFill>
                  <a:schemeClr val="bg1"/>
                </a:solidFill>
                <a:extLst>
                  <a:ext uri="{C807C97D-BFC1-408E-A445-0C87EB9F89A2}">
                    <ask:lineSketchStyleProps xmlns:ask="http://schemas.microsoft.com/office/drawing/2018/sketchyshapes" sd="1290950338">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tx1">
                        <a:lumMod val="75000"/>
                        <a:lumOff val="25000"/>
                      </a:schemeClr>
                    </a:solidFill>
                    <a:latin typeface="Open Sans"/>
                    <a:ea typeface="Open Sans"/>
                    <a:cs typeface="Open Sans"/>
                    <a:sym typeface="Open Sans"/>
                  </a:rPr>
                  <a:t>Concurrent usage </a:t>
                </a:r>
              </a:p>
              <a:p>
                <a:pPr marL="114300" lvl="0" algn="ctr">
                  <a:lnSpc>
                    <a:spcPct val="114000"/>
                  </a:lnSpc>
                </a:pPr>
                <a:endParaRPr lang="en-US" sz="1000">
                  <a:solidFill>
                    <a:schemeClr val="tx1">
                      <a:lumMod val="75000"/>
                      <a:lumOff val="25000"/>
                    </a:schemeClr>
                  </a:solidFill>
                  <a:latin typeface="Open Sans"/>
                  <a:ea typeface="Open Sans"/>
                  <a:cs typeface="Open Sans"/>
                  <a:sym typeface="Open Sans"/>
                </a:endParaRPr>
              </a:p>
              <a:p>
                <a:pPr marL="114300" lvl="0" algn="ctr">
                  <a:lnSpc>
                    <a:spcPct val="114000"/>
                  </a:lnSpc>
                  <a:buClr>
                    <a:schemeClr val="bg1"/>
                  </a:buClr>
                </a:pPr>
                <a:r>
                  <a:rPr lang="en-US" sz="2200">
                    <a:solidFill>
                      <a:schemeClr val="tx1">
                        <a:lumMod val="75000"/>
                        <a:lumOff val="25000"/>
                      </a:schemeClr>
                    </a:solidFill>
                    <a:latin typeface="Open Sans"/>
                    <a:ea typeface="Open Sans"/>
                    <a:cs typeface="Open Sans"/>
                  </a:rPr>
                  <a:t>Concurrent user sessions showing sudden increases may indicate unauthorized access or a breach.</a:t>
                </a:r>
                <a:endParaRPr lang="en-US" sz="2200">
                  <a:solidFill>
                    <a:schemeClr val="tx1">
                      <a:lumMod val="75000"/>
                      <a:lumOff val="25000"/>
                    </a:schemeClr>
                  </a:solidFill>
                  <a:latin typeface="Open Sans"/>
                  <a:ea typeface="Open Sans"/>
                  <a:cs typeface="Open Sans"/>
                  <a:sym typeface="Open Sans"/>
                </a:endParaRPr>
              </a:p>
            </p:txBody>
          </p:sp>
          <p:sp>
            <p:nvSpPr>
              <p:cNvPr id="36" name="Google Shape;492;p59">
                <a:extLst>
                  <a:ext uri="{FF2B5EF4-FFF2-40B4-BE49-F238E27FC236}">
                    <a16:creationId xmlns:a16="http://schemas.microsoft.com/office/drawing/2014/main" id="{EF2B3427-2DD4-48C7-AF12-6B9C129D4D4E}"/>
                  </a:ext>
                </a:extLst>
              </p:cNvPr>
              <p:cNvSpPr/>
              <p:nvPr/>
            </p:nvSpPr>
            <p:spPr>
              <a:xfrm>
                <a:off x="11187933" y="1356360"/>
                <a:ext cx="4737867" cy="3213606"/>
              </a:xfrm>
              <a:custGeom>
                <a:avLst/>
                <a:gdLst>
                  <a:gd name="connsiteX0" fmla="*/ 0 w 4737867"/>
                  <a:gd name="connsiteY0" fmla="*/ 133397 h 3213606"/>
                  <a:gd name="connsiteX1" fmla="*/ 133397 w 4737867"/>
                  <a:gd name="connsiteY1" fmla="*/ 0 h 3213606"/>
                  <a:gd name="connsiteX2" fmla="*/ 4604470 w 4737867"/>
                  <a:gd name="connsiteY2" fmla="*/ 0 h 3213606"/>
                  <a:gd name="connsiteX3" fmla="*/ 4737867 w 4737867"/>
                  <a:gd name="connsiteY3" fmla="*/ 133397 h 3213606"/>
                  <a:gd name="connsiteX4" fmla="*/ 4737867 w 4737867"/>
                  <a:gd name="connsiteY4" fmla="*/ 3080209 h 3213606"/>
                  <a:gd name="connsiteX5" fmla="*/ 4604470 w 4737867"/>
                  <a:gd name="connsiteY5" fmla="*/ 3213606 h 3213606"/>
                  <a:gd name="connsiteX6" fmla="*/ 133397 w 4737867"/>
                  <a:gd name="connsiteY6" fmla="*/ 3213606 h 3213606"/>
                  <a:gd name="connsiteX7" fmla="*/ 0 w 4737867"/>
                  <a:gd name="connsiteY7" fmla="*/ 3080209 h 3213606"/>
                  <a:gd name="connsiteX8" fmla="*/ 0 w 4737867"/>
                  <a:gd name="connsiteY8" fmla="*/ 133397 h 32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7867" h="3213606" fill="none" extrusionOk="0">
                    <a:moveTo>
                      <a:pt x="0" y="133397"/>
                    </a:moveTo>
                    <a:cubicBezTo>
                      <a:pt x="-1417" y="56204"/>
                      <a:pt x="60896" y="2203"/>
                      <a:pt x="133397" y="0"/>
                    </a:cubicBezTo>
                    <a:cubicBezTo>
                      <a:pt x="2344573" y="95205"/>
                      <a:pt x="3066233" y="26716"/>
                      <a:pt x="4604470" y="0"/>
                    </a:cubicBezTo>
                    <a:cubicBezTo>
                      <a:pt x="4684923" y="2694"/>
                      <a:pt x="4729081" y="63540"/>
                      <a:pt x="4737867" y="133397"/>
                    </a:cubicBezTo>
                    <a:cubicBezTo>
                      <a:pt x="4755988" y="1070115"/>
                      <a:pt x="4666405" y="1983387"/>
                      <a:pt x="4737867" y="3080209"/>
                    </a:cubicBezTo>
                    <a:cubicBezTo>
                      <a:pt x="4734993" y="3162151"/>
                      <a:pt x="4677254" y="3220250"/>
                      <a:pt x="4604470" y="3213606"/>
                    </a:cubicBezTo>
                    <a:cubicBezTo>
                      <a:pt x="3714324" y="3280731"/>
                      <a:pt x="2059767" y="3102805"/>
                      <a:pt x="133397" y="3213606"/>
                    </a:cubicBezTo>
                    <a:cubicBezTo>
                      <a:pt x="62842" y="3213285"/>
                      <a:pt x="6262" y="3155107"/>
                      <a:pt x="0" y="3080209"/>
                    </a:cubicBezTo>
                    <a:cubicBezTo>
                      <a:pt x="28899" y="2427946"/>
                      <a:pt x="-7333" y="550646"/>
                      <a:pt x="0" y="133397"/>
                    </a:cubicBezTo>
                    <a:close/>
                  </a:path>
                  <a:path w="4737867" h="3213606" stroke="0" extrusionOk="0">
                    <a:moveTo>
                      <a:pt x="0" y="133397"/>
                    </a:moveTo>
                    <a:cubicBezTo>
                      <a:pt x="10838" y="58975"/>
                      <a:pt x="70595" y="6894"/>
                      <a:pt x="133397" y="0"/>
                    </a:cubicBezTo>
                    <a:cubicBezTo>
                      <a:pt x="1589332" y="75935"/>
                      <a:pt x="4053616" y="-122470"/>
                      <a:pt x="4604470" y="0"/>
                    </a:cubicBezTo>
                    <a:cubicBezTo>
                      <a:pt x="4684534" y="2910"/>
                      <a:pt x="4729781" y="58699"/>
                      <a:pt x="4737867" y="133397"/>
                    </a:cubicBezTo>
                    <a:cubicBezTo>
                      <a:pt x="4628344" y="1165702"/>
                      <a:pt x="4604220" y="2168868"/>
                      <a:pt x="4737867" y="3080209"/>
                    </a:cubicBezTo>
                    <a:cubicBezTo>
                      <a:pt x="4726670" y="3148823"/>
                      <a:pt x="4683082" y="3202549"/>
                      <a:pt x="4604470" y="3213606"/>
                    </a:cubicBezTo>
                    <a:cubicBezTo>
                      <a:pt x="3657700" y="3218781"/>
                      <a:pt x="1428980" y="3166207"/>
                      <a:pt x="133397" y="3213606"/>
                    </a:cubicBezTo>
                    <a:cubicBezTo>
                      <a:pt x="63575" y="3210278"/>
                      <a:pt x="-5447" y="3160954"/>
                      <a:pt x="0" y="3080209"/>
                    </a:cubicBezTo>
                    <a:cubicBezTo>
                      <a:pt x="88019" y="2129275"/>
                      <a:pt x="-134658" y="1073183"/>
                      <a:pt x="0" y="133397"/>
                    </a:cubicBezTo>
                    <a:close/>
                  </a:path>
                </a:pathLst>
              </a:custGeom>
              <a:solidFill>
                <a:schemeClr val="accent4">
                  <a:lumMod val="40000"/>
                  <a:lumOff val="60000"/>
                </a:schemeClr>
              </a:solidFill>
              <a:ln>
                <a:solidFill>
                  <a:schemeClr val="bg1"/>
                </a:solidFill>
                <a:extLst>
                  <a:ext uri="{C807C97D-BFC1-408E-A445-0C87EB9F89A2}">
                    <ask:lineSketchStyleProps xmlns:ask="http://schemas.microsoft.com/office/drawing/2018/sketchyshapes" sd="4183329811">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tx1">
                        <a:lumMod val="75000"/>
                        <a:lumOff val="25000"/>
                      </a:schemeClr>
                    </a:solidFill>
                    <a:latin typeface="Open Sans"/>
                    <a:ea typeface="Open Sans"/>
                    <a:cs typeface="Open Sans"/>
                    <a:sym typeface="Open Sans"/>
                  </a:rPr>
                  <a:t>Impossible travel</a:t>
                </a:r>
              </a:p>
              <a:p>
                <a:pPr marL="114300" lvl="0" algn="ctr">
                  <a:lnSpc>
                    <a:spcPct val="114000"/>
                  </a:lnSpc>
                  <a:buClr>
                    <a:schemeClr val="bg1"/>
                  </a:buClr>
                </a:pPr>
                <a:endParaRPr lang="en-US" sz="1000" b="1">
                  <a:solidFill>
                    <a:schemeClr val="tx1">
                      <a:lumMod val="75000"/>
                      <a:lumOff val="25000"/>
                    </a:schemeClr>
                  </a:solidFill>
                  <a:latin typeface="Open Sans"/>
                  <a:ea typeface="Open Sans"/>
                  <a:cs typeface="Open Sans"/>
                  <a:sym typeface="Open Sans"/>
                </a:endParaRPr>
              </a:p>
              <a:p>
                <a:pPr marL="114300" lvl="0" algn="ctr">
                  <a:lnSpc>
                    <a:spcPct val="114000"/>
                  </a:lnSpc>
                  <a:buClr>
                    <a:schemeClr val="bg1"/>
                  </a:buClr>
                </a:pPr>
                <a:r>
                  <a:rPr lang="en-US" sz="2200">
                    <a:solidFill>
                      <a:schemeClr val="tx1">
                        <a:lumMod val="75000"/>
                        <a:lumOff val="25000"/>
                      </a:schemeClr>
                    </a:solidFill>
                    <a:latin typeface="Open Sans"/>
                    <a:ea typeface="Open Sans"/>
                    <a:cs typeface="Open Sans"/>
                  </a:rPr>
                  <a:t>Impossible travel with multiple logins from geographically distant locations in an unrealistically short timeframe may indicate a potential account compromise.</a:t>
                </a:r>
                <a:endParaRPr lang="en-US" sz="2200">
                  <a:solidFill>
                    <a:schemeClr val="tx1">
                      <a:lumMod val="75000"/>
                      <a:lumOff val="25000"/>
                    </a:schemeClr>
                  </a:solidFill>
                  <a:latin typeface="Open Sans"/>
                  <a:ea typeface="Open Sans"/>
                  <a:cs typeface="Open Sans"/>
                  <a:sym typeface="Open Sans"/>
                </a:endParaRPr>
              </a:p>
            </p:txBody>
          </p:sp>
        </p:grpSp>
        <p:grpSp>
          <p:nvGrpSpPr>
            <p:cNvPr id="2" name="Group 1">
              <a:extLst>
                <a:ext uri="{FF2B5EF4-FFF2-40B4-BE49-F238E27FC236}">
                  <a16:creationId xmlns:a16="http://schemas.microsoft.com/office/drawing/2014/main" id="{41247A4C-E271-4C22-9872-2292F0D5F9BA}"/>
                </a:ext>
              </a:extLst>
            </p:cNvPr>
            <p:cNvGrpSpPr/>
            <p:nvPr/>
          </p:nvGrpSpPr>
          <p:grpSpPr>
            <a:xfrm>
              <a:off x="699903" y="5048038"/>
              <a:ext cx="15225897" cy="3213606"/>
              <a:chOff x="1298580" y="4898741"/>
              <a:chExt cx="14228618" cy="2435219"/>
            </a:xfrm>
          </p:grpSpPr>
          <p:sp>
            <p:nvSpPr>
              <p:cNvPr id="37" name="Google Shape;492;p59">
                <a:extLst>
                  <a:ext uri="{FF2B5EF4-FFF2-40B4-BE49-F238E27FC236}">
                    <a16:creationId xmlns:a16="http://schemas.microsoft.com/office/drawing/2014/main" id="{1FFD22EA-FF2D-4362-A132-75C2B48E5E16}"/>
                  </a:ext>
                </a:extLst>
              </p:cNvPr>
              <p:cNvSpPr/>
              <p:nvPr/>
            </p:nvSpPr>
            <p:spPr>
              <a:xfrm>
                <a:off x="1298580" y="4898741"/>
                <a:ext cx="4427542" cy="2435219"/>
              </a:xfrm>
              <a:custGeom>
                <a:avLst/>
                <a:gdLst>
                  <a:gd name="connsiteX0" fmla="*/ 0 w 4427542"/>
                  <a:gd name="connsiteY0" fmla="*/ 113262 h 2435219"/>
                  <a:gd name="connsiteX1" fmla="*/ 113262 w 4427542"/>
                  <a:gd name="connsiteY1" fmla="*/ 0 h 2435219"/>
                  <a:gd name="connsiteX2" fmla="*/ 4314280 w 4427542"/>
                  <a:gd name="connsiteY2" fmla="*/ 0 h 2435219"/>
                  <a:gd name="connsiteX3" fmla="*/ 4427542 w 4427542"/>
                  <a:gd name="connsiteY3" fmla="*/ 113262 h 2435219"/>
                  <a:gd name="connsiteX4" fmla="*/ 4427542 w 4427542"/>
                  <a:gd name="connsiteY4" fmla="*/ 2321957 h 2435219"/>
                  <a:gd name="connsiteX5" fmla="*/ 4314280 w 4427542"/>
                  <a:gd name="connsiteY5" fmla="*/ 2435219 h 2435219"/>
                  <a:gd name="connsiteX6" fmla="*/ 113262 w 4427542"/>
                  <a:gd name="connsiteY6" fmla="*/ 2435219 h 2435219"/>
                  <a:gd name="connsiteX7" fmla="*/ 0 w 4427542"/>
                  <a:gd name="connsiteY7" fmla="*/ 2321957 h 2435219"/>
                  <a:gd name="connsiteX8" fmla="*/ 0 w 4427542"/>
                  <a:gd name="connsiteY8" fmla="*/ 113262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13262"/>
                    </a:moveTo>
                    <a:cubicBezTo>
                      <a:pt x="9395" y="51040"/>
                      <a:pt x="57972" y="-5233"/>
                      <a:pt x="113262" y="0"/>
                    </a:cubicBezTo>
                    <a:cubicBezTo>
                      <a:pt x="1837696" y="-28714"/>
                      <a:pt x="2530319" y="113242"/>
                      <a:pt x="4314280" y="0"/>
                    </a:cubicBezTo>
                    <a:cubicBezTo>
                      <a:pt x="4377769" y="231"/>
                      <a:pt x="4428311" y="57016"/>
                      <a:pt x="4427542" y="113262"/>
                    </a:cubicBezTo>
                    <a:cubicBezTo>
                      <a:pt x="4271503" y="697098"/>
                      <a:pt x="4482985" y="1250567"/>
                      <a:pt x="4427542" y="2321957"/>
                    </a:cubicBezTo>
                    <a:cubicBezTo>
                      <a:pt x="4424753" y="2374434"/>
                      <a:pt x="4382182" y="2433524"/>
                      <a:pt x="4314280" y="2435219"/>
                    </a:cubicBezTo>
                    <a:cubicBezTo>
                      <a:pt x="3719859" y="2396167"/>
                      <a:pt x="1848064" y="2603123"/>
                      <a:pt x="113262" y="2435219"/>
                    </a:cubicBezTo>
                    <a:cubicBezTo>
                      <a:pt x="41209" y="2430930"/>
                      <a:pt x="577" y="2379104"/>
                      <a:pt x="0" y="2321957"/>
                    </a:cubicBezTo>
                    <a:cubicBezTo>
                      <a:pt x="161929" y="2093820"/>
                      <a:pt x="-141215" y="875749"/>
                      <a:pt x="0" y="113262"/>
                    </a:cubicBezTo>
                    <a:close/>
                  </a:path>
                  <a:path w="4427542" h="2435219" stroke="0" extrusionOk="0">
                    <a:moveTo>
                      <a:pt x="0" y="113262"/>
                    </a:moveTo>
                    <a:cubicBezTo>
                      <a:pt x="5573" y="47176"/>
                      <a:pt x="53509" y="409"/>
                      <a:pt x="113262" y="0"/>
                    </a:cubicBezTo>
                    <a:cubicBezTo>
                      <a:pt x="2005207" y="-154859"/>
                      <a:pt x="3056813" y="50000"/>
                      <a:pt x="4314280" y="0"/>
                    </a:cubicBezTo>
                    <a:cubicBezTo>
                      <a:pt x="4373789" y="-6689"/>
                      <a:pt x="4418031" y="56335"/>
                      <a:pt x="4427542" y="113262"/>
                    </a:cubicBezTo>
                    <a:cubicBezTo>
                      <a:pt x="4400959" y="973802"/>
                      <a:pt x="4546283" y="1825911"/>
                      <a:pt x="4427542" y="2321957"/>
                    </a:cubicBezTo>
                    <a:cubicBezTo>
                      <a:pt x="4426980" y="2383948"/>
                      <a:pt x="4377598" y="2440731"/>
                      <a:pt x="4314280" y="2435219"/>
                    </a:cubicBezTo>
                    <a:cubicBezTo>
                      <a:pt x="3118517" y="2363882"/>
                      <a:pt x="1412103" y="2281887"/>
                      <a:pt x="113262" y="2435219"/>
                    </a:cubicBezTo>
                    <a:cubicBezTo>
                      <a:pt x="45034" y="2442047"/>
                      <a:pt x="-3582" y="2376456"/>
                      <a:pt x="0" y="2321957"/>
                    </a:cubicBezTo>
                    <a:cubicBezTo>
                      <a:pt x="134710" y="1266349"/>
                      <a:pt x="-23698" y="1141405"/>
                      <a:pt x="0" y="113262"/>
                    </a:cubicBezTo>
                    <a:close/>
                  </a:path>
                </a:pathLst>
              </a:custGeom>
              <a:solidFill>
                <a:schemeClr val="accent2">
                  <a:lumMod val="20000"/>
                  <a:lumOff val="80000"/>
                </a:schemeClr>
              </a:solidFill>
              <a:ln>
                <a:solidFill>
                  <a:schemeClr val="bg1"/>
                </a:solidFill>
                <a:extLst>
                  <a:ext uri="{C807C97D-BFC1-408E-A445-0C87EB9F89A2}">
                    <ask:lineSketchStyleProps xmlns:ask="http://schemas.microsoft.com/office/drawing/2018/sketchyshapes" sd="921408948">
                      <a:prstGeom prst="roundRect">
                        <a:avLst>
                          <a:gd name="adj" fmla="val 46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tx1">
                        <a:lumMod val="75000"/>
                        <a:lumOff val="25000"/>
                      </a:schemeClr>
                    </a:solidFill>
                    <a:latin typeface="Open Sans"/>
                    <a:ea typeface="Open Sans"/>
                    <a:cs typeface="Open Sans"/>
                    <a:sym typeface="Open Sans"/>
                  </a:rPr>
                  <a:t>Resource consumption</a:t>
                </a:r>
              </a:p>
              <a:p>
                <a:pPr marL="114300" lvl="0" algn="ctr"/>
                <a:endParaRPr lang="en-US" sz="1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14300" lvl="0" algn="ctr">
                  <a:lnSpc>
                    <a:spcPct val="114000"/>
                  </a:lnSpc>
                  <a:buClr>
                    <a:schemeClr val="bg1"/>
                  </a:buClr>
                  <a:buSzPts val="2200"/>
                </a:pPr>
                <a:r>
                  <a:rPr lang="en-US" sz="2200">
                    <a:solidFill>
                      <a:schemeClr val="tx1">
                        <a:lumMod val="75000"/>
                        <a:lumOff val="25000"/>
                      </a:schemeClr>
                    </a:solidFill>
                    <a:latin typeface="Open Sans"/>
                    <a:ea typeface="Open Sans"/>
                    <a:cs typeface="Open Sans"/>
                  </a:rPr>
                  <a:t>Unusual spikes in resource consumption, such as excessive CPU or memory usage, may indicate a malware infection or a DDoS attack on your systems.</a:t>
                </a:r>
              </a:p>
            </p:txBody>
          </p:sp>
          <p:sp>
            <p:nvSpPr>
              <p:cNvPr id="38" name="Google Shape;492;p59">
                <a:extLst>
                  <a:ext uri="{FF2B5EF4-FFF2-40B4-BE49-F238E27FC236}">
                    <a16:creationId xmlns:a16="http://schemas.microsoft.com/office/drawing/2014/main" id="{C0237C7E-7041-41E0-9773-B380D303ED2F}"/>
                  </a:ext>
                </a:extLst>
              </p:cNvPr>
              <p:cNvSpPr/>
              <p:nvPr/>
            </p:nvSpPr>
            <p:spPr>
              <a:xfrm>
                <a:off x="6199118" y="4898741"/>
                <a:ext cx="4427542" cy="2435219"/>
              </a:xfrm>
              <a:custGeom>
                <a:avLst/>
                <a:gdLst>
                  <a:gd name="connsiteX0" fmla="*/ 0 w 4427542"/>
                  <a:gd name="connsiteY0" fmla="*/ 101086 h 2435219"/>
                  <a:gd name="connsiteX1" fmla="*/ 101086 w 4427542"/>
                  <a:gd name="connsiteY1" fmla="*/ 0 h 2435219"/>
                  <a:gd name="connsiteX2" fmla="*/ 4326456 w 4427542"/>
                  <a:gd name="connsiteY2" fmla="*/ 0 h 2435219"/>
                  <a:gd name="connsiteX3" fmla="*/ 4427542 w 4427542"/>
                  <a:gd name="connsiteY3" fmla="*/ 101086 h 2435219"/>
                  <a:gd name="connsiteX4" fmla="*/ 4427542 w 4427542"/>
                  <a:gd name="connsiteY4" fmla="*/ 2334133 h 2435219"/>
                  <a:gd name="connsiteX5" fmla="*/ 4326456 w 4427542"/>
                  <a:gd name="connsiteY5" fmla="*/ 2435219 h 2435219"/>
                  <a:gd name="connsiteX6" fmla="*/ 101086 w 4427542"/>
                  <a:gd name="connsiteY6" fmla="*/ 2435219 h 2435219"/>
                  <a:gd name="connsiteX7" fmla="*/ 0 w 4427542"/>
                  <a:gd name="connsiteY7" fmla="*/ 2334133 h 2435219"/>
                  <a:gd name="connsiteX8" fmla="*/ 0 w 4427542"/>
                  <a:gd name="connsiteY8" fmla="*/ 10108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01086"/>
                    </a:moveTo>
                    <a:cubicBezTo>
                      <a:pt x="5142" y="50462"/>
                      <a:pt x="41221" y="-4367"/>
                      <a:pt x="101086" y="0"/>
                    </a:cubicBezTo>
                    <a:cubicBezTo>
                      <a:pt x="1352312" y="-100850"/>
                      <a:pt x="2268873" y="-118333"/>
                      <a:pt x="4326456" y="0"/>
                    </a:cubicBezTo>
                    <a:cubicBezTo>
                      <a:pt x="4386969" y="3063"/>
                      <a:pt x="4427342" y="41383"/>
                      <a:pt x="4427542" y="101086"/>
                    </a:cubicBezTo>
                    <a:cubicBezTo>
                      <a:pt x="4586020" y="562724"/>
                      <a:pt x="4436954" y="1819289"/>
                      <a:pt x="4427542" y="2334133"/>
                    </a:cubicBezTo>
                    <a:cubicBezTo>
                      <a:pt x="4420135" y="2392702"/>
                      <a:pt x="4380957" y="2442604"/>
                      <a:pt x="4326456" y="2435219"/>
                    </a:cubicBezTo>
                    <a:cubicBezTo>
                      <a:pt x="2969773" y="2531620"/>
                      <a:pt x="1381163" y="2428717"/>
                      <a:pt x="101086" y="2435219"/>
                    </a:cubicBezTo>
                    <a:cubicBezTo>
                      <a:pt x="41523" y="2442477"/>
                      <a:pt x="3554" y="2380944"/>
                      <a:pt x="0" y="2334133"/>
                    </a:cubicBezTo>
                    <a:cubicBezTo>
                      <a:pt x="27757" y="1919771"/>
                      <a:pt x="104665" y="520500"/>
                      <a:pt x="0" y="101086"/>
                    </a:cubicBezTo>
                    <a:close/>
                  </a:path>
                  <a:path w="4427542" h="2435219" stroke="0" extrusionOk="0">
                    <a:moveTo>
                      <a:pt x="0" y="101086"/>
                    </a:moveTo>
                    <a:cubicBezTo>
                      <a:pt x="-2185" y="54187"/>
                      <a:pt x="46904" y="-355"/>
                      <a:pt x="101086" y="0"/>
                    </a:cubicBezTo>
                    <a:cubicBezTo>
                      <a:pt x="1278841" y="-152185"/>
                      <a:pt x="2849918" y="-37121"/>
                      <a:pt x="4326456" y="0"/>
                    </a:cubicBezTo>
                    <a:cubicBezTo>
                      <a:pt x="4384322" y="330"/>
                      <a:pt x="4431799" y="49805"/>
                      <a:pt x="4427542" y="101086"/>
                    </a:cubicBezTo>
                    <a:cubicBezTo>
                      <a:pt x="4340410" y="635250"/>
                      <a:pt x="4283238" y="1885558"/>
                      <a:pt x="4427542" y="2334133"/>
                    </a:cubicBezTo>
                    <a:cubicBezTo>
                      <a:pt x="4434765" y="2385469"/>
                      <a:pt x="4383348" y="2436236"/>
                      <a:pt x="4326456" y="2435219"/>
                    </a:cubicBezTo>
                    <a:cubicBezTo>
                      <a:pt x="2855196" y="2343311"/>
                      <a:pt x="1500218" y="2410038"/>
                      <a:pt x="101086" y="2435219"/>
                    </a:cubicBezTo>
                    <a:cubicBezTo>
                      <a:pt x="51225" y="2427179"/>
                      <a:pt x="1234" y="2393799"/>
                      <a:pt x="0" y="2334133"/>
                    </a:cubicBezTo>
                    <a:cubicBezTo>
                      <a:pt x="131985" y="1542571"/>
                      <a:pt x="105599" y="411550"/>
                      <a:pt x="0" y="101086"/>
                    </a:cubicBezTo>
                    <a:close/>
                  </a:path>
                </a:pathLst>
              </a:custGeom>
              <a:solidFill>
                <a:srgbClr val="8FAADC"/>
              </a:solidFill>
              <a:ln>
                <a:solidFill>
                  <a:schemeClr val="bg1"/>
                </a:solidFill>
                <a:extLst>
                  <a:ext uri="{C807C97D-BFC1-408E-A445-0C87EB9F89A2}">
                    <ask:lineSketchStyleProps xmlns:ask="http://schemas.microsoft.com/office/drawing/2018/sketchyshapes" sd="1174054955">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tx1">
                        <a:lumMod val="75000"/>
                        <a:lumOff val="25000"/>
                      </a:schemeClr>
                    </a:solidFill>
                    <a:latin typeface="Open Sans"/>
                    <a:ea typeface="Open Sans"/>
                    <a:cs typeface="Open Sans"/>
                    <a:sym typeface="Open Sans"/>
                  </a:rPr>
                  <a:t>Resource inaccessibility</a:t>
                </a:r>
              </a:p>
              <a:p>
                <a:pPr marL="114300" lvl="0" algn="ct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14300" algn="ctr">
                  <a:lnSpc>
                    <a:spcPct val="114000"/>
                  </a:lnSpc>
                  <a:buClr>
                    <a:schemeClr val="bg1"/>
                  </a:buClr>
                  <a:buSzPts val="2200"/>
                </a:pPr>
                <a:r>
                  <a:rPr lang="en-US" sz="2200">
                    <a:solidFill>
                      <a:schemeClr val="tx1">
                        <a:lumMod val="75000"/>
                        <a:lumOff val="25000"/>
                      </a:schemeClr>
                    </a:solidFill>
                    <a:latin typeface="Open Sans"/>
                    <a:ea typeface="Open Sans"/>
                    <a:cs typeface="Open Sans"/>
                  </a:rPr>
                  <a:t>Sudden inaccessibility of critical resources may indicate a cyberattack, such as a DDoS attack.</a:t>
                </a:r>
              </a:p>
            </p:txBody>
          </p:sp>
          <p:sp>
            <p:nvSpPr>
              <p:cNvPr id="39" name="Google Shape;492;p59">
                <a:extLst>
                  <a:ext uri="{FF2B5EF4-FFF2-40B4-BE49-F238E27FC236}">
                    <a16:creationId xmlns:a16="http://schemas.microsoft.com/office/drawing/2014/main" id="{2DFDBA1C-203C-44F3-8691-C92D0E6572B8}"/>
                  </a:ext>
                </a:extLst>
              </p:cNvPr>
              <p:cNvSpPr/>
              <p:nvPr/>
            </p:nvSpPr>
            <p:spPr>
              <a:xfrm>
                <a:off x="11099656" y="4898741"/>
                <a:ext cx="4427542" cy="2435219"/>
              </a:xfrm>
              <a:custGeom>
                <a:avLst/>
                <a:gdLst>
                  <a:gd name="connsiteX0" fmla="*/ 0 w 4427542"/>
                  <a:gd name="connsiteY0" fmla="*/ 198616 h 2435219"/>
                  <a:gd name="connsiteX1" fmla="*/ 198616 w 4427542"/>
                  <a:gd name="connsiteY1" fmla="*/ 0 h 2435219"/>
                  <a:gd name="connsiteX2" fmla="*/ 4228926 w 4427542"/>
                  <a:gd name="connsiteY2" fmla="*/ 0 h 2435219"/>
                  <a:gd name="connsiteX3" fmla="*/ 4427542 w 4427542"/>
                  <a:gd name="connsiteY3" fmla="*/ 198616 h 2435219"/>
                  <a:gd name="connsiteX4" fmla="*/ 4427542 w 4427542"/>
                  <a:gd name="connsiteY4" fmla="*/ 2236603 h 2435219"/>
                  <a:gd name="connsiteX5" fmla="*/ 4228926 w 4427542"/>
                  <a:gd name="connsiteY5" fmla="*/ 2435219 h 2435219"/>
                  <a:gd name="connsiteX6" fmla="*/ 198616 w 4427542"/>
                  <a:gd name="connsiteY6" fmla="*/ 2435219 h 2435219"/>
                  <a:gd name="connsiteX7" fmla="*/ 0 w 4427542"/>
                  <a:gd name="connsiteY7" fmla="*/ 2236603 h 2435219"/>
                  <a:gd name="connsiteX8" fmla="*/ 0 w 4427542"/>
                  <a:gd name="connsiteY8" fmla="*/ 198616 h 243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435219" fill="none" extrusionOk="0">
                    <a:moveTo>
                      <a:pt x="0" y="198616"/>
                    </a:moveTo>
                    <a:cubicBezTo>
                      <a:pt x="-3580" y="98065"/>
                      <a:pt x="99448" y="1490"/>
                      <a:pt x="198616" y="0"/>
                    </a:cubicBezTo>
                    <a:cubicBezTo>
                      <a:pt x="1758016" y="30446"/>
                      <a:pt x="2633071" y="-16100"/>
                      <a:pt x="4228926" y="0"/>
                    </a:cubicBezTo>
                    <a:cubicBezTo>
                      <a:pt x="4328630" y="3584"/>
                      <a:pt x="4421150" y="74626"/>
                      <a:pt x="4427542" y="198616"/>
                    </a:cubicBezTo>
                    <a:cubicBezTo>
                      <a:pt x="4321105" y="1096579"/>
                      <a:pt x="4566350" y="1927029"/>
                      <a:pt x="4427542" y="2236603"/>
                    </a:cubicBezTo>
                    <a:cubicBezTo>
                      <a:pt x="4433432" y="2353875"/>
                      <a:pt x="4335053" y="2424805"/>
                      <a:pt x="4228926" y="2435219"/>
                    </a:cubicBezTo>
                    <a:cubicBezTo>
                      <a:pt x="2408472" y="2469834"/>
                      <a:pt x="1061315" y="2338648"/>
                      <a:pt x="198616" y="2435219"/>
                    </a:cubicBezTo>
                    <a:cubicBezTo>
                      <a:pt x="82259" y="2448025"/>
                      <a:pt x="-14082" y="2350288"/>
                      <a:pt x="0" y="2236603"/>
                    </a:cubicBezTo>
                    <a:cubicBezTo>
                      <a:pt x="-6741" y="1422998"/>
                      <a:pt x="52658" y="723107"/>
                      <a:pt x="0" y="198616"/>
                    </a:cubicBezTo>
                    <a:close/>
                  </a:path>
                  <a:path w="4427542" h="2435219" stroke="0" extrusionOk="0">
                    <a:moveTo>
                      <a:pt x="0" y="198616"/>
                    </a:moveTo>
                    <a:cubicBezTo>
                      <a:pt x="8476" y="87141"/>
                      <a:pt x="94046" y="-3372"/>
                      <a:pt x="198616" y="0"/>
                    </a:cubicBezTo>
                    <a:cubicBezTo>
                      <a:pt x="707528" y="10567"/>
                      <a:pt x="2641263" y="66351"/>
                      <a:pt x="4228926" y="0"/>
                    </a:cubicBezTo>
                    <a:cubicBezTo>
                      <a:pt x="4352272" y="1373"/>
                      <a:pt x="4438999" y="78495"/>
                      <a:pt x="4427542" y="198616"/>
                    </a:cubicBezTo>
                    <a:cubicBezTo>
                      <a:pt x="4361436" y="1172221"/>
                      <a:pt x="4476713" y="1468134"/>
                      <a:pt x="4427542" y="2236603"/>
                    </a:cubicBezTo>
                    <a:cubicBezTo>
                      <a:pt x="4432987" y="2339776"/>
                      <a:pt x="4347163" y="2449102"/>
                      <a:pt x="4228926" y="2435219"/>
                    </a:cubicBezTo>
                    <a:cubicBezTo>
                      <a:pt x="2279402" y="2355244"/>
                      <a:pt x="1538294" y="2512216"/>
                      <a:pt x="198616" y="2435219"/>
                    </a:cubicBezTo>
                    <a:cubicBezTo>
                      <a:pt x="88235" y="2427794"/>
                      <a:pt x="-4280" y="2359875"/>
                      <a:pt x="0" y="2236603"/>
                    </a:cubicBezTo>
                    <a:cubicBezTo>
                      <a:pt x="-90869" y="1814575"/>
                      <a:pt x="-102459" y="782412"/>
                      <a:pt x="0" y="198616"/>
                    </a:cubicBezTo>
                    <a:close/>
                  </a:path>
                </a:pathLst>
              </a:custGeom>
              <a:solidFill>
                <a:schemeClr val="accent2">
                  <a:lumMod val="60000"/>
                  <a:lumOff val="40000"/>
                </a:schemeClr>
              </a:solidFill>
              <a:ln>
                <a:solidFill>
                  <a:schemeClr val="accent5">
                    <a:lumMod val="60000"/>
                    <a:lumOff val="40000"/>
                  </a:schemeClr>
                </a:solidFill>
                <a:extLst>
                  <a:ext uri="{C807C97D-BFC1-408E-A445-0C87EB9F89A2}">
                    <ask:lineSketchStyleProps xmlns:ask="http://schemas.microsoft.com/office/drawing/2018/sketchyshapes" sd="4071235692">
                      <a:prstGeom prst="roundRect">
                        <a:avLst>
                          <a:gd name="adj" fmla="val 8156"/>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tx1">
                        <a:lumMod val="75000"/>
                        <a:lumOff val="25000"/>
                      </a:schemeClr>
                    </a:solidFill>
                    <a:latin typeface="Open Sans"/>
                    <a:ea typeface="Open Sans"/>
                    <a:cs typeface="Open Sans"/>
                    <a:sym typeface="Open Sans"/>
                  </a:rPr>
                  <a:t>Out-of-cycle logging</a:t>
                </a:r>
              </a:p>
              <a:p>
                <a:pPr marL="114300" lvl="0" algn="ctr"/>
                <a:endParaRPr lang="en-US" sz="1000" b="1">
                  <a:solidFill>
                    <a:schemeClr val="tx1">
                      <a:lumMod val="75000"/>
                      <a:lumOff val="25000"/>
                    </a:schemeClr>
                  </a:solidFill>
                  <a:latin typeface="Open Sans"/>
                  <a:ea typeface="Open Sans"/>
                  <a:cs typeface="Open Sans"/>
                  <a:sym typeface="Open Sans"/>
                </a:endParaRPr>
              </a:p>
              <a:p>
                <a:pPr marL="114300" lvl="0" algn="ctr"/>
                <a:endParaRPr lang="en-US" sz="1000" b="1">
                  <a:solidFill>
                    <a:schemeClr val="tx1">
                      <a:lumMod val="75000"/>
                      <a:lumOff val="25000"/>
                    </a:schemeClr>
                  </a:solidFill>
                  <a:latin typeface="Open Sans"/>
                  <a:ea typeface="Open Sans"/>
                  <a:cs typeface="Open Sans"/>
                  <a:sym typeface="Open Sans"/>
                </a:endParaRPr>
              </a:p>
              <a:p>
                <a:pPr marL="114300" lvl="0" algn="ctr">
                  <a:lnSpc>
                    <a:spcPct val="114000"/>
                  </a:lnSpc>
                  <a:buClr>
                    <a:schemeClr val="bg1"/>
                  </a:buClr>
                  <a:buSzPts val="2200"/>
                </a:pPr>
                <a:r>
                  <a:rPr lang="en-US" sz="2200">
                    <a:solidFill>
                      <a:schemeClr val="tx1">
                        <a:lumMod val="75000"/>
                        <a:lumOff val="25000"/>
                      </a:schemeClr>
                    </a:solidFill>
                    <a:latin typeface="Open Sans"/>
                    <a:ea typeface="Open Sans"/>
                    <a:cs typeface="Open Sans"/>
                  </a:rPr>
                  <a:t>Irregular log generation times may indicate suspicious activities and warrant investigation.</a:t>
                </a:r>
              </a:p>
            </p:txBody>
          </p:sp>
        </p:grpSp>
      </p:grpSp>
      <p:sp>
        <p:nvSpPr>
          <p:cNvPr id="5" name="Brandline_LVC">
            <a:extLst>
              <a:ext uri="{FF2B5EF4-FFF2-40B4-BE49-F238E27FC236}">
                <a16:creationId xmlns:a16="http://schemas.microsoft.com/office/drawing/2014/main" id="{7F9B8AAC-AE6E-16BE-4A07-4CE287724943}"/>
              </a:ext>
            </a:extLst>
          </p:cNvPr>
          <p:cNvSpPr/>
          <p:nvPr/>
        </p:nvSpPr>
        <p:spPr>
          <a:xfrm>
            <a:off x="5613400" y="882356"/>
            <a:ext cx="5030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1932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txBox="1">
            <a:spLocks noGrp="1"/>
          </p:cNvSpPr>
          <p:nvPr>
            <p:ph type="title"/>
          </p:nvPr>
        </p:nvSpPr>
        <p:spPr>
          <a:xfrm>
            <a:off x="-10160" y="269634"/>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Indicators of Compromise</a:t>
            </a:r>
            <a:endParaRPr lang="en-IN">
              <a:solidFill>
                <a:schemeClr val="tx1">
                  <a:lumMod val="75000"/>
                  <a:lumOff val="25000"/>
                </a:schemeClr>
              </a:solidFill>
            </a:endParaRPr>
          </a:p>
        </p:txBody>
      </p:sp>
      <p:grpSp>
        <p:nvGrpSpPr>
          <p:cNvPr id="5" name="Group 4">
            <a:extLst>
              <a:ext uri="{FF2B5EF4-FFF2-40B4-BE49-F238E27FC236}">
                <a16:creationId xmlns:a16="http://schemas.microsoft.com/office/drawing/2014/main" id="{728148F2-5650-F3CA-D2BF-2E3797F75CEE}"/>
              </a:ext>
            </a:extLst>
          </p:cNvPr>
          <p:cNvGrpSpPr/>
          <p:nvPr/>
        </p:nvGrpSpPr>
        <p:grpSpPr>
          <a:xfrm>
            <a:off x="981338" y="1944444"/>
            <a:ext cx="14293325" cy="6010486"/>
            <a:chOff x="1087463" y="2053138"/>
            <a:chExt cx="14293325" cy="6010486"/>
          </a:xfrm>
        </p:grpSpPr>
        <p:sp>
          <p:nvSpPr>
            <p:cNvPr id="196" name="Google Shape;196;p1"/>
            <p:cNvSpPr/>
            <p:nvPr/>
          </p:nvSpPr>
          <p:spPr>
            <a:xfrm>
              <a:off x="5739397" y="2053138"/>
              <a:ext cx="5095979" cy="2626344"/>
            </a:xfrm>
            <a:prstGeom prst="roundRect">
              <a:avLst>
                <a:gd name="adj" fmla="val 16667"/>
              </a:avLst>
            </a:prstGeom>
            <a:noFill/>
            <a:ln w="9525" cap="flat" cmpd="sng">
              <a:solidFill>
                <a:srgbClr val="FDAD73"/>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000"/>
              </a:pPr>
              <a:r>
                <a:rPr lang="en-US" sz="2200">
                  <a:solidFill>
                    <a:schemeClr val="tx1">
                      <a:lumMod val="75000"/>
                      <a:lumOff val="25000"/>
                    </a:schemeClr>
                  </a:solidFill>
                  <a:latin typeface="Open Sans"/>
                  <a:ea typeface="Open Sans"/>
                  <a:cs typeface="Open Sans"/>
                </a:rPr>
                <a:t>Indicators of Compromise (IoCs) serve as evidence of a cyberattack, indicating that a system is being compromised by unauthorized activity.</a:t>
              </a:r>
              <a:endParaRPr lang="en-IN" sz="2200">
                <a:solidFill>
                  <a:schemeClr val="tx1">
                    <a:lumMod val="75000"/>
                    <a:lumOff val="25000"/>
                  </a:schemeClr>
                </a:solidFill>
                <a:latin typeface="Open Sans"/>
                <a:ea typeface="Open Sans"/>
                <a:cs typeface="Open Sans"/>
              </a:endParaRPr>
            </a:p>
          </p:txBody>
        </p:sp>
        <p:sp>
          <p:nvSpPr>
            <p:cNvPr id="197" name="Google Shape;197;p1"/>
            <p:cNvSpPr/>
            <p:nvPr/>
          </p:nvSpPr>
          <p:spPr>
            <a:xfrm>
              <a:off x="1087463" y="5233200"/>
              <a:ext cx="4722128" cy="2830423"/>
            </a:xfrm>
            <a:prstGeom prst="roundRect">
              <a:avLst>
                <a:gd name="adj" fmla="val 16667"/>
              </a:avLst>
            </a:prstGeom>
            <a:noFill/>
            <a:ln w="9525"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000"/>
              </a:pPr>
              <a:r>
                <a:rPr lang="en-US" sz="2200">
                  <a:solidFill>
                    <a:schemeClr val="tx1">
                      <a:lumMod val="75000"/>
                      <a:lumOff val="25000"/>
                    </a:schemeClr>
                  </a:solidFill>
                  <a:latin typeface="Open Sans"/>
                  <a:ea typeface="Open Sans"/>
                  <a:cs typeface="Open Sans"/>
                </a:rPr>
                <a:t>Artifacts detected on a network or within an operating system serve as strong indicators of a computer intrusion.</a:t>
              </a:r>
              <a:endParaRPr lang="en-IN" sz="2200">
                <a:solidFill>
                  <a:schemeClr val="tx1">
                    <a:lumMod val="75000"/>
                    <a:lumOff val="25000"/>
                  </a:schemeClr>
                </a:solidFill>
                <a:latin typeface="Open Sans"/>
                <a:ea typeface="Open Sans"/>
                <a:cs typeface="Open Sans"/>
              </a:endParaRPr>
            </a:p>
          </p:txBody>
        </p:sp>
        <p:sp>
          <p:nvSpPr>
            <p:cNvPr id="198" name="Google Shape;198;p1"/>
            <p:cNvSpPr/>
            <p:nvPr/>
          </p:nvSpPr>
          <p:spPr>
            <a:xfrm>
              <a:off x="10658535" y="5233201"/>
              <a:ext cx="4722253" cy="2830423"/>
            </a:xfrm>
            <a:prstGeom prst="roundRect">
              <a:avLst>
                <a:gd name="adj" fmla="val 16667"/>
              </a:avLst>
            </a:prstGeom>
            <a:noFill/>
            <a:ln w="9525" cap="flat" cmpd="sng">
              <a:solidFill>
                <a:srgbClr val="FDB3B4"/>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pPr>
              <a:r>
                <a:rPr lang="en-US" sz="2200">
                  <a:solidFill>
                    <a:schemeClr val="tx1">
                      <a:lumMod val="75000"/>
                      <a:lumOff val="25000"/>
                    </a:schemeClr>
                  </a:solidFill>
                  <a:latin typeface="Open Sans"/>
                  <a:ea typeface="Open Sans"/>
                  <a:cs typeface="Open Sans"/>
                </a:rPr>
                <a:t>Modern antimalware systems use known indicators of compromise to detect threats early, proactively preventing and protecting data and IT systems.</a:t>
              </a:r>
              <a:endParaRPr lang="en-IN" sz="2200">
                <a:solidFill>
                  <a:schemeClr val="tx1">
                    <a:lumMod val="75000"/>
                    <a:lumOff val="25000"/>
                  </a:schemeClr>
                </a:solidFill>
                <a:latin typeface="Open Sans"/>
                <a:ea typeface="Open Sans"/>
                <a:cs typeface="Open Sans"/>
              </a:endParaRPr>
            </a:p>
          </p:txBody>
        </p:sp>
        <p:grpSp>
          <p:nvGrpSpPr>
            <p:cNvPr id="4" name="Group 3">
              <a:extLst>
                <a:ext uri="{FF2B5EF4-FFF2-40B4-BE49-F238E27FC236}">
                  <a16:creationId xmlns:a16="http://schemas.microsoft.com/office/drawing/2014/main" id="{C734F09C-6B2C-5923-5F5A-A6048B271AF3}"/>
                </a:ext>
              </a:extLst>
            </p:cNvPr>
            <p:cNvGrpSpPr/>
            <p:nvPr/>
          </p:nvGrpSpPr>
          <p:grpSpPr>
            <a:xfrm>
              <a:off x="5833860" y="4696948"/>
              <a:ext cx="4824802" cy="3212184"/>
              <a:chOff x="5450502" y="4520460"/>
              <a:chExt cx="5619043" cy="3740961"/>
            </a:xfrm>
          </p:grpSpPr>
          <p:sp>
            <p:nvSpPr>
              <p:cNvPr id="199" name="Google Shape;199;p1"/>
              <p:cNvSpPr/>
              <p:nvPr/>
            </p:nvSpPr>
            <p:spPr>
              <a:xfrm>
                <a:off x="5450502" y="5816929"/>
                <a:ext cx="2722642" cy="2444492"/>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00" name="Google Shape;200;p1"/>
              <p:cNvSpPr/>
              <p:nvPr/>
            </p:nvSpPr>
            <p:spPr>
              <a:xfrm>
                <a:off x="6898034" y="4520460"/>
                <a:ext cx="2722642" cy="2129189"/>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DAD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201" name="Google Shape;201;p1"/>
              <p:cNvSpPr/>
              <p:nvPr/>
            </p:nvSpPr>
            <p:spPr>
              <a:xfrm>
                <a:off x="8342893" y="5816929"/>
                <a:ext cx="2726652" cy="2444492"/>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FDB3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202" name="Google Shape;202;p1"/>
              <p:cNvSpPr txBox="1"/>
              <p:nvPr/>
            </p:nvSpPr>
            <p:spPr>
              <a:xfrm>
                <a:off x="6405296" y="6793171"/>
                <a:ext cx="942158" cy="4344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203" name="Google Shape;203;p1"/>
              <p:cNvSpPr txBox="1"/>
              <p:nvPr/>
            </p:nvSpPr>
            <p:spPr>
              <a:xfrm>
                <a:off x="7758505" y="5430998"/>
                <a:ext cx="942158" cy="4344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204" name="Google Shape;204;p1"/>
              <p:cNvSpPr txBox="1"/>
              <p:nvPr/>
            </p:nvSpPr>
            <p:spPr>
              <a:xfrm>
                <a:off x="9211891" y="6754941"/>
                <a:ext cx="942158" cy="4344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2200" b="1" i="0" u="none" strike="noStrike" cap="none">
                  <a:solidFill>
                    <a:srgbClr val="3F3F3F"/>
                  </a:solidFill>
                  <a:latin typeface="Open Sans"/>
                  <a:ea typeface="Open Sans"/>
                  <a:cs typeface="Open Sans"/>
                  <a:sym typeface="Open Sans"/>
                </a:endParaRPr>
              </a:p>
            </p:txBody>
          </p:sp>
        </p:grpSp>
      </p:grpSp>
      <p:sp>
        <p:nvSpPr>
          <p:cNvPr id="3" name="Brandline_LVC">
            <a:extLst>
              <a:ext uri="{FF2B5EF4-FFF2-40B4-BE49-F238E27FC236}">
                <a16:creationId xmlns:a16="http://schemas.microsoft.com/office/drawing/2014/main" id="{A0F2D6BD-A591-E33E-562E-6B80095E00A7}"/>
              </a:ext>
            </a:extLst>
          </p:cNvPr>
          <p:cNvSpPr/>
          <p:nvPr/>
        </p:nvSpPr>
        <p:spPr>
          <a:xfrm>
            <a:off x="5270500" y="875958"/>
            <a:ext cx="5730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8721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4"/>
          <p:cNvSpPr txBox="1">
            <a:spLocks noGrp="1"/>
          </p:cNvSpPr>
          <p:nvPr>
            <p:ph type="title"/>
          </p:nvPr>
        </p:nvSpPr>
        <p:spPr>
          <a:xfrm>
            <a:off x="-10160" y="269634"/>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Indicators of Compromise</a:t>
            </a:r>
            <a:endParaRPr/>
          </a:p>
        </p:txBody>
      </p:sp>
      <p:grpSp>
        <p:nvGrpSpPr>
          <p:cNvPr id="680" name="Google Shape;680;p74"/>
          <p:cNvGrpSpPr/>
          <p:nvPr/>
        </p:nvGrpSpPr>
        <p:grpSpPr>
          <a:xfrm>
            <a:off x="1711327" y="3604884"/>
            <a:ext cx="12833341" cy="4358483"/>
            <a:chOff x="1711327" y="2794001"/>
            <a:chExt cx="12833341" cy="4358483"/>
          </a:xfrm>
        </p:grpSpPr>
        <p:grpSp>
          <p:nvGrpSpPr>
            <p:cNvPr id="681" name="Google Shape;681;p74"/>
            <p:cNvGrpSpPr/>
            <p:nvPr/>
          </p:nvGrpSpPr>
          <p:grpSpPr>
            <a:xfrm>
              <a:off x="1711327" y="2794001"/>
              <a:ext cx="12833341" cy="4358483"/>
              <a:chOff x="723841" y="1447800"/>
              <a:chExt cx="7945274" cy="2647950"/>
            </a:xfrm>
          </p:grpSpPr>
          <p:sp>
            <p:nvSpPr>
              <p:cNvPr id="682" name="Google Shape;682;p74"/>
              <p:cNvSpPr/>
              <p:nvPr/>
            </p:nvSpPr>
            <p:spPr>
              <a:xfrm>
                <a:off x="1371600"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74"/>
              <p:cNvSpPr/>
              <p:nvPr/>
            </p:nvSpPr>
            <p:spPr>
              <a:xfrm>
                <a:off x="2876947"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4"/>
              <p:cNvSpPr/>
              <p:nvPr/>
            </p:nvSpPr>
            <p:spPr>
              <a:xfrm>
                <a:off x="4382294"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4"/>
              <p:cNvSpPr/>
              <p:nvPr/>
            </p:nvSpPr>
            <p:spPr>
              <a:xfrm>
                <a:off x="5887641"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4"/>
              <p:cNvSpPr/>
              <p:nvPr/>
            </p:nvSpPr>
            <p:spPr>
              <a:xfrm>
                <a:off x="7392987"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rgbClr val="E9AF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74"/>
              <p:cNvSpPr txBox="1"/>
              <p:nvPr/>
            </p:nvSpPr>
            <p:spPr>
              <a:xfrm>
                <a:off x="723841" y="3274363"/>
                <a:ext cx="1923887" cy="52501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Suspicious network activity</a:t>
                </a:r>
                <a:endParaRPr sz="2200" b="0" i="0" u="none" strike="noStrike" cap="none">
                  <a:solidFill>
                    <a:srgbClr val="3F3F3F"/>
                  </a:solidFill>
                  <a:latin typeface="Arial"/>
                  <a:ea typeface="Arial"/>
                  <a:cs typeface="Arial"/>
                  <a:sym typeface="Arial"/>
                </a:endParaRPr>
              </a:p>
            </p:txBody>
          </p:sp>
          <p:sp>
            <p:nvSpPr>
              <p:cNvPr id="688" name="Google Shape;688;p74"/>
              <p:cNvSpPr txBox="1"/>
              <p:nvPr/>
            </p:nvSpPr>
            <p:spPr>
              <a:xfrm>
                <a:off x="3734535" y="3274363"/>
                <a:ext cx="1923887" cy="29054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System file changes</a:t>
                </a:r>
                <a:endParaRPr sz="2200" b="0" i="0" u="none" strike="noStrike" cap="none">
                  <a:solidFill>
                    <a:srgbClr val="3F3F3F"/>
                  </a:solidFill>
                  <a:latin typeface="Arial"/>
                  <a:ea typeface="Arial"/>
                  <a:cs typeface="Arial"/>
                  <a:sym typeface="Arial"/>
                </a:endParaRPr>
              </a:p>
            </p:txBody>
          </p:sp>
          <p:sp>
            <p:nvSpPr>
              <p:cNvPr id="689" name="Google Shape;689;p74"/>
              <p:cNvSpPr txBox="1"/>
              <p:nvPr/>
            </p:nvSpPr>
            <p:spPr>
              <a:xfrm>
                <a:off x="6745228" y="3274363"/>
                <a:ext cx="1923887" cy="52501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Security software alerts</a:t>
                </a:r>
                <a:endParaRPr sz="2200" b="0" i="0" u="none" strike="noStrike" cap="none">
                  <a:solidFill>
                    <a:srgbClr val="3F3F3F"/>
                  </a:solidFill>
                  <a:latin typeface="Arial"/>
                  <a:ea typeface="Arial"/>
                  <a:cs typeface="Arial"/>
                  <a:sym typeface="Arial"/>
                </a:endParaRPr>
              </a:p>
            </p:txBody>
          </p:sp>
          <p:sp>
            <p:nvSpPr>
              <p:cNvPr id="690" name="Google Shape;690;p74"/>
              <p:cNvSpPr txBox="1"/>
              <p:nvPr/>
            </p:nvSpPr>
            <p:spPr>
              <a:xfrm>
                <a:off x="2229188" y="1504950"/>
                <a:ext cx="1923887" cy="52501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Anomalies in user accounts</a:t>
                </a:r>
                <a:endParaRPr sz="1400" b="0" i="0" u="none" strike="noStrike" cap="none">
                  <a:solidFill>
                    <a:srgbClr val="000000"/>
                  </a:solidFill>
                  <a:latin typeface="Arial"/>
                  <a:ea typeface="Arial"/>
                  <a:cs typeface="Arial"/>
                  <a:sym typeface="Arial"/>
                </a:endParaRPr>
              </a:p>
            </p:txBody>
          </p:sp>
          <p:sp>
            <p:nvSpPr>
              <p:cNvPr id="691" name="Google Shape;691;p74"/>
              <p:cNvSpPr txBox="1"/>
              <p:nvPr/>
            </p:nvSpPr>
            <p:spPr>
              <a:xfrm>
                <a:off x="5239882" y="1504950"/>
                <a:ext cx="1923887" cy="52501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rgbClr val="3F3F3F"/>
                    </a:solidFill>
                    <a:latin typeface="Open Sans"/>
                    <a:ea typeface="Open Sans"/>
                    <a:cs typeface="Open Sans"/>
                    <a:sym typeface="Open Sans"/>
                  </a:rPr>
                  <a:t>Suspicious emails or attachments</a:t>
                </a:r>
                <a:endParaRPr sz="2200" b="0" i="0" u="none" strike="noStrike" cap="none">
                  <a:solidFill>
                    <a:srgbClr val="3F3F3F"/>
                  </a:solidFill>
                  <a:latin typeface="Arial"/>
                  <a:ea typeface="Arial"/>
                  <a:cs typeface="Arial"/>
                  <a:sym typeface="Arial"/>
                </a:endParaRPr>
              </a:p>
            </p:txBody>
          </p:sp>
        </p:grpSp>
        <p:sp>
          <p:nvSpPr>
            <p:cNvPr id="692" name="Google Shape;692;p74"/>
            <p:cNvSpPr txBox="1"/>
            <p:nvPr/>
          </p:nvSpPr>
          <p:spPr>
            <a:xfrm>
              <a:off x="2976080" y="4710549"/>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693" name="Google Shape;693;p74"/>
            <p:cNvSpPr txBox="1"/>
            <p:nvPr/>
          </p:nvSpPr>
          <p:spPr>
            <a:xfrm>
              <a:off x="5409647"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694" name="Google Shape;694;p74"/>
            <p:cNvSpPr txBox="1"/>
            <p:nvPr/>
          </p:nvSpPr>
          <p:spPr>
            <a:xfrm>
              <a:off x="7855446"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695" name="Google Shape;695;p74"/>
            <p:cNvSpPr txBox="1"/>
            <p:nvPr/>
          </p:nvSpPr>
          <p:spPr>
            <a:xfrm>
              <a:off x="10270469"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696" name="Google Shape;696;p74"/>
            <p:cNvSpPr txBox="1"/>
            <p:nvPr/>
          </p:nvSpPr>
          <p:spPr>
            <a:xfrm>
              <a:off x="12681542" y="4710545"/>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grpSp>
      <p:sp>
        <p:nvSpPr>
          <p:cNvPr id="697" name="Google Shape;697;p74"/>
          <p:cNvSpPr txBox="1"/>
          <p:nvPr/>
        </p:nvSpPr>
        <p:spPr>
          <a:xfrm>
            <a:off x="6522708" y="1961749"/>
            <a:ext cx="352927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Rundown of some IoCs:</a:t>
            </a:r>
            <a:endParaRPr sz="1400" b="0" i="0" u="none" strike="noStrike" cap="none">
              <a:solidFill>
                <a:srgbClr val="000000"/>
              </a:solidFill>
              <a:latin typeface="Arial"/>
              <a:ea typeface="Arial"/>
              <a:cs typeface="Arial"/>
              <a:sym typeface="Arial"/>
            </a:endParaRPr>
          </a:p>
        </p:txBody>
      </p:sp>
      <p:sp>
        <p:nvSpPr>
          <p:cNvPr id="3" name="Brandline_LVC">
            <a:extLst>
              <a:ext uri="{FF2B5EF4-FFF2-40B4-BE49-F238E27FC236}">
                <a16:creationId xmlns:a16="http://schemas.microsoft.com/office/drawing/2014/main" id="{C46308E4-47A8-8362-4297-4E588375F34F}"/>
              </a:ext>
            </a:extLst>
          </p:cNvPr>
          <p:cNvSpPr/>
          <p:nvPr/>
        </p:nvSpPr>
        <p:spPr>
          <a:xfrm>
            <a:off x="5270500" y="875958"/>
            <a:ext cx="5730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txBox="1">
            <a:spLocks noGrp="1"/>
          </p:cNvSpPr>
          <p:nvPr>
            <p:ph type="title"/>
          </p:nvPr>
        </p:nvSpPr>
        <p:spPr>
          <a:xfrm>
            <a:off x="-10160" y="28951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Indicators of Attacks</a:t>
            </a:r>
            <a:endParaRPr/>
          </a:p>
        </p:txBody>
      </p:sp>
      <p:grpSp>
        <p:nvGrpSpPr>
          <p:cNvPr id="7" name="Group 6">
            <a:extLst>
              <a:ext uri="{FF2B5EF4-FFF2-40B4-BE49-F238E27FC236}">
                <a16:creationId xmlns:a16="http://schemas.microsoft.com/office/drawing/2014/main" id="{D496228D-EE6F-B15A-1230-B261AD27D5CE}"/>
              </a:ext>
            </a:extLst>
          </p:cNvPr>
          <p:cNvGrpSpPr/>
          <p:nvPr/>
        </p:nvGrpSpPr>
        <p:grpSpPr>
          <a:xfrm>
            <a:off x="1049400" y="1952212"/>
            <a:ext cx="14157200" cy="5955194"/>
            <a:chOff x="863965" y="2191102"/>
            <a:chExt cx="14157200" cy="5955194"/>
          </a:xfrm>
        </p:grpSpPr>
        <p:sp>
          <p:nvSpPr>
            <p:cNvPr id="197" name="Google Shape;197;p1"/>
            <p:cNvSpPr/>
            <p:nvPr/>
          </p:nvSpPr>
          <p:spPr>
            <a:xfrm>
              <a:off x="863965" y="5002563"/>
              <a:ext cx="4722128" cy="3143733"/>
            </a:xfrm>
            <a:prstGeom prst="roundRect">
              <a:avLst>
                <a:gd name="adj" fmla="val 16667"/>
              </a:avLst>
            </a:prstGeom>
            <a:noFill/>
            <a:ln w="9525"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000"/>
              </a:pPr>
              <a:r>
                <a:rPr lang="en-US" sz="2200">
                  <a:solidFill>
                    <a:schemeClr val="tx1">
                      <a:lumMod val="75000"/>
                      <a:lumOff val="25000"/>
                    </a:schemeClr>
                  </a:solidFill>
                  <a:latin typeface="Open Sans"/>
                  <a:ea typeface="Open Sans"/>
                  <a:cs typeface="Open Sans"/>
                </a:rPr>
                <a:t>Provide early warnings of potential threats by identifying suspicious activities or behaviors within a network, helping organizations proactively defend against cyberattacks</a:t>
              </a:r>
            </a:p>
          </p:txBody>
        </p:sp>
        <p:sp>
          <p:nvSpPr>
            <p:cNvPr id="198" name="Google Shape;198;p1"/>
            <p:cNvSpPr/>
            <p:nvPr/>
          </p:nvSpPr>
          <p:spPr>
            <a:xfrm>
              <a:off x="10298912" y="5002563"/>
              <a:ext cx="4722253" cy="3143733"/>
            </a:xfrm>
            <a:prstGeom prst="roundRect">
              <a:avLst>
                <a:gd name="adj" fmla="val 16667"/>
              </a:avLst>
            </a:prstGeom>
            <a:noFill/>
            <a:ln w="9525" cap="flat" cmpd="sng">
              <a:solidFill>
                <a:srgbClr val="FDB3B4"/>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000"/>
              </a:pPr>
              <a:r>
                <a:rPr lang="en-US" sz="2200">
                  <a:solidFill>
                    <a:schemeClr val="tx1">
                      <a:lumMod val="75000"/>
                      <a:lumOff val="25000"/>
                    </a:schemeClr>
                  </a:solidFill>
                  <a:latin typeface="Open Sans"/>
                  <a:ea typeface="Open Sans"/>
                  <a:cs typeface="Open Sans"/>
                </a:rPr>
                <a:t>Identify signs and behaviors suggesting an ongoing or imminent cyberattack, unlike Indicators of Compromise (IoCs) that focus on evidence of a successful attack</a:t>
              </a:r>
              <a:endParaRPr lang="en-IN" sz="2200">
                <a:solidFill>
                  <a:schemeClr val="tx1">
                    <a:lumMod val="75000"/>
                    <a:lumOff val="25000"/>
                  </a:schemeClr>
                </a:solidFill>
                <a:latin typeface="Open Sans"/>
                <a:ea typeface="Open Sans"/>
                <a:cs typeface="Open Sans"/>
              </a:endParaRPr>
            </a:p>
          </p:txBody>
        </p:sp>
        <p:grpSp>
          <p:nvGrpSpPr>
            <p:cNvPr id="4" name="Group 3">
              <a:extLst>
                <a:ext uri="{FF2B5EF4-FFF2-40B4-BE49-F238E27FC236}">
                  <a16:creationId xmlns:a16="http://schemas.microsoft.com/office/drawing/2014/main" id="{99B2D20B-0407-EEF8-3559-9E18D48ED8DA}"/>
                </a:ext>
              </a:extLst>
            </p:cNvPr>
            <p:cNvGrpSpPr/>
            <p:nvPr/>
          </p:nvGrpSpPr>
          <p:grpSpPr>
            <a:xfrm>
              <a:off x="5577906" y="4581845"/>
              <a:ext cx="4722129" cy="3500952"/>
              <a:chOff x="5099982" y="4581844"/>
              <a:chExt cx="5619043" cy="4165916"/>
            </a:xfrm>
          </p:grpSpPr>
          <p:sp>
            <p:nvSpPr>
              <p:cNvPr id="199" name="Google Shape;199;p1"/>
              <p:cNvSpPr/>
              <p:nvPr/>
            </p:nvSpPr>
            <p:spPr>
              <a:xfrm>
                <a:off x="5099982" y="6025586"/>
                <a:ext cx="2722642" cy="2722174"/>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00" name="Google Shape;200;p1"/>
              <p:cNvSpPr/>
              <p:nvPr/>
            </p:nvSpPr>
            <p:spPr>
              <a:xfrm>
                <a:off x="6547514" y="4581844"/>
                <a:ext cx="2722642" cy="2371054"/>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DAD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201" name="Google Shape;201;p1"/>
              <p:cNvSpPr/>
              <p:nvPr/>
            </p:nvSpPr>
            <p:spPr>
              <a:xfrm>
                <a:off x="7992373" y="6025586"/>
                <a:ext cx="2726652" cy="2722174"/>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FDB3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202" name="Google Shape;202;p1"/>
              <p:cNvSpPr txBox="1"/>
              <p:nvPr/>
            </p:nvSpPr>
            <p:spPr>
              <a:xfrm>
                <a:off x="6054776" y="7112724"/>
                <a:ext cx="942158" cy="4837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203" name="Google Shape;203;p1"/>
              <p:cNvSpPr txBox="1"/>
              <p:nvPr/>
            </p:nvSpPr>
            <p:spPr>
              <a:xfrm>
                <a:off x="7407985" y="5595814"/>
                <a:ext cx="942158" cy="4837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204" name="Google Shape;204;p1"/>
              <p:cNvSpPr txBox="1"/>
              <p:nvPr/>
            </p:nvSpPr>
            <p:spPr>
              <a:xfrm>
                <a:off x="8861371" y="7070152"/>
                <a:ext cx="942158" cy="4837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2200" b="1" i="0" u="none" strike="noStrike" cap="none">
                  <a:solidFill>
                    <a:srgbClr val="3F3F3F"/>
                  </a:solidFill>
                  <a:latin typeface="Open Sans"/>
                  <a:ea typeface="Open Sans"/>
                  <a:cs typeface="Open Sans"/>
                  <a:sym typeface="Open Sans"/>
                </a:endParaRPr>
              </a:p>
            </p:txBody>
          </p:sp>
        </p:grpSp>
        <p:grpSp>
          <p:nvGrpSpPr>
            <p:cNvPr id="6" name="Group 5">
              <a:extLst>
                <a:ext uri="{FF2B5EF4-FFF2-40B4-BE49-F238E27FC236}">
                  <a16:creationId xmlns:a16="http://schemas.microsoft.com/office/drawing/2014/main" id="{409B9C74-5568-4D97-F6E5-C8180724D4E4}"/>
                </a:ext>
              </a:extLst>
            </p:cNvPr>
            <p:cNvGrpSpPr/>
            <p:nvPr/>
          </p:nvGrpSpPr>
          <p:grpSpPr>
            <a:xfrm>
              <a:off x="5390982" y="2191102"/>
              <a:ext cx="5095979" cy="2390742"/>
              <a:chOff x="5388877" y="2191102"/>
              <a:chExt cx="5095979" cy="2390742"/>
            </a:xfrm>
          </p:grpSpPr>
          <p:sp>
            <p:nvSpPr>
              <p:cNvPr id="196" name="Google Shape;196;p1"/>
              <p:cNvSpPr/>
              <p:nvPr/>
            </p:nvSpPr>
            <p:spPr>
              <a:xfrm>
                <a:off x="5388877" y="2191102"/>
                <a:ext cx="5095979" cy="2390742"/>
              </a:xfrm>
              <a:prstGeom prst="roundRect">
                <a:avLst>
                  <a:gd name="adj" fmla="val 16667"/>
                </a:avLst>
              </a:prstGeom>
              <a:noFill/>
              <a:ln w="9525" cap="flat" cmpd="sng">
                <a:solidFill>
                  <a:srgbClr val="FDAD73"/>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000"/>
                </a:pPr>
                <a:endParaRPr lang="en-IN" sz="2000">
                  <a:solidFill>
                    <a:srgbClr val="3F3F3F"/>
                  </a:solidFill>
                  <a:latin typeface="Open Sans"/>
                  <a:ea typeface="Open Sans"/>
                  <a:cs typeface="Open Sans"/>
                </a:endParaRPr>
              </a:p>
            </p:txBody>
          </p:sp>
          <p:sp>
            <p:nvSpPr>
              <p:cNvPr id="5" name="TextBox 4">
                <a:extLst>
                  <a:ext uri="{FF2B5EF4-FFF2-40B4-BE49-F238E27FC236}">
                    <a16:creationId xmlns:a16="http://schemas.microsoft.com/office/drawing/2014/main" id="{C73919B9-9D94-33E9-E393-9A7DAA660B44}"/>
                  </a:ext>
                </a:extLst>
              </p:cNvPr>
              <p:cNvSpPr txBox="1"/>
              <p:nvPr/>
            </p:nvSpPr>
            <p:spPr>
              <a:xfrm>
                <a:off x="5787523" y="2394531"/>
                <a:ext cx="4298687" cy="1998432"/>
              </a:xfrm>
              <a:prstGeom prst="rect">
                <a:avLst/>
              </a:prstGeom>
              <a:noFill/>
            </p:spPr>
            <p:txBody>
              <a:bodyPr wrap="square">
                <a:spAutoFit/>
              </a:bodyPr>
              <a:lstStyle/>
              <a:p>
                <a:pPr algn="ctr">
                  <a:lnSpc>
                    <a:spcPct val="114000"/>
                  </a:lnSpc>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Indicate potential ongoing attacks or high risks of attacks by resembling suspicious behavior and being more dynamic in nature</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3" name="Brandline_LVC">
            <a:extLst>
              <a:ext uri="{FF2B5EF4-FFF2-40B4-BE49-F238E27FC236}">
                <a16:creationId xmlns:a16="http://schemas.microsoft.com/office/drawing/2014/main" id="{E0DFF597-0521-0818-AE59-D51CFF7F2701}"/>
              </a:ext>
            </a:extLst>
          </p:cNvPr>
          <p:cNvSpPr/>
          <p:nvPr/>
        </p:nvSpPr>
        <p:spPr>
          <a:xfrm>
            <a:off x="5829300" y="875958"/>
            <a:ext cx="4605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9392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4"/>
          <p:cNvSpPr txBox="1">
            <a:spLocks noGrp="1"/>
          </p:cNvSpPr>
          <p:nvPr>
            <p:ph type="title"/>
          </p:nvPr>
        </p:nvSpPr>
        <p:spPr>
          <a:xfrm>
            <a:off x="-10160" y="28951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Indicators of Attacks</a:t>
            </a:r>
            <a:endParaRPr lang="en-IN">
              <a:solidFill>
                <a:schemeClr val="tx1">
                  <a:lumMod val="75000"/>
                  <a:lumOff val="25000"/>
                </a:schemeClr>
              </a:solidFill>
            </a:endParaRPr>
          </a:p>
        </p:txBody>
      </p:sp>
      <p:grpSp>
        <p:nvGrpSpPr>
          <p:cNvPr id="680" name="Google Shape;680;p74"/>
          <p:cNvGrpSpPr/>
          <p:nvPr/>
        </p:nvGrpSpPr>
        <p:grpSpPr>
          <a:xfrm>
            <a:off x="1711327" y="3604884"/>
            <a:ext cx="12833341" cy="4358483"/>
            <a:chOff x="1711327" y="2794001"/>
            <a:chExt cx="12833341" cy="4358483"/>
          </a:xfrm>
        </p:grpSpPr>
        <p:grpSp>
          <p:nvGrpSpPr>
            <p:cNvPr id="681" name="Google Shape;681;p74"/>
            <p:cNvGrpSpPr/>
            <p:nvPr/>
          </p:nvGrpSpPr>
          <p:grpSpPr>
            <a:xfrm>
              <a:off x="1711327" y="2794001"/>
              <a:ext cx="12833341" cy="4358483"/>
              <a:chOff x="723841" y="1447800"/>
              <a:chExt cx="7945274" cy="2647950"/>
            </a:xfrm>
          </p:grpSpPr>
          <p:sp>
            <p:nvSpPr>
              <p:cNvPr id="682" name="Google Shape;682;p74"/>
              <p:cNvSpPr/>
              <p:nvPr/>
            </p:nvSpPr>
            <p:spPr>
              <a:xfrm>
                <a:off x="1371600"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74"/>
              <p:cNvSpPr/>
              <p:nvPr/>
            </p:nvSpPr>
            <p:spPr>
              <a:xfrm>
                <a:off x="2876947"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4"/>
              <p:cNvSpPr/>
              <p:nvPr/>
            </p:nvSpPr>
            <p:spPr>
              <a:xfrm>
                <a:off x="4382294"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4"/>
              <p:cNvSpPr/>
              <p:nvPr/>
            </p:nvSpPr>
            <p:spPr>
              <a:xfrm>
                <a:off x="5887641" y="2465387"/>
                <a:ext cx="608013" cy="1630363"/>
              </a:xfrm>
              <a:custGeom>
                <a:avLst/>
                <a:gdLst/>
                <a:ahLst/>
                <a:cxnLst/>
                <a:rect l="l" t="t" r="r" b="b"/>
                <a:pathLst>
                  <a:path w="275" h="736" extrusionOk="0">
                    <a:moveTo>
                      <a:pt x="275" y="137"/>
                    </a:moveTo>
                    <a:cubicBezTo>
                      <a:pt x="275" y="61"/>
                      <a:pt x="214" y="0"/>
                      <a:pt x="138" y="0"/>
                    </a:cubicBezTo>
                    <a:cubicBezTo>
                      <a:pt x="62" y="0"/>
                      <a:pt x="0" y="61"/>
                      <a:pt x="0" y="137"/>
                    </a:cubicBezTo>
                    <a:cubicBezTo>
                      <a:pt x="0" y="192"/>
                      <a:pt x="33" y="240"/>
                      <a:pt x="79" y="262"/>
                    </a:cubicBezTo>
                    <a:cubicBezTo>
                      <a:pt x="79" y="688"/>
                      <a:pt x="79" y="688"/>
                      <a:pt x="79" y="688"/>
                    </a:cubicBezTo>
                    <a:cubicBezTo>
                      <a:pt x="79" y="715"/>
                      <a:pt x="101" y="736"/>
                      <a:pt x="127" y="736"/>
                    </a:cubicBezTo>
                    <a:cubicBezTo>
                      <a:pt x="156" y="736"/>
                      <a:pt x="156" y="736"/>
                      <a:pt x="156" y="736"/>
                    </a:cubicBezTo>
                    <a:cubicBezTo>
                      <a:pt x="183" y="736"/>
                      <a:pt x="204" y="715"/>
                      <a:pt x="204" y="688"/>
                    </a:cubicBezTo>
                    <a:cubicBezTo>
                      <a:pt x="204" y="258"/>
                      <a:pt x="204" y="258"/>
                      <a:pt x="204" y="258"/>
                    </a:cubicBezTo>
                    <a:cubicBezTo>
                      <a:pt x="247" y="234"/>
                      <a:pt x="275" y="189"/>
                      <a:pt x="275" y="137"/>
                    </a:cubicBezTo>
                    <a:close/>
                    <a:moveTo>
                      <a:pt x="246" y="137"/>
                    </a:moveTo>
                    <a:cubicBezTo>
                      <a:pt x="246" y="177"/>
                      <a:pt x="225" y="211"/>
                      <a:pt x="193" y="230"/>
                    </a:cubicBezTo>
                    <a:cubicBezTo>
                      <a:pt x="177" y="240"/>
                      <a:pt x="158" y="245"/>
                      <a:pt x="138" y="245"/>
                    </a:cubicBezTo>
                    <a:cubicBezTo>
                      <a:pt x="120" y="245"/>
                      <a:pt x="103" y="241"/>
                      <a:pt x="88" y="233"/>
                    </a:cubicBezTo>
                    <a:cubicBezTo>
                      <a:pt x="53" y="215"/>
                      <a:pt x="30" y="179"/>
                      <a:pt x="30" y="137"/>
                    </a:cubicBezTo>
                    <a:cubicBezTo>
                      <a:pt x="30" y="78"/>
                      <a:pt x="78" y="29"/>
                      <a:pt x="138" y="29"/>
                    </a:cubicBezTo>
                    <a:cubicBezTo>
                      <a:pt x="197" y="29"/>
                      <a:pt x="246" y="78"/>
                      <a:pt x="246" y="137"/>
                    </a:cubicBez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4"/>
              <p:cNvSpPr/>
              <p:nvPr/>
            </p:nvSpPr>
            <p:spPr>
              <a:xfrm>
                <a:off x="7392987" y="1447800"/>
                <a:ext cx="608013" cy="1630363"/>
              </a:xfrm>
              <a:custGeom>
                <a:avLst/>
                <a:gdLst/>
                <a:ahLst/>
                <a:cxnLst/>
                <a:rect l="l" t="t" r="r" b="b"/>
                <a:pathLst>
                  <a:path w="275" h="736" extrusionOk="0">
                    <a:moveTo>
                      <a:pt x="204" y="478"/>
                    </a:moveTo>
                    <a:cubicBezTo>
                      <a:pt x="204" y="48"/>
                      <a:pt x="204" y="48"/>
                      <a:pt x="204" y="48"/>
                    </a:cubicBezTo>
                    <a:cubicBezTo>
                      <a:pt x="204" y="21"/>
                      <a:pt x="183" y="0"/>
                      <a:pt x="156" y="0"/>
                    </a:cubicBezTo>
                    <a:cubicBezTo>
                      <a:pt x="127" y="0"/>
                      <a:pt x="127" y="0"/>
                      <a:pt x="127" y="0"/>
                    </a:cubicBezTo>
                    <a:cubicBezTo>
                      <a:pt x="101" y="0"/>
                      <a:pt x="79" y="21"/>
                      <a:pt x="79" y="48"/>
                    </a:cubicBezTo>
                    <a:cubicBezTo>
                      <a:pt x="79" y="474"/>
                      <a:pt x="79" y="474"/>
                      <a:pt x="79" y="474"/>
                    </a:cubicBezTo>
                    <a:cubicBezTo>
                      <a:pt x="33" y="496"/>
                      <a:pt x="0" y="544"/>
                      <a:pt x="0" y="599"/>
                    </a:cubicBezTo>
                    <a:cubicBezTo>
                      <a:pt x="0" y="675"/>
                      <a:pt x="62" y="736"/>
                      <a:pt x="138" y="736"/>
                    </a:cubicBezTo>
                    <a:cubicBezTo>
                      <a:pt x="214" y="736"/>
                      <a:pt x="275" y="675"/>
                      <a:pt x="275" y="599"/>
                    </a:cubicBezTo>
                    <a:cubicBezTo>
                      <a:pt x="275" y="547"/>
                      <a:pt x="247" y="502"/>
                      <a:pt x="204" y="478"/>
                    </a:cubicBezTo>
                    <a:close/>
                    <a:moveTo>
                      <a:pt x="138" y="707"/>
                    </a:moveTo>
                    <a:cubicBezTo>
                      <a:pt x="78" y="707"/>
                      <a:pt x="30" y="658"/>
                      <a:pt x="30" y="599"/>
                    </a:cubicBezTo>
                    <a:cubicBezTo>
                      <a:pt x="30" y="557"/>
                      <a:pt x="53" y="521"/>
                      <a:pt x="88" y="503"/>
                    </a:cubicBezTo>
                    <a:cubicBezTo>
                      <a:pt x="103" y="495"/>
                      <a:pt x="120" y="491"/>
                      <a:pt x="138" y="491"/>
                    </a:cubicBezTo>
                    <a:cubicBezTo>
                      <a:pt x="158" y="491"/>
                      <a:pt x="177" y="496"/>
                      <a:pt x="193" y="506"/>
                    </a:cubicBezTo>
                    <a:cubicBezTo>
                      <a:pt x="225" y="525"/>
                      <a:pt x="246" y="559"/>
                      <a:pt x="246" y="599"/>
                    </a:cubicBezTo>
                    <a:cubicBezTo>
                      <a:pt x="246" y="658"/>
                      <a:pt x="197" y="707"/>
                      <a:pt x="138" y="707"/>
                    </a:cubicBezTo>
                    <a:close/>
                  </a:path>
                </a:pathLst>
              </a:custGeom>
              <a:solidFill>
                <a:srgbClr val="E9AF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74"/>
              <p:cNvSpPr txBox="1"/>
              <p:nvPr/>
            </p:nvSpPr>
            <p:spPr>
              <a:xfrm>
                <a:off x="723841" y="3274363"/>
                <a:ext cx="1923887" cy="52501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Unusual login attempts</a:t>
                </a:r>
                <a:endParaRPr sz="2200" b="0" i="0" u="none" strike="noStrike" cap="none">
                  <a:solidFill>
                    <a:schemeClr val="tx1">
                      <a:lumMod val="75000"/>
                      <a:lumOff val="25000"/>
                    </a:schemeClr>
                  </a:solidFill>
                  <a:latin typeface="Arial"/>
                  <a:ea typeface="Arial"/>
                  <a:cs typeface="Arial"/>
                  <a:sym typeface="Arial"/>
                </a:endParaRPr>
              </a:p>
            </p:txBody>
          </p:sp>
          <p:sp>
            <p:nvSpPr>
              <p:cNvPr id="688" name="Google Shape;688;p74"/>
              <p:cNvSpPr txBox="1"/>
              <p:nvPr/>
            </p:nvSpPr>
            <p:spPr>
              <a:xfrm>
                <a:off x="3734535" y="3274363"/>
                <a:ext cx="1923887" cy="52501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Abnormal data transfer patterns</a:t>
                </a:r>
                <a:endParaRPr sz="2200" b="0" i="0" u="none" strike="noStrike" cap="none">
                  <a:solidFill>
                    <a:schemeClr val="tx1">
                      <a:lumMod val="75000"/>
                      <a:lumOff val="25000"/>
                    </a:schemeClr>
                  </a:solidFill>
                  <a:latin typeface="Arial"/>
                  <a:ea typeface="Arial"/>
                  <a:cs typeface="Arial"/>
                  <a:sym typeface="Arial"/>
                </a:endParaRPr>
              </a:p>
            </p:txBody>
          </p:sp>
          <p:sp>
            <p:nvSpPr>
              <p:cNvPr id="689" name="Google Shape;689;p74"/>
              <p:cNvSpPr txBox="1"/>
              <p:nvPr/>
            </p:nvSpPr>
            <p:spPr>
              <a:xfrm>
                <a:off x="6745228" y="3274363"/>
                <a:ext cx="1923887" cy="75949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Traffics originating from high-risk location</a:t>
                </a:r>
                <a:endParaRPr sz="2200" b="0" i="0" u="none" strike="noStrike" cap="none">
                  <a:solidFill>
                    <a:schemeClr val="tx1">
                      <a:lumMod val="75000"/>
                      <a:lumOff val="25000"/>
                    </a:schemeClr>
                  </a:solidFill>
                  <a:latin typeface="Arial"/>
                  <a:ea typeface="Arial"/>
                  <a:cs typeface="Arial"/>
                  <a:sym typeface="Arial"/>
                </a:endParaRPr>
              </a:p>
            </p:txBody>
          </p:sp>
          <p:sp>
            <p:nvSpPr>
              <p:cNvPr id="690" name="Google Shape;690;p74"/>
              <p:cNvSpPr txBox="1"/>
              <p:nvPr/>
            </p:nvSpPr>
            <p:spPr>
              <a:xfrm>
                <a:off x="2229188" y="1504950"/>
                <a:ext cx="1923887" cy="52501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Escalation of user </a:t>
                </a:r>
                <a:r>
                  <a:rPr lang="en-US" sz="2200">
                    <a:solidFill>
                      <a:schemeClr val="tx1">
                        <a:lumMod val="75000"/>
                        <a:lumOff val="25000"/>
                      </a:schemeClr>
                    </a:solidFill>
                    <a:latin typeface="Open Sans"/>
                    <a:ea typeface="Open Sans"/>
                    <a:cs typeface="Open Sans"/>
                    <a:sym typeface="Open Sans"/>
                  </a:rPr>
                  <a:t>p</a:t>
                </a:r>
                <a:r>
                  <a:rPr lang="en-US" sz="2200" b="0" i="0" u="none" strike="noStrike" cap="none">
                    <a:solidFill>
                      <a:schemeClr val="tx1">
                        <a:lumMod val="75000"/>
                        <a:lumOff val="25000"/>
                      </a:schemeClr>
                    </a:solidFill>
                    <a:latin typeface="Open Sans"/>
                    <a:ea typeface="Open Sans"/>
                    <a:cs typeface="Open Sans"/>
                    <a:sym typeface="Open Sans"/>
                  </a:rPr>
                  <a:t>rivileges</a:t>
                </a:r>
                <a:endParaRPr sz="1400" b="0" i="0" u="none" strike="noStrike" cap="none">
                  <a:solidFill>
                    <a:schemeClr val="tx1">
                      <a:lumMod val="75000"/>
                      <a:lumOff val="25000"/>
                    </a:schemeClr>
                  </a:solidFill>
                  <a:latin typeface="Arial"/>
                  <a:ea typeface="Arial"/>
                  <a:cs typeface="Arial"/>
                  <a:sym typeface="Arial"/>
                </a:endParaRPr>
              </a:p>
            </p:txBody>
          </p:sp>
          <p:sp>
            <p:nvSpPr>
              <p:cNvPr id="691" name="Google Shape;691;p74"/>
              <p:cNvSpPr txBox="1"/>
              <p:nvPr/>
            </p:nvSpPr>
            <p:spPr>
              <a:xfrm>
                <a:off x="5239882" y="1504950"/>
                <a:ext cx="1923887" cy="52501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Modification of critical system files</a:t>
                </a:r>
                <a:endParaRPr sz="2200" b="0" i="0" u="none" strike="noStrike" cap="none">
                  <a:solidFill>
                    <a:schemeClr val="tx1">
                      <a:lumMod val="75000"/>
                      <a:lumOff val="25000"/>
                    </a:schemeClr>
                  </a:solidFill>
                  <a:latin typeface="Arial"/>
                  <a:ea typeface="Arial"/>
                  <a:cs typeface="Arial"/>
                  <a:sym typeface="Arial"/>
                </a:endParaRPr>
              </a:p>
            </p:txBody>
          </p:sp>
        </p:grpSp>
        <p:sp>
          <p:nvSpPr>
            <p:cNvPr id="692" name="Google Shape;692;p74"/>
            <p:cNvSpPr txBox="1"/>
            <p:nvPr/>
          </p:nvSpPr>
          <p:spPr>
            <a:xfrm>
              <a:off x="2976080" y="4710549"/>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693" name="Google Shape;693;p74"/>
            <p:cNvSpPr txBox="1"/>
            <p:nvPr/>
          </p:nvSpPr>
          <p:spPr>
            <a:xfrm>
              <a:off x="5409647"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694" name="Google Shape;694;p74"/>
            <p:cNvSpPr txBox="1"/>
            <p:nvPr/>
          </p:nvSpPr>
          <p:spPr>
            <a:xfrm>
              <a:off x="7855446"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695" name="Google Shape;695;p74"/>
            <p:cNvSpPr txBox="1"/>
            <p:nvPr/>
          </p:nvSpPr>
          <p:spPr>
            <a:xfrm>
              <a:off x="10270469" y="4727204"/>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696" name="Google Shape;696;p74"/>
            <p:cNvSpPr txBox="1"/>
            <p:nvPr/>
          </p:nvSpPr>
          <p:spPr>
            <a:xfrm>
              <a:off x="12681542" y="4710545"/>
              <a:ext cx="526627" cy="5023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grpSp>
      <p:sp>
        <p:nvSpPr>
          <p:cNvPr id="697" name="Google Shape;697;p74"/>
          <p:cNvSpPr txBox="1"/>
          <p:nvPr/>
        </p:nvSpPr>
        <p:spPr>
          <a:xfrm>
            <a:off x="6522708" y="1961749"/>
            <a:ext cx="352927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Rundown of some IoAs:</a:t>
            </a:r>
            <a:endParaRPr lang="en-IN" sz="1400" b="0" i="0" u="none" strike="noStrike" cap="none">
              <a:solidFill>
                <a:schemeClr val="tx1">
                  <a:lumMod val="75000"/>
                  <a:lumOff val="25000"/>
                </a:schemeClr>
              </a:solidFill>
              <a:latin typeface="Arial"/>
              <a:ea typeface="Arial"/>
              <a:cs typeface="Arial"/>
              <a:sym typeface="Arial"/>
            </a:endParaRPr>
          </a:p>
        </p:txBody>
      </p:sp>
      <p:sp>
        <p:nvSpPr>
          <p:cNvPr id="3" name="Brandline_LVC">
            <a:extLst>
              <a:ext uri="{FF2B5EF4-FFF2-40B4-BE49-F238E27FC236}">
                <a16:creationId xmlns:a16="http://schemas.microsoft.com/office/drawing/2014/main" id="{F7B1B9A3-AF48-2528-305B-F4EEF9728342}"/>
              </a:ext>
            </a:extLst>
          </p:cNvPr>
          <p:cNvSpPr/>
          <p:nvPr/>
        </p:nvSpPr>
        <p:spPr>
          <a:xfrm>
            <a:off x="5829300" y="875958"/>
            <a:ext cx="4605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6984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C844A-368B-12BF-09BA-2C5318967330}"/>
              </a:ext>
            </a:extLst>
          </p:cNvPr>
          <p:cNvSpPr>
            <a:spLocks noGrp="1"/>
          </p:cNvSpPr>
          <p:nvPr>
            <p:ph type="title"/>
          </p:nvPr>
        </p:nvSpPr>
        <p:spPr>
          <a:xfrm>
            <a:off x="-10160" y="289512"/>
            <a:ext cx="16276320" cy="687244"/>
          </a:xfrm>
        </p:spPr>
        <p:txBody>
          <a:bodyPr/>
          <a:lstStyle/>
          <a:p>
            <a:r>
              <a:rPr lang="en-US">
                <a:solidFill>
                  <a:schemeClr val="tx1">
                    <a:lumMod val="75000"/>
                    <a:lumOff val="25000"/>
                  </a:schemeClr>
                </a:solidFill>
              </a:rPr>
              <a:t>IOC vs IOA</a:t>
            </a:r>
          </a:p>
        </p:txBody>
      </p:sp>
      <p:graphicFrame>
        <p:nvGraphicFramePr>
          <p:cNvPr id="5" name="Table 4">
            <a:extLst>
              <a:ext uri="{FF2B5EF4-FFF2-40B4-BE49-F238E27FC236}">
                <a16:creationId xmlns:a16="http://schemas.microsoft.com/office/drawing/2014/main" id="{1B465924-86D3-CF26-DE0B-767D17074141}"/>
              </a:ext>
            </a:extLst>
          </p:cNvPr>
          <p:cNvGraphicFramePr>
            <a:graphicFrameLocks noGrp="1"/>
          </p:cNvGraphicFramePr>
          <p:nvPr>
            <p:extLst>
              <p:ext uri="{D42A27DB-BD31-4B8C-83A1-F6EECF244321}">
                <p14:modId xmlns:p14="http://schemas.microsoft.com/office/powerpoint/2010/main" val="569619885"/>
              </p:ext>
            </p:extLst>
          </p:nvPr>
        </p:nvGraphicFramePr>
        <p:xfrm>
          <a:off x="1085003" y="1657160"/>
          <a:ext cx="14085994" cy="6750042"/>
        </p:xfrm>
        <a:graphic>
          <a:graphicData uri="http://schemas.openxmlformats.org/drawingml/2006/table">
            <a:tbl>
              <a:tblPr firstRow="1" bandRow="1">
                <a:tableStyleId>{A95A6ED9-2676-4281-9FAD-8015A04E7BE0}</a:tableStyleId>
              </a:tblPr>
              <a:tblGrid>
                <a:gridCol w="1232523">
                  <a:extLst>
                    <a:ext uri="{9D8B030D-6E8A-4147-A177-3AD203B41FA5}">
                      <a16:colId xmlns:a16="http://schemas.microsoft.com/office/drawing/2014/main" val="1256951286"/>
                    </a:ext>
                  </a:extLst>
                </a:gridCol>
                <a:gridCol w="2391310">
                  <a:extLst>
                    <a:ext uri="{9D8B030D-6E8A-4147-A177-3AD203B41FA5}">
                      <a16:colId xmlns:a16="http://schemas.microsoft.com/office/drawing/2014/main" val="879352641"/>
                    </a:ext>
                  </a:extLst>
                </a:gridCol>
                <a:gridCol w="5534100">
                  <a:extLst>
                    <a:ext uri="{9D8B030D-6E8A-4147-A177-3AD203B41FA5}">
                      <a16:colId xmlns:a16="http://schemas.microsoft.com/office/drawing/2014/main" val="1110803675"/>
                    </a:ext>
                  </a:extLst>
                </a:gridCol>
                <a:gridCol w="4928061">
                  <a:extLst>
                    <a:ext uri="{9D8B030D-6E8A-4147-A177-3AD203B41FA5}">
                      <a16:colId xmlns:a16="http://schemas.microsoft.com/office/drawing/2014/main" val="2052058358"/>
                    </a:ext>
                  </a:extLst>
                </a:gridCol>
              </a:tblGrid>
              <a:tr h="1185348">
                <a:tc>
                  <a:txBody>
                    <a:bodyPr/>
                    <a:lstStyle/>
                    <a:p>
                      <a:pPr marR="0" algn="ctr" rtl="0">
                        <a:lnSpc>
                          <a:spcPct val="114000"/>
                        </a:lnSpc>
                        <a:spcBef>
                          <a:spcPts val="0"/>
                        </a:spcBef>
                        <a:spcAft>
                          <a:spcPts val="0"/>
                        </a:spcAft>
                        <a:buClr>
                          <a:srgbClr val="000000"/>
                        </a:buClr>
                        <a:buSzPts val="2000"/>
                        <a:buFont typeface="Arial"/>
                      </a:pPr>
                      <a:endParaRPr lang="en-US" sz="2800" b="0" i="0" u="none" strike="noStrike" cap="none">
                        <a:solidFill>
                          <a:schemeClr val="tx1">
                            <a:lumMod val="75000"/>
                            <a:lumOff val="25000"/>
                          </a:schemeClr>
                        </a:solidFill>
                        <a:latin typeface="Open Sans"/>
                        <a:ea typeface="Open Sans"/>
                        <a:cs typeface="Open Sans"/>
                        <a:sym typeface="Arial"/>
                      </a:endParaRPr>
                    </a:p>
                  </a:txBody>
                  <a:tcPr anchor="ctr">
                    <a:solidFill>
                      <a:schemeClr val="accent1">
                        <a:lumMod val="60000"/>
                        <a:lumOff val="40000"/>
                      </a:schemeClr>
                    </a:solidFill>
                  </a:tcPr>
                </a:tc>
                <a:tc>
                  <a:txBody>
                    <a:bodyPr/>
                    <a:lstStyle/>
                    <a:p>
                      <a:pPr marR="0" algn="ctr" rtl="0" fontAlgn="b">
                        <a:lnSpc>
                          <a:spcPct val="114000"/>
                        </a:lnSpc>
                        <a:spcBef>
                          <a:spcPts val="0"/>
                        </a:spcBef>
                        <a:spcAft>
                          <a:spcPts val="0"/>
                        </a:spcAft>
                        <a:buClr>
                          <a:srgbClr val="000000"/>
                        </a:buClr>
                        <a:buSzPts val="2000"/>
                        <a:buFont typeface="Arial"/>
                      </a:pPr>
                      <a:r>
                        <a:rPr lang="en-US" sz="2800" b="1" i="0" u="none" strike="noStrike" cap="none">
                          <a:solidFill>
                            <a:schemeClr val="tx1">
                              <a:lumMod val="75000"/>
                              <a:lumOff val="25000"/>
                            </a:schemeClr>
                          </a:solidFill>
                          <a:latin typeface="Open Sans"/>
                          <a:ea typeface="Open Sans"/>
                          <a:cs typeface="Open Sans"/>
                          <a:sym typeface="Arial"/>
                        </a:rPr>
                        <a:t>Feature</a:t>
                      </a:r>
                    </a:p>
                  </a:txBody>
                  <a:tcPr marL="22860" marR="22860" marT="15240" marB="15240" anchor="ctr">
                    <a:solidFill>
                      <a:schemeClr val="accent1">
                        <a:lumMod val="60000"/>
                        <a:lumOff val="40000"/>
                      </a:schemeClr>
                    </a:solidFill>
                  </a:tcPr>
                </a:tc>
                <a:tc>
                  <a:txBody>
                    <a:bodyPr/>
                    <a:lstStyle/>
                    <a:p>
                      <a:pPr marR="0" algn="ctr" rtl="0" fontAlgn="b">
                        <a:lnSpc>
                          <a:spcPct val="114000"/>
                        </a:lnSpc>
                        <a:spcBef>
                          <a:spcPts val="0"/>
                        </a:spcBef>
                        <a:spcAft>
                          <a:spcPts val="0"/>
                        </a:spcAft>
                        <a:buClr>
                          <a:srgbClr val="000000"/>
                        </a:buClr>
                        <a:buSzPts val="2000"/>
                        <a:buFont typeface="Arial"/>
                      </a:pPr>
                      <a:r>
                        <a:rPr lang="en-US" sz="2800" b="1" i="0" u="none" strike="noStrike" cap="none">
                          <a:solidFill>
                            <a:schemeClr val="tx1">
                              <a:lumMod val="75000"/>
                              <a:lumOff val="25000"/>
                            </a:schemeClr>
                          </a:solidFill>
                          <a:latin typeface="Open Sans"/>
                          <a:ea typeface="Open Sans"/>
                          <a:cs typeface="Open Sans"/>
                          <a:sym typeface="Arial"/>
                        </a:rPr>
                        <a:t>Indicator of compromise</a:t>
                      </a:r>
                    </a:p>
                  </a:txBody>
                  <a:tcPr marL="22860" marR="22860" marT="15240" marB="15240" anchor="ctr">
                    <a:solidFill>
                      <a:schemeClr val="accent1">
                        <a:lumMod val="60000"/>
                        <a:lumOff val="40000"/>
                      </a:schemeClr>
                    </a:solidFill>
                  </a:tcPr>
                </a:tc>
                <a:tc>
                  <a:txBody>
                    <a:bodyPr/>
                    <a:lstStyle/>
                    <a:p>
                      <a:pPr marR="0" algn="ctr" rtl="0" fontAlgn="b">
                        <a:lnSpc>
                          <a:spcPct val="114000"/>
                        </a:lnSpc>
                        <a:spcBef>
                          <a:spcPts val="0"/>
                        </a:spcBef>
                        <a:spcAft>
                          <a:spcPts val="0"/>
                        </a:spcAft>
                        <a:buClr>
                          <a:srgbClr val="000000"/>
                        </a:buClr>
                        <a:buSzPts val="2000"/>
                        <a:buFont typeface="Arial"/>
                      </a:pPr>
                      <a:r>
                        <a:rPr lang="en-US" sz="2800" b="1" i="0" u="none" strike="noStrike" cap="none">
                          <a:solidFill>
                            <a:schemeClr val="tx1">
                              <a:lumMod val="75000"/>
                              <a:lumOff val="25000"/>
                            </a:schemeClr>
                          </a:solidFill>
                          <a:latin typeface="Open Sans"/>
                          <a:ea typeface="Open Sans"/>
                          <a:cs typeface="Open Sans"/>
                          <a:sym typeface="Arial"/>
                        </a:rPr>
                        <a:t>Indicator of attack</a:t>
                      </a:r>
                    </a:p>
                  </a:txBody>
                  <a:tcPr marL="22860" marR="22860" marT="15240" marB="15240" anchor="ctr">
                    <a:solidFill>
                      <a:schemeClr val="accent1">
                        <a:lumMod val="60000"/>
                        <a:lumOff val="40000"/>
                      </a:schemeClr>
                    </a:solidFill>
                  </a:tcPr>
                </a:tc>
                <a:extLst>
                  <a:ext uri="{0D108BD9-81ED-4DB2-BD59-A6C34878D82A}">
                    <a16:rowId xmlns:a16="http://schemas.microsoft.com/office/drawing/2014/main" val="864556791"/>
                  </a:ext>
                </a:extLst>
              </a:tr>
              <a:tr h="1185348">
                <a:tc>
                  <a:txBody>
                    <a:bodyPr/>
                    <a:lstStyle/>
                    <a:p>
                      <a:pPr marR="0" algn="ctr" rtl="0">
                        <a:lnSpc>
                          <a:spcPct val="114000"/>
                        </a:lnSpc>
                        <a:spcBef>
                          <a:spcPts val="0"/>
                        </a:spcBef>
                        <a:spcAft>
                          <a:spcPts val="0"/>
                        </a:spcAft>
                        <a:buClr>
                          <a:srgbClr val="000000"/>
                        </a:buClr>
                        <a:buSzPts val="2000"/>
                        <a:buFont typeface="Arial"/>
                      </a:pPr>
                      <a:r>
                        <a:rPr lang="en-US" sz="2400" b="0" i="0" u="none" strike="noStrike" cap="none">
                          <a:solidFill>
                            <a:schemeClr val="tx1">
                              <a:lumMod val="75000"/>
                              <a:lumOff val="25000"/>
                            </a:schemeClr>
                          </a:solidFill>
                          <a:latin typeface="Open Sans"/>
                          <a:ea typeface="Open Sans"/>
                          <a:cs typeface="Open Sans"/>
                          <a:sym typeface="Arial"/>
                        </a:rPr>
                        <a:t>1</a:t>
                      </a:r>
                    </a:p>
                  </a:txBody>
                  <a:tcPr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Focus</a:t>
                      </a:r>
                    </a:p>
                  </a:txBody>
                  <a:tcPr marL="22860" marR="22860" marT="15240" marB="15240"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Evidence of past compromise</a:t>
                      </a:r>
                    </a:p>
                  </a:txBody>
                  <a:tcPr marL="22860" marR="22860" marT="15240" marB="15240"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Signs of ongoing attack</a:t>
                      </a:r>
                    </a:p>
                  </a:txBody>
                  <a:tcPr marL="22860" marR="22860" marT="15240" marB="15240" anchor="ctr"/>
                </a:tc>
                <a:extLst>
                  <a:ext uri="{0D108BD9-81ED-4DB2-BD59-A6C34878D82A}">
                    <a16:rowId xmlns:a16="http://schemas.microsoft.com/office/drawing/2014/main" val="2238326460"/>
                  </a:ext>
                </a:extLst>
              </a:tr>
              <a:tr h="1461388">
                <a:tc>
                  <a:txBody>
                    <a:bodyPr/>
                    <a:lstStyle/>
                    <a:p>
                      <a:pPr marR="0" algn="ctr" rtl="0">
                        <a:lnSpc>
                          <a:spcPct val="114000"/>
                        </a:lnSpc>
                        <a:spcBef>
                          <a:spcPts val="0"/>
                        </a:spcBef>
                        <a:spcAft>
                          <a:spcPts val="0"/>
                        </a:spcAft>
                        <a:buClr>
                          <a:srgbClr val="000000"/>
                        </a:buClr>
                        <a:buSzPts val="2000"/>
                        <a:buFont typeface="Arial"/>
                      </a:pPr>
                      <a:r>
                        <a:rPr lang="en-US" sz="2400" b="0" i="0" u="none" strike="noStrike" cap="none">
                          <a:solidFill>
                            <a:schemeClr val="tx1">
                              <a:lumMod val="75000"/>
                              <a:lumOff val="25000"/>
                            </a:schemeClr>
                          </a:solidFill>
                          <a:latin typeface="Open Sans"/>
                          <a:ea typeface="Open Sans"/>
                          <a:cs typeface="Open Sans"/>
                          <a:sym typeface="Arial"/>
                        </a:rPr>
                        <a:t>2</a:t>
                      </a:r>
                    </a:p>
                  </a:txBody>
                  <a:tcPr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Nature</a:t>
                      </a:r>
                    </a:p>
                  </a:txBody>
                  <a:tcPr marL="22860" marR="22860" marT="15240" marB="15240"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Specific, static digital evidence</a:t>
                      </a:r>
                    </a:p>
                  </a:txBody>
                  <a:tcPr marL="22860" marR="22860" marT="15240" marB="15240"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Broader, dynamic patterns of activity</a:t>
                      </a:r>
                    </a:p>
                  </a:txBody>
                  <a:tcPr marL="22860" marR="22860" marT="15240" marB="15240" anchor="ctr"/>
                </a:tc>
                <a:extLst>
                  <a:ext uri="{0D108BD9-81ED-4DB2-BD59-A6C34878D82A}">
                    <a16:rowId xmlns:a16="http://schemas.microsoft.com/office/drawing/2014/main" val="1011040820"/>
                  </a:ext>
                </a:extLst>
              </a:tr>
              <a:tr h="1732610">
                <a:tc>
                  <a:txBody>
                    <a:bodyPr/>
                    <a:lstStyle/>
                    <a:p>
                      <a:pPr marR="0" algn="ctr" rtl="0">
                        <a:lnSpc>
                          <a:spcPct val="114000"/>
                        </a:lnSpc>
                        <a:spcBef>
                          <a:spcPts val="0"/>
                        </a:spcBef>
                        <a:spcAft>
                          <a:spcPts val="0"/>
                        </a:spcAft>
                        <a:buClr>
                          <a:srgbClr val="000000"/>
                        </a:buClr>
                        <a:buSzPts val="2000"/>
                        <a:buFont typeface="Arial"/>
                      </a:pPr>
                      <a:r>
                        <a:rPr lang="en-US" sz="2400" b="0" i="0" u="none" strike="noStrike" cap="none">
                          <a:solidFill>
                            <a:schemeClr val="tx1">
                              <a:lumMod val="75000"/>
                              <a:lumOff val="25000"/>
                            </a:schemeClr>
                          </a:solidFill>
                          <a:latin typeface="Open Sans"/>
                          <a:ea typeface="Open Sans"/>
                          <a:cs typeface="Open Sans"/>
                          <a:sym typeface="Arial"/>
                        </a:rPr>
                        <a:t>3</a:t>
                      </a:r>
                    </a:p>
                  </a:txBody>
                  <a:tcPr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Detection</a:t>
                      </a:r>
                    </a:p>
                  </a:txBody>
                  <a:tcPr marL="22860" marR="22860" marT="15240" marB="15240"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Identify already compromised systems</a:t>
                      </a:r>
                    </a:p>
                  </a:txBody>
                  <a:tcPr marL="22860" marR="22860" marT="15240" marB="15240" anchor="ctr"/>
                </a:tc>
                <a:tc>
                  <a:txBody>
                    <a:bodyPr/>
                    <a:lstStyle/>
                    <a:p>
                      <a:pPr marR="0" algn="ctr" rtl="0" fontAlgn="b">
                        <a:lnSpc>
                          <a:spcPct val="114000"/>
                        </a:lnSpc>
                        <a:spcBef>
                          <a:spcPts val="0"/>
                        </a:spcBef>
                        <a:spcAft>
                          <a:spcPts val="0"/>
                        </a:spcAft>
                        <a:buClr>
                          <a:srgbClr val="000000"/>
                        </a:buClr>
                        <a:buSzPts val="2000"/>
                        <a:buFont typeface="Arial"/>
                      </a:pPr>
                      <a:r>
                        <a:rPr lang="en-IN" sz="2200" b="0" i="0" u="none" strike="noStrike" cap="none">
                          <a:solidFill>
                            <a:schemeClr val="tx1">
                              <a:lumMod val="75000"/>
                              <a:lumOff val="25000"/>
                            </a:schemeClr>
                          </a:solidFill>
                          <a:effectLst/>
                          <a:latin typeface="Open Sans"/>
                          <a:ea typeface="Open Sans"/>
                          <a:cs typeface="Open Sans"/>
                          <a:sym typeface="Arial"/>
                        </a:rPr>
                        <a:t>Proactively identify potential attacks</a:t>
                      </a:r>
                      <a:endParaRPr lang="en-US" sz="2200" b="0" i="0" u="none" strike="noStrike" cap="none">
                        <a:solidFill>
                          <a:schemeClr val="tx1">
                            <a:lumMod val="75000"/>
                            <a:lumOff val="25000"/>
                          </a:schemeClr>
                        </a:solidFill>
                        <a:latin typeface="Open Sans"/>
                        <a:ea typeface="Open Sans"/>
                        <a:cs typeface="Open Sans"/>
                        <a:sym typeface="Arial"/>
                      </a:endParaRPr>
                    </a:p>
                  </a:txBody>
                  <a:tcPr marL="22860" marR="22860" marT="15240" marB="15240" anchor="ctr"/>
                </a:tc>
                <a:extLst>
                  <a:ext uri="{0D108BD9-81ED-4DB2-BD59-A6C34878D82A}">
                    <a16:rowId xmlns:a16="http://schemas.microsoft.com/office/drawing/2014/main" val="164905405"/>
                  </a:ext>
                </a:extLst>
              </a:tr>
              <a:tr h="1185348">
                <a:tc>
                  <a:txBody>
                    <a:bodyPr/>
                    <a:lstStyle/>
                    <a:p>
                      <a:pPr marR="0" algn="ctr" rtl="0">
                        <a:lnSpc>
                          <a:spcPct val="114000"/>
                        </a:lnSpc>
                        <a:spcBef>
                          <a:spcPts val="0"/>
                        </a:spcBef>
                        <a:spcAft>
                          <a:spcPts val="0"/>
                        </a:spcAft>
                        <a:buClr>
                          <a:srgbClr val="000000"/>
                        </a:buClr>
                        <a:buSzPts val="2000"/>
                        <a:buFont typeface="Arial"/>
                      </a:pPr>
                      <a:r>
                        <a:rPr lang="en-US" sz="2400" b="0" i="0" u="none" strike="noStrike" cap="none">
                          <a:solidFill>
                            <a:schemeClr val="tx1">
                              <a:lumMod val="75000"/>
                              <a:lumOff val="25000"/>
                            </a:schemeClr>
                          </a:solidFill>
                          <a:latin typeface="Open Sans"/>
                          <a:ea typeface="Open Sans"/>
                          <a:cs typeface="Open Sans"/>
                          <a:sym typeface="Arial"/>
                        </a:rPr>
                        <a:t>4</a:t>
                      </a:r>
                    </a:p>
                  </a:txBody>
                  <a:tcPr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Example</a:t>
                      </a:r>
                    </a:p>
                  </a:txBody>
                  <a:tcPr marL="22860" marR="22860" marT="15240" marB="15240"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Known malware signature</a:t>
                      </a:r>
                    </a:p>
                  </a:txBody>
                  <a:tcPr marL="22860" marR="22860" marT="15240" marB="15240" anchor="ctr"/>
                </a:tc>
                <a:tc>
                  <a:txBody>
                    <a:bodyPr/>
                    <a:lstStyle/>
                    <a:p>
                      <a:pPr marR="0" algn="ctr" rtl="0" fontAlgn="b">
                        <a:lnSpc>
                          <a:spcPct val="114000"/>
                        </a:lnSpc>
                        <a:spcBef>
                          <a:spcPts val="0"/>
                        </a:spcBef>
                        <a:spcAft>
                          <a:spcPts val="0"/>
                        </a:spcAft>
                        <a:buClr>
                          <a:srgbClr val="000000"/>
                        </a:buClr>
                        <a:buSzPts val="2000"/>
                        <a:buFont typeface="Arial"/>
                      </a:pPr>
                      <a:r>
                        <a:rPr lang="en-US" sz="2200" b="0" i="0" u="none" strike="noStrike" cap="none">
                          <a:solidFill>
                            <a:schemeClr val="tx1">
                              <a:lumMod val="75000"/>
                              <a:lumOff val="25000"/>
                            </a:schemeClr>
                          </a:solidFill>
                          <a:latin typeface="Open Sans"/>
                          <a:ea typeface="Open Sans"/>
                          <a:cs typeface="Open Sans"/>
                          <a:sym typeface="Arial"/>
                        </a:rPr>
                        <a:t>Unusual login attempts</a:t>
                      </a:r>
                    </a:p>
                  </a:txBody>
                  <a:tcPr marL="22860" marR="22860" marT="15240" marB="15240" anchor="ctr"/>
                </a:tc>
                <a:extLst>
                  <a:ext uri="{0D108BD9-81ED-4DB2-BD59-A6C34878D82A}">
                    <a16:rowId xmlns:a16="http://schemas.microsoft.com/office/drawing/2014/main" val="2193957462"/>
                  </a:ext>
                </a:extLst>
              </a:tr>
            </a:tbl>
          </a:graphicData>
        </a:graphic>
      </p:graphicFrame>
      <p:sp>
        <p:nvSpPr>
          <p:cNvPr id="4" name="Brandline_LVC">
            <a:extLst>
              <a:ext uri="{FF2B5EF4-FFF2-40B4-BE49-F238E27FC236}">
                <a16:creationId xmlns:a16="http://schemas.microsoft.com/office/drawing/2014/main" id="{3B65B866-CBB5-8998-D83B-D3F97BABF88F}"/>
              </a:ext>
            </a:extLst>
          </p:cNvPr>
          <p:cNvSpPr/>
          <p:nvPr/>
        </p:nvSpPr>
        <p:spPr>
          <a:xfrm>
            <a:off x="6985001" y="856080"/>
            <a:ext cx="2294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2697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3" name="TextBox 2">
            <a:extLst>
              <a:ext uri="{FF2B5EF4-FFF2-40B4-BE49-F238E27FC236}">
                <a16:creationId xmlns:a16="http://schemas.microsoft.com/office/drawing/2014/main" id="{0EE80F79-CDA8-5CCE-256E-8284B8B56065}"/>
              </a:ext>
            </a:extLst>
          </p:cNvPr>
          <p:cNvSpPr txBox="1"/>
          <p:nvPr/>
        </p:nvSpPr>
        <p:spPr>
          <a:xfrm>
            <a:off x="6291596" y="4288453"/>
            <a:ext cx="4074128" cy="523220"/>
          </a:xfrm>
          <a:prstGeom prst="rect">
            <a:avLst/>
          </a:prstGeom>
          <a:noFill/>
        </p:spPr>
        <p:txBody>
          <a:bodyPr wrap="square">
            <a:spAutoFit/>
          </a:bodyPr>
          <a:lstStyle/>
          <a:p>
            <a:pPr algn="ctr">
              <a:spcBef>
                <a:spcPts val="1000"/>
              </a:spcBef>
              <a:buClr>
                <a:schemeClr val="dk1"/>
              </a:buClr>
              <a:buSzPts val="2800"/>
            </a:pPr>
            <a:r>
              <a:rPr lang="en-US" sz="2800" b="1">
                <a:solidFill>
                  <a:schemeClr val="lt1"/>
                </a:solidFill>
                <a:latin typeface="Open Sans"/>
                <a:ea typeface="Open Sans"/>
                <a:cs typeface="Open Sans"/>
                <a:sym typeface="Open Sans"/>
              </a:rPr>
              <a:t>Malware Attacks</a:t>
            </a:r>
          </a:p>
        </p:txBody>
      </p:sp>
    </p:spTree>
    <p:extLst>
      <p:ext uri="{BB962C8B-B14F-4D97-AF65-F5344CB8AC3E}">
        <p14:creationId xmlns:p14="http://schemas.microsoft.com/office/powerpoint/2010/main" val="19894276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8" name="Google Shape;648;p84"/>
          <p:cNvSpPr txBox="1">
            <a:spLocks noGrp="1"/>
          </p:cNvSpPr>
          <p:nvPr>
            <p:ph type="title"/>
          </p:nvPr>
        </p:nvSpPr>
        <p:spPr>
          <a:xfrm>
            <a:off x="-10160" y="316737"/>
            <a:ext cx="16276320" cy="687244"/>
          </a:xfrm>
          <a:prstGeom prst="rect">
            <a:avLst/>
          </a:prstGeom>
          <a:noFill/>
          <a:ln>
            <a:noFill/>
          </a:ln>
        </p:spPr>
        <p:txBody>
          <a:bodyPr spcFirstLastPara="1" wrap="square" lIns="91425" tIns="45700" rIns="91425" bIns="45700" anchor="ctr" anchorCtr="0">
            <a:normAutofit/>
          </a:bodyPr>
          <a:lstStyle/>
          <a:p>
            <a:pPr marL="0" lvl="0" indent="12700" algn="ctr" rtl="0">
              <a:lnSpc>
                <a:spcPct val="90000"/>
              </a:lnSpc>
              <a:spcBef>
                <a:spcPts val="100"/>
              </a:spcBef>
              <a:spcAft>
                <a:spcPts val="0"/>
              </a:spcAft>
              <a:buSzPts val="4400"/>
              <a:buNone/>
            </a:pPr>
            <a:r>
              <a:rPr lang="en-US">
                <a:solidFill>
                  <a:srgbClr val="3F3F3F"/>
                </a:solidFill>
              </a:rPr>
              <a:t>Malware</a:t>
            </a:r>
            <a:endParaRPr>
              <a:solidFill>
                <a:srgbClr val="3F3F3F"/>
              </a:solidFill>
            </a:endParaRPr>
          </a:p>
        </p:txBody>
      </p:sp>
      <p:sp>
        <p:nvSpPr>
          <p:cNvPr id="284" name="Freeform: Shape 283">
            <a:extLst>
              <a:ext uri="{FF2B5EF4-FFF2-40B4-BE49-F238E27FC236}">
                <a16:creationId xmlns:a16="http://schemas.microsoft.com/office/drawing/2014/main" id="{04870F39-4B41-40A9-A8C1-4BF86C2028E4}"/>
              </a:ext>
            </a:extLst>
          </p:cNvPr>
          <p:cNvSpPr/>
          <p:nvPr/>
        </p:nvSpPr>
        <p:spPr>
          <a:xfrm>
            <a:off x="7004461" y="7004843"/>
            <a:ext cx="285255" cy="113436"/>
          </a:xfrm>
          <a:custGeom>
            <a:avLst/>
            <a:gdLst>
              <a:gd name="connsiteX0" fmla="*/ 272276 w 285255"/>
              <a:gd name="connsiteY0" fmla="*/ 27099 h 113436"/>
              <a:gd name="connsiteX1" fmla="*/ 272276 w 285255"/>
              <a:gd name="connsiteY1" fmla="*/ 0 h 113436"/>
              <a:gd name="connsiteX2" fmla="*/ 0 w 285255"/>
              <a:gd name="connsiteY2" fmla="*/ 0 h 113436"/>
              <a:gd name="connsiteX3" fmla="*/ 0 w 285255"/>
              <a:gd name="connsiteY3" fmla="*/ 113437 h 113436"/>
              <a:gd name="connsiteX4" fmla="*/ 272276 w 285255"/>
              <a:gd name="connsiteY4" fmla="*/ 113437 h 113436"/>
              <a:gd name="connsiteX5" fmla="*/ 272276 w 285255"/>
              <a:gd name="connsiteY5" fmla="*/ 85315 h 113436"/>
              <a:gd name="connsiteX6" fmla="*/ 285255 w 285255"/>
              <a:gd name="connsiteY6" fmla="*/ 85315 h 113436"/>
              <a:gd name="connsiteX7" fmla="*/ 285255 w 285255"/>
              <a:gd name="connsiteY7" fmla="*/ 27076 h 113436"/>
              <a:gd name="connsiteX8" fmla="*/ 272276 w 285255"/>
              <a:gd name="connsiteY8" fmla="*/ 27076 h 113436"/>
              <a:gd name="connsiteX9" fmla="*/ 254115 w 285255"/>
              <a:gd name="connsiteY9" fmla="*/ 96416 h 113436"/>
              <a:gd name="connsiteX10" fmla="*/ 15879 w 285255"/>
              <a:gd name="connsiteY10" fmla="*/ 96416 h 113436"/>
              <a:gd name="connsiteX11" fmla="*/ 15879 w 285255"/>
              <a:gd name="connsiteY11" fmla="*/ 16997 h 113436"/>
              <a:gd name="connsiteX12" fmla="*/ 254115 w 285255"/>
              <a:gd name="connsiteY12" fmla="*/ 16997 h 113436"/>
              <a:gd name="connsiteX13" fmla="*/ 254115 w 285255"/>
              <a:gd name="connsiteY13" fmla="*/ 96416 h 11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5255" h="113436">
                <a:moveTo>
                  <a:pt x="272276" y="27099"/>
                </a:moveTo>
                <a:lnTo>
                  <a:pt x="272276" y="0"/>
                </a:lnTo>
                <a:lnTo>
                  <a:pt x="0" y="0"/>
                </a:lnTo>
                <a:lnTo>
                  <a:pt x="0" y="113437"/>
                </a:lnTo>
                <a:lnTo>
                  <a:pt x="272276" y="113437"/>
                </a:lnTo>
                <a:lnTo>
                  <a:pt x="272276" y="85315"/>
                </a:lnTo>
                <a:lnTo>
                  <a:pt x="285255" y="85315"/>
                </a:lnTo>
                <a:lnTo>
                  <a:pt x="285255" y="27076"/>
                </a:lnTo>
                <a:lnTo>
                  <a:pt x="272276" y="27076"/>
                </a:lnTo>
                <a:close/>
                <a:moveTo>
                  <a:pt x="254115" y="96416"/>
                </a:moveTo>
                <a:lnTo>
                  <a:pt x="15879" y="96416"/>
                </a:lnTo>
                <a:lnTo>
                  <a:pt x="15879" y="16997"/>
                </a:lnTo>
                <a:lnTo>
                  <a:pt x="254115" y="16997"/>
                </a:lnTo>
                <a:lnTo>
                  <a:pt x="254115" y="96416"/>
                </a:lnTo>
                <a:close/>
              </a:path>
            </a:pathLst>
          </a:custGeom>
          <a:solidFill>
            <a:srgbClr val="F4EFD5"/>
          </a:solidFill>
          <a:ln w="2377"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4B6F48B9-29C2-47B4-B978-09EF00ABBA14}"/>
              </a:ext>
            </a:extLst>
          </p:cNvPr>
          <p:cNvSpPr/>
          <p:nvPr/>
        </p:nvSpPr>
        <p:spPr>
          <a:xfrm>
            <a:off x="7034341" y="7036602"/>
            <a:ext cx="27218" cy="49919"/>
          </a:xfrm>
          <a:custGeom>
            <a:avLst/>
            <a:gdLst>
              <a:gd name="connsiteX0" fmla="*/ 0 w 27218"/>
              <a:gd name="connsiteY0" fmla="*/ 0 h 49919"/>
              <a:gd name="connsiteX1" fmla="*/ 27218 w 27218"/>
              <a:gd name="connsiteY1" fmla="*/ 0 h 49919"/>
              <a:gd name="connsiteX2" fmla="*/ 27218 w 27218"/>
              <a:gd name="connsiteY2" fmla="*/ 49920 h 49919"/>
              <a:gd name="connsiteX3" fmla="*/ 0 w 27218"/>
              <a:gd name="connsiteY3" fmla="*/ 49920 h 49919"/>
            </a:gdLst>
            <a:ahLst/>
            <a:cxnLst>
              <a:cxn ang="0">
                <a:pos x="connsiteX0" y="connsiteY0"/>
              </a:cxn>
              <a:cxn ang="0">
                <a:pos x="connsiteX1" y="connsiteY1"/>
              </a:cxn>
              <a:cxn ang="0">
                <a:pos x="connsiteX2" y="connsiteY2"/>
              </a:cxn>
              <a:cxn ang="0">
                <a:pos x="connsiteX3" y="connsiteY3"/>
              </a:cxn>
            </a:cxnLst>
            <a:rect l="l" t="t" r="r" b="b"/>
            <a:pathLst>
              <a:path w="27218" h="49919">
                <a:moveTo>
                  <a:pt x="0" y="0"/>
                </a:moveTo>
                <a:lnTo>
                  <a:pt x="27218" y="0"/>
                </a:lnTo>
                <a:lnTo>
                  <a:pt x="27218" y="49920"/>
                </a:lnTo>
                <a:lnTo>
                  <a:pt x="0" y="49920"/>
                </a:lnTo>
                <a:close/>
              </a:path>
            </a:pathLst>
          </a:custGeom>
          <a:solidFill>
            <a:srgbClr val="F4EFD5"/>
          </a:solidFill>
          <a:ln w="2377"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8304058A-3575-4B92-8D7B-27FC79849222}"/>
              </a:ext>
            </a:extLst>
          </p:cNvPr>
          <p:cNvSpPr/>
          <p:nvPr/>
        </p:nvSpPr>
        <p:spPr>
          <a:xfrm>
            <a:off x="7075180" y="7036602"/>
            <a:ext cx="27218" cy="49919"/>
          </a:xfrm>
          <a:custGeom>
            <a:avLst/>
            <a:gdLst>
              <a:gd name="connsiteX0" fmla="*/ 0 w 27218"/>
              <a:gd name="connsiteY0" fmla="*/ 0 h 49919"/>
              <a:gd name="connsiteX1" fmla="*/ 27218 w 27218"/>
              <a:gd name="connsiteY1" fmla="*/ 0 h 49919"/>
              <a:gd name="connsiteX2" fmla="*/ 27218 w 27218"/>
              <a:gd name="connsiteY2" fmla="*/ 49920 h 49919"/>
              <a:gd name="connsiteX3" fmla="*/ 0 w 27218"/>
              <a:gd name="connsiteY3" fmla="*/ 49920 h 49919"/>
            </a:gdLst>
            <a:ahLst/>
            <a:cxnLst>
              <a:cxn ang="0">
                <a:pos x="connsiteX0" y="connsiteY0"/>
              </a:cxn>
              <a:cxn ang="0">
                <a:pos x="connsiteX1" y="connsiteY1"/>
              </a:cxn>
              <a:cxn ang="0">
                <a:pos x="connsiteX2" y="connsiteY2"/>
              </a:cxn>
              <a:cxn ang="0">
                <a:pos x="connsiteX3" y="connsiteY3"/>
              </a:cxn>
            </a:cxnLst>
            <a:rect l="l" t="t" r="r" b="b"/>
            <a:pathLst>
              <a:path w="27218" h="49919">
                <a:moveTo>
                  <a:pt x="0" y="0"/>
                </a:moveTo>
                <a:lnTo>
                  <a:pt x="27218" y="0"/>
                </a:lnTo>
                <a:lnTo>
                  <a:pt x="27218" y="49920"/>
                </a:lnTo>
                <a:lnTo>
                  <a:pt x="0" y="49920"/>
                </a:lnTo>
                <a:close/>
              </a:path>
            </a:pathLst>
          </a:custGeom>
          <a:solidFill>
            <a:srgbClr val="F4EFD5"/>
          </a:solidFill>
          <a:ln w="2377"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61832D7D-435C-4BA5-8237-0DB57A9AE323}"/>
              </a:ext>
            </a:extLst>
          </p:cNvPr>
          <p:cNvSpPr/>
          <p:nvPr/>
        </p:nvSpPr>
        <p:spPr>
          <a:xfrm>
            <a:off x="7116019" y="7036602"/>
            <a:ext cx="27218" cy="49919"/>
          </a:xfrm>
          <a:custGeom>
            <a:avLst/>
            <a:gdLst>
              <a:gd name="connsiteX0" fmla="*/ 0 w 27218"/>
              <a:gd name="connsiteY0" fmla="*/ 0 h 49919"/>
              <a:gd name="connsiteX1" fmla="*/ 27218 w 27218"/>
              <a:gd name="connsiteY1" fmla="*/ 0 h 49919"/>
              <a:gd name="connsiteX2" fmla="*/ 27218 w 27218"/>
              <a:gd name="connsiteY2" fmla="*/ 49920 h 49919"/>
              <a:gd name="connsiteX3" fmla="*/ 0 w 27218"/>
              <a:gd name="connsiteY3" fmla="*/ 49920 h 49919"/>
            </a:gdLst>
            <a:ahLst/>
            <a:cxnLst>
              <a:cxn ang="0">
                <a:pos x="connsiteX0" y="connsiteY0"/>
              </a:cxn>
              <a:cxn ang="0">
                <a:pos x="connsiteX1" y="connsiteY1"/>
              </a:cxn>
              <a:cxn ang="0">
                <a:pos x="connsiteX2" y="connsiteY2"/>
              </a:cxn>
              <a:cxn ang="0">
                <a:pos x="connsiteX3" y="connsiteY3"/>
              </a:cxn>
            </a:cxnLst>
            <a:rect l="l" t="t" r="r" b="b"/>
            <a:pathLst>
              <a:path w="27218" h="49919">
                <a:moveTo>
                  <a:pt x="0" y="0"/>
                </a:moveTo>
                <a:lnTo>
                  <a:pt x="27218" y="0"/>
                </a:lnTo>
                <a:lnTo>
                  <a:pt x="27218" y="49920"/>
                </a:lnTo>
                <a:lnTo>
                  <a:pt x="0" y="49920"/>
                </a:lnTo>
                <a:close/>
              </a:path>
            </a:pathLst>
          </a:custGeom>
          <a:solidFill>
            <a:srgbClr val="F4EFD5"/>
          </a:solidFill>
          <a:ln w="2377"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D5CE8277-B1BE-4ACE-ABD9-AEDB0640EC51}"/>
              </a:ext>
            </a:extLst>
          </p:cNvPr>
          <p:cNvSpPr/>
          <p:nvPr/>
        </p:nvSpPr>
        <p:spPr>
          <a:xfrm>
            <a:off x="7156858" y="7036602"/>
            <a:ext cx="27218" cy="49919"/>
          </a:xfrm>
          <a:custGeom>
            <a:avLst/>
            <a:gdLst>
              <a:gd name="connsiteX0" fmla="*/ 0 w 27218"/>
              <a:gd name="connsiteY0" fmla="*/ 0 h 49919"/>
              <a:gd name="connsiteX1" fmla="*/ 27218 w 27218"/>
              <a:gd name="connsiteY1" fmla="*/ 0 h 49919"/>
              <a:gd name="connsiteX2" fmla="*/ 27218 w 27218"/>
              <a:gd name="connsiteY2" fmla="*/ 49920 h 49919"/>
              <a:gd name="connsiteX3" fmla="*/ 0 w 27218"/>
              <a:gd name="connsiteY3" fmla="*/ 49920 h 49919"/>
            </a:gdLst>
            <a:ahLst/>
            <a:cxnLst>
              <a:cxn ang="0">
                <a:pos x="connsiteX0" y="connsiteY0"/>
              </a:cxn>
              <a:cxn ang="0">
                <a:pos x="connsiteX1" y="connsiteY1"/>
              </a:cxn>
              <a:cxn ang="0">
                <a:pos x="connsiteX2" y="connsiteY2"/>
              </a:cxn>
              <a:cxn ang="0">
                <a:pos x="connsiteX3" y="connsiteY3"/>
              </a:cxn>
            </a:cxnLst>
            <a:rect l="l" t="t" r="r" b="b"/>
            <a:pathLst>
              <a:path w="27218" h="49919">
                <a:moveTo>
                  <a:pt x="0" y="0"/>
                </a:moveTo>
                <a:lnTo>
                  <a:pt x="27218" y="0"/>
                </a:lnTo>
                <a:lnTo>
                  <a:pt x="27218" y="49920"/>
                </a:lnTo>
                <a:lnTo>
                  <a:pt x="0" y="49920"/>
                </a:lnTo>
                <a:close/>
              </a:path>
            </a:pathLst>
          </a:custGeom>
          <a:solidFill>
            <a:srgbClr val="F4EFD5"/>
          </a:solidFill>
          <a:ln w="2377" cap="flat">
            <a:noFill/>
            <a:prstDash val="solid"/>
            <a:miter/>
          </a:ln>
        </p:spPr>
        <p:txBody>
          <a:bodyPr rtlCol="0" anchor="ctr"/>
          <a:lstStyle/>
          <a:p>
            <a:endParaRPr lang="en-US"/>
          </a:p>
        </p:txBody>
      </p:sp>
      <p:grpSp>
        <p:nvGrpSpPr>
          <p:cNvPr id="298" name="Group 297">
            <a:extLst>
              <a:ext uri="{FF2B5EF4-FFF2-40B4-BE49-F238E27FC236}">
                <a16:creationId xmlns:a16="http://schemas.microsoft.com/office/drawing/2014/main" id="{3C12C8DF-7AA0-43C3-84F9-90206CA0E828}"/>
              </a:ext>
            </a:extLst>
          </p:cNvPr>
          <p:cNvGrpSpPr/>
          <p:nvPr/>
        </p:nvGrpSpPr>
        <p:grpSpPr>
          <a:xfrm>
            <a:off x="9327289" y="3996883"/>
            <a:ext cx="4761275" cy="2728872"/>
            <a:chOff x="9514479" y="1998599"/>
            <a:chExt cx="4761275" cy="2728872"/>
          </a:xfrm>
          <a:solidFill>
            <a:schemeClr val="accent1">
              <a:lumMod val="60000"/>
              <a:lumOff val="40000"/>
            </a:schemeClr>
          </a:solidFill>
        </p:grpSpPr>
        <p:grpSp>
          <p:nvGrpSpPr>
            <p:cNvPr id="299" name="Group 298">
              <a:extLst>
                <a:ext uri="{FF2B5EF4-FFF2-40B4-BE49-F238E27FC236}">
                  <a16:creationId xmlns:a16="http://schemas.microsoft.com/office/drawing/2014/main" id="{18CA901A-0AC6-497E-9017-E2D996CFFE4F}"/>
                </a:ext>
              </a:extLst>
            </p:cNvPr>
            <p:cNvGrpSpPr/>
            <p:nvPr/>
          </p:nvGrpSpPr>
          <p:grpSpPr>
            <a:xfrm>
              <a:off x="9514479" y="3233480"/>
              <a:ext cx="856123" cy="177800"/>
              <a:chOff x="10515599" y="3352800"/>
              <a:chExt cx="856123" cy="177800"/>
            </a:xfrm>
            <a:grpFill/>
          </p:grpSpPr>
          <p:cxnSp>
            <p:nvCxnSpPr>
              <p:cNvPr id="301" name="Straight Connector 300">
                <a:extLst>
                  <a:ext uri="{FF2B5EF4-FFF2-40B4-BE49-F238E27FC236}">
                    <a16:creationId xmlns:a16="http://schemas.microsoft.com/office/drawing/2014/main" id="{6A635222-5934-46DB-82EF-EBB30D713939}"/>
                  </a:ext>
                </a:extLst>
              </p:cNvPr>
              <p:cNvCxnSpPr/>
              <p:nvPr/>
            </p:nvCxnSpPr>
            <p:spPr>
              <a:xfrm>
                <a:off x="10515599" y="3441700"/>
                <a:ext cx="731520"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2" name="Oval 301">
                <a:extLst>
                  <a:ext uri="{FF2B5EF4-FFF2-40B4-BE49-F238E27FC236}">
                    <a16:creationId xmlns:a16="http://schemas.microsoft.com/office/drawing/2014/main" id="{C26A6B7B-A08D-4FE3-9BFF-63FD74A22448}"/>
                  </a:ext>
                </a:extLst>
              </p:cNvPr>
              <p:cNvSpPr/>
              <p:nvPr/>
            </p:nvSpPr>
            <p:spPr>
              <a:xfrm>
                <a:off x="11193922" y="3352800"/>
                <a:ext cx="177800" cy="1778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sp>
          <p:nvSpPr>
            <p:cNvPr id="300" name="Rounded Rectangle 22">
              <a:extLst>
                <a:ext uri="{FF2B5EF4-FFF2-40B4-BE49-F238E27FC236}">
                  <a16:creationId xmlns:a16="http://schemas.microsoft.com/office/drawing/2014/main" id="{16E47214-9301-4A66-8835-5374D9DCEF3C}"/>
                </a:ext>
              </a:extLst>
            </p:cNvPr>
            <p:cNvSpPr/>
            <p:nvPr/>
          </p:nvSpPr>
          <p:spPr>
            <a:xfrm>
              <a:off x="10413328" y="1998599"/>
              <a:ext cx="3862426" cy="2728872"/>
            </a:xfrm>
            <a:prstGeom prst="roundRect">
              <a:avLst>
                <a:gd name="adj" fmla="val 5308"/>
              </a:avLst>
            </a:prstGeom>
            <a:grpFill/>
            <a:ln>
              <a:solidFill>
                <a:srgbClr val="F0D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r>
                <a:rPr lang="en-US" sz="2200">
                  <a:solidFill>
                    <a:srgbClr val="3F3F3F"/>
                  </a:solidFill>
                  <a:latin typeface="Open Sans"/>
                  <a:ea typeface="Open Sans"/>
                  <a:cs typeface="Open Sans"/>
                  <a:sym typeface="Open Sans"/>
                </a:rPr>
                <a:t>It executes malicious actions to fulfill an attacker's goals, like data theft or system sabotage.</a:t>
              </a:r>
              <a:endParaRPr lang="en-GB" sz="2200">
                <a:solidFill>
                  <a:srgbClr val="3F3F3F"/>
                </a:solidFill>
                <a:latin typeface="Open Sans"/>
                <a:ea typeface="Open Sans"/>
                <a:cs typeface="Open Sans"/>
              </a:endParaRPr>
            </a:p>
          </p:txBody>
        </p:sp>
      </p:grpSp>
      <p:grpSp>
        <p:nvGrpSpPr>
          <p:cNvPr id="303" name="Group 302">
            <a:extLst>
              <a:ext uri="{FF2B5EF4-FFF2-40B4-BE49-F238E27FC236}">
                <a16:creationId xmlns:a16="http://schemas.microsoft.com/office/drawing/2014/main" id="{FDD0839A-4CBD-4234-BE50-39113694BA71}"/>
              </a:ext>
            </a:extLst>
          </p:cNvPr>
          <p:cNvGrpSpPr/>
          <p:nvPr/>
        </p:nvGrpSpPr>
        <p:grpSpPr>
          <a:xfrm>
            <a:off x="2089725" y="3963525"/>
            <a:ext cx="4702434" cy="2714277"/>
            <a:chOff x="5543566" y="1983075"/>
            <a:chExt cx="4702434" cy="2714277"/>
          </a:xfrm>
          <a:solidFill>
            <a:schemeClr val="accent1">
              <a:lumMod val="60000"/>
              <a:lumOff val="40000"/>
            </a:schemeClr>
          </a:solidFill>
        </p:grpSpPr>
        <p:grpSp>
          <p:nvGrpSpPr>
            <p:cNvPr id="304" name="Group 303">
              <a:extLst>
                <a:ext uri="{FF2B5EF4-FFF2-40B4-BE49-F238E27FC236}">
                  <a16:creationId xmlns:a16="http://schemas.microsoft.com/office/drawing/2014/main" id="{F55E3FFC-2D30-4409-B05E-8811C5D4D66C}"/>
                </a:ext>
              </a:extLst>
            </p:cNvPr>
            <p:cNvGrpSpPr/>
            <p:nvPr/>
          </p:nvGrpSpPr>
          <p:grpSpPr>
            <a:xfrm>
              <a:off x="9439029" y="3233480"/>
              <a:ext cx="806971" cy="177800"/>
              <a:chOff x="10440149" y="3352800"/>
              <a:chExt cx="806971" cy="177800"/>
            </a:xfrm>
            <a:grpFill/>
          </p:grpSpPr>
          <p:cxnSp>
            <p:nvCxnSpPr>
              <p:cNvPr id="306" name="Straight Connector 305">
                <a:extLst>
                  <a:ext uri="{FF2B5EF4-FFF2-40B4-BE49-F238E27FC236}">
                    <a16:creationId xmlns:a16="http://schemas.microsoft.com/office/drawing/2014/main" id="{42A86A66-F6DB-4170-943C-878B52CB44DC}"/>
                  </a:ext>
                </a:extLst>
              </p:cNvPr>
              <p:cNvCxnSpPr/>
              <p:nvPr/>
            </p:nvCxnSpPr>
            <p:spPr>
              <a:xfrm>
                <a:off x="10515600" y="3441700"/>
                <a:ext cx="731520"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FC48945C-89ED-4D35-9390-263070F8B9BB}"/>
                  </a:ext>
                </a:extLst>
              </p:cNvPr>
              <p:cNvSpPr/>
              <p:nvPr/>
            </p:nvSpPr>
            <p:spPr>
              <a:xfrm>
                <a:off x="10440149" y="3352800"/>
                <a:ext cx="177800" cy="1778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sp>
          <p:nvSpPr>
            <p:cNvPr id="305" name="Rounded Rectangle 22">
              <a:extLst>
                <a:ext uri="{FF2B5EF4-FFF2-40B4-BE49-F238E27FC236}">
                  <a16:creationId xmlns:a16="http://schemas.microsoft.com/office/drawing/2014/main" id="{090FB4C8-B93D-4B20-B140-2E886EAEF3A9}"/>
                </a:ext>
              </a:extLst>
            </p:cNvPr>
            <p:cNvSpPr/>
            <p:nvPr/>
          </p:nvSpPr>
          <p:spPr>
            <a:xfrm>
              <a:off x="5543566" y="1983075"/>
              <a:ext cx="3862426" cy="2714277"/>
            </a:xfrm>
            <a:prstGeom prst="roundRect">
              <a:avLst>
                <a:gd name="adj" fmla="val 6156"/>
              </a:avLst>
            </a:prstGeom>
            <a:grpFill/>
            <a:ln>
              <a:solidFill>
                <a:srgbClr val="F0D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r>
                <a:rPr lang="en-US" sz="2200">
                  <a:solidFill>
                    <a:srgbClr val="3F3F3F"/>
                  </a:solidFill>
                  <a:latin typeface="Open Sans"/>
                  <a:ea typeface="Open Sans"/>
                  <a:cs typeface="Open Sans"/>
                  <a:sym typeface="Open Sans"/>
                </a:rPr>
                <a:t>It includes software that disrupts or damages computers and networks.</a:t>
              </a:r>
              <a:endParaRPr lang="en-GB" sz="2200">
                <a:solidFill>
                  <a:srgbClr val="3F3F3F"/>
                </a:solidFill>
                <a:latin typeface="Open Sans"/>
                <a:ea typeface="Open Sans"/>
                <a:cs typeface="Open Sans"/>
              </a:endParaRPr>
            </a:p>
          </p:txBody>
        </p:sp>
      </p:grpSp>
      <p:pic>
        <p:nvPicPr>
          <p:cNvPr id="4" name="Picture 3">
            <a:extLst>
              <a:ext uri="{FF2B5EF4-FFF2-40B4-BE49-F238E27FC236}">
                <a16:creationId xmlns:a16="http://schemas.microsoft.com/office/drawing/2014/main" id="{75C689D7-7865-73F1-3370-F9640155DA53}"/>
              </a:ext>
            </a:extLst>
          </p:cNvPr>
          <p:cNvPicPr>
            <a:picLocks noChangeAspect="1"/>
          </p:cNvPicPr>
          <p:nvPr/>
        </p:nvPicPr>
        <p:blipFill>
          <a:blip r:embed="rId3"/>
          <a:stretch>
            <a:fillRect/>
          </a:stretch>
        </p:blipFill>
        <p:spPr>
          <a:xfrm>
            <a:off x="6691238" y="3996883"/>
            <a:ext cx="2946548" cy="2946548"/>
          </a:xfrm>
          <a:prstGeom prst="rect">
            <a:avLst/>
          </a:prstGeom>
        </p:spPr>
      </p:pic>
      <p:sp>
        <p:nvSpPr>
          <p:cNvPr id="3" name="Brandline_LVC">
            <a:extLst>
              <a:ext uri="{FF2B5EF4-FFF2-40B4-BE49-F238E27FC236}">
                <a16:creationId xmlns:a16="http://schemas.microsoft.com/office/drawing/2014/main" id="{BDDEABC6-8339-2A79-53D5-AADC85D0B25D}"/>
              </a:ext>
            </a:extLst>
          </p:cNvPr>
          <p:cNvSpPr/>
          <p:nvPr/>
        </p:nvSpPr>
        <p:spPr>
          <a:xfrm>
            <a:off x="7162801" y="909533"/>
            <a:ext cx="1934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FBBD6CB6-7EE1-A5E0-33C3-002E290B1589}"/>
              </a:ext>
            </a:extLst>
          </p:cNvPr>
          <p:cNvSpPr txBox="1">
            <a:spLocks noGrp="1"/>
          </p:cNvSpPr>
          <p:nvPr>
            <p:ph type="body" idx="1"/>
          </p:nvPr>
        </p:nvSpPr>
        <p:spPr>
          <a:xfrm>
            <a:off x="1938604" y="1268053"/>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Malware, or malicious software, encompasses various harmful programs intentionally designed to execute unauthorized actions on a target system.</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gdd024f7d67_0_19"/>
          <p:cNvSpPr txBox="1">
            <a:spLocks noGrp="1"/>
          </p:cNvSpPr>
          <p:nvPr>
            <p:ph type="title"/>
          </p:nvPr>
        </p:nvSpPr>
        <p:spPr>
          <a:xfrm>
            <a:off x="5770672" y="433093"/>
            <a:ext cx="4714635" cy="6248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1100"/>
              <a:buFont typeface="Arial"/>
              <a:buNone/>
            </a:pPr>
            <a:r>
              <a:rPr lang="en-US"/>
              <a:t>Impacts of Malware</a:t>
            </a:r>
            <a:endParaRPr/>
          </a:p>
        </p:txBody>
      </p:sp>
      <p:grpSp>
        <p:nvGrpSpPr>
          <p:cNvPr id="1259" name="Google Shape;1259;gdd024f7d67_0_19"/>
          <p:cNvGrpSpPr/>
          <p:nvPr/>
        </p:nvGrpSpPr>
        <p:grpSpPr>
          <a:xfrm>
            <a:off x="2055918" y="2634686"/>
            <a:ext cx="12452552" cy="5231116"/>
            <a:chOff x="1792288" y="2119164"/>
            <a:chExt cx="14042601" cy="6462956"/>
          </a:xfrm>
        </p:grpSpPr>
        <p:grpSp>
          <p:nvGrpSpPr>
            <p:cNvPr id="1260" name="Google Shape;1260;gdd024f7d67_0_19"/>
            <p:cNvGrpSpPr/>
            <p:nvPr/>
          </p:nvGrpSpPr>
          <p:grpSpPr>
            <a:xfrm>
              <a:off x="6335688" y="2119164"/>
              <a:ext cx="5322149" cy="5668756"/>
              <a:chOff x="6335688" y="2308920"/>
              <a:chExt cx="5322149" cy="5668756"/>
            </a:xfrm>
          </p:grpSpPr>
          <p:sp>
            <p:nvSpPr>
              <p:cNvPr id="1261" name="Google Shape;1261;gdd024f7d67_0_19"/>
              <p:cNvSpPr/>
              <p:nvPr/>
            </p:nvSpPr>
            <p:spPr>
              <a:xfrm>
                <a:off x="6706159" y="2308920"/>
                <a:ext cx="4580700" cy="5233200"/>
              </a:xfrm>
              <a:prstGeom prst="arc">
                <a:avLst>
                  <a:gd name="adj1" fmla="val 19668255"/>
                  <a:gd name="adj2" fmla="val 12721117"/>
                </a:avLst>
              </a:prstGeom>
              <a:noFill/>
              <a:ln w="9525" cap="flat" cmpd="sng">
                <a:solidFill>
                  <a:srgbClr val="9CB0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2000"/>
                  <a:buFont typeface="Arial"/>
                  <a:buNone/>
                </a:pPr>
                <a:endParaRPr sz="2000" b="0" i="0" u="none" strike="noStrike" cap="none">
                  <a:solidFill>
                    <a:srgbClr val="5F5F5F"/>
                  </a:solidFill>
                  <a:latin typeface="Arial"/>
                  <a:ea typeface="Arial"/>
                  <a:cs typeface="Arial"/>
                  <a:sym typeface="Arial"/>
                </a:endParaRPr>
              </a:p>
            </p:txBody>
          </p:sp>
          <p:sp>
            <p:nvSpPr>
              <p:cNvPr id="1262" name="Google Shape;1262;gdd024f7d67_0_19"/>
              <p:cNvSpPr/>
              <p:nvPr/>
            </p:nvSpPr>
            <p:spPr>
              <a:xfrm>
                <a:off x="10482832"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sp>
            <p:nvSpPr>
              <p:cNvPr id="1263" name="Google Shape;1263;gdd024f7d67_0_19"/>
              <p:cNvSpPr/>
              <p:nvPr/>
            </p:nvSpPr>
            <p:spPr>
              <a:xfrm>
                <a:off x="10482832"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1264" name="Google Shape;1264;gdd024f7d67_0_19"/>
              <p:cNvSpPr/>
              <p:nvPr/>
            </p:nvSpPr>
            <p:spPr>
              <a:xfrm>
                <a:off x="8409260" y="710590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1265" name="Google Shape;1265;gdd024f7d67_0_19"/>
              <p:cNvSpPr/>
              <p:nvPr/>
            </p:nvSpPr>
            <p:spPr>
              <a:xfrm>
                <a:off x="6335688" y="5738241"/>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1125" tIns="121125" rIns="121125" bIns="121125"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1266" name="Google Shape;1266;gdd024f7d67_0_19"/>
              <p:cNvSpPr/>
              <p:nvPr/>
            </p:nvSpPr>
            <p:spPr>
              <a:xfrm>
                <a:off x="6335688" y="3204652"/>
                <a:ext cx="1175005" cy="871774"/>
              </a:xfrm>
              <a:custGeom>
                <a:avLst/>
                <a:gdLst/>
                <a:ahLst/>
                <a:cxnLst/>
                <a:rect l="l" t="t" r="r" b="b"/>
                <a:pathLst>
                  <a:path w="936259" h="608568" extrusionOk="0">
                    <a:moveTo>
                      <a:pt x="0" y="101430"/>
                    </a:moveTo>
                    <a:cubicBezTo>
                      <a:pt x="0" y="45412"/>
                      <a:pt x="45412" y="0"/>
                      <a:pt x="101430" y="0"/>
                    </a:cubicBezTo>
                    <a:lnTo>
                      <a:pt x="834829" y="0"/>
                    </a:lnTo>
                    <a:cubicBezTo>
                      <a:pt x="890847" y="0"/>
                      <a:pt x="936259" y="45412"/>
                      <a:pt x="936259" y="101430"/>
                    </a:cubicBezTo>
                    <a:lnTo>
                      <a:pt x="936259" y="507138"/>
                    </a:lnTo>
                    <a:cubicBezTo>
                      <a:pt x="936259" y="563156"/>
                      <a:pt x="890847" y="608568"/>
                      <a:pt x="834829" y="608568"/>
                    </a:cubicBezTo>
                    <a:lnTo>
                      <a:pt x="101430" y="608568"/>
                    </a:lnTo>
                    <a:cubicBezTo>
                      <a:pt x="45412" y="608568"/>
                      <a:pt x="0" y="563156"/>
                      <a:pt x="0" y="507138"/>
                    </a:cubicBezTo>
                    <a:lnTo>
                      <a:pt x="0" y="101430"/>
                    </a:lnTo>
                    <a:close/>
                  </a:path>
                </a:pathLst>
              </a:custGeom>
              <a:solidFill>
                <a:srgbClr val="EF6461"/>
              </a:solidFill>
              <a:ln w="25400" cap="flat" cmpd="sng">
                <a:solidFill>
                  <a:srgbClr val="FFFFFF"/>
                </a:solidFill>
                <a:prstDash val="solid"/>
                <a:round/>
                <a:headEnd type="none" w="sm" len="sm"/>
                <a:tailEnd type="none" w="sm" len="sm"/>
              </a:ln>
            </p:spPr>
            <p:txBody>
              <a:bodyPr spcFirstLastPara="1" wrap="square" lIns="124950" tIns="124950" rIns="124950" bIns="124950" anchor="ctr" anchorCtr="0">
                <a:noAutofit/>
              </a:bodyPr>
              <a:lstStyle/>
              <a:p>
                <a:pPr marL="0" marR="0" lvl="0" indent="0" algn="ctr" rtl="0">
                  <a:lnSpc>
                    <a:spcPct val="90000"/>
                  </a:lnSpc>
                  <a:spcBef>
                    <a:spcPct val="0"/>
                  </a:spcBef>
                  <a:spcAft>
                    <a:spcPct val="0"/>
                  </a:spcAft>
                  <a:buClr>
                    <a:srgbClr val="FFFFFF"/>
                  </a:buClr>
                  <a:buSzPts val="2200"/>
                  <a:buFont typeface="Arial"/>
                  <a:buNone/>
                </a:pPr>
                <a:r>
                  <a:rPr lang="en-US" sz="2200" b="0" i="0" u="none" strike="noStrike" cap="none">
                    <a:solidFill>
                      <a:srgbClr val="FFFFFF"/>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grpSp>
        <p:sp>
          <p:nvSpPr>
            <p:cNvPr id="1267" name="Google Shape;1267;gdd024f7d67_0_19"/>
            <p:cNvSpPr txBox="1"/>
            <p:nvPr/>
          </p:nvSpPr>
          <p:spPr>
            <a:xfrm>
              <a:off x="2321142" y="3014276"/>
              <a:ext cx="3582900" cy="950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Stealing personal information</a:t>
              </a:r>
              <a:endParaRPr sz="2200" b="0" i="0" u="none" strike="noStrike" cap="none">
                <a:solidFill>
                  <a:srgbClr val="3F3F3F"/>
                </a:solidFill>
                <a:latin typeface="Open Sans"/>
                <a:ea typeface="Open Sans"/>
                <a:cs typeface="Open Sans"/>
                <a:sym typeface="Open Sans"/>
              </a:endParaRPr>
            </a:p>
          </p:txBody>
        </p:sp>
        <p:sp>
          <p:nvSpPr>
            <p:cNvPr id="1268" name="Google Shape;1268;gdd024f7d67_0_19"/>
            <p:cNvSpPr txBox="1"/>
            <p:nvPr/>
          </p:nvSpPr>
          <p:spPr>
            <a:xfrm>
              <a:off x="12012600" y="2993901"/>
              <a:ext cx="3455179" cy="950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Using your computer as a relay</a:t>
              </a:r>
              <a:endParaRPr sz="1400" b="0" i="0" u="none" strike="noStrike" cap="none">
                <a:solidFill>
                  <a:srgbClr val="000000"/>
                </a:solidFill>
                <a:latin typeface="Arial"/>
                <a:ea typeface="Arial"/>
                <a:cs typeface="Arial"/>
                <a:sym typeface="Arial"/>
              </a:endParaRPr>
            </a:p>
          </p:txBody>
        </p:sp>
        <p:sp>
          <p:nvSpPr>
            <p:cNvPr id="1269" name="Google Shape;1269;gdd024f7d67_0_19"/>
            <p:cNvSpPr txBox="1"/>
            <p:nvPr/>
          </p:nvSpPr>
          <p:spPr>
            <a:xfrm>
              <a:off x="1792288" y="5709870"/>
              <a:ext cx="4085400" cy="5323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Deleting files</a:t>
              </a:r>
              <a:endParaRPr sz="2200" b="0" i="0" u="none" strike="noStrike" cap="none">
                <a:solidFill>
                  <a:srgbClr val="3F3F3F"/>
                </a:solidFill>
                <a:latin typeface="Open Sans"/>
                <a:ea typeface="Open Sans"/>
                <a:cs typeface="Open Sans"/>
                <a:sym typeface="Open Sans"/>
              </a:endParaRPr>
            </a:p>
          </p:txBody>
        </p:sp>
        <p:sp>
          <p:nvSpPr>
            <p:cNvPr id="1270" name="Google Shape;1270;gdd024f7d67_0_19"/>
            <p:cNvSpPr txBox="1"/>
            <p:nvPr/>
          </p:nvSpPr>
          <p:spPr>
            <a:xfrm>
              <a:off x="12045889" y="5669523"/>
              <a:ext cx="3789000" cy="9505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Stealing software </a:t>
              </a:r>
              <a:r>
                <a:rPr lang="en-US" sz="2200">
                  <a:solidFill>
                    <a:srgbClr val="3F3F3F"/>
                  </a:solidFill>
                  <a:latin typeface="Open Sans"/>
                  <a:ea typeface="Open Sans"/>
                  <a:cs typeface="Open Sans"/>
                  <a:sym typeface="Open Sans"/>
                </a:rPr>
                <a:t>s</a:t>
              </a:r>
              <a:r>
                <a:rPr lang="en-US" sz="2200" b="0" i="0" u="none" strike="noStrike" cap="none">
                  <a:solidFill>
                    <a:srgbClr val="3F3F3F"/>
                  </a:solidFill>
                  <a:latin typeface="Open Sans"/>
                  <a:ea typeface="Open Sans"/>
                  <a:cs typeface="Open Sans"/>
                  <a:sym typeface="Open Sans"/>
                </a:rPr>
                <a:t>erial numbers</a:t>
              </a:r>
              <a:endParaRPr sz="1400" b="0" i="0" u="none" strike="noStrike" cap="none">
                <a:solidFill>
                  <a:srgbClr val="000000"/>
                </a:solidFill>
                <a:latin typeface="Arial"/>
                <a:ea typeface="Arial"/>
                <a:cs typeface="Arial"/>
                <a:sym typeface="Arial"/>
              </a:endParaRPr>
            </a:p>
          </p:txBody>
        </p:sp>
        <p:sp>
          <p:nvSpPr>
            <p:cNvPr id="1271" name="Google Shape;1271;gdd024f7d67_0_19"/>
            <p:cNvSpPr txBox="1"/>
            <p:nvPr/>
          </p:nvSpPr>
          <p:spPr>
            <a:xfrm>
              <a:off x="6679491" y="8049816"/>
              <a:ext cx="4863600" cy="5323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ct val="0"/>
                </a:spcBef>
                <a:spcAft>
                  <a:spcPct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Conducting click fraud</a:t>
              </a:r>
            </a:p>
          </p:txBody>
        </p:sp>
      </p:grpSp>
      <p:pic>
        <p:nvPicPr>
          <p:cNvPr id="3" name="Picture 2">
            <a:extLst>
              <a:ext uri="{FF2B5EF4-FFF2-40B4-BE49-F238E27FC236}">
                <a16:creationId xmlns:a16="http://schemas.microsoft.com/office/drawing/2014/main" id="{F8E50579-02B2-9DEB-55FC-4C2A646A21AF}"/>
              </a:ext>
            </a:extLst>
          </p:cNvPr>
          <p:cNvPicPr>
            <a:picLocks noChangeAspect="1"/>
          </p:cNvPicPr>
          <p:nvPr/>
        </p:nvPicPr>
        <p:blipFill>
          <a:blip r:embed="rId3"/>
          <a:stretch>
            <a:fillRect/>
          </a:stretch>
        </p:blipFill>
        <p:spPr>
          <a:xfrm>
            <a:off x="7226000" y="3438687"/>
            <a:ext cx="2640373" cy="2640373"/>
          </a:xfrm>
          <a:prstGeom prst="rect">
            <a:avLst/>
          </a:prstGeom>
        </p:spPr>
      </p:pic>
      <p:sp>
        <p:nvSpPr>
          <p:cNvPr id="4" name="Brandline_LVC">
            <a:extLst>
              <a:ext uri="{FF2B5EF4-FFF2-40B4-BE49-F238E27FC236}">
                <a16:creationId xmlns:a16="http://schemas.microsoft.com/office/drawing/2014/main" id="{0B70A239-A4C2-5C8E-929C-C652B062BF6A}"/>
              </a:ext>
            </a:extLst>
          </p:cNvPr>
          <p:cNvSpPr/>
          <p:nvPr/>
        </p:nvSpPr>
        <p:spPr>
          <a:xfrm>
            <a:off x="5994400" y="932488"/>
            <a:ext cx="42822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A6B591B1-8DEB-B1CB-732C-AA6874D5847C}"/>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Malware can have various detrimental effects on systems, including: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515" name="Google Shape;403;p55" descr="Global data security, personal data security, cyber data security online concept illustration, internet security or information privacy &amp; protection. Free Vector">
            <a:extLst>
              <a:ext uri="{FF2B5EF4-FFF2-40B4-BE49-F238E27FC236}">
                <a16:creationId xmlns:a16="http://schemas.microsoft.com/office/drawing/2014/main" id="{1B7572EA-C9E1-9A6D-A15B-744CD883C700}"/>
              </a:ext>
            </a:extLst>
          </p:cNvPr>
          <p:cNvPicPr preferRelativeResize="0"/>
          <p:nvPr/>
        </p:nvPicPr>
        <p:blipFill rotWithShape="1">
          <a:blip r:embed="rId3"/>
          <a:stretch/>
        </p:blipFill>
        <p:spPr>
          <a:xfrm>
            <a:off x="462092" y="3112089"/>
            <a:ext cx="3756504" cy="3756504"/>
          </a:xfrm>
          <a:prstGeom prst="rect">
            <a:avLst/>
          </a:prstGeom>
        </p:spPr>
      </p:pic>
      <p:sp>
        <p:nvSpPr>
          <p:cNvPr id="400" name="Google Shape;400;p55"/>
          <p:cNvSpPr txBox="1">
            <a:spLocks noGrp="1"/>
          </p:cNvSpPr>
          <p:nvPr>
            <p:ph type="title"/>
          </p:nvPr>
        </p:nvSpPr>
        <p:spPr>
          <a:xfrm>
            <a:off x="-10160" y="385519"/>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Hacktivists</a:t>
            </a:r>
            <a:endParaRPr/>
          </a:p>
        </p:txBody>
      </p:sp>
      <p:sp>
        <p:nvSpPr>
          <p:cNvPr id="3" name="Brandline_LVC">
            <a:extLst>
              <a:ext uri="{FF2B5EF4-FFF2-40B4-BE49-F238E27FC236}">
                <a16:creationId xmlns:a16="http://schemas.microsoft.com/office/drawing/2014/main" id="{7A780A4C-F5A7-B6D2-AC74-4ADEA16A914E}"/>
              </a:ext>
            </a:extLst>
          </p:cNvPr>
          <p:cNvSpPr/>
          <p:nvPr/>
        </p:nvSpPr>
        <p:spPr>
          <a:xfrm>
            <a:off x="6896100" y="971965"/>
            <a:ext cx="2458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4846;p411">
            <a:extLst>
              <a:ext uri="{FF2B5EF4-FFF2-40B4-BE49-F238E27FC236}">
                <a16:creationId xmlns:a16="http://schemas.microsoft.com/office/drawing/2014/main" id="{396021CC-8B73-34A0-72FB-91CB833E6E18}"/>
              </a:ext>
            </a:extLst>
          </p:cNvPr>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Hacktivists are individuals or groups who leverage their hacking skills for ideological, political, or social objectives.</a:t>
            </a:r>
            <a:endParaRPr sz="2200" b="0" i="0" u="none" strike="noStrike" cap="none">
              <a:solidFill>
                <a:srgbClr val="FFFFFF"/>
              </a:solidFill>
              <a:latin typeface="Open Sans"/>
              <a:ea typeface="Open Sans"/>
              <a:cs typeface="Open Sans"/>
              <a:sym typeface="Open Sans"/>
            </a:endParaRPr>
          </a:p>
        </p:txBody>
      </p:sp>
      <p:grpSp>
        <p:nvGrpSpPr>
          <p:cNvPr id="7" name="Group 6">
            <a:extLst>
              <a:ext uri="{FF2B5EF4-FFF2-40B4-BE49-F238E27FC236}">
                <a16:creationId xmlns:a16="http://schemas.microsoft.com/office/drawing/2014/main" id="{BE09DBE4-3131-64FE-7B84-7A86BFDCA0D4}"/>
              </a:ext>
            </a:extLst>
          </p:cNvPr>
          <p:cNvGrpSpPr/>
          <p:nvPr/>
        </p:nvGrpSpPr>
        <p:grpSpPr>
          <a:xfrm>
            <a:off x="6090598" y="2814703"/>
            <a:ext cx="8859705" cy="1160634"/>
            <a:chOff x="2516042" y="2297061"/>
            <a:chExt cx="13016569" cy="1160634"/>
          </a:xfrm>
        </p:grpSpPr>
        <p:sp>
          <p:nvSpPr>
            <p:cNvPr id="8" name="Round Same Side Corner Rectangle 162">
              <a:extLst>
                <a:ext uri="{FF2B5EF4-FFF2-40B4-BE49-F238E27FC236}">
                  <a16:creationId xmlns:a16="http://schemas.microsoft.com/office/drawing/2014/main" id="{D4883B5F-07D4-4D2B-1DB8-73EF0A874E47}"/>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3CF1C3C5-101A-558B-899D-7307C515C8D8}"/>
                </a:ext>
              </a:extLst>
            </p:cNvPr>
            <p:cNvSpPr txBox="1">
              <a:spLocks/>
            </p:cNvSpPr>
            <p:nvPr/>
          </p:nvSpPr>
          <p:spPr>
            <a:xfrm>
              <a:off x="2680678" y="239932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Hacktivists use their extensive hacking skills to support causes and enact change.</a:t>
              </a:r>
            </a:p>
          </p:txBody>
        </p:sp>
      </p:grpSp>
      <p:sp>
        <p:nvSpPr>
          <p:cNvPr id="10" name="Round Same Side Corner Rectangle 166">
            <a:extLst>
              <a:ext uri="{FF2B5EF4-FFF2-40B4-BE49-F238E27FC236}">
                <a16:creationId xmlns:a16="http://schemas.microsoft.com/office/drawing/2014/main" id="{FA4214DD-A500-0C34-439F-89E3F81991A6}"/>
              </a:ext>
            </a:extLst>
          </p:cNvPr>
          <p:cNvSpPr/>
          <p:nvPr/>
        </p:nvSpPr>
        <p:spPr>
          <a:xfrm rot="16200000">
            <a:off x="4574281" y="2459019"/>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88">
            <a:extLst>
              <a:ext uri="{FF2B5EF4-FFF2-40B4-BE49-F238E27FC236}">
                <a16:creationId xmlns:a16="http://schemas.microsoft.com/office/drawing/2014/main" id="{6EF263CC-66A8-91C0-2ACC-F3B629F97F5C}"/>
              </a:ext>
            </a:extLst>
          </p:cNvPr>
          <p:cNvSpPr/>
          <p:nvPr/>
        </p:nvSpPr>
        <p:spPr>
          <a:xfrm rot="16200000">
            <a:off x="4574281" y="3764378"/>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B9EEFBC5-844E-15D8-E255-753FAC4934B5}"/>
              </a:ext>
            </a:extLst>
          </p:cNvPr>
          <p:cNvGrpSpPr/>
          <p:nvPr/>
        </p:nvGrpSpPr>
        <p:grpSpPr>
          <a:xfrm>
            <a:off x="6090598" y="4120062"/>
            <a:ext cx="8859705" cy="1160634"/>
            <a:chOff x="2516042" y="3602420"/>
            <a:chExt cx="13016569" cy="1160634"/>
          </a:xfrm>
        </p:grpSpPr>
        <p:sp>
          <p:nvSpPr>
            <p:cNvPr id="33" name="Round Same Side Corner Rectangle 199">
              <a:extLst>
                <a:ext uri="{FF2B5EF4-FFF2-40B4-BE49-F238E27FC236}">
                  <a16:creationId xmlns:a16="http://schemas.microsoft.com/office/drawing/2014/main" id="{88751B77-96DD-EDC5-FD28-B0B02C22270B}"/>
                </a:ext>
              </a:extLst>
            </p:cNvPr>
            <p:cNvSpPr/>
            <p:nvPr/>
          </p:nvSpPr>
          <p:spPr>
            <a:xfrm rot="5400000">
              <a:off x="8444010" y="-2325548"/>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5">
              <a:extLst>
                <a:ext uri="{FF2B5EF4-FFF2-40B4-BE49-F238E27FC236}">
                  <a16:creationId xmlns:a16="http://schemas.microsoft.com/office/drawing/2014/main" id="{F5380517-086E-8F1E-E9FA-22319D4E5656}"/>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They may release sensitive information, launch DoS attacks, or deface websites.</a:t>
              </a:r>
            </a:p>
          </p:txBody>
        </p:sp>
      </p:grpSp>
      <p:sp>
        <p:nvSpPr>
          <p:cNvPr id="35" name="Round Same Side Corner Rectangle 191">
            <a:extLst>
              <a:ext uri="{FF2B5EF4-FFF2-40B4-BE49-F238E27FC236}">
                <a16:creationId xmlns:a16="http://schemas.microsoft.com/office/drawing/2014/main" id="{F21BBDD3-A1E5-3079-7D9B-5F93585AF403}"/>
              </a:ext>
            </a:extLst>
          </p:cNvPr>
          <p:cNvSpPr/>
          <p:nvPr/>
        </p:nvSpPr>
        <p:spPr>
          <a:xfrm rot="16200000">
            <a:off x="4574281" y="5069737"/>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59F6FE8-D3A0-CF61-A474-C6466E561A1D}"/>
              </a:ext>
            </a:extLst>
          </p:cNvPr>
          <p:cNvGrpSpPr/>
          <p:nvPr/>
        </p:nvGrpSpPr>
        <p:grpSpPr>
          <a:xfrm>
            <a:off x="6090598" y="5425420"/>
            <a:ext cx="8950174" cy="1160634"/>
            <a:chOff x="2516041" y="4907778"/>
            <a:chExt cx="16287830" cy="1160634"/>
          </a:xfrm>
        </p:grpSpPr>
        <p:sp>
          <p:nvSpPr>
            <p:cNvPr id="45" name="Round Same Side Corner Rectangle 200">
              <a:extLst>
                <a:ext uri="{FF2B5EF4-FFF2-40B4-BE49-F238E27FC236}">
                  <a16:creationId xmlns:a16="http://schemas.microsoft.com/office/drawing/2014/main" id="{3FB35420-0E3B-510E-543B-E8518E4B7ACB}"/>
                </a:ext>
              </a:extLst>
            </p:cNvPr>
            <p:cNvSpPr/>
            <p:nvPr/>
          </p:nvSpPr>
          <p:spPr>
            <a:xfrm rot="5400000">
              <a:off x="9997320" y="-2573501"/>
              <a:ext cx="1160634" cy="16123191"/>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5">
              <a:extLst>
                <a:ext uri="{FF2B5EF4-FFF2-40B4-BE49-F238E27FC236}">
                  <a16:creationId xmlns:a16="http://schemas.microsoft.com/office/drawing/2014/main" id="{E6AAE4E9-0267-C86D-18EC-2D3BF44F25B7}"/>
                </a:ext>
              </a:extLst>
            </p:cNvPr>
            <p:cNvSpPr txBox="1">
              <a:spLocks/>
            </p:cNvSpPr>
            <p:nvPr/>
          </p:nvSpPr>
          <p:spPr>
            <a:xfrm>
              <a:off x="2680678" y="5026912"/>
              <a:ext cx="16123193"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Their typical targets include the political, media, and financial sectors.</a:t>
              </a:r>
            </a:p>
          </p:txBody>
        </p:sp>
      </p:grpSp>
      <p:sp>
        <p:nvSpPr>
          <p:cNvPr id="47" name="Round Same Side Corner Rectangle 194">
            <a:extLst>
              <a:ext uri="{FF2B5EF4-FFF2-40B4-BE49-F238E27FC236}">
                <a16:creationId xmlns:a16="http://schemas.microsoft.com/office/drawing/2014/main" id="{1AD4AEC9-7D5E-0B2B-AAA9-8D03CAAA0621}"/>
              </a:ext>
            </a:extLst>
          </p:cNvPr>
          <p:cNvSpPr/>
          <p:nvPr/>
        </p:nvSpPr>
        <p:spPr>
          <a:xfrm rot="16200000">
            <a:off x="4574281" y="6375096"/>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4" name="Group 493">
            <a:extLst>
              <a:ext uri="{FF2B5EF4-FFF2-40B4-BE49-F238E27FC236}">
                <a16:creationId xmlns:a16="http://schemas.microsoft.com/office/drawing/2014/main" id="{BA2D95AA-2309-023E-3E65-D7B186E7E9DC}"/>
              </a:ext>
            </a:extLst>
          </p:cNvPr>
          <p:cNvGrpSpPr/>
          <p:nvPr/>
        </p:nvGrpSpPr>
        <p:grpSpPr>
          <a:xfrm>
            <a:off x="6090598" y="6730778"/>
            <a:ext cx="8859705" cy="1160634"/>
            <a:chOff x="2516042" y="6213136"/>
            <a:chExt cx="13016569" cy="1160634"/>
          </a:xfrm>
        </p:grpSpPr>
        <p:sp>
          <p:nvSpPr>
            <p:cNvPr id="495" name="Round Same Side Corner Rectangle 201">
              <a:extLst>
                <a:ext uri="{FF2B5EF4-FFF2-40B4-BE49-F238E27FC236}">
                  <a16:creationId xmlns:a16="http://schemas.microsoft.com/office/drawing/2014/main" id="{AC83BDCC-5364-BDF7-37D5-E372C26B842D}"/>
                </a:ext>
              </a:extLst>
            </p:cNvPr>
            <p:cNvSpPr/>
            <p:nvPr/>
          </p:nvSpPr>
          <p:spPr>
            <a:xfrm rot="5400000">
              <a:off x="8444010" y="285168"/>
              <a:ext cx="1160634" cy="13016569"/>
            </a:xfrm>
            <a:prstGeom prst="round2SameRect">
              <a:avLst/>
            </a:prstGeom>
            <a:solidFill>
              <a:srgbClr val="DDD3C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Text Placeholder 5">
              <a:extLst>
                <a:ext uri="{FF2B5EF4-FFF2-40B4-BE49-F238E27FC236}">
                  <a16:creationId xmlns:a16="http://schemas.microsoft.com/office/drawing/2014/main" id="{1D8BADEE-94A9-5F1A-5BB0-497B5EDB7A94}"/>
                </a:ext>
              </a:extLst>
            </p:cNvPr>
            <p:cNvSpPr txBox="1">
              <a:spLocks/>
            </p:cNvSpPr>
            <p:nvPr/>
          </p:nvSpPr>
          <p:spPr>
            <a:xfrm>
              <a:off x="2680678" y="6319849"/>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Groups like Anonymous, WikiLeaks, and </a:t>
              </a:r>
              <a:r>
                <a:rPr lang="en-US" sz="2200" err="1">
                  <a:solidFill>
                    <a:schemeClr val="tx1">
                      <a:lumMod val="75000"/>
                      <a:lumOff val="25000"/>
                    </a:schemeClr>
                  </a:solidFill>
                  <a:latin typeface="Open Sans"/>
                </a:rPr>
                <a:t>LulzSec</a:t>
              </a:r>
              <a:r>
                <a:rPr lang="en-US" sz="2200">
                  <a:solidFill>
                    <a:schemeClr val="tx1">
                      <a:lumMod val="75000"/>
                      <a:lumOff val="25000"/>
                    </a:schemeClr>
                  </a:solidFill>
                  <a:latin typeface="Open Sans"/>
                </a:rPr>
                <a:t> use cyber tactics for political goals.</a:t>
              </a:r>
            </a:p>
          </p:txBody>
        </p:sp>
      </p:grpSp>
      <p:pic>
        <p:nvPicPr>
          <p:cNvPr id="506" name="Graphic 505" descr="Lightbulb and gear with solid fill">
            <a:extLst>
              <a:ext uri="{FF2B5EF4-FFF2-40B4-BE49-F238E27FC236}">
                <a16:creationId xmlns:a16="http://schemas.microsoft.com/office/drawing/2014/main" id="{383AFD19-C859-4C9D-2E99-B6EE1A654B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97397" y="2946525"/>
            <a:ext cx="914400" cy="914400"/>
          </a:xfrm>
          <a:prstGeom prst="rect">
            <a:avLst/>
          </a:prstGeom>
        </p:spPr>
      </p:pic>
      <p:pic>
        <p:nvPicPr>
          <p:cNvPr id="508" name="Graphic 507" descr="Keyboard with solid fill">
            <a:extLst>
              <a:ext uri="{FF2B5EF4-FFF2-40B4-BE49-F238E27FC236}">
                <a16:creationId xmlns:a16="http://schemas.microsoft.com/office/drawing/2014/main" id="{46FC9CC6-CBEB-84B7-DF2D-3DED48BD47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7397" y="4253285"/>
            <a:ext cx="914400" cy="914400"/>
          </a:xfrm>
          <a:prstGeom prst="rect">
            <a:avLst/>
          </a:prstGeom>
        </p:spPr>
      </p:pic>
      <p:pic>
        <p:nvPicPr>
          <p:cNvPr id="512" name="Graphic 511" descr="Bullseye with solid fill">
            <a:extLst>
              <a:ext uri="{FF2B5EF4-FFF2-40B4-BE49-F238E27FC236}">
                <a16:creationId xmlns:a16="http://schemas.microsoft.com/office/drawing/2014/main" id="{BC9EB77B-6414-CE68-5F21-D252D5513C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97397" y="5548536"/>
            <a:ext cx="914400" cy="914400"/>
          </a:xfrm>
          <a:prstGeom prst="rect">
            <a:avLst/>
          </a:prstGeom>
        </p:spPr>
      </p:pic>
      <p:pic>
        <p:nvPicPr>
          <p:cNvPr id="514" name="Graphic 513" descr="Users with solid fill">
            <a:extLst>
              <a:ext uri="{FF2B5EF4-FFF2-40B4-BE49-F238E27FC236}">
                <a16:creationId xmlns:a16="http://schemas.microsoft.com/office/drawing/2014/main" id="{BCDF1FA6-0281-7F63-62F7-C2DE860586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97397" y="6868593"/>
            <a:ext cx="914400" cy="914400"/>
          </a:xfrm>
          <a:prstGeom prst="rect">
            <a:avLst/>
          </a:prstGeom>
        </p:spPr>
      </p:pic>
    </p:spTree>
    <p:extLst>
      <p:ext uri="{BB962C8B-B14F-4D97-AF65-F5344CB8AC3E}">
        <p14:creationId xmlns:p14="http://schemas.microsoft.com/office/powerpoint/2010/main" val="4772194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a:xfrm>
            <a:off x="-10160" y="327153"/>
            <a:ext cx="16276320" cy="687244"/>
          </a:xfrm>
        </p:spPr>
        <p:txBody>
          <a:bodyPr/>
          <a:lstStyle/>
          <a:p>
            <a:r>
              <a:rPr lang="en-US"/>
              <a:t>Types of Malware</a:t>
            </a:r>
          </a:p>
        </p:txBody>
      </p:sp>
      <p:sp>
        <p:nvSpPr>
          <p:cNvPr id="12" name="Brandline_LVC">
            <a:extLst>
              <a:ext uri="{FF2B5EF4-FFF2-40B4-BE49-F238E27FC236}">
                <a16:creationId xmlns:a16="http://schemas.microsoft.com/office/drawing/2014/main" id="{64697523-FBFB-3804-D60D-FFAD1C4784EC}"/>
              </a:ext>
            </a:extLst>
          </p:cNvPr>
          <p:cNvSpPr/>
          <p:nvPr/>
        </p:nvSpPr>
        <p:spPr>
          <a:xfrm>
            <a:off x="6184900" y="913599"/>
            <a:ext cx="3887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Shape 17">
            <a:extLst>
              <a:ext uri="{FF2B5EF4-FFF2-40B4-BE49-F238E27FC236}">
                <a16:creationId xmlns:a16="http://schemas.microsoft.com/office/drawing/2014/main" id="{2D9BB07A-FBA6-21D5-C0B5-E8DB35967497}"/>
              </a:ext>
            </a:extLst>
          </p:cNvPr>
          <p:cNvSpPr/>
          <p:nvPr/>
        </p:nvSpPr>
        <p:spPr>
          <a:xfrm rot="18900000">
            <a:off x="907419" y="1683084"/>
            <a:ext cx="2411016" cy="2411016"/>
          </a:xfrm>
          <a:custGeom>
            <a:avLst/>
            <a:gdLst>
              <a:gd name="connsiteX0" fmla="*/ 3214688 w 3214688"/>
              <a:gd name="connsiteY0" fmla="*/ 1607344 h 3214687"/>
              <a:gd name="connsiteX1" fmla="*/ 1607344 w 3214688"/>
              <a:gd name="connsiteY1" fmla="*/ 3214688 h 3214687"/>
              <a:gd name="connsiteX2" fmla="*/ 0 w 3214688"/>
              <a:gd name="connsiteY2" fmla="*/ 1607344 h 3214687"/>
              <a:gd name="connsiteX3" fmla="*/ 1607344 w 3214688"/>
              <a:gd name="connsiteY3" fmla="*/ 0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8"/>
                  <a:pt x="1607344" y="3214688"/>
                </a:cubicBezTo>
                <a:cubicBezTo>
                  <a:pt x="719633" y="3214688"/>
                  <a:pt x="0" y="2495055"/>
                  <a:pt x="0" y="1607344"/>
                </a:cubicBezTo>
                <a:cubicBezTo>
                  <a:pt x="0" y="719632"/>
                  <a:pt x="719633" y="0"/>
                  <a:pt x="1607344" y="0"/>
                </a:cubicBezTo>
                <a:cubicBezTo>
                  <a:pt x="2495056" y="0"/>
                  <a:pt x="3214688" y="719632"/>
                  <a:pt x="3214688" y="1607344"/>
                </a:cubicBezTo>
                <a:close/>
              </a:path>
            </a:pathLst>
          </a:custGeom>
          <a:solidFill>
            <a:srgbClr val="FFFFFF"/>
          </a:solidFill>
          <a:ln w="13260" cap="flat">
            <a:solidFill>
              <a:srgbClr val="278CB4"/>
            </a:solidFill>
            <a:prstDash val="solid"/>
            <a:miter/>
          </a:ln>
        </p:spPr>
        <p:txBody>
          <a:bodyPr rtlCol="0" anchor="ctr"/>
          <a:lstStyle/>
          <a:p>
            <a:endParaRPr lang="en-US" sz="1350"/>
          </a:p>
        </p:txBody>
      </p:sp>
      <p:sp>
        <p:nvSpPr>
          <p:cNvPr id="31" name="Freeform: Shape 30">
            <a:extLst>
              <a:ext uri="{FF2B5EF4-FFF2-40B4-BE49-F238E27FC236}">
                <a16:creationId xmlns:a16="http://schemas.microsoft.com/office/drawing/2014/main" id="{60357797-DE6D-1E9F-1915-E6854D0447B7}"/>
              </a:ext>
            </a:extLst>
          </p:cNvPr>
          <p:cNvSpPr/>
          <p:nvPr/>
        </p:nvSpPr>
        <p:spPr>
          <a:xfrm rot="18900000">
            <a:off x="4990031" y="1705255"/>
            <a:ext cx="2411016" cy="2411015"/>
          </a:xfrm>
          <a:custGeom>
            <a:avLst/>
            <a:gdLst>
              <a:gd name="connsiteX0" fmla="*/ 3214688 w 3214688"/>
              <a:gd name="connsiteY0" fmla="*/ 1607344 h 3214687"/>
              <a:gd name="connsiteX1" fmla="*/ 1607344 w 3214688"/>
              <a:gd name="connsiteY1" fmla="*/ 3214688 h 3214687"/>
              <a:gd name="connsiteX2" fmla="*/ 0 w 3214688"/>
              <a:gd name="connsiteY2" fmla="*/ 1607344 h 3214687"/>
              <a:gd name="connsiteX3" fmla="*/ 1607344 w 3214688"/>
              <a:gd name="connsiteY3" fmla="*/ 0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8"/>
                  <a:pt x="1607344" y="3214688"/>
                </a:cubicBezTo>
                <a:cubicBezTo>
                  <a:pt x="719632" y="3214688"/>
                  <a:pt x="0" y="2495055"/>
                  <a:pt x="0" y="1607344"/>
                </a:cubicBezTo>
                <a:cubicBezTo>
                  <a:pt x="0" y="719632"/>
                  <a:pt x="719632" y="0"/>
                  <a:pt x="1607344" y="0"/>
                </a:cubicBezTo>
                <a:cubicBezTo>
                  <a:pt x="2495056" y="0"/>
                  <a:pt x="3214688" y="719632"/>
                  <a:pt x="3214688" y="1607344"/>
                </a:cubicBezTo>
                <a:close/>
              </a:path>
            </a:pathLst>
          </a:custGeom>
          <a:solidFill>
            <a:srgbClr val="FFFFFF"/>
          </a:solidFill>
          <a:ln w="13260" cap="flat">
            <a:solidFill>
              <a:srgbClr val="196BAB"/>
            </a:solidFill>
            <a:prstDash val="solid"/>
            <a:miter/>
          </a:ln>
        </p:spPr>
        <p:txBody>
          <a:bodyPr rtlCol="0" anchor="ctr"/>
          <a:lstStyle/>
          <a:p>
            <a:endParaRPr lang="en-US" sz="1350"/>
          </a:p>
        </p:txBody>
      </p:sp>
      <p:sp>
        <p:nvSpPr>
          <p:cNvPr id="41" name="Freeform: Shape 40">
            <a:extLst>
              <a:ext uri="{FF2B5EF4-FFF2-40B4-BE49-F238E27FC236}">
                <a16:creationId xmlns:a16="http://schemas.microsoft.com/office/drawing/2014/main" id="{62F5AC6B-CA2A-3079-EEB5-274DCE278594}"/>
              </a:ext>
            </a:extLst>
          </p:cNvPr>
          <p:cNvSpPr/>
          <p:nvPr/>
        </p:nvSpPr>
        <p:spPr>
          <a:xfrm rot="18900000">
            <a:off x="3047944" y="5085769"/>
            <a:ext cx="2411016" cy="2411015"/>
          </a:xfrm>
          <a:custGeom>
            <a:avLst/>
            <a:gdLst>
              <a:gd name="connsiteX0" fmla="*/ 3214688 w 3214688"/>
              <a:gd name="connsiteY0" fmla="*/ 1607344 h 3214687"/>
              <a:gd name="connsiteX1" fmla="*/ 1607344 w 3214688"/>
              <a:gd name="connsiteY1" fmla="*/ 3214687 h 3214687"/>
              <a:gd name="connsiteX2" fmla="*/ 0 w 3214688"/>
              <a:gd name="connsiteY2" fmla="*/ 1607343 h 3214687"/>
              <a:gd name="connsiteX3" fmla="*/ 1607344 w 3214688"/>
              <a:gd name="connsiteY3" fmla="*/ -1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7"/>
                  <a:pt x="1607344" y="3214687"/>
                </a:cubicBezTo>
                <a:cubicBezTo>
                  <a:pt x="719633" y="3214687"/>
                  <a:pt x="0" y="2495055"/>
                  <a:pt x="0" y="1607343"/>
                </a:cubicBezTo>
                <a:cubicBezTo>
                  <a:pt x="0" y="719632"/>
                  <a:pt x="719633" y="-1"/>
                  <a:pt x="1607344" y="-1"/>
                </a:cubicBezTo>
                <a:cubicBezTo>
                  <a:pt x="2495056" y="-1"/>
                  <a:pt x="3214688" y="719632"/>
                  <a:pt x="3214688" y="1607344"/>
                </a:cubicBezTo>
                <a:close/>
              </a:path>
            </a:pathLst>
          </a:custGeom>
          <a:solidFill>
            <a:srgbClr val="FFFFFF"/>
          </a:solidFill>
          <a:ln w="13260" cap="flat">
            <a:solidFill>
              <a:srgbClr val="FCB833"/>
            </a:solidFill>
            <a:prstDash val="solid"/>
            <a:miter/>
          </a:ln>
        </p:spPr>
        <p:txBody>
          <a:bodyPr rtlCol="0" anchor="ctr"/>
          <a:lstStyle/>
          <a:p>
            <a:endParaRPr lang="en-US" sz="1350"/>
          </a:p>
        </p:txBody>
      </p:sp>
      <p:sp>
        <p:nvSpPr>
          <p:cNvPr id="87" name="Freeform: Shape 86">
            <a:extLst>
              <a:ext uri="{FF2B5EF4-FFF2-40B4-BE49-F238E27FC236}">
                <a16:creationId xmlns:a16="http://schemas.microsoft.com/office/drawing/2014/main" id="{79329CD5-C402-F166-EA9B-2B8A9ADF40CD}"/>
              </a:ext>
            </a:extLst>
          </p:cNvPr>
          <p:cNvSpPr/>
          <p:nvPr/>
        </p:nvSpPr>
        <p:spPr>
          <a:xfrm rot="18900000">
            <a:off x="7285922" y="5092777"/>
            <a:ext cx="2411016" cy="2411016"/>
          </a:xfrm>
          <a:custGeom>
            <a:avLst/>
            <a:gdLst>
              <a:gd name="connsiteX0" fmla="*/ 3214688 w 3214688"/>
              <a:gd name="connsiteY0" fmla="*/ 1607344 h 3214687"/>
              <a:gd name="connsiteX1" fmla="*/ 1607344 w 3214688"/>
              <a:gd name="connsiteY1" fmla="*/ 3214687 h 3214687"/>
              <a:gd name="connsiteX2" fmla="*/ 0 w 3214688"/>
              <a:gd name="connsiteY2" fmla="*/ 1607343 h 3214687"/>
              <a:gd name="connsiteX3" fmla="*/ 1607344 w 3214688"/>
              <a:gd name="connsiteY3" fmla="*/ -1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7"/>
                  <a:pt x="1607344" y="3214687"/>
                </a:cubicBezTo>
                <a:cubicBezTo>
                  <a:pt x="719632" y="3214687"/>
                  <a:pt x="0" y="2495055"/>
                  <a:pt x="0" y="1607343"/>
                </a:cubicBezTo>
                <a:cubicBezTo>
                  <a:pt x="0" y="719632"/>
                  <a:pt x="719632" y="-1"/>
                  <a:pt x="1607344" y="-1"/>
                </a:cubicBezTo>
                <a:cubicBezTo>
                  <a:pt x="2495056" y="-1"/>
                  <a:pt x="3214688" y="719632"/>
                  <a:pt x="3214688" y="1607344"/>
                </a:cubicBezTo>
                <a:close/>
              </a:path>
            </a:pathLst>
          </a:custGeom>
          <a:solidFill>
            <a:srgbClr val="FFFFFF"/>
          </a:solidFill>
          <a:ln w="13260" cap="flat">
            <a:solidFill>
              <a:srgbClr val="D7182A"/>
            </a:solidFill>
            <a:prstDash val="solid"/>
            <a:miter/>
          </a:ln>
        </p:spPr>
        <p:txBody>
          <a:bodyPr rtlCol="0" anchor="ctr"/>
          <a:lstStyle/>
          <a:p>
            <a:endParaRPr lang="en-US" sz="1350"/>
          </a:p>
        </p:txBody>
      </p:sp>
      <p:sp>
        <p:nvSpPr>
          <p:cNvPr id="93" name="TextBox 92">
            <a:extLst>
              <a:ext uri="{FF2B5EF4-FFF2-40B4-BE49-F238E27FC236}">
                <a16:creationId xmlns:a16="http://schemas.microsoft.com/office/drawing/2014/main" id="{7F97ACF6-ED78-749D-C929-B02B9971196F}"/>
              </a:ext>
            </a:extLst>
          </p:cNvPr>
          <p:cNvSpPr txBox="1"/>
          <p:nvPr/>
        </p:nvSpPr>
        <p:spPr>
          <a:xfrm>
            <a:off x="1541295" y="4196032"/>
            <a:ext cx="848309"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Virus</a:t>
            </a:r>
          </a:p>
        </p:txBody>
      </p:sp>
      <p:sp>
        <p:nvSpPr>
          <p:cNvPr id="94" name="TextBox 93">
            <a:extLst>
              <a:ext uri="{FF2B5EF4-FFF2-40B4-BE49-F238E27FC236}">
                <a16:creationId xmlns:a16="http://schemas.microsoft.com/office/drawing/2014/main" id="{BE2436D1-5B02-48F6-9AFA-BF2CDD3CF112}"/>
              </a:ext>
            </a:extLst>
          </p:cNvPr>
          <p:cNvSpPr txBox="1"/>
          <p:nvPr/>
        </p:nvSpPr>
        <p:spPr>
          <a:xfrm>
            <a:off x="5623907" y="4200383"/>
            <a:ext cx="1128835"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Worms</a:t>
            </a:r>
          </a:p>
        </p:txBody>
      </p:sp>
      <p:sp>
        <p:nvSpPr>
          <p:cNvPr id="95" name="TextBox 94">
            <a:extLst>
              <a:ext uri="{FF2B5EF4-FFF2-40B4-BE49-F238E27FC236}">
                <a16:creationId xmlns:a16="http://schemas.microsoft.com/office/drawing/2014/main" id="{32E106E1-8EA5-B9EA-891F-11720CC5BF5F}"/>
              </a:ext>
            </a:extLst>
          </p:cNvPr>
          <p:cNvSpPr txBox="1"/>
          <p:nvPr/>
        </p:nvSpPr>
        <p:spPr>
          <a:xfrm>
            <a:off x="3008479" y="7630609"/>
            <a:ext cx="2550698"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Polymorphic virus</a:t>
            </a:r>
          </a:p>
        </p:txBody>
      </p:sp>
      <p:sp>
        <p:nvSpPr>
          <p:cNvPr id="96" name="TextBox 95">
            <a:extLst>
              <a:ext uri="{FF2B5EF4-FFF2-40B4-BE49-F238E27FC236}">
                <a16:creationId xmlns:a16="http://schemas.microsoft.com/office/drawing/2014/main" id="{1710A63B-FB87-EDE7-10D8-BF5A12955194}"/>
              </a:ext>
            </a:extLst>
          </p:cNvPr>
          <p:cNvSpPr txBox="1"/>
          <p:nvPr/>
        </p:nvSpPr>
        <p:spPr>
          <a:xfrm>
            <a:off x="7550150" y="7720677"/>
            <a:ext cx="1853392"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Trojan horse</a:t>
            </a:r>
          </a:p>
        </p:txBody>
      </p:sp>
      <p:sp>
        <p:nvSpPr>
          <p:cNvPr id="99" name="Freeform: Shape 98">
            <a:extLst>
              <a:ext uri="{FF2B5EF4-FFF2-40B4-BE49-F238E27FC236}">
                <a16:creationId xmlns:a16="http://schemas.microsoft.com/office/drawing/2014/main" id="{860F858F-52A0-E86E-DE8F-486DEC01933C}"/>
              </a:ext>
            </a:extLst>
          </p:cNvPr>
          <p:cNvSpPr/>
          <p:nvPr/>
        </p:nvSpPr>
        <p:spPr>
          <a:xfrm rot="18900000">
            <a:off x="9228008" y="1769057"/>
            <a:ext cx="2411016" cy="2411016"/>
          </a:xfrm>
          <a:custGeom>
            <a:avLst/>
            <a:gdLst>
              <a:gd name="connsiteX0" fmla="*/ 3214688 w 3214688"/>
              <a:gd name="connsiteY0" fmla="*/ 1607344 h 3214687"/>
              <a:gd name="connsiteX1" fmla="*/ 1607344 w 3214688"/>
              <a:gd name="connsiteY1" fmla="*/ 3214688 h 3214687"/>
              <a:gd name="connsiteX2" fmla="*/ 0 w 3214688"/>
              <a:gd name="connsiteY2" fmla="*/ 1607344 h 3214687"/>
              <a:gd name="connsiteX3" fmla="*/ 1607344 w 3214688"/>
              <a:gd name="connsiteY3" fmla="*/ 0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8"/>
                  <a:pt x="1607344" y="3214688"/>
                </a:cubicBezTo>
                <a:cubicBezTo>
                  <a:pt x="719633" y="3214688"/>
                  <a:pt x="0" y="2495055"/>
                  <a:pt x="0" y="1607344"/>
                </a:cubicBezTo>
                <a:cubicBezTo>
                  <a:pt x="0" y="719632"/>
                  <a:pt x="719633" y="0"/>
                  <a:pt x="1607344" y="0"/>
                </a:cubicBezTo>
                <a:cubicBezTo>
                  <a:pt x="2495056" y="0"/>
                  <a:pt x="3214688" y="719632"/>
                  <a:pt x="3214688" y="1607344"/>
                </a:cubicBezTo>
                <a:close/>
              </a:path>
            </a:pathLst>
          </a:custGeom>
          <a:solidFill>
            <a:srgbClr val="FFFFFF"/>
          </a:solidFill>
          <a:ln w="13260" cap="flat">
            <a:solidFill>
              <a:srgbClr val="278CB4"/>
            </a:solidFill>
            <a:prstDash val="solid"/>
            <a:miter/>
          </a:ln>
        </p:spPr>
        <p:txBody>
          <a:bodyPr rtlCol="0" anchor="ctr"/>
          <a:lstStyle/>
          <a:p>
            <a:endParaRPr lang="en-US" sz="1350"/>
          </a:p>
        </p:txBody>
      </p:sp>
      <p:sp>
        <p:nvSpPr>
          <p:cNvPr id="110" name="Freeform: Shape 109">
            <a:extLst>
              <a:ext uri="{FF2B5EF4-FFF2-40B4-BE49-F238E27FC236}">
                <a16:creationId xmlns:a16="http://schemas.microsoft.com/office/drawing/2014/main" id="{FA4F1643-F1E0-E311-BA4D-138BD17F009B}"/>
              </a:ext>
            </a:extLst>
          </p:cNvPr>
          <p:cNvSpPr/>
          <p:nvPr/>
        </p:nvSpPr>
        <p:spPr>
          <a:xfrm rot="18900000">
            <a:off x="11368533" y="5171742"/>
            <a:ext cx="2411016" cy="2411015"/>
          </a:xfrm>
          <a:custGeom>
            <a:avLst/>
            <a:gdLst>
              <a:gd name="connsiteX0" fmla="*/ 3214688 w 3214688"/>
              <a:gd name="connsiteY0" fmla="*/ 1607344 h 3214687"/>
              <a:gd name="connsiteX1" fmla="*/ 1607344 w 3214688"/>
              <a:gd name="connsiteY1" fmla="*/ 3214687 h 3214687"/>
              <a:gd name="connsiteX2" fmla="*/ 0 w 3214688"/>
              <a:gd name="connsiteY2" fmla="*/ 1607343 h 3214687"/>
              <a:gd name="connsiteX3" fmla="*/ 1607344 w 3214688"/>
              <a:gd name="connsiteY3" fmla="*/ -1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7"/>
                  <a:pt x="1607344" y="3214687"/>
                </a:cubicBezTo>
                <a:cubicBezTo>
                  <a:pt x="719633" y="3214687"/>
                  <a:pt x="0" y="2495055"/>
                  <a:pt x="0" y="1607343"/>
                </a:cubicBezTo>
                <a:cubicBezTo>
                  <a:pt x="0" y="719632"/>
                  <a:pt x="719633" y="-1"/>
                  <a:pt x="1607344" y="-1"/>
                </a:cubicBezTo>
                <a:cubicBezTo>
                  <a:pt x="2495056" y="-1"/>
                  <a:pt x="3214688" y="719632"/>
                  <a:pt x="3214688" y="1607344"/>
                </a:cubicBezTo>
                <a:close/>
              </a:path>
            </a:pathLst>
          </a:custGeom>
          <a:solidFill>
            <a:srgbClr val="FFFFFF"/>
          </a:solidFill>
          <a:ln w="13260" cap="flat">
            <a:solidFill>
              <a:srgbClr val="FCB833"/>
            </a:solidFill>
            <a:prstDash val="solid"/>
            <a:miter/>
          </a:ln>
        </p:spPr>
        <p:txBody>
          <a:bodyPr rtlCol="0" anchor="ctr"/>
          <a:lstStyle/>
          <a:p>
            <a:endParaRPr lang="en-US" sz="1350"/>
          </a:p>
        </p:txBody>
      </p:sp>
      <p:sp>
        <p:nvSpPr>
          <p:cNvPr id="154" name="TextBox 153">
            <a:extLst>
              <a:ext uri="{FF2B5EF4-FFF2-40B4-BE49-F238E27FC236}">
                <a16:creationId xmlns:a16="http://schemas.microsoft.com/office/drawing/2014/main" id="{1EE2CD09-4A74-FACE-955E-E7F5E10372DA}"/>
              </a:ext>
            </a:extLst>
          </p:cNvPr>
          <p:cNvSpPr txBox="1"/>
          <p:nvPr/>
        </p:nvSpPr>
        <p:spPr>
          <a:xfrm>
            <a:off x="9647879" y="4205557"/>
            <a:ext cx="1848583"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Logic bombs</a:t>
            </a:r>
          </a:p>
        </p:txBody>
      </p:sp>
      <p:sp>
        <p:nvSpPr>
          <p:cNvPr id="155" name="TextBox 154">
            <a:extLst>
              <a:ext uri="{FF2B5EF4-FFF2-40B4-BE49-F238E27FC236}">
                <a16:creationId xmlns:a16="http://schemas.microsoft.com/office/drawing/2014/main" id="{EE2F2C24-6DC8-C6EA-294B-EE65E00B8DE8}"/>
              </a:ext>
            </a:extLst>
          </p:cNvPr>
          <p:cNvSpPr txBox="1"/>
          <p:nvPr/>
        </p:nvSpPr>
        <p:spPr>
          <a:xfrm>
            <a:off x="12002409" y="7799515"/>
            <a:ext cx="1435008"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Backdoor</a:t>
            </a:r>
          </a:p>
        </p:txBody>
      </p:sp>
      <p:pic>
        <p:nvPicPr>
          <p:cNvPr id="156" name="Picture 155">
            <a:extLst>
              <a:ext uri="{FF2B5EF4-FFF2-40B4-BE49-F238E27FC236}">
                <a16:creationId xmlns:a16="http://schemas.microsoft.com/office/drawing/2014/main" id="{5BB98D7C-1EB2-C4BB-D95D-CE7D2EDEA09E}"/>
              </a:ext>
            </a:extLst>
          </p:cNvPr>
          <p:cNvPicPr>
            <a:picLocks noChangeAspect="1"/>
          </p:cNvPicPr>
          <p:nvPr/>
        </p:nvPicPr>
        <p:blipFill>
          <a:blip r:embed="rId3"/>
          <a:stretch>
            <a:fillRect/>
          </a:stretch>
        </p:blipFill>
        <p:spPr>
          <a:xfrm>
            <a:off x="1243056" y="1965012"/>
            <a:ext cx="1697660" cy="1697660"/>
          </a:xfrm>
          <a:prstGeom prst="rect">
            <a:avLst/>
          </a:prstGeom>
        </p:spPr>
      </p:pic>
      <p:pic>
        <p:nvPicPr>
          <p:cNvPr id="157" name="Picture 156">
            <a:extLst>
              <a:ext uri="{FF2B5EF4-FFF2-40B4-BE49-F238E27FC236}">
                <a16:creationId xmlns:a16="http://schemas.microsoft.com/office/drawing/2014/main" id="{92D36DCD-AA19-3474-2F96-FB92E39406BF}"/>
              </a:ext>
            </a:extLst>
          </p:cNvPr>
          <p:cNvPicPr>
            <a:picLocks noChangeAspect="1"/>
          </p:cNvPicPr>
          <p:nvPr/>
        </p:nvPicPr>
        <p:blipFill>
          <a:blip r:embed="rId4"/>
          <a:stretch>
            <a:fillRect/>
          </a:stretch>
        </p:blipFill>
        <p:spPr>
          <a:xfrm>
            <a:off x="5370992" y="2143304"/>
            <a:ext cx="1506217" cy="1506217"/>
          </a:xfrm>
          <a:prstGeom prst="rect">
            <a:avLst/>
          </a:prstGeom>
        </p:spPr>
      </p:pic>
      <p:pic>
        <p:nvPicPr>
          <p:cNvPr id="158" name="Picture 157">
            <a:extLst>
              <a:ext uri="{FF2B5EF4-FFF2-40B4-BE49-F238E27FC236}">
                <a16:creationId xmlns:a16="http://schemas.microsoft.com/office/drawing/2014/main" id="{0F9F7591-75E2-B4BA-1CB8-5459479BABCF}"/>
              </a:ext>
            </a:extLst>
          </p:cNvPr>
          <p:cNvPicPr>
            <a:picLocks noChangeAspect="1"/>
          </p:cNvPicPr>
          <p:nvPr/>
        </p:nvPicPr>
        <p:blipFill>
          <a:blip r:embed="rId5"/>
          <a:stretch>
            <a:fillRect/>
          </a:stretch>
        </p:blipFill>
        <p:spPr>
          <a:xfrm>
            <a:off x="9595545" y="2087917"/>
            <a:ext cx="1675939" cy="1675939"/>
          </a:xfrm>
          <a:prstGeom prst="rect">
            <a:avLst/>
          </a:prstGeom>
        </p:spPr>
      </p:pic>
      <p:pic>
        <p:nvPicPr>
          <p:cNvPr id="159" name="Picture 158">
            <a:extLst>
              <a:ext uri="{FF2B5EF4-FFF2-40B4-BE49-F238E27FC236}">
                <a16:creationId xmlns:a16="http://schemas.microsoft.com/office/drawing/2014/main" id="{A93DABFB-9EA6-CEC2-ED09-843E801CA597}"/>
              </a:ext>
            </a:extLst>
          </p:cNvPr>
          <p:cNvPicPr>
            <a:picLocks noChangeAspect="1"/>
          </p:cNvPicPr>
          <p:nvPr/>
        </p:nvPicPr>
        <p:blipFill>
          <a:blip r:embed="rId6"/>
          <a:stretch>
            <a:fillRect/>
          </a:stretch>
        </p:blipFill>
        <p:spPr>
          <a:xfrm>
            <a:off x="3383581" y="5460366"/>
            <a:ext cx="1607639" cy="1607639"/>
          </a:xfrm>
          <a:prstGeom prst="rect">
            <a:avLst/>
          </a:prstGeom>
        </p:spPr>
      </p:pic>
      <p:pic>
        <p:nvPicPr>
          <p:cNvPr id="160" name="Picture 159">
            <a:extLst>
              <a:ext uri="{FF2B5EF4-FFF2-40B4-BE49-F238E27FC236}">
                <a16:creationId xmlns:a16="http://schemas.microsoft.com/office/drawing/2014/main" id="{AE2339A9-EA30-B1DE-A70C-710B35DA8F22}"/>
              </a:ext>
            </a:extLst>
          </p:cNvPr>
          <p:cNvPicPr>
            <a:picLocks noChangeAspect="1"/>
          </p:cNvPicPr>
          <p:nvPr/>
        </p:nvPicPr>
        <p:blipFill>
          <a:blip r:embed="rId7"/>
          <a:stretch>
            <a:fillRect/>
          </a:stretch>
        </p:blipFill>
        <p:spPr>
          <a:xfrm>
            <a:off x="7722392" y="5478572"/>
            <a:ext cx="1538072" cy="1538072"/>
          </a:xfrm>
          <a:prstGeom prst="rect">
            <a:avLst/>
          </a:prstGeom>
        </p:spPr>
      </p:pic>
      <p:pic>
        <p:nvPicPr>
          <p:cNvPr id="161" name="Picture 160">
            <a:extLst>
              <a:ext uri="{FF2B5EF4-FFF2-40B4-BE49-F238E27FC236}">
                <a16:creationId xmlns:a16="http://schemas.microsoft.com/office/drawing/2014/main" id="{12918935-AB9D-DDE3-17C7-12B16E4780D0}"/>
              </a:ext>
            </a:extLst>
          </p:cNvPr>
          <p:cNvPicPr>
            <a:picLocks noChangeAspect="1"/>
          </p:cNvPicPr>
          <p:nvPr/>
        </p:nvPicPr>
        <p:blipFill>
          <a:blip r:embed="rId8"/>
          <a:stretch>
            <a:fillRect/>
          </a:stretch>
        </p:blipFill>
        <p:spPr>
          <a:xfrm>
            <a:off x="11875754" y="5682766"/>
            <a:ext cx="1396569" cy="1396569"/>
          </a:xfrm>
          <a:prstGeom prst="rect">
            <a:avLst/>
          </a:prstGeom>
        </p:spPr>
      </p:pic>
      <p:sp>
        <p:nvSpPr>
          <p:cNvPr id="3" name="Freeform: Shape 2">
            <a:extLst>
              <a:ext uri="{FF2B5EF4-FFF2-40B4-BE49-F238E27FC236}">
                <a16:creationId xmlns:a16="http://schemas.microsoft.com/office/drawing/2014/main" id="{9ADB0C94-0767-5FD0-8A06-514B8D4AA656}"/>
              </a:ext>
            </a:extLst>
          </p:cNvPr>
          <p:cNvSpPr/>
          <p:nvPr/>
        </p:nvSpPr>
        <p:spPr>
          <a:xfrm rot="18900000">
            <a:off x="12855697" y="1731679"/>
            <a:ext cx="2411016" cy="2411015"/>
          </a:xfrm>
          <a:custGeom>
            <a:avLst/>
            <a:gdLst>
              <a:gd name="connsiteX0" fmla="*/ 3214688 w 3214688"/>
              <a:gd name="connsiteY0" fmla="*/ 1607344 h 3214687"/>
              <a:gd name="connsiteX1" fmla="*/ 1607344 w 3214688"/>
              <a:gd name="connsiteY1" fmla="*/ 3214687 h 3214687"/>
              <a:gd name="connsiteX2" fmla="*/ 0 w 3214688"/>
              <a:gd name="connsiteY2" fmla="*/ 1607343 h 3214687"/>
              <a:gd name="connsiteX3" fmla="*/ 1607344 w 3214688"/>
              <a:gd name="connsiteY3" fmla="*/ -1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7"/>
                  <a:pt x="1607344" y="3214687"/>
                </a:cubicBezTo>
                <a:cubicBezTo>
                  <a:pt x="719633" y="3214687"/>
                  <a:pt x="0" y="2495055"/>
                  <a:pt x="0" y="1607343"/>
                </a:cubicBezTo>
                <a:cubicBezTo>
                  <a:pt x="0" y="719632"/>
                  <a:pt x="719633" y="-1"/>
                  <a:pt x="1607344" y="-1"/>
                </a:cubicBezTo>
                <a:cubicBezTo>
                  <a:pt x="2495056" y="-1"/>
                  <a:pt x="3214688" y="719632"/>
                  <a:pt x="3214688" y="1607344"/>
                </a:cubicBezTo>
                <a:close/>
              </a:path>
            </a:pathLst>
          </a:custGeom>
          <a:solidFill>
            <a:srgbClr val="FFFFFF"/>
          </a:solidFill>
          <a:ln w="13260" cap="flat">
            <a:solidFill>
              <a:srgbClr val="FCB833"/>
            </a:solidFill>
            <a:prstDash val="solid"/>
            <a:miter/>
          </a:ln>
        </p:spPr>
        <p:txBody>
          <a:bodyPr rtlCol="0" anchor="ctr"/>
          <a:lstStyle/>
          <a:p>
            <a:endParaRPr lang="en-US" sz="1350"/>
          </a:p>
        </p:txBody>
      </p:sp>
      <p:sp>
        <p:nvSpPr>
          <p:cNvPr id="4" name="TextBox 3">
            <a:extLst>
              <a:ext uri="{FF2B5EF4-FFF2-40B4-BE49-F238E27FC236}">
                <a16:creationId xmlns:a16="http://schemas.microsoft.com/office/drawing/2014/main" id="{AD34D726-5942-8BDC-0796-253F8EC6E93F}"/>
              </a:ext>
            </a:extLst>
          </p:cNvPr>
          <p:cNvSpPr txBox="1"/>
          <p:nvPr/>
        </p:nvSpPr>
        <p:spPr>
          <a:xfrm>
            <a:off x="13481914" y="4255542"/>
            <a:ext cx="1306768" cy="430887"/>
          </a:xfrm>
          <a:prstGeom prst="rect">
            <a:avLst/>
          </a:prstGeom>
          <a:noFill/>
        </p:spPr>
        <p:txBody>
          <a:bodyPr wrap="none" rtlCol="0">
            <a:spAutoFit/>
          </a:bodyP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Spyware</a:t>
            </a:r>
          </a:p>
        </p:txBody>
      </p:sp>
      <p:pic>
        <p:nvPicPr>
          <p:cNvPr id="5" name="Picture 4">
            <a:extLst>
              <a:ext uri="{FF2B5EF4-FFF2-40B4-BE49-F238E27FC236}">
                <a16:creationId xmlns:a16="http://schemas.microsoft.com/office/drawing/2014/main" id="{89826DB6-C48E-B42B-6FAD-86BE42E62DBC}"/>
              </a:ext>
            </a:extLst>
          </p:cNvPr>
          <p:cNvPicPr>
            <a:picLocks noChangeAspect="1"/>
          </p:cNvPicPr>
          <p:nvPr/>
        </p:nvPicPr>
        <p:blipFill>
          <a:blip r:embed="rId9"/>
          <a:stretch>
            <a:fillRect/>
          </a:stretch>
        </p:blipFill>
        <p:spPr>
          <a:xfrm>
            <a:off x="13135693" y="2003227"/>
            <a:ext cx="1888571" cy="1888571"/>
          </a:xfrm>
          <a:prstGeom prst="rect">
            <a:avLst/>
          </a:prstGeom>
        </p:spPr>
      </p:pic>
    </p:spTree>
    <p:extLst>
      <p:ext uri="{BB962C8B-B14F-4D97-AF65-F5344CB8AC3E}">
        <p14:creationId xmlns:p14="http://schemas.microsoft.com/office/powerpoint/2010/main" val="33405470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a:xfrm>
            <a:off x="-10160" y="327153"/>
            <a:ext cx="16276320" cy="687244"/>
          </a:xfrm>
        </p:spPr>
        <p:txBody>
          <a:bodyPr/>
          <a:lstStyle/>
          <a:p>
            <a:r>
              <a:rPr lang="en-US"/>
              <a:t>Types of Malware</a:t>
            </a:r>
          </a:p>
        </p:txBody>
      </p:sp>
      <p:sp>
        <p:nvSpPr>
          <p:cNvPr id="12" name="Brandline_LVC">
            <a:extLst>
              <a:ext uri="{FF2B5EF4-FFF2-40B4-BE49-F238E27FC236}">
                <a16:creationId xmlns:a16="http://schemas.microsoft.com/office/drawing/2014/main" id="{64697523-FBFB-3804-D60D-FFAD1C4784EC}"/>
              </a:ext>
            </a:extLst>
          </p:cNvPr>
          <p:cNvSpPr/>
          <p:nvPr/>
        </p:nvSpPr>
        <p:spPr>
          <a:xfrm>
            <a:off x="6184900" y="913599"/>
            <a:ext cx="3887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Shape 17">
            <a:extLst>
              <a:ext uri="{FF2B5EF4-FFF2-40B4-BE49-F238E27FC236}">
                <a16:creationId xmlns:a16="http://schemas.microsoft.com/office/drawing/2014/main" id="{2D9BB07A-FBA6-21D5-C0B5-E8DB35967497}"/>
              </a:ext>
            </a:extLst>
          </p:cNvPr>
          <p:cNvSpPr/>
          <p:nvPr/>
        </p:nvSpPr>
        <p:spPr>
          <a:xfrm rot="18900000">
            <a:off x="2911318" y="1557796"/>
            <a:ext cx="2411016" cy="2411016"/>
          </a:xfrm>
          <a:custGeom>
            <a:avLst/>
            <a:gdLst>
              <a:gd name="connsiteX0" fmla="*/ 3214688 w 3214688"/>
              <a:gd name="connsiteY0" fmla="*/ 1607344 h 3214687"/>
              <a:gd name="connsiteX1" fmla="*/ 1607344 w 3214688"/>
              <a:gd name="connsiteY1" fmla="*/ 3214688 h 3214687"/>
              <a:gd name="connsiteX2" fmla="*/ 0 w 3214688"/>
              <a:gd name="connsiteY2" fmla="*/ 1607344 h 3214687"/>
              <a:gd name="connsiteX3" fmla="*/ 1607344 w 3214688"/>
              <a:gd name="connsiteY3" fmla="*/ 0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8"/>
                  <a:pt x="1607344" y="3214688"/>
                </a:cubicBezTo>
                <a:cubicBezTo>
                  <a:pt x="719633" y="3214688"/>
                  <a:pt x="0" y="2495055"/>
                  <a:pt x="0" y="1607344"/>
                </a:cubicBezTo>
                <a:cubicBezTo>
                  <a:pt x="0" y="719632"/>
                  <a:pt x="719633" y="0"/>
                  <a:pt x="1607344" y="0"/>
                </a:cubicBezTo>
                <a:cubicBezTo>
                  <a:pt x="2495056" y="0"/>
                  <a:pt x="3214688" y="719632"/>
                  <a:pt x="3214688" y="1607344"/>
                </a:cubicBezTo>
                <a:close/>
              </a:path>
            </a:pathLst>
          </a:custGeom>
          <a:solidFill>
            <a:srgbClr val="FFFFFF"/>
          </a:solidFill>
          <a:ln w="13260" cap="flat">
            <a:solidFill>
              <a:srgbClr val="278CB4"/>
            </a:solidFill>
            <a:prstDash val="solid"/>
            <a:miter/>
          </a:ln>
        </p:spPr>
        <p:txBody>
          <a:bodyPr rtlCol="0" anchor="ctr"/>
          <a:lstStyle/>
          <a:p>
            <a:endParaRPr lang="en-US" sz="1350"/>
          </a:p>
        </p:txBody>
      </p:sp>
      <p:sp>
        <p:nvSpPr>
          <p:cNvPr id="31" name="Freeform: Shape 30">
            <a:extLst>
              <a:ext uri="{FF2B5EF4-FFF2-40B4-BE49-F238E27FC236}">
                <a16:creationId xmlns:a16="http://schemas.microsoft.com/office/drawing/2014/main" id="{60357797-DE6D-1E9F-1915-E6854D0447B7}"/>
              </a:ext>
            </a:extLst>
          </p:cNvPr>
          <p:cNvSpPr/>
          <p:nvPr/>
        </p:nvSpPr>
        <p:spPr>
          <a:xfrm rot="18900000">
            <a:off x="6993930" y="1579967"/>
            <a:ext cx="2411016" cy="2411015"/>
          </a:xfrm>
          <a:custGeom>
            <a:avLst/>
            <a:gdLst>
              <a:gd name="connsiteX0" fmla="*/ 3214688 w 3214688"/>
              <a:gd name="connsiteY0" fmla="*/ 1607344 h 3214687"/>
              <a:gd name="connsiteX1" fmla="*/ 1607344 w 3214688"/>
              <a:gd name="connsiteY1" fmla="*/ 3214688 h 3214687"/>
              <a:gd name="connsiteX2" fmla="*/ 0 w 3214688"/>
              <a:gd name="connsiteY2" fmla="*/ 1607344 h 3214687"/>
              <a:gd name="connsiteX3" fmla="*/ 1607344 w 3214688"/>
              <a:gd name="connsiteY3" fmla="*/ 0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8"/>
                  <a:pt x="1607344" y="3214688"/>
                </a:cubicBezTo>
                <a:cubicBezTo>
                  <a:pt x="719632" y="3214688"/>
                  <a:pt x="0" y="2495055"/>
                  <a:pt x="0" y="1607344"/>
                </a:cubicBezTo>
                <a:cubicBezTo>
                  <a:pt x="0" y="719632"/>
                  <a:pt x="719632" y="0"/>
                  <a:pt x="1607344" y="0"/>
                </a:cubicBezTo>
                <a:cubicBezTo>
                  <a:pt x="2495056" y="0"/>
                  <a:pt x="3214688" y="719632"/>
                  <a:pt x="3214688" y="1607344"/>
                </a:cubicBezTo>
                <a:close/>
              </a:path>
            </a:pathLst>
          </a:custGeom>
          <a:solidFill>
            <a:srgbClr val="FFFFFF"/>
          </a:solidFill>
          <a:ln w="13260" cap="flat">
            <a:solidFill>
              <a:srgbClr val="196BAB"/>
            </a:solidFill>
            <a:prstDash val="solid"/>
            <a:miter/>
          </a:ln>
        </p:spPr>
        <p:txBody>
          <a:bodyPr rtlCol="0" anchor="ctr"/>
          <a:lstStyle/>
          <a:p>
            <a:endParaRPr lang="en-US" sz="1350"/>
          </a:p>
        </p:txBody>
      </p:sp>
      <p:sp>
        <p:nvSpPr>
          <p:cNvPr id="41" name="Freeform: Shape 40">
            <a:extLst>
              <a:ext uri="{FF2B5EF4-FFF2-40B4-BE49-F238E27FC236}">
                <a16:creationId xmlns:a16="http://schemas.microsoft.com/office/drawing/2014/main" id="{62F5AC6B-CA2A-3079-EEB5-274DCE278594}"/>
              </a:ext>
            </a:extLst>
          </p:cNvPr>
          <p:cNvSpPr/>
          <p:nvPr/>
        </p:nvSpPr>
        <p:spPr>
          <a:xfrm rot="18900000">
            <a:off x="2911318" y="5147519"/>
            <a:ext cx="2411016" cy="2411015"/>
          </a:xfrm>
          <a:custGeom>
            <a:avLst/>
            <a:gdLst>
              <a:gd name="connsiteX0" fmla="*/ 3214688 w 3214688"/>
              <a:gd name="connsiteY0" fmla="*/ 1607344 h 3214687"/>
              <a:gd name="connsiteX1" fmla="*/ 1607344 w 3214688"/>
              <a:gd name="connsiteY1" fmla="*/ 3214687 h 3214687"/>
              <a:gd name="connsiteX2" fmla="*/ 0 w 3214688"/>
              <a:gd name="connsiteY2" fmla="*/ 1607343 h 3214687"/>
              <a:gd name="connsiteX3" fmla="*/ 1607344 w 3214688"/>
              <a:gd name="connsiteY3" fmla="*/ -1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7"/>
                  <a:pt x="1607344" y="3214687"/>
                </a:cubicBezTo>
                <a:cubicBezTo>
                  <a:pt x="719633" y="3214687"/>
                  <a:pt x="0" y="2495055"/>
                  <a:pt x="0" y="1607343"/>
                </a:cubicBezTo>
                <a:cubicBezTo>
                  <a:pt x="0" y="719632"/>
                  <a:pt x="719633" y="-1"/>
                  <a:pt x="1607344" y="-1"/>
                </a:cubicBezTo>
                <a:cubicBezTo>
                  <a:pt x="2495056" y="-1"/>
                  <a:pt x="3214688" y="719632"/>
                  <a:pt x="3214688" y="1607344"/>
                </a:cubicBezTo>
                <a:close/>
              </a:path>
            </a:pathLst>
          </a:custGeom>
          <a:solidFill>
            <a:srgbClr val="FFFFFF"/>
          </a:solidFill>
          <a:ln w="13260" cap="flat">
            <a:solidFill>
              <a:srgbClr val="FCB833"/>
            </a:solidFill>
            <a:prstDash val="solid"/>
            <a:miter/>
          </a:ln>
        </p:spPr>
        <p:txBody>
          <a:bodyPr rtlCol="0" anchor="ctr"/>
          <a:lstStyle/>
          <a:p>
            <a:endParaRPr lang="en-US" sz="1350"/>
          </a:p>
        </p:txBody>
      </p:sp>
      <p:sp>
        <p:nvSpPr>
          <p:cNvPr id="87" name="Freeform: Shape 86">
            <a:extLst>
              <a:ext uri="{FF2B5EF4-FFF2-40B4-BE49-F238E27FC236}">
                <a16:creationId xmlns:a16="http://schemas.microsoft.com/office/drawing/2014/main" id="{79329CD5-C402-F166-EA9B-2B8A9ADF40CD}"/>
              </a:ext>
            </a:extLst>
          </p:cNvPr>
          <p:cNvSpPr/>
          <p:nvPr/>
        </p:nvSpPr>
        <p:spPr>
          <a:xfrm rot="18900000">
            <a:off x="7149296" y="5154527"/>
            <a:ext cx="2411016" cy="2411016"/>
          </a:xfrm>
          <a:custGeom>
            <a:avLst/>
            <a:gdLst>
              <a:gd name="connsiteX0" fmla="*/ 3214688 w 3214688"/>
              <a:gd name="connsiteY0" fmla="*/ 1607344 h 3214687"/>
              <a:gd name="connsiteX1" fmla="*/ 1607344 w 3214688"/>
              <a:gd name="connsiteY1" fmla="*/ 3214687 h 3214687"/>
              <a:gd name="connsiteX2" fmla="*/ 0 w 3214688"/>
              <a:gd name="connsiteY2" fmla="*/ 1607343 h 3214687"/>
              <a:gd name="connsiteX3" fmla="*/ 1607344 w 3214688"/>
              <a:gd name="connsiteY3" fmla="*/ -1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7"/>
                  <a:pt x="1607344" y="3214687"/>
                </a:cubicBezTo>
                <a:cubicBezTo>
                  <a:pt x="719632" y="3214687"/>
                  <a:pt x="0" y="2495055"/>
                  <a:pt x="0" y="1607343"/>
                </a:cubicBezTo>
                <a:cubicBezTo>
                  <a:pt x="0" y="719632"/>
                  <a:pt x="719632" y="-1"/>
                  <a:pt x="1607344" y="-1"/>
                </a:cubicBezTo>
                <a:cubicBezTo>
                  <a:pt x="2495056" y="-1"/>
                  <a:pt x="3214688" y="719632"/>
                  <a:pt x="3214688" y="1607344"/>
                </a:cubicBezTo>
                <a:close/>
              </a:path>
            </a:pathLst>
          </a:custGeom>
          <a:solidFill>
            <a:srgbClr val="FFFFFF"/>
          </a:solidFill>
          <a:ln w="13260" cap="flat">
            <a:solidFill>
              <a:srgbClr val="D7182A"/>
            </a:solidFill>
            <a:prstDash val="solid"/>
            <a:miter/>
          </a:ln>
        </p:spPr>
        <p:txBody>
          <a:bodyPr rtlCol="0" anchor="ctr"/>
          <a:lstStyle/>
          <a:p>
            <a:endParaRPr lang="en-US" sz="1350"/>
          </a:p>
        </p:txBody>
      </p:sp>
      <p:sp>
        <p:nvSpPr>
          <p:cNvPr id="93" name="TextBox 92">
            <a:extLst>
              <a:ext uri="{FF2B5EF4-FFF2-40B4-BE49-F238E27FC236}">
                <a16:creationId xmlns:a16="http://schemas.microsoft.com/office/drawing/2014/main" id="{7F97ACF6-ED78-749D-C929-B02B9971196F}"/>
              </a:ext>
            </a:extLst>
          </p:cNvPr>
          <p:cNvSpPr txBox="1"/>
          <p:nvPr/>
        </p:nvSpPr>
        <p:spPr>
          <a:xfrm>
            <a:off x="2722532" y="4070744"/>
            <a:ext cx="2972288" cy="769441"/>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Potentially unwanted</a:t>
            </a:r>
          </a:p>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 programs</a:t>
            </a:r>
          </a:p>
        </p:txBody>
      </p:sp>
      <p:sp>
        <p:nvSpPr>
          <p:cNvPr id="94" name="TextBox 93">
            <a:extLst>
              <a:ext uri="{FF2B5EF4-FFF2-40B4-BE49-F238E27FC236}">
                <a16:creationId xmlns:a16="http://schemas.microsoft.com/office/drawing/2014/main" id="{BE2436D1-5B02-48F6-9AFA-BF2CDD3CF112}"/>
              </a:ext>
            </a:extLst>
          </p:cNvPr>
          <p:cNvSpPr txBox="1"/>
          <p:nvPr/>
        </p:nvSpPr>
        <p:spPr>
          <a:xfrm>
            <a:off x="7262321" y="4075095"/>
            <a:ext cx="1907895" cy="430887"/>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Ransomware</a:t>
            </a:r>
          </a:p>
        </p:txBody>
      </p:sp>
      <p:sp>
        <p:nvSpPr>
          <p:cNvPr id="95" name="TextBox 94">
            <a:extLst>
              <a:ext uri="{FF2B5EF4-FFF2-40B4-BE49-F238E27FC236}">
                <a16:creationId xmlns:a16="http://schemas.microsoft.com/office/drawing/2014/main" id="{32E106E1-8EA5-B9EA-891F-11720CC5BF5F}"/>
              </a:ext>
            </a:extLst>
          </p:cNvPr>
          <p:cNvSpPr txBox="1"/>
          <p:nvPr/>
        </p:nvSpPr>
        <p:spPr>
          <a:xfrm>
            <a:off x="3355228" y="7692359"/>
            <a:ext cx="1516761" cy="430887"/>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Bloatware</a:t>
            </a:r>
          </a:p>
        </p:txBody>
      </p:sp>
      <p:sp>
        <p:nvSpPr>
          <p:cNvPr id="96" name="TextBox 95">
            <a:extLst>
              <a:ext uri="{FF2B5EF4-FFF2-40B4-BE49-F238E27FC236}">
                <a16:creationId xmlns:a16="http://schemas.microsoft.com/office/drawing/2014/main" id="{1710A63B-FB87-EDE7-10D8-BF5A12955194}"/>
              </a:ext>
            </a:extLst>
          </p:cNvPr>
          <p:cNvSpPr txBox="1"/>
          <p:nvPr/>
        </p:nvSpPr>
        <p:spPr>
          <a:xfrm>
            <a:off x="7685896" y="7782427"/>
            <a:ext cx="1252266" cy="430887"/>
          </a:xfrm>
          <a:prstGeom prst="rect">
            <a:avLst/>
          </a:prstGeom>
          <a:noFill/>
        </p:spPr>
        <p:txBody>
          <a:bodyPr wrap="none" rtlCol="0">
            <a:spAutoFit/>
          </a:bodyPr>
          <a:lstStyle/>
          <a:p>
            <a:pPr marL="0" marR="0" lvl="0" indent="0" algn="l"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Rootkits</a:t>
            </a:r>
          </a:p>
        </p:txBody>
      </p:sp>
      <p:sp>
        <p:nvSpPr>
          <p:cNvPr id="99" name="Freeform: Shape 98">
            <a:extLst>
              <a:ext uri="{FF2B5EF4-FFF2-40B4-BE49-F238E27FC236}">
                <a16:creationId xmlns:a16="http://schemas.microsoft.com/office/drawing/2014/main" id="{860F858F-52A0-E86E-DE8F-486DEC01933C}"/>
              </a:ext>
            </a:extLst>
          </p:cNvPr>
          <p:cNvSpPr/>
          <p:nvPr/>
        </p:nvSpPr>
        <p:spPr>
          <a:xfrm rot="18900000">
            <a:off x="11231907" y="1643769"/>
            <a:ext cx="2411016" cy="2411016"/>
          </a:xfrm>
          <a:custGeom>
            <a:avLst/>
            <a:gdLst>
              <a:gd name="connsiteX0" fmla="*/ 3214688 w 3214688"/>
              <a:gd name="connsiteY0" fmla="*/ 1607344 h 3214687"/>
              <a:gd name="connsiteX1" fmla="*/ 1607344 w 3214688"/>
              <a:gd name="connsiteY1" fmla="*/ 3214688 h 3214687"/>
              <a:gd name="connsiteX2" fmla="*/ 0 w 3214688"/>
              <a:gd name="connsiteY2" fmla="*/ 1607344 h 3214687"/>
              <a:gd name="connsiteX3" fmla="*/ 1607344 w 3214688"/>
              <a:gd name="connsiteY3" fmla="*/ 0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8"/>
                  <a:pt x="1607344" y="3214688"/>
                </a:cubicBezTo>
                <a:cubicBezTo>
                  <a:pt x="719633" y="3214688"/>
                  <a:pt x="0" y="2495055"/>
                  <a:pt x="0" y="1607344"/>
                </a:cubicBezTo>
                <a:cubicBezTo>
                  <a:pt x="0" y="719632"/>
                  <a:pt x="719633" y="0"/>
                  <a:pt x="1607344" y="0"/>
                </a:cubicBezTo>
                <a:cubicBezTo>
                  <a:pt x="2495056" y="0"/>
                  <a:pt x="3214688" y="719632"/>
                  <a:pt x="3214688" y="1607344"/>
                </a:cubicBezTo>
                <a:close/>
              </a:path>
            </a:pathLst>
          </a:custGeom>
          <a:solidFill>
            <a:srgbClr val="FFFFFF"/>
          </a:solidFill>
          <a:ln w="13260" cap="flat">
            <a:solidFill>
              <a:srgbClr val="278CB4"/>
            </a:solidFill>
            <a:prstDash val="solid"/>
            <a:miter/>
          </a:ln>
        </p:spPr>
        <p:txBody>
          <a:bodyPr rtlCol="0" anchor="ctr"/>
          <a:lstStyle/>
          <a:p>
            <a:endParaRPr lang="en-US" sz="1350"/>
          </a:p>
        </p:txBody>
      </p:sp>
      <p:sp>
        <p:nvSpPr>
          <p:cNvPr id="110" name="Freeform: Shape 109">
            <a:extLst>
              <a:ext uri="{FF2B5EF4-FFF2-40B4-BE49-F238E27FC236}">
                <a16:creationId xmlns:a16="http://schemas.microsoft.com/office/drawing/2014/main" id="{FA4F1643-F1E0-E311-BA4D-138BD17F009B}"/>
              </a:ext>
            </a:extLst>
          </p:cNvPr>
          <p:cNvSpPr/>
          <p:nvPr/>
        </p:nvSpPr>
        <p:spPr>
          <a:xfrm rot="18900000">
            <a:off x="11231907" y="5233492"/>
            <a:ext cx="2411016" cy="2411015"/>
          </a:xfrm>
          <a:custGeom>
            <a:avLst/>
            <a:gdLst>
              <a:gd name="connsiteX0" fmla="*/ 3214688 w 3214688"/>
              <a:gd name="connsiteY0" fmla="*/ 1607344 h 3214687"/>
              <a:gd name="connsiteX1" fmla="*/ 1607344 w 3214688"/>
              <a:gd name="connsiteY1" fmla="*/ 3214687 h 3214687"/>
              <a:gd name="connsiteX2" fmla="*/ 0 w 3214688"/>
              <a:gd name="connsiteY2" fmla="*/ 1607343 h 3214687"/>
              <a:gd name="connsiteX3" fmla="*/ 1607344 w 3214688"/>
              <a:gd name="connsiteY3" fmla="*/ -1 h 3214687"/>
              <a:gd name="connsiteX4" fmla="*/ 3214688 w 3214688"/>
              <a:gd name="connsiteY4" fmla="*/ 1607344 h 321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88" h="3214687">
                <a:moveTo>
                  <a:pt x="3214688" y="1607344"/>
                </a:moveTo>
                <a:cubicBezTo>
                  <a:pt x="3214688" y="2495055"/>
                  <a:pt x="2495056" y="3214687"/>
                  <a:pt x="1607344" y="3214687"/>
                </a:cubicBezTo>
                <a:cubicBezTo>
                  <a:pt x="719633" y="3214687"/>
                  <a:pt x="0" y="2495055"/>
                  <a:pt x="0" y="1607343"/>
                </a:cubicBezTo>
                <a:cubicBezTo>
                  <a:pt x="0" y="719632"/>
                  <a:pt x="719633" y="-1"/>
                  <a:pt x="1607344" y="-1"/>
                </a:cubicBezTo>
                <a:cubicBezTo>
                  <a:pt x="2495056" y="-1"/>
                  <a:pt x="3214688" y="719632"/>
                  <a:pt x="3214688" y="1607344"/>
                </a:cubicBezTo>
                <a:close/>
              </a:path>
            </a:pathLst>
          </a:custGeom>
          <a:solidFill>
            <a:srgbClr val="FFFFFF"/>
          </a:solidFill>
          <a:ln w="13260" cap="flat">
            <a:solidFill>
              <a:srgbClr val="FCB833"/>
            </a:solidFill>
            <a:prstDash val="solid"/>
            <a:miter/>
          </a:ln>
        </p:spPr>
        <p:txBody>
          <a:bodyPr rtlCol="0" anchor="ctr"/>
          <a:lstStyle/>
          <a:p>
            <a:endParaRPr lang="en-US" sz="1350"/>
          </a:p>
        </p:txBody>
      </p:sp>
      <p:sp>
        <p:nvSpPr>
          <p:cNvPr id="154" name="TextBox 153">
            <a:extLst>
              <a:ext uri="{FF2B5EF4-FFF2-40B4-BE49-F238E27FC236}">
                <a16:creationId xmlns:a16="http://schemas.microsoft.com/office/drawing/2014/main" id="{1EE2CD09-4A74-FACE-955E-E7F5E10372DA}"/>
              </a:ext>
            </a:extLst>
          </p:cNvPr>
          <p:cNvSpPr txBox="1"/>
          <p:nvPr/>
        </p:nvSpPr>
        <p:spPr>
          <a:xfrm>
            <a:off x="11953143" y="4080269"/>
            <a:ext cx="1186542" cy="430887"/>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Adware</a:t>
            </a:r>
          </a:p>
        </p:txBody>
      </p:sp>
      <p:sp>
        <p:nvSpPr>
          <p:cNvPr id="155" name="TextBox 154">
            <a:extLst>
              <a:ext uri="{FF2B5EF4-FFF2-40B4-BE49-F238E27FC236}">
                <a16:creationId xmlns:a16="http://schemas.microsoft.com/office/drawing/2014/main" id="{EE2F2C24-6DC8-C6EA-294B-EE65E00B8DE8}"/>
              </a:ext>
            </a:extLst>
          </p:cNvPr>
          <p:cNvSpPr txBox="1"/>
          <p:nvPr/>
        </p:nvSpPr>
        <p:spPr>
          <a:xfrm>
            <a:off x="11690687" y="7798919"/>
            <a:ext cx="1617751" cy="430887"/>
          </a:xfrm>
          <a:prstGeom prst="rect">
            <a:avLst/>
          </a:prstGeom>
          <a:noFill/>
        </p:spPr>
        <p:txBody>
          <a:bodyPr wrap="none" rtlCol="0">
            <a:spAutoFit/>
          </a:bodyPr>
          <a:lstStyle/>
          <a:p>
            <a:pPr marL="0" marR="0" lvl="0" indent="0" algn="l"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Keyloggers</a:t>
            </a:r>
            <a:endParaRPr lang="en-US" sz="2200" i="0" u="none" strike="noStrike" cap="none">
              <a:solidFill>
                <a:srgbClr val="3F3F3F"/>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BAB0FDEF-2D90-6F13-81A6-577B0DE619DE}"/>
              </a:ext>
            </a:extLst>
          </p:cNvPr>
          <p:cNvPicPr>
            <a:picLocks noChangeAspect="1"/>
          </p:cNvPicPr>
          <p:nvPr/>
        </p:nvPicPr>
        <p:blipFill>
          <a:blip r:embed="rId3"/>
          <a:stretch>
            <a:fillRect/>
          </a:stretch>
        </p:blipFill>
        <p:spPr>
          <a:xfrm>
            <a:off x="7471422" y="1980077"/>
            <a:ext cx="1498271" cy="1498271"/>
          </a:xfrm>
          <a:prstGeom prst="rect">
            <a:avLst/>
          </a:prstGeom>
        </p:spPr>
      </p:pic>
      <p:pic>
        <p:nvPicPr>
          <p:cNvPr id="5" name="Picture 4">
            <a:extLst>
              <a:ext uri="{FF2B5EF4-FFF2-40B4-BE49-F238E27FC236}">
                <a16:creationId xmlns:a16="http://schemas.microsoft.com/office/drawing/2014/main" id="{6324A97E-0449-4545-D368-57494BE84352}"/>
              </a:ext>
            </a:extLst>
          </p:cNvPr>
          <p:cNvPicPr>
            <a:picLocks noChangeAspect="1"/>
          </p:cNvPicPr>
          <p:nvPr/>
        </p:nvPicPr>
        <p:blipFill>
          <a:blip r:embed="rId4"/>
          <a:stretch>
            <a:fillRect/>
          </a:stretch>
        </p:blipFill>
        <p:spPr>
          <a:xfrm>
            <a:off x="11612869" y="2060496"/>
            <a:ext cx="1624074" cy="1624074"/>
          </a:xfrm>
          <a:prstGeom prst="rect">
            <a:avLst/>
          </a:prstGeom>
        </p:spPr>
      </p:pic>
      <p:pic>
        <p:nvPicPr>
          <p:cNvPr id="6" name="Picture 5">
            <a:extLst>
              <a:ext uri="{FF2B5EF4-FFF2-40B4-BE49-F238E27FC236}">
                <a16:creationId xmlns:a16="http://schemas.microsoft.com/office/drawing/2014/main" id="{7830C896-075F-DC8C-24A8-E518FC227743}"/>
              </a:ext>
            </a:extLst>
          </p:cNvPr>
          <p:cNvPicPr>
            <a:picLocks noChangeAspect="1"/>
          </p:cNvPicPr>
          <p:nvPr/>
        </p:nvPicPr>
        <p:blipFill>
          <a:blip r:embed="rId5"/>
          <a:stretch>
            <a:fillRect/>
          </a:stretch>
        </p:blipFill>
        <p:spPr>
          <a:xfrm>
            <a:off x="3231309" y="5443795"/>
            <a:ext cx="1815800" cy="1815800"/>
          </a:xfrm>
          <a:prstGeom prst="rect">
            <a:avLst/>
          </a:prstGeom>
        </p:spPr>
      </p:pic>
      <p:pic>
        <p:nvPicPr>
          <p:cNvPr id="7" name="Picture 6">
            <a:extLst>
              <a:ext uri="{FF2B5EF4-FFF2-40B4-BE49-F238E27FC236}">
                <a16:creationId xmlns:a16="http://schemas.microsoft.com/office/drawing/2014/main" id="{7C0FB033-BBFC-684D-1778-2763E2594816}"/>
              </a:ext>
            </a:extLst>
          </p:cNvPr>
          <p:cNvPicPr>
            <a:picLocks noChangeAspect="1"/>
          </p:cNvPicPr>
          <p:nvPr/>
        </p:nvPicPr>
        <p:blipFill>
          <a:blip r:embed="rId6"/>
          <a:stretch>
            <a:fillRect/>
          </a:stretch>
        </p:blipFill>
        <p:spPr>
          <a:xfrm>
            <a:off x="7526518" y="5576806"/>
            <a:ext cx="1656571" cy="1656571"/>
          </a:xfrm>
          <a:prstGeom prst="rect">
            <a:avLst/>
          </a:prstGeom>
        </p:spPr>
      </p:pic>
      <p:pic>
        <p:nvPicPr>
          <p:cNvPr id="8" name="Picture 7">
            <a:extLst>
              <a:ext uri="{FF2B5EF4-FFF2-40B4-BE49-F238E27FC236}">
                <a16:creationId xmlns:a16="http://schemas.microsoft.com/office/drawing/2014/main" id="{E1939BC6-739A-CD32-A4C0-0FC653DF9EB2}"/>
              </a:ext>
            </a:extLst>
          </p:cNvPr>
          <p:cNvPicPr>
            <a:picLocks noChangeAspect="1"/>
          </p:cNvPicPr>
          <p:nvPr/>
        </p:nvPicPr>
        <p:blipFill>
          <a:blip r:embed="rId7"/>
          <a:stretch>
            <a:fillRect/>
          </a:stretch>
        </p:blipFill>
        <p:spPr>
          <a:xfrm>
            <a:off x="11679511" y="5581319"/>
            <a:ext cx="1557432" cy="1557432"/>
          </a:xfrm>
          <a:prstGeom prst="rect">
            <a:avLst/>
          </a:prstGeom>
        </p:spPr>
      </p:pic>
      <p:pic>
        <p:nvPicPr>
          <p:cNvPr id="9" name="Picture 8">
            <a:extLst>
              <a:ext uri="{FF2B5EF4-FFF2-40B4-BE49-F238E27FC236}">
                <a16:creationId xmlns:a16="http://schemas.microsoft.com/office/drawing/2014/main" id="{B9F5D25C-BF51-ED95-1D2C-DC6FA2EE6E2F}"/>
              </a:ext>
            </a:extLst>
          </p:cNvPr>
          <p:cNvPicPr>
            <a:picLocks noChangeAspect="1"/>
          </p:cNvPicPr>
          <p:nvPr/>
        </p:nvPicPr>
        <p:blipFill>
          <a:blip r:embed="rId8"/>
          <a:stretch>
            <a:fillRect/>
          </a:stretch>
        </p:blipFill>
        <p:spPr>
          <a:xfrm>
            <a:off x="3380026" y="1980077"/>
            <a:ext cx="1518365" cy="1518365"/>
          </a:xfrm>
          <a:prstGeom prst="rect">
            <a:avLst/>
          </a:prstGeom>
        </p:spPr>
      </p:pic>
    </p:spTree>
    <p:extLst>
      <p:ext uri="{BB962C8B-B14F-4D97-AF65-F5344CB8AC3E}">
        <p14:creationId xmlns:p14="http://schemas.microsoft.com/office/powerpoint/2010/main" val="31698280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5275585" y="327153"/>
            <a:ext cx="570470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Virus</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E7C7F2C0-8482-F37F-A1A9-EB7C98986261}"/>
              </a:ext>
            </a:extLst>
          </p:cNvPr>
          <p:cNvSpPr/>
          <p:nvPr/>
        </p:nvSpPr>
        <p:spPr>
          <a:xfrm>
            <a:off x="7556501" y="913627"/>
            <a:ext cx="11391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519A6108-9F4A-9C58-B49B-167A0A8E04F0}"/>
              </a:ext>
            </a:extLst>
          </p:cNvPr>
          <p:cNvSpPr txBox="1">
            <a:spLocks noGrp="1"/>
          </p:cNvSpPr>
          <p:nvPr>
            <p:ph type="body" idx="1"/>
          </p:nvPr>
        </p:nvSpPr>
        <p:spPr>
          <a:xfrm>
            <a:off x="1316013" y="1694420"/>
            <a:ext cx="13696999" cy="745271"/>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 A virus is malicious code that replicates by attaching itself to another piece of executable code.</a:t>
            </a:r>
            <a:endParaRPr/>
          </a:p>
        </p:txBody>
      </p:sp>
      <p:sp>
        <p:nvSpPr>
          <p:cNvPr id="6" name="Google Shape;755;p6">
            <a:extLst>
              <a:ext uri="{FF2B5EF4-FFF2-40B4-BE49-F238E27FC236}">
                <a16:creationId xmlns:a16="http://schemas.microsoft.com/office/drawing/2014/main" id="{E88E6ED8-63F2-7670-8C12-DC4318158C19}"/>
              </a:ext>
            </a:extLst>
          </p:cNvPr>
          <p:cNvSpPr/>
          <p:nvPr/>
        </p:nvSpPr>
        <p:spPr>
          <a:xfrm>
            <a:off x="1671557" y="3167063"/>
            <a:ext cx="13055762" cy="4344035"/>
          </a:xfrm>
          <a:prstGeom prst="roundRect">
            <a:avLst>
              <a:gd name="adj" fmla="val 443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24693C22-1A73-A078-23E9-5F1574B8F116}"/>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executes when the host code runs, infecting other files and performing harmful actions.</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can significantly slow down or crash your system, potentially leading to data loss.</a:t>
            </a:r>
          </a:p>
        </p:txBody>
      </p:sp>
      <p:pic>
        <p:nvPicPr>
          <p:cNvPr id="2" name="Picture 1">
            <a:extLst>
              <a:ext uri="{FF2B5EF4-FFF2-40B4-BE49-F238E27FC236}">
                <a16:creationId xmlns:a16="http://schemas.microsoft.com/office/drawing/2014/main" id="{05CBE7DF-C829-C362-3F45-D8AB44D593E3}"/>
              </a:ext>
            </a:extLst>
          </p:cNvPr>
          <p:cNvPicPr>
            <a:picLocks noChangeAspect="1"/>
          </p:cNvPicPr>
          <p:nvPr/>
        </p:nvPicPr>
        <p:blipFill>
          <a:blip r:embed="rId3"/>
          <a:stretch>
            <a:fillRect/>
          </a:stretch>
        </p:blipFill>
        <p:spPr>
          <a:xfrm>
            <a:off x="10679349" y="3896738"/>
            <a:ext cx="3447833" cy="2843916"/>
          </a:xfrm>
          <a:prstGeom prst="rect">
            <a:avLst/>
          </a:prstGeom>
        </p:spPr>
      </p:pic>
    </p:spTree>
    <p:extLst>
      <p:ext uri="{BB962C8B-B14F-4D97-AF65-F5344CB8AC3E}">
        <p14:creationId xmlns:p14="http://schemas.microsoft.com/office/powerpoint/2010/main" val="34664894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15"/>
          <p:cNvSpPr txBox="1">
            <a:spLocks noGrp="1"/>
          </p:cNvSpPr>
          <p:nvPr>
            <p:ph type="title"/>
          </p:nvPr>
        </p:nvSpPr>
        <p:spPr>
          <a:xfrm>
            <a:off x="-10160" y="327153"/>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Virus Propagation Techniques</a:t>
            </a:r>
            <a:endParaRPr>
              <a:solidFill>
                <a:srgbClr val="3F3F3F"/>
              </a:solidFill>
              <a:latin typeface="Open Sans"/>
              <a:ea typeface="Open Sans"/>
              <a:cs typeface="Open Sans"/>
              <a:sym typeface="Open Sans"/>
            </a:endParaRPr>
          </a:p>
        </p:txBody>
      </p:sp>
      <p:sp>
        <p:nvSpPr>
          <p:cNvPr id="21" name="Freeform: Shape 20">
            <a:extLst>
              <a:ext uri="{FF2B5EF4-FFF2-40B4-BE49-F238E27FC236}">
                <a16:creationId xmlns:a16="http://schemas.microsoft.com/office/drawing/2014/main" id="{6C1A5637-CE9F-435D-811A-50E4BDE99AE9}"/>
              </a:ext>
            </a:extLst>
          </p:cNvPr>
          <p:cNvSpPr/>
          <p:nvPr/>
        </p:nvSpPr>
        <p:spPr>
          <a:xfrm>
            <a:off x="2593997" y="2643745"/>
            <a:ext cx="4886170" cy="2561636"/>
          </a:xfrm>
          <a:custGeom>
            <a:avLst/>
            <a:gdLst>
              <a:gd name="connsiteX0" fmla="*/ 25851 w 4886170"/>
              <a:gd name="connsiteY0" fmla="*/ 1899871 h 1899871"/>
              <a:gd name="connsiteX1" fmla="*/ 0 w 4886170"/>
              <a:gd name="connsiteY1" fmla="*/ 1899871 h 1899871"/>
              <a:gd name="connsiteX2" fmla="*/ 0 w 4886170"/>
              <a:gd name="connsiteY2" fmla="*/ 576476 h 1899871"/>
              <a:gd name="connsiteX3" fmla="*/ 4860320 w 4886170"/>
              <a:gd name="connsiteY3" fmla="*/ 576476 h 1899871"/>
              <a:gd name="connsiteX4" fmla="*/ 4860320 w 4886170"/>
              <a:gd name="connsiteY4" fmla="*/ 0 h 1899871"/>
              <a:gd name="connsiteX5" fmla="*/ 4886171 w 4886170"/>
              <a:gd name="connsiteY5" fmla="*/ 0 h 1899871"/>
              <a:gd name="connsiteX6" fmla="*/ 4886171 w 4886170"/>
              <a:gd name="connsiteY6" fmla="*/ 602327 h 1899871"/>
              <a:gd name="connsiteX7" fmla="*/ 25851 w 4886170"/>
              <a:gd name="connsiteY7" fmla="*/ 602327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w="1723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3CE30A68-B0DC-4B1D-A45B-8EAFF57FE639}"/>
              </a:ext>
            </a:extLst>
          </p:cNvPr>
          <p:cNvSpPr/>
          <p:nvPr/>
        </p:nvSpPr>
        <p:spPr>
          <a:xfrm>
            <a:off x="6218951" y="2643745"/>
            <a:ext cx="1714913" cy="2561636"/>
          </a:xfrm>
          <a:custGeom>
            <a:avLst/>
            <a:gdLst>
              <a:gd name="connsiteX0" fmla="*/ 25851 w 2456010"/>
              <a:gd name="connsiteY0" fmla="*/ 1899871 h 1899871"/>
              <a:gd name="connsiteX1" fmla="*/ 0 w 2456010"/>
              <a:gd name="connsiteY1" fmla="*/ 1899871 h 1899871"/>
              <a:gd name="connsiteX2" fmla="*/ 0 w 2456010"/>
              <a:gd name="connsiteY2" fmla="*/ 893753 h 1899871"/>
              <a:gd name="connsiteX3" fmla="*/ 2430160 w 2456010"/>
              <a:gd name="connsiteY3" fmla="*/ 893753 h 1899871"/>
              <a:gd name="connsiteX4" fmla="*/ 2430160 w 2456010"/>
              <a:gd name="connsiteY4" fmla="*/ 0 h 1899871"/>
              <a:gd name="connsiteX5" fmla="*/ 2456011 w 2456010"/>
              <a:gd name="connsiteY5" fmla="*/ 0 h 1899871"/>
              <a:gd name="connsiteX6" fmla="*/ 2456011 w 2456010"/>
              <a:gd name="connsiteY6" fmla="*/ 919604 h 1899871"/>
              <a:gd name="connsiteX7" fmla="*/ 25851 w 2456010"/>
              <a:gd name="connsiteY7" fmla="*/ 919604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010" h="1899871">
                <a:moveTo>
                  <a:pt x="25851" y="1899871"/>
                </a:moveTo>
                <a:lnTo>
                  <a:pt x="0" y="1899871"/>
                </a:lnTo>
                <a:lnTo>
                  <a:pt x="0" y="893753"/>
                </a:lnTo>
                <a:lnTo>
                  <a:pt x="2430160" y="893753"/>
                </a:lnTo>
                <a:lnTo>
                  <a:pt x="2430160" y="0"/>
                </a:lnTo>
                <a:lnTo>
                  <a:pt x="2456011" y="0"/>
                </a:lnTo>
                <a:lnTo>
                  <a:pt x="2456011" y="919604"/>
                </a:lnTo>
                <a:lnTo>
                  <a:pt x="25851" y="919604"/>
                </a:lnTo>
                <a:close/>
              </a:path>
            </a:pathLst>
          </a:custGeom>
          <a:solidFill>
            <a:srgbClr val="757575"/>
          </a:solidFill>
          <a:ln w="1723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ECA7DAD-232B-4337-BB80-A562204806CE}"/>
              </a:ext>
            </a:extLst>
          </p:cNvPr>
          <p:cNvSpPr/>
          <p:nvPr/>
        </p:nvSpPr>
        <p:spPr>
          <a:xfrm>
            <a:off x="8342268" y="2661573"/>
            <a:ext cx="1786836" cy="2543807"/>
          </a:xfrm>
          <a:custGeom>
            <a:avLst/>
            <a:gdLst>
              <a:gd name="connsiteX0" fmla="*/ 2456011 w 2456010"/>
              <a:gd name="connsiteY0" fmla="*/ 1899871 h 1899871"/>
              <a:gd name="connsiteX1" fmla="*/ 2430160 w 2456010"/>
              <a:gd name="connsiteY1" fmla="*/ 1899871 h 1899871"/>
              <a:gd name="connsiteX2" fmla="*/ 2430160 w 2456010"/>
              <a:gd name="connsiteY2" fmla="*/ 919604 h 1899871"/>
              <a:gd name="connsiteX3" fmla="*/ 0 w 2456010"/>
              <a:gd name="connsiteY3" fmla="*/ 919604 h 1899871"/>
              <a:gd name="connsiteX4" fmla="*/ 0 w 2456010"/>
              <a:gd name="connsiteY4" fmla="*/ 0 h 1899871"/>
              <a:gd name="connsiteX5" fmla="*/ 25851 w 2456010"/>
              <a:gd name="connsiteY5" fmla="*/ 0 h 1899871"/>
              <a:gd name="connsiteX6" fmla="*/ 25851 w 2456010"/>
              <a:gd name="connsiteY6" fmla="*/ 893753 h 1899871"/>
              <a:gd name="connsiteX7" fmla="*/ 2456011 w 2456010"/>
              <a:gd name="connsiteY7" fmla="*/ 893753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010" h="1899871">
                <a:moveTo>
                  <a:pt x="2456011" y="1899871"/>
                </a:moveTo>
                <a:lnTo>
                  <a:pt x="2430160" y="1899871"/>
                </a:lnTo>
                <a:lnTo>
                  <a:pt x="2430160" y="919604"/>
                </a:lnTo>
                <a:lnTo>
                  <a:pt x="0" y="919604"/>
                </a:lnTo>
                <a:lnTo>
                  <a:pt x="0" y="0"/>
                </a:lnTo>
                <a:lnTo>
                  <a:pt x="25851" y="0"/>
                </a:lnTo>
                <a:lnTo>
                  <a:pt x="25851" y="893753"/>
                </a:lnTo>
                <a:lnTo>
                  <a:pt x="2456011" y="893753"/>
                </a:lnTo>
                <a:close/>
              </a:path>
            </a:pathLst>
          </a:custGeom>
          <a:solidFill>
            <a:srgbClr val="757575"/>
          </a:solidFill>
          <a:ln w="1723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9248189A-E5C5-4B01-8EFC-C11E376F511F}"/>
              </a:ext>
            </a:extLst>
          </p:cNvPr>
          <p:cNvSpPr/>
          <p:nvPr/>
        </p:nvSpPr>
        <p:spPr>
          <a:xfrm>
            <a:off x="8829191" y="2697279"/>
            <a:ext cx="4876742" cy="2508102"/>
          </a:xfrm>
          <a:custGeom>
            <a:avLst/>
            <a:gdLst>
              <a:gd name="connsiteX0" fmla="*/ 4886171 w 4886170"/>
              <a:gd name="connsiteY0" fmla="*/ 1899871 h 1899871"/>
              <a:gd name="connsiteX1" fmla="*/ 4860320 w 4886170"/>
              <a:gd name="connsiteY1" fmla="*/ 1899871 h 1899871"/>
              <a:gd name="connsiteX2" fmla="*/ 4860320 w 4886170"/>
              <a:gd name="connsiteY2" fmla="*/ 602327 h 1899871"/>
              <a:gd name="connsiteX3" fmla="*/ 0 w 4886170"/>
              <a:gd name="connsiteY3" fmla="*/ 602327 h 1899871"/>
              <a:gd name="connsiteX4" fmla="*/ 0 w 4886170"/>
              <a:gd name="connsiteY4" fmla="*/ 0 h 1899871"/>
              <a:gd name="connsiteX5" fmla="*/ 25851 w 4886170"/>
              <a:gd name="connsiteY5" fmla="*/ 0 h 1899871"/>
              <a:gd name="connsiteX6" fmla="*/ 25851 w 4886170"/>
              <a:gd name="connsiteY6" fmla="*/ 576476 h 1899871"/>
              <a:gd name="connsiteX7" fmla="*/ 4886171 w 4886170"/>
              <a:gd name="connsiteY7" fmla="*/ 576476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4886171" y="1899871"/>
                </a:moveTo>
                <a:lnTo>
                  <a:pt x="4860320" y="1899871"/>
                </a:lnTo>
                <a:lnTo>
                  <a:pt x="4860320" y="602327"/>
                </a:lnTo>
                <a:lnTo>
                  <a:pt x="0" y="602327"/>
                </a:lnTo>
                <a:lnTo>
                  <a:pt x="0" y="0"/>
                </a:lnTo>
                <a:lnTo>
                  <a:pt x="25851" y="0"/>
                </a:lnTo>
                <a:lnTo>
                  <a:pt x="25851" y="576476"/>
                </a:lnTo>
                <a:lnTo>
                  <a:pt x="4886171" y="576476"/>
                </a:lnTo>
                <a:close/>
              </a:path>
            </a:pathLst>
          </a:custGeom>
          <a:solidFill>
            <a:srgbClr val="757575"/>
          </a:solidFill>
          <a:ln w="17233" cap="flat">
            <a:noFill/>
            <a:prstDash val="solid"/>
            <a:miter/>
          </a:ln>
        </p:spPr>
        <p:txBody>
          <a:bodyPr rtlCol="0" anchor="ctr"/>
          <a:lstStyle/>
          <a:p>
            <a:endParaRPr lang="en-IN"/>
          </a:p>
        </p:txBody>
      </p:sp>
      <p:sp>
        <p:nvSpPr>
          <p:cNvPr id="25" name="Google Shape;136;p252">
            <a:extLst>
              <a:ext uri="{FF2B5EF4-FFF2-40B4-BE49-F238E27FC236}">
                <a16:creationId xmlns:a16="http://schemas.microsoft.com/office/drawing/2014/main" id="{F278BA37-2231-4D5A-ADE4-89B1EDC1AD03}"/>
              </a:ext>
            </a:extLst>
          </p:cNvPr>
          <p:cNvSpPr/>
          <p:nvPr/>
        </p:nvSpPr>
        <p:spPr>
          <a:xfrm>
            <a:off x="992288" y="4334585"/>
            <a:ext cx="3131187" cy="3312467"/>
          </a:xfrm>
          <a:prstGeom prst="roundRect">
            <a:avLst>
              <a:gd name="adj" fmla="val 5195"/>
            </a:avLst>
          </a:prstGeom>
          <a:solidFill>
            <a:srgbClr val="CAE7F6"/>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endParaRPr lang="en-US" sz="2200">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endParaRPr>
          </a:p>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Master boot record virus</a:t>
            </a:r>
          </a:p>
          <a:p>
            <a:pPr algn="ctr"/>
            <a:endParaRPr lang="en-IN" sz="2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endParaRPr>
          </a:p>
          <a:p>
            <a:pPr algn="ctr"/>
            <a:r>
              <a:rPr lang="en-US" sz="2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Targets the MBR, the section of bootable media used to start the OS</a:t>
            </a:r>
            <a:endParaRPr lang="en-US" sz="2200">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3"/>
                </a:ext>
              </a:extLst>
            </a:endParaRPr>
          </a:p>
        </p:txBody>
      </p:sp>
      <p:sp>
        <p:nvSpPr>
          <p:cNvPr id="26" name="Google Shape;135;p252">
            <a:extLst>
              <a:ext uri="{FF2B5EF4-FFF2-40B4-BE49-F238E27FC236}">
                <a16:creationId xmlns:a16="http://schemas.microsoft.com/office/drawing/2014/main" id="{AF826251-6C9C-4A75-BF37-5932327FD613}"/>
              </a:ext>
            </a:extLst>
          </p:cNvPr>
          <p:cNvSpPr/>
          <p:nvPr/>
        </p:nvSpPr>
        <p:spPr>
          <a:xfrm>
            <a:off x="8342269" y="4334586"/>
            <a:ext cx="3171911" cy="3312466"/>
          </a:xfrm>
          <a:prstGeom prst="roundRect">
            <a:avLst>
              <a:gd name="adj" fmla="val 4518"/>
            </a:avLst>
          </a:prstGeom>
          <a:solidFill>
            <a:srgbClr val="CAE7F6"/>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0"/>
                  </a:ext>
                </a:extLst>
              </a:rPr>
              <a:t>Macro virus</a:t>
            </a:r>
          </a:p>
          <a:p>
            <a:pPr algn="ctr"/>
            <a:endParaRPr lang="en-US" sz="2200" b="1">
              <a:solidFill>
                <a:schemeClr val="tx1">
                  <a:lumMod val="75000"/>
                  <a:lumOff val="25000"/>
                </a:schemeClr>
              </a:solidFill>
              <a:latin typeface="Open Sans"/>
              <a:ea typeface="Open Sans"/>
              <a:cs typeface="Open Sans"/>
              <a:sym typeface="Open San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0"/>
                </a:ext>
              </a:extLst>
            </a:endParaRPr>
          </a:p>
          <a:p>
            <a:pPr algn="ctr"/>
            <a:r>
              <a:rPr lang="en-US" sz="2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Infects Microsoft Word and Excel documents using basic technologies</a:t>
            </a:r>
            <a:endParaRPr lang="en-US" sz="2200" b="1">
              <a:solidFill>
                <a:schemeClr val="tx1">
                  <a:lumMod val="75000"/>
                  <a:lumOff val="25000"/>
                </a:schemeClr>
              </a:solidFill>
              <a:latin typeface="Open Sans"/>
              <a:ea typeface="Open Sans"/>
              <a:cs typeface="Open Sans"/>
              <a:sym typeface="Open San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0"/>
                </a:ext>
              </a:extLst>
            </a:endParaRPr>
          </a:p>
        </p:txBody>
      </p:sp>
      <p:sp>
        <p:nvSpPr>
          <p:cNvPr id="27" name="Google Shape;137;p252">
            <a:extLst>
              <a:ext uri="{FF2B5EF4-FFF2-40B4-BE49-F238E27FC236}">
                <a16:creationId xmlns:a16="http://schemas.microsoft.com/office/drawing/2014/main" id="{2DA02DFA-F269-49BC-A7A0-23943CE96D65}"/>
              </a:ext>
            </a:extLst>
          </p:cNvPr>
          <p:cNvSpPr/>
          <p:nvPr/>
        </p:nvSpPr>
        <p:spPr>
          <a:xfrm>
            <a:off x="4667277" y="4334585"/>
            <a:ext cx="3171912" cy="3312467"/>
          </a:xfrm>
          <a:prstGeom prst="roundRect">
            <a:avLst>
              <a:gd name="adj" fmla="val 4396"/>
            </a:avLst>
          </a:prstGeom>
          <a:solidFill>
            <a:srgbClr val="FFE6CD"/>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File infector virus</a:t>
            </a:r>
          </a:p>
          <a:p>
            <a:pPr lvl="0" algn="ctr"/>
            <a:endParaRPr lang="en-IN" sz="2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endParaRPr>
          </a:p>
          <a:p>
            <a:pPr lvl="0" algn="ctr"/>
            <a:r>
              <a:rPr lang="en-US" sz="2200">
                <a:solidFill>
                  <a:schemeClr val="tx1">
                    <a:lumMod val="75000"/>
                    <a:lumOff val="25000"/>
                  </a:schemeClr>
                </a:solidFill>
                <a:latin typeface="Open Sans"/>
                <a:ea typeface="Open Sans"/>
                <a:cs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4"/>
                  </a:ext>
                </a:extLst>
              </a:rPr>
              <a:t>I</a:t>
            </a:r>
            <a:r>
              <a:rPr lang="en-US" sz="2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nfects executable files (.exe, .com) and triggers when the OS executes them</a:t>
            </a:r>
            <a:endParaRPr lang="en-IN" sz="2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endParaRPr>
          </a:p>
        </p:txBody>
      </p:sp>
      <p:sp>
        <p:nvSpPr>
          <p:cNvPr id="28" name="Google Shape;138;p252">
            <a:extLst>
              <a:ext uri="{FF2B5EF4-FFF2-40B4-BE49-F238E27FC236}">
                <a16:creationId xmlns:a16="http://schemas.microsoft.com/office/drawing/2014/main" id="{888FCA74-8AD6-49AD-A5E3-681049C955FC}"/>
              </a:ext>
            </a:extLst>
          </p:cNvPr>
          <p:cNvSpPr/>
          <p:nvPr/>
        </p:nvSpPr>
        <p:spPr>
          <a:xfrm>
            <a:off x="12017258" y="4334586"/>
            <a:ext cx="3171912" cy="3312466"/>
          </a:xfrm>
          <a:prstGeom prst="roundRect">
            <a:avLst>
              <a:gd name="adj" fmla="val 6429"/>
            </a:avLst>
          </a:prstGeom>
          <a:solidFill>
            <a:srgbClr val="FFE6CD"/>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0"/>
                  </a:ext>
                </a:extLst>
              </a:rPr>
              <a:t>Service injection virus</a:t>
            </a:r>
          </a:p>
          <a:p>
            <a:pPr algn="ctr"/>
            <a:endParaRPr lang="en-US" sz="2200" b="1">
              <a:solidFill>
                <a:schemeClr val="tx1">
                  <a:lumMod val="75000"/>
                  <a:lumOff val="25000"/>
                </a:schemeClr>
              </a:solidFill>
              <a:latin typeface="Open Sans"/>
              <a:ea typeface="Open Sans"/>
              <a:cs typeface="Open Sans"/>
              <a:sym typeface="Open San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0"/>
                </a:ext>
              </a:extLst>
            </a:endParaRPr>
          </a:p>
          <a:p>
            <a:pPr algn="ctr"/>
            <a:r>
              <a:rPr lang="en-US" sz="2200">
                <a:solidFill>
                  <a:schemeClr val="tx1">
                    <a:lumMod val="75000"/>
                    <a:lumOff val="25000"/>
                  </a:schemeClr>
                </a:solidFill>
                <a:latin typeface="Open Sans"/>
                <a:ea typeface="Open Sans"/>
                <a:cs typeface="Open Sans"/>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4"/>
                  </a:ext>
                </a:extLst>
              </a:rPr>
              <a:t>Injects into trusted OS processes like svchost.exe, winlogon.exe, and explorer.exe</a:t>
            </a:r>
            <a:endParaRPr lang="en-US" sz="2200" b="1">
              <a:solidFill>
                <a:schemeClr val="tx1">
                  <a:lumMod val="75000"/>
                  <a:lumOff val="25000"/>
                </a:schemeClr>
              </a:solidFill>
              <a:latin typeface="Open Sans"/>
              <a:ea typeface="Open Sans"/>
              <a:cs typeface="Open Sans"/>
              <a:sym typeface="Open San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0"/>
                </a:ext>
              </a:extLst>
            </a:endParaRPr>
          </a:p>
        </p:txBody>
      </p:sp>
      <p:sp>
        <p:nvSpPr>
          <p:cNvPr id="29" name="Oval 28">
            <a:extLst>
              <a:ext uri="{FF2B5EF4-FFF2-40B4-BE49-F238E27FC236}">
                <a16:creationId xmlns:a16="http://schemas.microsoft.com/office/drawing/2014/main" id="{1ABE72F9-41F2-46C7-AF76-4994CF1DAE20}"/>
              </a:ext>
            </a:extLst>
          </p:cNvPr>
          <p:cNvSpPr/>
          <p:nvPr/>
        </p:nvSpPr>
        <p:spPr>
          <a:xfrm>
            <a:off x="7307872" y="2402469"/>
            <a:ext cx="223446" cy="223446"/>
          </a:xfrm>
          <a:prstGeom prst="ellipse">
            <a:avLst/>
          </a:prstGeom>
          <a:solidFill>
            <a:srgbClr val="427AA1"/>
          </a:solidFill>
          <a:ln>
            <a:solidFill>
              <a:srgbClr val="CAE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4C926F3-1F0D-4863-8903-D53BC4BA3D4B}"/>
              </a:ext>
            </a:extLst>
          </p:cNvPr>
          <p:cNvSpPr/>
          <p:nvPr/>
        </p:nvSpPr>
        <p:spPr>
          <a:xfrm>
            <a:off x="8229648" y="2384593"/>
            <a:ext cx="223446" cy="223446"/>
          </a:xfrm>
          <a:prstGeom prst="ellipse">
            <a:avLst/>
          </a:prstGeom>
          <a:solidFill>
            <a:srgbClr val="427AA1"/>
          </a:solidFill>
          <a:ln>
            <a:solidFill>
              <a:srgbClr val="CAE7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C01CA7B-4DF7-45FD-8D68-F455182EFC4F}"/>
              </a:ext>
            </a:extLst>
          </p:cNvPr>
          <p:cNvSpPr/>
          <p:nvPr/>
        </p:nvSpPr>
        <p:spPr>
          <a:xfrm>
            <a:off x="7750837" y="2384593"/>
            <a:ext cx="223446" cy="223446"/>
          </a:xfrm>
          <a:prstGeom prst="ellipse">
            <a:avLst/>
          </a:prstGeom>
          <a:solidFill>
            <a:srgbClr val="E4B363"/>
          </a:solidFill>
          <a:ln>
            <a:solidFill>
              <a:srgbClr val="FF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392F39-06EF-4D17-A2DA-1A62EBC01B3E}"/>
              </a:ext>
            </a:extLst>
          </p:cNvPr>
          <p:cNvSpPr/>
          <p:nvPr/>
        </p:nvSpPr>
        <p:spPr>
          <a:xfrm>
            <a:off x="8708460" y="2420298"/>
            <a:ext cx="223446" cy="223446"/>
          </a:xfrm>
          <a:prstGeom prst="ellipse">
            <a:avLst/>
          </a:prstGeom>
          <a:solidFill>
            <a:srgbClr val="E4B363"/>
          </a:solidFill>
          <a:ln>
            <a:solidFill>
              <a:srgbClr val="FFE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457;p59">
            <a:extLst>
              <a:ext uri="{FF2B5EF4-FFF2-40B4-BE49-F238E27FC236}">
                <a16:creationId xmlns:a16="http://schemas.microsoft.com/office/drawing/2014/main" id="{56C173D9-9428-F7CD-9546-F97AE28C51AD}"/>
              </a:ext>
            </a:extLst>
          </p:cNvPr>
          <p:cNvSpPr txBox="1">
            <a:spLocks noGrp="1"/>
          </p:cNvSpPr>
          <p:nvPr>
            <p:ph type="body" idx="1"/>
          </p:nvPr>
        </p:nvSpPr>
        <p:spPr>
          <a:xfrm>
            <a:off x="594650" y="1444794"/>
            <a:ext cx="150666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Viruses use various methods to spread and infect systems. These include:</a:t>
            </a:r>
            <a:endParaRPr lang="en-US"/>
          </a:p>
        </p:txBody>
      </p:sp>
      <p:sp>
        <p:nvSpPr>
          <p:cNvPr id="3" name="Brandline_LVC">
            <a:extLst>
              <a:ext uri="{FF2B5EF4-FFF2-40B4-BE49-F238E27FC236}">
                <a16:creationId xmlns:a16="http://schemas.microsoft.com/office/drawing/2014/main" id="{FB874120-8BE3-4FB5-23FE-93AEAC246130}"/>
              </a:ext>
            </a:extLst>
          </p:cNvPr>
          <p:cNvSpPr/>
          <p:nvPr/>
        </p:nvSpPr>
        <p:spPr>
          <a:xfrm>
            <a:off x="4826000" y="913599"/>
            <a:ext cx="661400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29393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15"/>
          <p:cNvSpPr txBox="1">
            <a:spLocks noGrp="1"/>
          </p:cNvSpPr>
          <p:nvPr>
            <p:ph type="title"/>
          </p:nvPr>
        </p:nvSpPr>
        <p:spPr>
          <a:xfrm>
            <a:off x="-10160" y="327153"/>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Virus Technologies</a:t>
            </a:r>
            <a:endParaRPr>
              <a:solidFill>
                <a:srgbClr val="3F3F3F"/>
              </a:solidFill>
              <a:latin typeface="Open Sans"/>
              <a:ea typeface="Open Sans"/>
              <a:cs typeface="Open Sans"/>
              <a:sym typeface="Open Sans"/>
            </a:endParaRPr>
          </a:p>
        </p:txBody>
      </p:sp>
      <p:pic>
        <p:nvPicPr>
          <p:cNvPr id="8" name="Picture 7">
            <a:extLst>
              <a:ext uri="{FF2B5EF4-FFF2-40B4-BE49-F238E27FC236}">
                <a16:creationId xmlns:a16="http://schemas.microsoft.com/office/drawing/2014/main" id="{BCF5B39C-75C0-600F-0C54-D958CAACC62B}"/>
              </a:ext>
            </a:extLst>
          </p:cNvPr>
          <p:cNvPicPr>
            <a:picLocks noChangeAspect="1"/>
          </p:cNvPicPr>
          <p:nvPr/>
        </p:nvPicPr>
        <p:blipFill>
          <a:blip r:embed="rId3"/>
          <a:stretch>
            <a:fillRect/>
          </a:stretch>
        </p:blipFill>
        <p:spPr>
          <a:xfrm>
            <a:off x="7152129" y="4065781"/>
            <a:ext cx="1951741" cy="2418415"/>
          </a:xfrm>
          <a:prstGeom prst="rect">
            <a:avLst/>
          </a:prstGeom>
        </p:spPr>
      </p:pic>
      <p:cxnSp>
        <p:nvCxnSpPr>
          <p:cNvPr id="9" name="Connector: Elbow 8">
            <a:extLst>
              <a:ext uri="{FF2B5EF4-FFF2-40B4-BE49-F238E27FC236}">
                <a16:creationId xmlns:a16="http://schemas.microsoft.com/office/drawing/2014/main" id="{82334B87-70C5-661B-9F25-716F669286EF}"/>
              </a:ext>
            </a:extLst>
          </p:cNvPr>
          <p:cNvCxnSpPr>
            <a:cxnSpLocks/>
          </p:cNvCxnSpPr>
          <p:nvPr/>
        </p:nvCxnSpPr>
        <p:spPr>
          <a:xfrm>
            <a:off x="5570467" y="3864985"/>
            <a:ext cx="1581662" cy="998197"/>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4E0E0ADB-5980-B1F0-F396-5B46778218CF}"/>
              </a:ext>
            </a:extLst>
          </p:cNvPr>
          <p:cNvCxnSpPr>
            <a:cxnSpLocks/>
          </p:cNvCxnSpPr>
          <p:nvPr/>
        </p:nvCxnSpPr>
        <p:spPr>
          <a:xfrm flipV="1">
            <a:off x="9103870" y="3864985"/>
            <a:ext cx="1581662" cy="1082444"/>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742ED348-631B-0062-2B8A-067976714999}"/>
              </a:ext>
            </a:extLst>
          </p:cNvPr>
          <p:cNvCxnSpPr>
            <a:cxnSpLocks/>
          </p:cNvCxnSpPr>
          <p:nvPr/>
        </p:nvCxnSpPr>
        <p:spPr>
          <a:xfrm flipV="1">
            <a:off x="5570467" y="5719864"/>
            <a:ext cx="1619981" cy="965128"/>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92DFEF93-49A1-C327-A793-159016331E18}"/>
              </a:ext>
            </a:extLst>
          </p:cNvPr>
          <p:cNvCxnSpPr>
            <a:cxnSpLocks/>
          </p:cNvCxnSpPr>
          <p:nvPr/>
        </p:nvCxnSpPr>
        <p:spPr>
          <a:xfrm>
            <a:off x="9103870" y="5746760"/>
            <a:ext cx="1581662" cy="1000668"/>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Google Shape;135;p252">
            <a:extLst>
              <a:ext uri="{FF2B5EF4-FFF2-40B4-BE49-F238E27FC236}">
                <a16:creationId xmlns:a16="http://schemas.microsoft.com/office/drawing/2014/main" id="{CDAFB90B-2C7B-3ECE-4510-0352EB3DB1CD}"/>
              </a:ext>
            </a:extLst>
          </p:cNvPr>
          <p:cNvSpPr/>
          <p:nvPr/>
        </p:nvSpPr>
        <p:spPr>
          <a:xfrm>
            <a:off x="1323791" y="3132306"/>
            <a:ext cx="3929145" cy="1933135"/>
          </a:xfrm>
          <a:prstGeom prst="roundRect">
            <a:avLst>
              <a:gd name="adj" fmla="val 4518"/>
            </a:avLst>
          </a:prstGeom>
          <a:solidFill>
            <a:srgbClr val="CAE7F6"/>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Multipartite viruses</a:t>
            </a:r>
          </a:p>
          <a:p>
            <a:pPr algn="ctr"/>
            <a:endParaRPr lang="en-US" sz="2200" b="1">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endParaRPr>
          </a:p>
          <a:p>
            <a:pPr lvl="0" algn="ctr"/>
            <a:r>
              <a:rPr lang="en-IN" sz="2200">
                <a:solidFill>
                  <a:schemeClr val="tx1">
                    <a:lumMod val="75000"/>
                    <a:lumOff val="25000"/>
                  </a:schemeClr>
                </a:solidFill>
                <a:latin typeface="Open Sans"/>
                <a:ea typeface="Open Sans"/>
                <a:cs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4"/>
                  </a:ext>
                </a:extLst>
              </a:rPr>
              <a:t>Use multiple propagation techniques to penetrate systems</a:t>
            </a:r>
            <a:endParaRPr lang="en-US" sz="2200" b="1">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endParaRPr>
          </a:p>
        </p:txBody>
      </p:sp>
      <p:sp>
        <p:nvSpPr>
          <p:cNvPr id="24" name="Google Shape;136;p252">
            <a:extLst>
              <a:ext uri="{FF2B5EF4-FFF2-40B4-BE49-F238E27FC236}">
                <a16:creationId xmlns:a16="http://schemas.microsoft.com/office/drawing/2014/main" id="{3AB1C34F-3A83-7294-5AF3-A529D3BCAF9B}"/>
              </a:ext>
            </a:extLst>
          </p:cNvPr>
          <p:cNvSpPr/>
          <p:nvPr/>
        </p:nvSpPr>
        <p:spPr>
          <a:xfrm>
            <a:off x="1323791" y="5798374"/>
            <a:ext cx="3929145" cy="1933135"/>
          </a:xfrm>
          <a:prstGeom prst="roundRect">
            <a:avLst>
              <a:gd name="adj" fmla="val 5195"/>
            </a:avLst>
          </a:prstGeom>
          <a:solidFill>
            <a:schemeClr val="accent3">
              <a:lumMod val="60000"/>
              <a:lumOff val="40000"/>
            </a:schemeClr>
          </a:solidFill>
          <a:ln w="25400" cap="flat" cmpd="sng">
            <a:solidFill>
              <a:srgbClr val="CAE7F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0"/>
                  </a:ext>
                </a:extLst>
              </a:rPr>
              <a:t>Stealth viruses</a:t>
            </a:r>
          </a:p>
          <a:p>
            <a:pPr algn="ctr"/>
            <a:endParaRPr lang="en-US" sz="2200" b="1">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0"/>
                </a:ext>
              </a:extLst>
            </a:endParaRPr>
          </a:p>
          <a:p>
            <a:pPr algn="ctr"/>
            <a:r>
              <a:rPr lang="en-US" sz="2200">
                <a:solidFill>
                  <a:schemeClr val="tx1">
                    <a:lumMod val="75000"/>
                    <a:lumOff val="25000"/>
                  </a:schemeClr>
                </a:solidFill>
                <a:latin typeface="Open Sans"/>
                <a:ea typeface="Open Sans"/>
                <a:cs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4"/>
                  </a:ext>
                </a:extLst>
              </a:rPr>
              <a:t>Hide by tampering with the OS to avoid detection</a:t>
            </a:r>
            <a:endParaRPr lang="en-US" sz="2200">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3"/>
                </a:ext>
              </a:extLst>
            </a:endParaRPr>
          </a:p>
        </p:txBody>
      </p:sp>
      <p:sp>
        <p:nvSpPr>
          <p:cNvPr id="29" name="Google Shape;138;p252">
            <a:extLst>
              <a:ext uri="{FF2B5EF4-FFF2-40B4-BE49-F238E27FC236}">
                <a16:creationId xmlns:a16="http://schemas.microsoft.com/office/drawing/2014/main" id="{122672F1-95A2-9D3D-74FB-F204ACF5FCF3}"/>
              </a:ext>
            </a:extLst>
          </p:cNvPr>
          <p:cNvSpPr/>
          <p:nvPr/>
        </p:nvSpPr>
        <p:spPr>
          <a:xfrm>
            <a:off x="10972902" y="3132306"/>
            <a:ext cx="3959307" cy="1933135"/>
          </a:xfrm>
          <a:prstGeom prst="roundRect">
            <a:avLst>
              <a:gd name="adj" fmla="val 6429"/>
            </a:avLst>
          </a:prstGeom>
          <a:solidFill>
            <a:schemeClr val="bg2">
              <a:lumMod val="40000"/>
              <a:lumOff val="60000"/>
            </a:schemeClr>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Polymorphic viruses</a:t>
            </a:r>
          </a:p>
          <a:p>
            <a:pPr algn="ctr"/>
            <a:endParaRPr lang="en-US" sz="2200" b="1">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endParaRPr>
          </a:p>
          <a:p>
            <a:pPr algn="ctr"/>
            <a:r>
              <a:rPr lang="en-US" sz="2200">
                <a:solidFill>
                  <a:schemeClr val="tx1">
                    <a:lumMod val="75000"/>
                    <a:lumOff val="25000"/>
                  </a:schemeClr>
                </a:solidFill>
                <a:latin typeface="Open Sans"/>
                <a:ea typeface="Open Sans"/>
                <a:cs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4"/>
                  </a:ext>
                </a:extLst>
              </a:rPr>
              <a:t>Modify their code as they travel from system to system</a:t>
            </a:r>
            <a:endParaRPr lang="en-US" sz="2200" b="1">
              <a:solidFill>
                <a:schemeClr val="tx1">
                  <a:lumMod val="75000"/>
                  <a:lumOff val="25000"/>
                </a:schemeClr>
              </a:solidFill>
              <a:latin typeface="Open Sans"/>
              <a:ea typeface="Open Sans"/>
              <a:cs typeface="Open Sans"/>
              <a:sym typeface="Open Sans"/>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endParaRPr>
          </a:p>
        </p:txBody>
      </p:sp>
      <p:sp>
        <p:nvSpPr>
          <p:cNvPr id="31" name="Brandline_LVC">
            <a:extLst>
              <a:ext uri="{FF2B5EF4-FFF2-40B4-BE49-F238E27FC236}">
                <a16:creationId xmlns:a16="http://schemas.microsoft.com/office/drawing/2014/main" id="{CE2941A6-BFE2-1EE1-3DE3-F7036EFD1ECD}"/>
              </a:ext>
            </a:extLst>
          </p:cNvPr>
          <p:cNvSpPr/>
          <p:nvPr/>
        </p:nvSpPr>
        <p:spPr>
          <a:xfrm>
            <a:off x="6057900" y="913599"/>
            <a:ext cx="41414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Google Shape;137;p252">
            <a:extLst>
              <a:ext uri="{FF2B5EF4-FFF2-40B4-BE49-F238E27FC236}">
                <a16:creationId xmlns:a16="http://schemas.microsoft.com/office/drawing/2014/main" id="{92276EC2-8002-99A4-A5A5-4ACF63F9CDC0}"/>
              </a:ext>
            </a:extLst>
          </p:cNvPr>
          <p:cNvSpPr/>
          <p:nvPr/>
        </p:nvSpPr>
        <p:spPr>
          <a:xfrm>
            <a:off x="10972902" y="5780860"/>
            <a:ext cx="3959306" cy="1933135"/>
          </a:xfrm>
          <a:prstGeom prst="roundRect">
            <a:avLst>
              <a:gd name="adj" fmla="val 4396"/>
            </a:avLst>
          </a:prstGeom>
          <a:solidFill>
            <a:schemeClr val="accent2">
              <a:lumMod val="60000"/>
              <a:lumOff val="40000"/>
            </a:schemeClr>
          </a:solidFill>
          <a:ln w="25400" cap="flat" cmpd="sng">
            <a:solidFill>
              <a:srgbClr val="FFE6C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r>
              <a:rPr lang="en-US" sz="2200" b="1">
                <a:solidFill>
                  <a:schemeClr val="tx1">
                    <a:lumMod val="75000"/>
                    <a:lumOff val="25000"/>
                  </a:schemeClr>
                </a:solidFill>
                <a:latin typeface="Open Sans"/>
                <a:ea typeface="Open Sans"/>
                <a:cs typeface="Open Sans"/>
                <a:sym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0"/>
                  </a:ext>
                </a:extLst>
              </a:rPr>
              <a:t>Encrypted viruses</a:t>
            </a:r>
          </a:p>
          <a:p>
            <a:pPr lvl="0" algn="ctr"/>
            <a:endParaRPr lang="en-IN" sz="2200">
              <a:solidFill>
                <a:schemeClr val="tx1">
                  <a:lumMod val="75000"/>
                  <a:lumOff val="25000"/>
                </a:schemeClr>
              </a:solidFill>
              <a:latin typeface="Open Sans"/>
              <a:ea typeface="Open Sans"/>
              <a:cs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4"/>
                </a:ext>
              </a:extLst>
            </a:endParaRPr>
          </a:p>
          <a:p>
            <a:pPr lvl="0" algn="ctr"/>
            <a:r>
              <a:rPr lang="en-IN" sz="2200">
                <a:solidFill>
                  <a:schemeClr val="tx1">
                    <a:lumMod val="75000"/>
                    <a:lumOff val="25000"/>
                  </a:schemeClr>
                </a:solidFill>
                <a:latin typeface="Open Sans"/>
                <a:ea typeface="Open Sans"/>
                <a:cs typeface="Open Sa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4"/>
                  </a:ext>
                </a:extLst>
              </a:rPr>
              <a:t>Use cryptographic techniques to avoid detection</a:t>
            </a:r>
          </a:p>
        </p:txBody>
      </p:sp>
      <p:sp>
        <p:nvSpPr>
          <p:cNvPr id="33" name="Google Shape;457;p59">
            <a:extLst>
              <a:ext uri="{FF2B5EF4-FFF2-40B4-BE49-F238E27FC236}">
                <a16:creationId xmlns:a16="http://schemas.microsoft.com/office/drawing/2014/main" id="{C7C92186-D404-8CCF-052A-04D3FB38345C}"/>
              </a:ext>
            </a:extLst>
          </p:cNvPr>
          <p:cNvSpPr txBox="1">
            <a:spLocks noGrp="1"/>
          </p:cNvSpPr>
          <p:nvPr>
            <p:ph type="body" idx="1"/>
          </p:nvPr>
        </p:nvSpPr>
        <p:spPr>
          <a:xfrm>
            <a:off x="631163" y="1657156"/>
            <a:ext cx="150666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Viruses employ various techniques to evade detection and propagate within systems. These include:</a:t>
            </a:r>
            <a:endParaRPr/>
          </a:p>
        </p:txBody>
      </p:sp>
    </p:spTree>
    <p:extLst>
      <p:ext uri="{BB962C8B-B14F-4D97-AF65-F5344CB8AC3E}">
        <p14:creationId xmlns:p14="http://schemas.microsoft.com/office/powerpoint/2010/main" val="17862562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4676590" y="307699"/>
            <a:ext cx="6902698"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Worms</a:t>
            </a:r>
            <a:endParaRPr>
              <a:latin typeface="Open Sans"/>
              <a:ea typeface="Open Sans"/>
              <a:cs typeface="Open Sans"/>
              <a:sym typeface="Open Sans"/>
            </a:endParaRPr>
          </a:p>
        </p:txBody>
      </p:sp>
      <p:sp>
        <p:nvSpPr>
          <p:cNvPr id="2" name="Google Shape;457;p59">
            <a:extLst>
              <a:ext uri="{FF2B5EF4-FFF2-40B4-BE49-F238E27FC236}">
                <a16:creationId xmlns:a16="http://schemas.microsoft.com/office/drawing/2014/main" id="{8CFB0864-00E2-F502-D4A0-E3BFBCE92BF0}"/>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Worms are self-replicating pieces of code designed to penetrate networks and computer systems.</a:t>
            </a:r>
            <a:endParaRPr/>
          </a:p>
        </p:txBody>
      </p:sp>
      <p:sp>
        <p:nvSpPr>
          <p:cNvPr id="3" name="Google Shape;755;p6">
            <a:extLst>
              <a:ext uri="{FF2B5EF4-FFF2-40B4-BE49-F238E27FC236}">
                <a16:creationId xmlns:a16="http://schemas.microsoft.com/office/drawing/2014/main" id="{DC7A115D-C9FA-EB0D-19F3-489CD7C6F9B1}"/>
              </a:ext>
            </a:extLst>
          </p:cNvPr>
          <p:cNvSpPr/>
          <p:nvPr/>
        </p:nvSpPr>
        <p:spPr>
          <a:xfrm>
            <a:off x="1671557" y="3167063"/>
            <a:ext cx="13055762" cy="4344035"/>
          </a:xfrm>
          <a:prstGeom prst="roundRect">
            <a:avLst>
              <a:gd name="adj" fmla="val 4437"/>
            </a:avLst>
          </a:prstGeom>
          <a:solidFill>
            <a:schemeClr val="accent3">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757;p6">
            <a:extLst>
              <a:ext uri="{FF2B5EF4-FFF2-40B4-BE49-F238E27FC236}">
                <a16:creationId xmlns:a16="http://schemas.microsoft.com/office/drawing/2014/main" id="{43DAF251-C80B-ECC8-2B5F-5CFBF0221990}"/>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They replicate and spread independently, similar to biological organisms.</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They exploit vulnerabilities to move through networks, consuming bandwidth and rapidly infecting new hosts.</a:t>
            </a:r>
          </a:p>
        </p:txBody>
      </p:sp>
      <p:pic>
        <p:nvPicPr>
          <p:cNvPr id="4" name="Picture 3">
            <a:extLst>
              <a:ext uri="{FF2B5EF4-FFF2-40B4-BE49-F238E27FC236}">
                <a16:creationId xmlns:a16="http://schemas.microsoft.com/office/drawing/2014/main" id="{B39637E4-DC54-79D4-726D-94ADE8499520}"/>
              </a:ext>
            </a:extLst>
          </p:cNvPr>
          <p:cNvPicPr>
            <a:picLocks noChangeAspect="1"/>
          </p:cNvPicPr>
          <p:nvPr/>
        </p:nvPicPr>
        <p:blipFill>
          <a:blip r:embed="rId3"/>
          <a:stretch>
            <a:fillRect/>
          </a:stretch>
        </p:blipFill>
        <p:spPr>
          <a:xfrm>
            <a:off x="10475608" y="3285634"/>
            <a:ext cx="3590149" cy="3590149"/>
          </a:xfrm>
          <a:prstGeom prst="rect">
            <a:avLst/>
          </a:prstGeom>
        </p:spPr>
      </p:pic>
      <p:sp>
        <p:nvSpPr>
          <p:cNvPr id="8" name="Brandline_LVC">
            <a:extLst>
              <a:ext uri="{FF2B5EF4-FFF2-40B4-BE49-F238E27FC236}">
                <a16:creationId xmlns:a16="http://schemas.microsoft.com/office/drawing/2014/main" id="{E3DBE54C-2E34-7B19-8C04-9CDB2B74E5EB}"/>
              </a:ext>
            </a:extLst>
          </p:cNvPr>
          <p:cNvSpPr/>
          <p:nvPr/>
        </p:nvSpPr>
        <p:spPr>
          <a:xfrm>
            <a:off x="7353301" y="894173"/>
            <a:ext cx="1565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54337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3951807" y="307698"/>
            <a:ext cx="8352265"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Logic Bombs</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EC7F8C34-A1DE-ADE7-D96D-584A2E2E4DEC}"/>
              </a:ext>
            </a:extLst>
          </p:cNvPr>
          <p:cNvSpPr/>
          <p:nvPr/>
        </p:nvSpPr>
        <p:spPr>
          <a:xfrm>
            <a:off x="6743701" y="894172"/>
            <a:ext cx="2772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457;p59">
            <a:extLst>
              <a:ext uri="{FF2B5EF4-FFF2-40B4-BE49-F238E27FC236}">
                <a16:creationId xmlns:a16="http://schemas.microsoft.com/office/drawing/2014/main" id="{EF39D32F-6C3C-99A2-A3AB-E3BB7E513A4D}"/>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Logic bombs are malicious code objects that infect a system and lie dormant until triggered by specific conditions, such as:</a:t>
            </a:r>
            <a:endParaRPr/>
          </a:p>
        </p:txBody>
      </p:sp>
      <p:sp>
        <p:nvSpPr>
          <p:cNvPr id="8" name="Google Shape;755;p6">
            <a:extLst>
              <a:ext uri="{FF2B5EF4-FFF2-40B4-BE49-F238E27FC236}">
                <a16:creationId xmlns:a16="http://schemas.microsoft.com/office/drawing/2014/main" id="{24EF77AC-822A-9B05-8E21-04A9C4A0EDD8}"/>
              </a:ext>
            </a:extLst>
          </p:cNvPr>
          <p:cNvSpPr/>
          <p:nvPr/>
        </p:nvSpPr>
        <p:spPr>
          <a:xfrm>
            <a:off x="1671557" y="3167063"/>
            <a:ext cx="13055762" cy="4344035"/>
          </a:xfrm>
          <a:prstGeom prst="roundRect">
            <a:avLst>
              <a:gd name="adj" fmla="val 4437"/>
            </a:avLst>
          </a:prstGeom>
          <a:solidFill>
            <a:srgbClr val="F6E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Google Shape;757;p6">
            <a:extLst>
              <a:ext uri="{FF2B5EF4-FFF2-40B4-BE49-F238E27FC236}">
                <a16:creationId xmlns:a16="http://schemas.microsoft.com/office/drawing/2014/main" id="{FDB10CA5-53F9-7D8B-0A21-6208660EC563}"/>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A specific time</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 program launch</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 website login </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Other predefined events</a:t>
            </a:r>
          </a:p>
        </p:txBody>
      </p:sp>
      <p:pic>
        <p:nvPicPr>
          <p:cNvPr id="3" name="Picture 2">
            <a:extLst>
              <a:ext uri="{FF2B5EF4-FFF2-40B4-BE49-F238E27FC236}">
                <a16:creationId xmlns:a16="http://schemas.microsoft.com/office/drawing/2014/main" id="{E49B389F-3362-C274-EDFB-D8BAF61CC1C6}"/>
              </a:ext>
            </a:extLst>
          </p:cNvPr>
          <p:cNvPicPr>
            <a:picLocks noChangeAspect="1"/>
          </p:cNvPicPr>
          <p:nvPr/>
        </p:nvPicPr>
        <p:blipFill>
          <a:blip r:embed="rId3"/>
          <a:stretch>
            <a:fillRect/>
          </a:stretch>
        </p:blipFill>
        <p:spPr>
          <a:xfrm>
            <a:off x="10508997" y="3523621"/>
            <a:ext cx="3590149" cy="3590149"/>
          </a:xfrm>
          <a:prstGeom prst="rect">
            <a:avLst/>
          </a:prstGeom>
        </p:spPr>
      </p:pic>
    </p:spTree>
    <p:extLst>
      <p:ext uri="{BB962C8B-B14F-4D97-AF65-F5344CB8AC3E}">
        <p14:creationId xmlns:p14="http://schemas.microsoft.com/office/powerpoint/2010/main" val="12035838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27155"/>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Trojan Horse</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A0919D3E-5D77-ACE6-63D3-36DDA93BFE77}"/>
              </a:ext>
            </a:extLst>
          </p:cNvPr>
          <p:cNvSpPr/>
          <p:nvPr/>
        </p:nvSpPr>
        <p:spPr>
          <a:xfrm>
            <a:off x="6705600" y="913629"/>
            <a:ext cx="284567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A9753C99-FF3F-0B73-78CE-C470E964CD23}"/>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A Trojan horse is a type of malicious software that disguises itself as legitimate software to trick users.</a:t>
            </a:r>
            <a:endParaRPr/>
          </a:p>
        </p:txBody>
      </p:sp>
      <p:sp>
        <p:nvSpPr>
          <p:cNvPr id="6" name="Google Shape;755;p6">
            <a:extLst>
              <a:ext uri="{FF2B5EF4-FFF2-40B4-BE49-F238E27FC236}">
                <a16:creationId xmlns:a16="http://schemas.microsoft.com/office/drawing/2014/main" id="{A4632888-0DE5-DEFD-D48B-2714C0DC464B}"/>
              </a:ext>
            </a:extLst>
          </p:cNvPr>
          <p:cNvSpPr/>
          <p:nvPr/>
        </p:nvSpPr>
        <p:spPr>
          <a:xfrm>
            <a:off x="1671557" y="3167063"/>
            <a:ext cx="13055762" cy="4344035"/>
          </a:xfrm>
          <a:prstGeom prst="roundRect">
            <a:avLst>
              <a:gd name="adj" fmla="val 4437"/>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53D9CCFC-ED44-8E3F-3AF5-9439B3DE21BF}"/>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Trojans appear to perform a useful function but secretly execute malicious actions.</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They are standalone programs that need to be installed by the user, often through deception.</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They are designed to trick users into downloading or executing harmful software by mimicking legitimate files or programs.</a:t>
            </a:r>
          </a:p>
        </p:txBody>
      </p:sp>
      <p:pic>
        <p:nvPicPr>
          <p:cNvPr id="9" name="Picture 8">
            <a:extLst>
              <a:ext uri="{FF2B5EF4-FFF2-40B4-BE49-F238E27FC236}">
                <a16:creationId xmlns:a16="http://schemas.microsoft.com/office/drawing/2014/main" id="{01D35725-DAAB-47B2-B468-3E87C9E32CD7}"/>
              </a:ext>
            </a:extLst>
          </p:cNvPr>
          <p:cNvPicPr>
            <a:picLocks noChangeAspect="1"/>
          </p:cNvPicPr>
          <p:nvPr/>
        </p:nvPicPr>
        <p:blipFill>
          <a:blip r:embed="rId3"/>
          <a:stretch>
            <a:fillRect/>
          </a:stretch>
        </p:blipFill>
        <p:spPr>
          <a:xfrm>
            <a:off x="10738450" y="3776905"/>
            <a:ext cx="3269380" cy="3269380"/>
          </a:xfrm>
          <a:prstGeom prst="rect">
            <a:avLst/>
          </a:prstGeom>
        </p:spPr>
      </p:pic>
    </p:spTree>
    <p:extLst>
      <p:ext uri="{BB962C8B-B14F-4D97-AF65-F5344CB8AC3E}">
        <p14:creationId xmlns:p14="http://schemas.microsoft.com/office/powerpoint/2010/main" val="3425174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4331455" y="346608"/>
            <a:ext cx="7592968"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Remote Access Trojans</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2F481963-AEC8-95CB-CA18-A750B3AF5D48}"/>
              </a:ext>
            </a:extLst>
          </p:cNvPr>
          <p:cNvSpPr/>
          <p:nvPr/>
        </p:nvSpPr>
        <p:spPr>
          <a:xfrm>
            <a:off x="5600700" y="933082"/>
            <a:ext cx="50701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FEC44FDE-97FF-3871-8159-47E8BE94BAA9}"/>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Remote Access Trojans (RATs) are modern-day versions of Trojan horses in the cyber realm.</a:t>
            </a:r>
          </a:p>
        </p:txBody>
      </p:sp>
      <p:sp>
        <p:nvSpPr>
          <p:cNvPr id="5" name="Google Shape;755;p6">
            <a:extLst>
              <a:ext uri="{FF2B5EF4-FFF2-40B4-BE49-F238E27FC236}">
                <a16:creationId xmlns:a16="http://schemas.microsoft.com/office/drawing/2014/main" id="{24131EF0-7839-F9CA-C9D3-05BACB8A01BF}"/>
              </a:ext>
            </a:extLst>
          </p:cNvPr>
          <p:cNvSpPr/>
          <p:nvPr/>
        </p:nvSpPr>
        <p:spPr>
          <a:xfrm>
            <a:off x="1671557" y="3167063"/>
            <a:ext cx="13055762" cy="4344035"/>
          </a:xfrm>
          <a:prstGeom prst="roundRect">
            <a:avLst>
              <a:gd name="adj" fmla="val 4437"/>
            </a:avLst>
          </a:prstGeom>
          <a:solidFill>
            <a:schemeClr val="accent2">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3156BBB8-FFBD-E6DB-699E-95B2E688923A}"/>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They are stealthy infiltrators concealed within legitimate files, granting cybercriminals remote control over compromised systems.</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They allow command and control of the computer, enabling remote access for malicious activities such as data theft or malware installation.</a:t>
            </a:r>
          </a:p>
        </p:txBody>
      </p:sp>
      <p:pic>
        <p:nvPicPr>
          <p:cNvPr id="6" name="Picture 5">
            <a:extLst>
              <a:ext uri="{FF2B5EF4-FFF2-40B4-BE49-F238E27FC236}">
                <a16:creationId xmlns:a16="http://schemas.microsoft.com/office/drawing/2014/main" id="{15ADC9E0-64E2-1537-29A6-0244BCF3F417}"/>
              </a:ext>
            </a:extLst>
          </p:cNvPr>
          <p:cNvPicPr>
            <a:picLocks noChangeAspect="1"/>
          </p:cNvPicPr>
          <p:nvPr/>
        </p:nvPicPr>
        <p:blipFill>
          <a:blip r:embed="rId3"/>
          <a:stretch>
            <a:fillRect/>
          </a:stretch>
        </p:blipFill>
        <p:spPr>
          <a:xfrm>
            <a:off x="10670858" y="3629025"/>
            <a:ext cx="3083754" cy="2743200"/>
          </a:xfrm>
          <a:prstGeom prst="rect">
            <a:avLst/>
          </a:prstGeom>
        </p:spPr>
      </p:pic>
    </p:spTree>
    <p:extLst>
      <p:ext uri="{BB962C8B-B14F-4D97-AF65-F5344CB8AC3E}">
        <p14:creationId xmlns:p14="http://schemas.microsoft.com/office/powerpoint/2010/main" val="28444949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3074819" y="346608"/>
            <a:ext cx="1010624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Backdoor</a:t>
            </a:r>
            <a:endParaRPr>
              <a:latin typeface="Open Sans"/>
              <a:ea typeface="Open Sans"/>
              <a:cs typeface="Open Sans"/>
              <a:sym typeface="Open Sans"/>
            </a:endParaRPr>
          </a:p>
        </p:txBody>
      </p:sp>
      <p:sp>
        <p:nvSpPr>
          <p:cNvPr id="6" name="Brandline_LVC">
            <a:extLst>
              <a:ext uri="{FF2B5EF4-FFF2-40B4-BE49-F238E27FC236}">
                <a16:creationId xmlns:a16="http://schemas.microsoft.com/office/drawing/2014/main" id="{1B77ADCD-6DFD-DF08-022A-C10FAC011DCD}"/>
              </a:ext>
            </a:extLst>
          </p:cNvPr>
          <p:cNvSpPr/>
          <p:nvPr/>
        </p:nvSpPr>
        <p:spPr>
          <a:xfrm>
            <a:off x="7073901" y="933082"/>
            <a:ext cx="210748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457;p59">
            <a:extLst>
              <a:ext uri="{FF2B5EF4-FFF2-40B4-BE49-F238E27FC236}">
                <a16:creationId xmlns:a16="http://schemas.microsoft.com/office/drawing/2014/main" id="{7B357C5E-86EC-F2FF-EC05-04F22DF794AF}"/>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Backdoor programs allow attackers to maintain access to a system after unauthorized entry. These programs:</a:t>
            </a:r>
            <a:endParaRPr/>
          </a:p>
        </p:txBody>
      </p:sp>
      <p:sp>
        <p:nvSpPr>
          <p:cNvPr id="8" name="Google Shape;755;p6">
            <a:extLst>
              <a:ext uri="{FF2B5EF4-FFF2-40B4-BE49-F238E27FC236}">
                <a16:creationId xmlns:a16="http://schemas.microsoft.com/office/drawing/2014/main" id="{21286DB7-FFB1-4DB2-EE24-71B5533471B2}"/>
              </a:ext>
            </a:extLst>
          </p:cNvPr>
          <p:cNvSpPr/>
          <p:nvPr/>
        </p:nvSpPr>
        <p:spPr>
          <a:xfrm>
            <a:off x="1671557" y="3167063"/>
            <a:ext cx="13055762" cy="4344035"/>
          </a:xfrm>
          <a:prstGeom prst="roundRect">
            <a:avLst>
              <a:gd name="adj" fmla="val 4437"/>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Google Shape;757;p6">
            <a:extLst>
              <a:ext uri="{FF2B5EF4-FFF2-40B4-BE49-F238E27FC236}">
                <a16:creationId xmlns:a16="http://schemas.microsoft.com/office/drawing/2014/main" id="{F0D1549D-698F-75E8-50FD-DD4D4771A129}"/>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Ensure unrestricted access even if the initial entry method is blocked</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Allow installation inadvertently by authorized users via Trojan horses</a:t>
            </a:r>
          </a:p>
        </p:txBody>
      </p:sp>
      <p:pic>
        <p:nvPicPr>
          <p:cNvPr id="4" name="Picture 3">
            <a:extLst>
              <a:ext uri="{FF2B5EF4-FFF2-40B4-BE49-F238E27FC236}">
                <a16:creationId xmlns:a16="http://schemas.microsoft.com/office/drawing/2014/main" id="{003BA1AA-FF4A-4F0D-0A0B-E08F8376DFA0}"/>
              </a:ext>
            </a:extLst>
          </p:cNvPr>
          <p:cNvPicPr>
            <a:picLocks noChangeAspect="1"/>
          </p:cNvPicPr>
          <p:nvPr/>
        </p:nvPicPr>
        <p:blipFill>
          <a:blip r:embed="rId3"/>
          <a:stretch>
            <a:fillRect/>
          </a:stretch>
        </p:blipFill>
        <p:spPr>
          <a:xfrm>
            <a:off x="10521847" y="3959102"/>
            <a:ext cx="3505438" cy="2574306"/>
          </a:xfrm>
          <a:prstGeom prst="rect">
            <a:avLst/>
          </a:prstGeom>
        </p:spPr>
      </p:pic>
    </p:spTree>
    <p:extLst>
      <p:ext uri="{BB962C8B-B14F-4D97-AF65-F5344CB8AC3E}">
        <p14:creationId xmlns:p14="http://schemas.microsoft.com/office/powerpoint/2010/main" val="32653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5"/>
          <p:cNvSpPr txBox="1">
            <a:spLocks noGrp="1"/>
          </p:cNvSpPr>
          <p:nvPr>
            <p:ph type="title"/>
          </p:nvPr>
        </p:nvSpPr>
        <p:spPr>
          <a:xfrm>
            <a:off x="6356899" y="307698"/>
            <a:ext cx="3542202"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Organized Crime</a:t>
            </a:r>
            <a:endParaRPr/>
          </a:p>
        </p:txBody>
      </p:sp>
      <p:pic>
        <p:nvPicPr>
          <p:cNvPr id="4" name="Picture 3">
            <a:extLst>
              <a:ext uri="{FF2B5EF4-FFF2-40B4-BE49-F238E27FC236}">
                <a16:creationId xmlns:a16="http://schemas.microsoft.com/office/drawing/2014/main" id="{0F6A0777-7093-5EFD-9A31-67A7BA39468A}"/>
              </a:ext>
            </a:extLst>
          </p:cNvPr>
          <p:cNvPicPr>
            <a:picLocks noChangeAspect="1"/>
          </p:cNvPicPr>
          <p:nvPr/>
        </p:nvPicPr>
        <p:blipFill>
          <a:blip r:embed="rId3"/>
          <a:stretch>
            <a:fillRect/>
          </a:stretch>
        </p:blipFill>
        <p:spPr>
          <a:xfrm>
            <a:off x="1019326" y="3411365"/>
            <a:ext cx="4876800" cy="3901440"/>
          </a:xfrm>
          <a:prstGeom prst="rect">
            <a:avLst/>
          </a:prstGeom>
        </p:spPr>
      </p:pic>
      <p:sp>
        <p:nvSpPr>
          <p:cNvPr id="3" name="Brandline_LVC">
            <a:extLst>
              <a:ext uri="{FF2B5EF4-FFF2-40B4-BE49-F238E27FC236}">
                <a16:creationId xmlns:a16="http://schemas.microsoft.com/office/drawing/2014/main" id="{E66FEA06-D475-3047-FF36-FBA8EB107B11}"/>
              </a:ext>
            </a:extLst>
          </p:cNvPr>
          <p:cNvSpPr/>
          <p:nvPr/>
        </p:nvSpPr>
        <p:spPr>
          <a:xfrm>
            <a:off x="6286500" y="894144"/>
            <a:ext cx="3696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846;p411">
            <a:extLst>
              <a:ext uri="{FF2B5EF4-FFF2-40B4-BE49-F238E27FC236}">
                <a16:creationId xmlns:a16="http://schemas.microsoft.com/office/drawing/2014/main" id="{23FE14E5-1C19-E85B-1137-ADE3ABDA4793}"/>
              </a:ext>
            </a:extLst>
          </p:cNvPr>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Organized crime has effectively extended its operations into the digital realm, seeking profit through cyber activities.</a:t>
            </a:r>
            <a:endParaRPr sz="2200" b="0" i="0" u="none" strike="noStrike" cap="none">
              <a:solidFill>
                <a:srgbClr val="FFFFFF"/>
              </a:solidFill>
              <a:latin typeface="Open Sans"/>
              <a:ea typeface="Open Sans"/>
              <a:cs typeface="Open Sans"/>
              <a:sym typeface="Open Sans"/>
            </a:endParaRPr>
          </a:p>
        </p:txBody>
      </p:sp>
      <p:grpSp>
        <p:nvGrpSpPr>
          <p:cNvPr id="8" name="Group 7">
            <a:extLst>
              <a:ext uri="{FF2B5EF4-FFF2-40B4-BE49-F238E27FC236}">
                <a16:creationId xmlns:a16="http://schemas.microsoft.com/office/drawing/2014/main" id="{8E427EF1-218F-217C-E47C-674531B9581F}"/>
              </a:ext>
            </a:extLst>
          </p:cNvPr>
          <p:cNvGrpSpPr/>
          <p:nvPr/>
        </p:nvGrpSpPr>
        <p:grpSpPr>
          <a:xfrm>
            <a:off x="6286500" y="3411366"/>
            <a:ext cx="8859705" cy="1160634"/>
            <a:chOff x="2516042" y="2297061"/>
            <a:chExt cx="13016569" cy="1160634"/>
          </a:xfrm>
          <a:solidFill>
            <a:srgbClr val="E9AFA3"/>
          </a:solidFill>
        </p:grpSpPr>
        <p:sp>
          <p:nvSpPr>
            <p:cNvPr id="9" name="Round Same Side Corner Rectangle 162">
              <a:extLst>
                <a:ext uri="{FF2B5EF4-FFF2-40B4-BE49-F238E27FC236}">
                  <a16:creationId xmlns:a16="http://schemas.microsoft.com/office/drawing/2014/main" id="{DE27732C-0693-303B-4003-21955505C73F}"/>
                </a:ext>
              </a:extLst>
            </p:cNvPr>
            <p:cNvSpPr/>
            <p:nvPr/>
          </p:nvSpPr>
          <p:spPr>
            <a:xfrm rot="5400000">
              <a:off x="8444010" y="-3630907"/>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920D4566-AE5A-E268-ED5E-AEFD4D03A92E}"/>
                </a:ext>
              </a:extLst>
            </p:cNvPr>
            <p:cNvSpPr txBox="1">
              <a:spLocks/>
            </p:cNvSpPr>
            <p:nvPr/>
          </p:nvSpPr>
          <p:spPr>
            <a:xfrm>
              <a:off x="2680678" y="2399321"/>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These groups have recognized the lucrative opportunities in digital spaces.</a:t>
              </a:r>
            </a:p>
          </p:txBody>
        </p:sp>
      </p:grpSp>
      <p:grpSp>
        <p:nvGrpSpPr>
          <p:cNvPr id="13" name="Group 12">
            <a:extLst>
              <a:ext uri="{FF2B5EF4-FFF2-40B4-BE49-F238E27FC236}">
                <a16:creationId xmlns:a16="http://schemas.microsoft.com/office/drawing/2014/main" id="{AFDD0D19-A931-BFA3-AC1C-FDB88B4C5066}"/>
              </a:ext>
            </a:extLst>
          </p:cNvPr>
          <p:cNvGrpSpPr/>
          <p:nvPr/>
        </p:nvGrpSpPr>
        <p:grpSpPr>
          <a:xfrm>
            <a:off x="6286500" y="4716725"/>
            <a:ext cx="8859705" cy="1160634"/>
            <a:chOff x="2516042" y="3602420"/>
            <a:chExt cx="13016569" cy="1160634"/>
          </a:xfrm>
        </p:grpSpPr>
        <p:sp>
          <p:nvSpPr>
            <p:cNvPr id="14" name="Round Same Side Corner Rectangle 199">
              <a:extLst>
                <a:ext uri="{FF2B5EF4-FFF2-40B4-BE49-F238E27FC236}">
                  <a16:creationId xmlns:a16="http://schemas.microsoft.com/office/drawing/2014/main" id="{FB200F53-1B70-C75F-292B-95681C02F416}"/>
                </a:ext>
              </a:extLst>
            </p:cNvPr>
            <p:cNvSpPr/>
            <p:nvPr/>
          </p:nvSpPr>
          <p:spPr>
            <a:xfrm rot="5400000">
              <a:off x="8444010" y="-2325548"/>
              <a:ext cx="1160634" cy="13016569"/>
            </a:xfrm>
            <a:prstGeom prst="roundRect">
              <a:avLst/>
            </a:prstGeom>
            <a:solidFill>
              <a:schemeClr val="accent4">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5">
              <a:extLst>
                <a:ext uri="{FF2B5EF4-FFF2-40B4-BE49-F238E27FC236}">
                  <a16:creationId xmlns:a16="http://schemas.microsoft.com/office/drawing/2014/main" id="{FAA25332-8284-218D-4083-CC157BDA55D6}"/>
                </a:ext>
              </a:extLst>
            </p:cNvPr>
            <p:cNvSpPr txBox="1">
              <a:spLocks/>
            </p:cNvSpPr>
            <p:nvPr/>
          </p:nvSpPr>
          <p:spPr>
            <a:xfrm>
              <a:off x="2680678" y="3695974"/>
              <a:ext cx="12417636" cy="973524"/>
            </a:xfrm>
            <a:prstGeom prst="round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They mimic legitimate enterprises but engage in illegal cyber activities.</a:t>
              </a:r>
            </a:p>
          </p:txBody>
        </p:sp>
      </p:grpSp>
      <p:grpSp>
        <p:nvGrpSpPr>
          <p:cNvPr id="17" name="Group 16">
            <a:extLst>
              <a:ext uri="{FF2B5EF4-FFF2-40B4-BE49-F238E27FC236}">
                <a16:creationId xmlns:a16="http://schemas.microsoft.com/office/drawing/2014/main" id="{AC47B52C-219C-C5B7-BC9E-FF233113AC52}"/>
              </a:ext>
            </a:extLst>
          </p:cNvPr>
          <p:cNvGrpSpPr/>
          <p:nvPr/>
        </p:nvGrpSpPr>
        <p:grpSpPr>
          <a:xfrm>
            <a:off x="6286500" y="6022083"/>
            <a:ext cx="8950174" cy="1160634"/>
            <a:chOff x="2516041" y="4907778"/>
            <a:chExt cx="16287830" cy="1160634"/>
          </a:xfrm>
          <a:solidFill>
            <a:schemeClr val="accent6">
              <a:lumMod val="40000"/>
              <a:lumOff val="60000"/>
            </a:schemeClr>
          </a:solidFill>
        </p:grpSpPr>
        <p:sp>
          <p:nvSpPr>
            <p:cNvPr id="18" name="Round Same Side Corner Rectangle 200">
              <a:extLst>
                <a:ext uri="{FF2B5EF4-FFF2-40B4-BE49-F238E27FC236}">
                  <a16:creationId xmlns:a16="http://schemas.microsoft.com/office/drawing/2014/main" id="{8532460D-4707-FDC0-A37C-B85FF651BA09}"/>
                </a:ext>
              </a:extLst>
            </p:cNvPr>
            <p:cNvSpPr/>
            <p:nvPr/>
          </p:nvSpPr>
          <p:spPr>
            <a:xfrm rot="5400000">
              <a:off x="9997320" y="-2573501"/>
              <a:ext cx="1160634" cy="16123191"/>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5">
              <a:extLst>
                <a:ext uri="{FF2B5EF4-FFF2-40B4-BE49-F238E27FC236}">
                  <a16:creationId xmlns:a16="http://schemas.microsoft.com/office/drawing/2014/main" id="{BA4DB0FE-142F-9C6A-9F72-1A20FFE3868B}"/>
                </a:ext>
              </a:extLst>
            </p:cNvPr>
            <p:cNvSpPr txBox="1">
              <a:spLocks/>
            </p:cNvSpPr>
            <p:nvPr/>
          </p:nvSpPr>
          <p:spPr>
            <a:xfrm>
              <a:off x="2680678" y="5026912"/>
              <a:ext cx="16123193"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Key activities include ransomware attacks, credit card fraud, and identity theft.</a:t>
              </a:r>
            </a:p>
          </p:txBody>
        </p:sp>
      </p:grpSp>
    </p:spTree>
    <p:extLst>
      <p:ext uri="{BB962C8B-B14F-4D97-AF65-F5344CB8AC3E}">
        <p14:creationId xmlns:p14="http://schemas.microsoft.com/office/powerpoint/2010/main" val="34254373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3534194" y="307698"/>
            <a:ext cx="9187491"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Spyware</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8A3D8A20-9AC3-F52C-7E7A-9D03A801F5C8}"/>
              </a:ext>
            </a:extLst>
          </p:cNvPr>
          <p:cNvSpPr/>
          <p:nvPr/>
        </p:nvSpPr>
        <p:spPr>
          <a:xfrm>
            <a:off x="7188201" y="894172"/>
            <a:ext cx="189118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56448ECF-82A8-0455-1006-C3B936AFBAC9}"/>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Spyware is malicious software that secretly gathers your personal information and activities.</a:t>
            </a:r>
            <a:endParaRPr/>
          </a:p>
        </p:txBody>
      </p:sp>
      <p:sp>
        <p:nvSpPr>
          <p:cNvPr id="6" name="Google Shape;755;p6">
            <a:extLst>
              <a:ext uri="{FF2B5EF4-FFF2-40B4-BE49-F238E27FC236}">
                <a16:creationId xmlns:a16="http://schemas.microsoft.com/office/drawing/2014/main" id="{444DE356-391B-3BFE-E11A-6C0DBA8E7A0C}"/>
              </a:ext>
            </a:extLst>
          </p:cNvPr>
          <p:cNvSpPr/>
          <p:nvPr/>
        </p:nvSpPr>
        <p:spPr>
          <a:xfrm>
            <a:off x="1671557" y="3167063"/>
            <a:ext cx="13055762" cy="4344035"/>
          </a:xfrm>
          <a:prstGeom prst="roundRect">
            <a:avLst>
              <a:gd name="adj" fmla="val 4437"/>
            </a:avLst>
          </a:prstGeom>
          <a:solidFill>
            <a:srgbClr val="FBD6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96054E25-CC63-8722-E8BD-47A4D1BCDB99}"/>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Installs itself without your knowledge or consent</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Transmits stolen data to a third party, posing a significant threat to privacy and security</a:t>
            </a:r>
          </a:p>
        </p:txBody>
      </p:sp>
      <p:pic>
        <p:nvPicPr>
          <p:cNvPr id="3" name="Picture 2">
            <a:extLst>
              <a:ext uri="{FF2B5EF4-FFF2-40B4-BE49-F238E27FC236}">
                <a16:creationId xmlns:a16="http://schemas.microsoft.com/office/drawing/2014/main" id="{990725C5-4375-9D29-272B-DE9B1E16DE5E}"/>
              </a:ext>
            </a:extLst>
          </p:cNvPr>
          <p:cNvPicPr>
            <a:picLocks noChangeAspect="1"/>
          </p:cNvPicPr>
          <p:nvPr/>
        </p:nvPicPr>
        <p:blipFill>
          <a:blip r:embed="rId3"/>
          <a:stretch>
            <a:fillRect/>
          </a:stretch>
        </p:blipFill>
        <p:spPr>
          <a:xfrm>
            <a:off x="10470420" y="3475592"/>
            <a:ext cx="3530363" cy="3530363"/>
          </a:xfrm>
          <a:prstGeom prst="rect">
            <a:avLst/>
          </a:prstGeom>
        </p:spPr>
      </p:pic>
    </p:spTree>
    <p:extLst>
      <p:ext uri="{BB962C8B-B14F-4D97-AF65-F5344CB8AC3E}">
        <p14:creationId xmlns:p14="http://schemas.microsoft.com/office/powerpoint/2010/main" val="9140134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5275585" y="327153"/>
            <a:ext cx="570470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Ransomware</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96A9B4D6-664B-4AE3-BD86-D23C4BB93773}"/>
              </a:ext>
            </a:extLst>
          </p:cNvPr>
          <p:cNvSpPr/>
          <p:nvPr/>
        </p:nvSpPr>
        <p:spPr>
          <a:xfrm>
            <a:off x="6680201" y="913627"/>
            <a:ext cx="2899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D6413F66-DA74-7874-5603-F56F7A9DB3FA}"/>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Ransomware is a type of malicious software designed to extort money by encrypting the victim’s files, making them inaccessible until a ransom is paid.</a:t>
            </a:r>
            <a:endParaRPr/>
          </a:p>
        </p:txBody>
      </p:sp>
      <p:sp>
        <p:nvSpPr>
          <p:cNvPr id="6" name="Google Shape;755;p6">
            <a:extLst>
              <a:ext uri="{FF2B5EF4-FFF2-40B4-BE49-F238E27FC236}">
                <a16:creationId xmlns:a16="http://schemas.microsoft.com/office/drawing/2014/main" id="{9DBB3498-3AAF-050E-A5C0-640AD912FE03}"/>
              </a:ext>
            </a:extLst>
          </p:cNvPr>
          <p:cNvSpPr/>
          <p:nvPr/>
        </p:nvSpPr>
        <p:spPr>
          <a:xfrm>
            <a:off x="1671557" y="3167063"/>
            <a:ext cx="13055762" cy="4344035"/>
          </a:xfrm>
          <a:prstGeom prst="roundRect">
            <a:avLst>
              <a:gd name="adj" fmla="val 443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A1C75454-A585-D86D-4166-C3E786C76C86}"/>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infects systems by taking control of the victim's machine, including files and documents.</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is typically installed through malicious email attachments, links in instant messages, or visits to compromised websites.</a:t>
            </a:r>
          </a:p>
        </p:txBody>
      </p:sp>
      <p:pic>
        <p:nvPicPr>
          <p:cNvPr id="9" name="Picture 8">
            <a:extLst>
              <a:ext uri="{FF2B5EF4-FFF2-40B4-BE49-F238E27FC236}">
                <a16:creationId xmlns:a16="http://schemas.microsoft.com/office/drawing/2014/main" id="{811E598B-8F56-4107-3065-8F913AC48965}"/>
              </a:ext>
            </a:extLst>
          </p:cNvPr>
          <p:cNvPicPr>
            <a:picLocks noChangeAspect="1"/>
          </p:cNvPicPr>
          <p:nvPr/>
        </p:nvPicPr>
        <p:blipFill>
          <a:blip r:embed="rId3"/>
          <a:stretch>
            <a:fillRect/>
          </a:stretch>
        </p:blipFill>
        <p:spPr>
          <a:xfrm>
            <a:off x="9802142" y="3860029"/>
            <a:ext cx="4338322" cy="3253742"/>
          </a:xfrm>
          <a:prstGeom prst="rect">
            <a:avLst/>
          </a:prstGeom>
        </p:spPr>
      </p:pic>
    </p:spTree>
    <p:extLst>
      <p:ext uri="{BB962C8B-B14F-4D97-AF65-F5344CB8AC3E}">
        <p14:creationId xmlns:p14="http://schemas.microsoft.com/office/powerpoint/2010/main" val="24001840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4676590" y="327153"/>
            <a:ext cx="6902698"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Adware</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27D609EE-5691-DCA1-8560-29FB0B9F1B2A}"/>
              </a:ext>
            </a:extLst>
          </p:cNvPr>
          <p:cNvSpPr/>
          <p:nvPr/>
        </p:nvSpPr>
        <p:spPr>
          <a:xfrm>
            <a:off x="7277100" y="913627"/>
            <a:ext cx="170267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77F556F5-7FD3-D718-6095-F8CF033E42A0}"/>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Adware is a type of malware that displays unwanted ads and pop-ups. These programs:</a:t>
            </a:r>
            <a:endParaRPr/>
          </a:p>
        </p:txBody>
      </p:sp>
      <p:sp>
        <p:nvSpPr>
          <p:cNvPr id="6" name="Google Shape;755;p6">
            <a:extLst>
              <a:ext uri="{FF2B5EF4-FFF2-40B4-BE49-F238E27FC236}">
                <a16:creationId xmlns:a16="http://schemas.microsoft.com/office/drawing/2014/main" id="{500C0DAC-A21A-4588-0632-22C2F18F3F50}"/>
              </a:ext>
            </a:extLst>
          </p:cNvPr>
          <p:cNvSpPr/>
          <p:nvPr/>
        </p:nvSpPr>
        <p:spPr>
          <a:xfrm>
            <a:off x="1671557" y="3167063"/>
            <a:ext cx="13055762" cy="4344035"/>
          </a:xfrm>
          <a:prstGeom prst="roundRect">
            <a:avLst>
              <a:gd name="adj" fmla="val 443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89C190EB-487D-97EA-997D-275179632151}"/>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Bombard you with endless ads and pop-up windows, potentially dangerous to your device</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Often gather personal information, though most adware is considered safe</a:t>
            </a:r>
          </a:p>
        </p:txBody>
      </p:sp>
      <p:pic>
        <p:nvPicPr>
          <p:cNvPr id="2" name="Picture 1">
            <a:extLst>
              <a:ext uri="{FF2B5EF4-FFF2-40B4-BE49-F238E27FC236}">
                <a16:creationId xmlns:a16="http://schemas.microsoft.com/office/drawing/2014/main" id="{CE2EC204-0C2F-DAFC-14BD-CC2F3F3A60C3}"/>
              </a:ext>
            </a:extLst>
          </p:cNvPr>
          <p:cNvPicPr>
            <a:picLocks noChangeAspect="1"/>
          </p:cNvPicPr>
          <p:nvPr/>
        </p:nvPicPr>
        <p:blipFill>
          <a:blip r:embed="rId3"/>
          <a:stretch>
            <a:fillRect/>
          </a:stretch>
        </p:blipFill>
        <p:spPr>
          <a:xfrm>
            <a:off x="10578800" y="3667178"/>
            <a:ext cx="3590149" cy="3590149"/>
          </a:xfrm>
          <a:prstGeom prst="rect">
            <a:avLst/>
          </a:prstGeom>
        </p:spPr>
      </p:pic>
    </p:spTree>
    <p:extLst>
      <p:ext uri="{BB962C8B-B14F-4D97-AF65-F5344CB8AC3E}">
        <p14:creationId xmlns:p14="http://schemas.microsoft.com/office/powerpoint/2010/main" val="10736243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2715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Bloatware</a:t>
            </a:r>
            <a:endParaRPr>
              <a:latin typeface="Open Sans"/>
              <a:ea typeface="Open Sans"/>
              <a:cs typeface="Open Sans"/>
              <a:sym typeface="Open Sans"/>
            </a:endParaRPr>
          </a:p>
        </p:txBody>
      </p:sp>
      <p:sp>
        <p:nvSpPr>
          <p:cNvPr id="2" name="Google Shape;457;p59">
            <a:extLst>
              <a:ext uri="{FF2B5EF4-FFF2-40B4-BE49-F238E27FC236}">
                <a16:creationId xmlns:a16="http://schemas.microsoft.com/office/drawing/2014/main" id="{ECD407EC-5166-CFE9-0EB5-0976E06BF464}"/>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Bloatware is unwanted software pre-installed on new devices.</a:t>
            </a:r>
            <a:endParaRPr/>
          </a:p>
        </p:txBody>
      </p:sp>
      <p:sp>
        <p:nvSpPr>
          <p:cNvPr id="3" name="Google Shape;755;p6">
            <a:extLst>
              <a:ext uri="{FF2B5EF4-FFF2-40B4-BE49-F238E27FC236}">
                <a16:creationId xmlns:a16="http://schemas.microsoft.com/office/drawing/2014/main" id="{01044D45-0CB5-E81E-E035-A29B225952C0}"/>
              </a:ext>
            </a:extLst>
          </p:cNvPr>
          <p:cNvSpPr/>
          <p:nvPr/>
        </p:nvSpPr>
        <p:spPr>
          <a:xfrm>
            <a:off x="1671557" y="3167063"/>
            <a:ext cx="13055762" cy="4344035"/>
          </a:xfrm>
          <a:prstGeom prst="roundRect">
            <a:avLst>
              <a:gd name="adj" fmla="val 4437"/>
            </a:avLst>
          </a:prstGeom>
          <a:solidFill>
            <a:schemeClr val="accent4">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757;p6">
            <a:extLst>
              <a:ext uri="{FF2B5EF4-FFF2-40B4-BE49-F238E27FC236}">
                <a16:creationId xmlns:a16="http://schemas.microsoft.com/office/drawing/2014/main" id="{5216C6A0-EE7B-23EF-E54F-A1692F6852B9}"/>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It hogs storage space and slows down your device.</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Examples: Trial versions of software, manufacturer-branded apps, promotional software, and unnecessary background programs</a:t>
            </a:r>
          </a:p>
        </p:txBody>
      </p:sp>
      <p:pic>
        <p:nvPicPr>
          <p:cNvPr id="4" name="Picture 3">
            <a:extLst>
              <a:ext uri="{FF2B5EF4-FFF2-40B4-BE49-F238E27FC236}">
                <a16:creationId xmlns:a16="http://schemas.microsoft.com/office/drawing/2014/main" id="{D6ED2DFD-4AAF-C80D-C907-21700A50839C}"/>
              </a:ext>
            </a:extLst>
          </p:cNvPr>
          <p:cNvPicPr>
            <a:picLocks noChangeAspect="1"/>
          </p:cNvPicPr>
          <p:nvPr/>
        </p:nvPicPr>
        <p:blipFill>
          <a:blip r:embed="rId3"/>
          <a:stretch>
            <a:fillRect/>
          </a:stretch>
        </p:blipFill>
        <p:spPr>
          <a:xfrm>
            <a:off x="10496793" y="3718496"/>
            <a:ext cx="3616960" cy="3200400"/>
          </a:xfrm>
          <a:prstGeom prst="rect">
            <a:avLst/>
          </a:prstGeom>
        </p:spPr>
      </p:pic>
      <p:sp>
        <p:nvSpPr>
          <p:cNvPr id="8" name="Brandline_LVC">
            <a:extLst>
              <a:ext uri="{FF2B5EF4-FFF2-40B4-BE49-F238E27FC236}">
                <a16:creationId xmlns:a16="http://schemas.microsoft.com/office/drawing/2014/main" id="{06F0C6C2-8BA4-AC52-1008-ADE1B213E63C}"/>
              </a:ext>
            </a:extLst>
          </p:cNvPr>
          <p:cNvSpPr/>
          <p:nvPr/>
        </p:nvSpPr>
        <p:spPr>
          <a:xfrm>
            <a:off x="6985001" y="913627"/>
            <a:ext cx="2284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721742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4990349" y="327153"/>
            <a:ext cx="627518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Rootkits</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34B13540-67B2-8688-8F77-0FD1CC885DB4}"/>
              </a:ext>
            </a:extLst>
          </p:cNvPr>
          <p:cNvSpPr/>
          <p:nvPr/>
        </p:nvSpPr>
        <p:spPr>
          <a:xfrm>
            <a:off x="7200900" y="913627"/>
            <a:ext cx="186142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B9CE9147-6D5F-A4BA-71AF-C406324B0757}"/>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Rootkits are a very stealthy type of malware designed to provide attackers with unauthorized, privileged access to a computer system. These programs:</a:t>
            </a:r>
            <a:endParaRPr/>
          </a:p>
        </p:txBody>
      </p:sp>
      <p:sp>
        <p:nvSpPr>
          <p:cNvPr id="6" name="Google Shape;755;p6">
            <a:extLst>
              <a:ext uri="{FF2B5EF4-FFF2-40B4-BE49-F238E27FC236}">
                <a16:creationId xmlns:a16="http://schemas.microsoft.com/office/drawing/2014/main" id="{DBCCD164-1C4A-0913-AF22-7EA78AD1227D}"/>
              </a:ext>
            </a:extLst>
          </p:cNvPr>
          <p:cNvSpPr/>
          <p:nvPr/>
        </p:nvSpPr>
        <p:spPr>
          <a:xfrm>
            <a:off x="1671557" y="3167063"/>
            <a:ext cx="13055762" cy="4344035"/>
          </a:xfrm>
          <a:prstGeom prst="roundRect">
            <a:avLst>
              <a:gd name="adj" fmla="val 4437"/>
            </a:avLst>
          </a:prstGeom>
          <a:solidFill>
            <a:schemeClr val="accent3">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090F1686-70E3-EA43-6F0B-125DDEE5B347}"/>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Dig deep into the system, usually at the root level, hiding their presence while giving attackers full control over the infected device</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Alter the operation of the operating system to enable nonstandard functionality</a:t>
            </a:r>
          </a:p>
        </p:txBody>
      </p:sp>
      <p:pic>
        <p:nvPicPr>
          <p:cNvPr id="3" name="Picture 2">
            <a:extLst>
              <a:ext uri="{FF2B5EF4-FFF2-40B4-BE49-F238E27FC236}">
                <a16:creationId xmlns:a16="http://schemas.microsoft.com/office/drawing/2014/main" id="{082C9CB8-C042-5200-FF1B-84A5CDD59490}"/>
              </a:ext>
            </a:extLst>
          </p:cNvPr>
          <p:cNvPicPr>
            <a:picLocks noChangeAspect="1"/>
          </p:cNvPicPr>
          <p:nvPr/>
        </p:nvPicPr>
        <p:blipFill>
          <a:blip r:embed="rId3"/>
          <a:stretch>
            <a:fillRect/>
          </a:stretch>
        </p:blipFill>
        <p:spPr>
          <a:xfrm>
            <a:off x="10301056" y="3703757"/>
            <a:ext cx="3804051" cy="3102679"/>
          </a:xfrm>
          <a:prstGeom prst="rect">
            <a:avLst/>
          </a:prstGeom>
        </p:spPr>
      </p:pic>
    </p:spTree>
    <p:extLst>
      <p:ext uri="{BB962C8B-B14F-4D97-AF65-F5344CB8AC3E}">
        <p14:creationId xmlns:p14="http://schemas.microsoft.com/office/powerpoint/2010/main" val="1970916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2715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Keylogger</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A34CA126-A27F-78E8-B321-762E6DC1B407}"/>
              </a:ext>
            </a:extLst>
          </p:cNvPr>
          <p:cNvSpPr/>
          <p:nvPr/>
        </p:nvSpPr>
        <p:spPr>
          <a:xfrm>
            <a:off x="6921500" y="913627"/>
            <a:ext cx="24210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C51ECE3B-8972-6C4F-0FA6-5AD777FA7846}"/>
              </a:ext>
            </a:extLst>
          </p:cNvPr>
          <p:cNvSpPr txBox="1">
            <a:spLocks noGrp="1"/>
          </p:cNvSpPr>
          <p:nvPr>
            <p:ph type="body" idx="1"/>
          </p:nvPr>
        </p:nvSpPr>
        <p:spPr>
          <a:xfrm>
            <a:off x="1938604" y="165715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A keylogger is a type of malware designed to covertly record everything you type on your keyboard. These programs:</a:t>
            </a:r>
            <a:endParaRPr/>
          </a:p>
        </p:txBody>
      </p:sp>
      <p:sp>
        <p:nvSpPr>
          <p:cNvPr id="6" name="Google Shape;755;p6">
            <a:extLst>
              <a:ext uri="{FF2B5EF4-FFF2-40B4-BE49-F238E27FC236}">
                <a16:creationId xmlns:a16="http://schemas.microsoft.com/office/drawing/2014/main" id="{51407CCE-BEA3-B138-C36D-AA808DCD42E9}"/>
              </a:ext>
            </a:extLst>
          </p:cNvPr>
          <p:cNvSpPr/>
          <p:nvPr/>
        </p:nvSpPr>
        <p:spPr>
          <a:xfrm>
            <a:off x="1671557" y="3167063"/>
            <a:ext cx="13055762" cy="4344035"/>
          </a:xfrm>
          <a:prstGeom prst="roundRect">
            <a:avLst>
              <a:gd name="adj" fmla="val 4437"/>
            </a:avLst>
          </a:prstGeom>
          <a:solidFill>
            <a:schemeClr val="accent3">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AEDE663A-27FC-AADA-E5AE-614CAE0FAC43}"/>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Act like digital eavesdroppers, capturing keystrokes including passwords, credit card numbers, and messages</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Transmit stolen information to attackers, posing a significant threat to privacy and security</a:t>
            </a:r>
          </a:p>
        </p:txBody>
      </p:sp>
      <p:pic>
        <p:nvPicPr>
          <p:cNvPr id="4" name="Picture 3">
            <a:extLst>
              <a:ext uri="{FF2B5EF4-FFF2-40B4-BE49-F238E27FC236}">
                <a16:creationId xmlns:a16="http://schemas.microsoft.com/office/drawing/2014/main" id="{93C8370D-5E51-6D58-871C-DDDE6B38E761}"/>
              </a:ext>
            </a:extLst>
          </p:cNvPr>
          <p:cNvPicPr>
            <a:picLocks noChangeAspect="1"/>
          </p:cNvPicPr>
          <p:nvPr/>
        </p:nvPicPr>
        <p:blipFill>
          <a:blip r:embed="rId3"/>
          <a:stretch>
            <a:fillRect/>
          </a:stretch>
        </p:blipFill>
        <p:spPr>
          <a:xfrm>
            <a:off x="10594754" y="3651570"/>
            <a:ext cx="3334251" cy="3334251"/>
          </a:xfrm>
          <a:prstGeom prst="rect">
            <a:avLst/>
          </a:prstGeom>
        </p:spPr>
      </p:pic>
    </p:spTree>
    <p:extLst>
      <p:ext uri="{BB962C8B-B14F-4D97-AF65-F5344CB8AC3E}">
        <p14:creationId xmlns:p14="http://schemas.microsoft.com/office/powerpoint/2010/main" val="14837868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66065"/>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Potentially Unwanted Programs</a:t>
            </a:r>
            <a:endParaRPr>
              <a:latin typeface="Open Sans"/>
              <a:ea typeface="Open Sans"/>
              <a:cs typeface="Open Sans"/>
              <a:sym typeface="Open Sans"/>
            </a:endParaRPr>
          </a:p>
        </p:txBody>
      </p:sp>
      <p:sp>
        <p:nvSpPr>
          <p:cNvPr id="2" name="Google Shape;457;p59">
            <a:extLst>
              <a:ext uri="{FF2B5EF4-FFF2-40B4-BE49-F238E27FC236}">
                <a16:creationId xmlns:a16="http://schemas.microsoft.com/office/drawing/2014/main" id="{9D2864A7-E92A-5FB8-E720-DF1D14F075B8}"/>
              </a:ext>
            </a:extLst>
          </p:cNvPr>
          <p:cNvSpPr txBox="1">
            <a:spLocks noGrp="1"/>
          </p:cNvSpPr>
          <p:nvPr>
            <p:ph type="body" idx="1"/>
          </p:nvPr>
        </p:nvSpPr>
        <p:spPr>
          <a:xfrm>
            <a:off x="1316013" y="1657156"/>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Potentially Unwanted Programs (PUPs), also known as Potentially Unwanted Applications (PUAs), are software that may install themselves without clear consent and can affect device performance.</a:t>
            </a:r>
            <a:endParaRPr/>
          </a:p>
        </p:txBody>
      </p:sp>
      <p:sp>
        <p:nvSpPr>
          <p:cNvPr id="5" name="Brandline_LVC">
            <a:extLst>
              <a:ext uri="{FF2B5EF4-FFF2-40B4-BE49-F238E27FC236}">
                <a16:creationId xmlns:a16="http://schemas.microsoft.com/office/drawing/2014/main" id="{5CD639F4-6A0F-5F66-81B6-A01EB41EC397}"/>
              </a:ext>
            </a:extLst>
          </p:cNvPr>
          <p:cNvSpPr/>
          <p:nvPr/>
        </p:nvSpPr>
        <p:spPr>
          <a:xfrm>
            <a:off x="4584700" y="952539"/>
            <a:ext cx="70902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755;p6">
            <a:extLst>
              <a:ext uri="{FF2B5EF4-FFF2-40B4-BE49-F238E27FC236}">
                <a16:creationId xmlns:a16="http://schemas.microsoft.com/office/drawing/2014/main" id="{AD9AD7F0-DCF9-B49D-E427-E86170C7ED5D}"/>
              </a:ext>
            </a:extLst>
          </p:cNvPr>
          <p:cNvSpPr/>
          <p:nvPr/>
        </p:nvSpPr>
        <p:spPr>
          <a:xfrm>
            <a:off x="1671557" y="3167063"/>
            <a:ext cx="13055762" cy="4344035"/>
          </a:xfrm>
          <a:prstGeom prst="roundRect">
            <a:avLst>
              <a:gd name="adj" fmla="val 4437"/>
            </a:avLst>
          </a:prstGeom>
          <a:solidFill>
            <a:srgbClr val="F9DF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Google Shape;757;p6">
            <a:extLst>
              <a:ext uri="{FF2B5EF4-FFF2-40B4-BE49-F238E27FC236}">
                <a16:creationId xmlns:a16="http://schemas.microsoft.com/office/drawing/2014/main" id="{C0D19A65-F62C-0175-AAE5-7B11A536839A}"/>
              </a:ext>
            </a:extLst>
          </p:cNvPr>
          <p:cNvSpPr/>
          <p:nvPr/>
        </p:nvSpPr>
        <p:spPr>
          <a:xfrm>
            <a:off x="1940594" y="352362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Often bundled with other software, when installed without the user's full knowledge or explicit consent</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Tends to overconsume resources, slowing down the computer system</a:t>
            </a:r>
          </a:p>
          <a:p>
            <a:pPr marL="228600" lvl="1" indent="-228600">
              <a:buClr>
                <a:srgbClr val="3F3F3F"/>
              </a:buClr>
              <a:buSzPts val="2200"/>
              <a:buFont typeface="Open Sans"/>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228600" lvl="1" indent="-228600">
              <a:buClr>
                <a:srgbClr val="3F3F3F"/>
              </a:buClr>
              <a:buSzPts val="2200"/>
              <a:buFont typeface="Open Sans"/>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Considered grayware due to its ambiguous nature: not fully malicious but still unwanted</a:t>
            </a:r>
          </a:p>
        </p:txBody>
      </p:sp>
      <p:pic>
        <p:nvPicPr>
          <p:cNvPr id="9" name="Picture 8">
            <a:extLst>
              <a:ext uri="{FF2B5EF4-FFF2-40B4-BE49-F238E27FC236}">
                <a16:creationId xmlns:a16="http://schemas.microsoft.com/office/drawing/2014/main" id="{F9B17CEC-EBC2-A800-8B85-0FE2F053F0CC}"/>
              </a:ext>
            </a:extLst>
          </p:cNvPr>
          <p:cNvPicPr>
            <a:picLocks noChangeAspect="1"/>
          </p:cNvPicPr>
          <p:nvPr/>
        </p:nvPicPr>
        <p:blipFill>
          <a:blip r:embed="rId3"/>
          <a:stretch>
            <a:fillRect/>
          </a:stretch>
        </p:blipFill>
        <p:spPr>
          <a:xfrm>
            <a:off x="10171651" y="3523622"/>
            <a:ext cx="3486651" cy="3486651"/>
          </a:xfrm>
          <a:prstGeom prst="rect">
            <a:avLst/>
          </a:prstGeom>
        </p:spPr>
      </p:pic>
    </p:spTree>
    <p:extLst>
      <p:ext uri="{BB962C8B-B14F-4D97-AF65-F5344CB8AC3E}">
        <p14:creationId xmlns:p14="http://schemas.microsoft.com/office/powerpoint/2010/main" val="8843423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CDE173-8A6C-9841-8E94-73FB5FAADCA7}"/>
              </a:ext>
            </a:extLst>
          </p:cNvPr>
          <p:cNvSpPr txBox="1"/>
          <p:nvPr/>
        </p:nvSpPr>
        <p:spPr>
          <a:xfrm>
            <a:off x="4441359" y="392263"/>
            <a:ext cx="7648249" cy="480131"/>
          </a:xfrm>
          <a:prstGeom prst="rect">
            <a:avLst/>
          </a:prstGeom>
          <a:noFill/>
        </p:spPr>
        <p:txBody>
          <a:bodyPr wrap="none" rtlCol="0">
            <a:spAutoFit/>
          </a:bodyPr>
          <a:lstStyle/>
          <a:p>
            <a:pPr algn="ctr">
              <a:lnSpc>
                <a:spcPct val="90000"/>
              </a:lnSpc>
              <a:buClr>
                <a:schemeClr val="dk1"/>
              </a:buClr>
              <a:buSzPts val="4400"/>
            </a:pPr>
            <a:r>
              <a:rPr lang="en-US" sz="2800" b="1">
                <a:solidFill>
                  <a:srgbClr val="3F3F3F"/>
                </a:solidFill>
                <a:latin typeface="Open Sans"/>
                <a:ea typeface="Open Sans"/>
                <a:cs typeface="Open Sans"/>
                <a:sym typeface="Open Sans"/>
              </a:rPr>
              <a:t>Preventive Measures for Malware Control</a:t>
            </a:r>
          </a:p>
        </p:txBody>
      </p:sp>
      <p:grpSp>
        <p:nvGrpSpPr>
          <p:cNvPr id="6" name="Group 5">
            <a:extLst>
              <a:ext uri="{FF2B5EF4-FFF2-40B4-BE49-F238E27FC236}">
                <a16:creationId xmlns:a16="http://schemas.microsoft.com/office/drawing/2014/main" id="{40C4BAFD-7759-68A4-9258-867EF7F2C466}"/>
              </a:ext>
            </a:extLst>
          </p:cNvPr>
          <p:cNvGrpSpPr/>
          <p:nvPr/>
        </p:nvGrpSpPr>
        <p:grpSpPr>
          <a:xfrm>
            <a:off x="5431861" y="2736017"/>
            <a:ext cx="5535153" cy="5535151"/>
            <a:chOff x="4756711" y="1893457"/>
            <a:chExt cx="6742580" cy="6742579"/>
          </a:xfrm>
        </p:grpSpPr>
        <p:sp>
          <p:nvSpPr>
            <p:cNvPr id="37" name="Freeform 36">
              <a:extLst>
                <a:ext uri="{FF2B5EF4-FFF2-40B4-BE49-F238E27FC236}">
                  <a16:creationId xmlns:a16="http://schemas.microsoft.com/office/drawing/2014/main" id="{F9F495D2-3A70-C74C-929F-08D93706EFEB}"/>
                </a:ext>
              </a:extLst>
            </p:cNvPr>
            <p:cNvSpPr/>
            <p:nvPr/>
          </p:nvSpPr>
          <p:spPr>
            <a:xfrm>
              <a:off x="4756711" y="4878658"/>
              <a:ext cx="2281064" cy="2273522"/>
            </a:xfrm>
            <a:custGeom>
              <a:avLst/>
              <a:gdLst>
                <a:gd name="connsiteX0" fmla="*/ 998674 w 3421596"/>
                <a:gd name="connsiteY0" fmla="*/ 0 h 3410283"/>
                <a:gd name="connsiteX1" fmla="*/ 3073263 w 3421596"/>
                <a:gd name="connsiteY1" fmla="*/ 483712 h 3410283"/>
                <a:gd name="connsiteX2" fmla="*/ 3047051 w 3421596"/>
                <a:gd name="connsiteY2" fmla="*/ 655460 h 3410283"/>
                <a:gd name="connsiteX3" fmla="*/ 3036615 w 3421596"/>
                <a:gd name="connsiteY3" fmla="*/ 862131 h 3410283"/>
                <a:gd name="connsiteX4" fmla="*/ 3381829 w 3421596"/>
                <a:gd name="connsiteY4" fmla="*/ 1992284 h 3410283"/>
                <a:gd name="connsiteX5" fmla="*/ 3421596 w 3421596"/>
                <a:gd name="connsiteY5" fmla="*/ 2045463 h 3410283"/>
                <a:gd name="connsiteX6" fmla="*/ 1760150 w 3421596"/>
                <a:gd name="connsiteY6" fmla="*/ 3410283 h 3410283"/>
                <a:gd name="connsiteX7" fmla="*/ 0 w 3421596"/>
                <a:gd name="connsiteY7" fmla="*/ 2026462 h 3410283"/>
                <a:gd name="connsiteX8" fmla="*/ 998674 w 3421596"/>
                <a:gd name="connsiteY8" fmla="*/ 0 h 341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596" h="3410283">
                  <a:moveTo>
                    <a:pt x="998674" y="0"/>
                  </a:moveTo>
                  <a:lnTo>
                    <a:pt x="3073263" y="483712"/>
                  </a:lnTo>
                  <a:lnTo>
                    <a:pt x="3047051" y="655460"/>
                  </a:lnTo>
                  <a:cubicBezTo>
                    <a:pt x="3040150" y="723412"/>
                    <a:pt x="3036615" y="792359"/>
                    <a:pt x="3036615" y="862131"/>
                  </a:cubicBezTo>
                  <a:cubicBezTo>
                    <a:pt x="3036615" y="1280765"/>
                    <a:pt x="3163879" y="1669675"/>
                    <a:pt x="3381829" y="1992284"/>
                  </a:cubicBezTo>
                  <a:lnTo>
                    <a:pt x="3421596" y="2045463"/>
                  </a:lnTo>
                  <a:lnTo>
                    <a:pt x="1760150" y="3410283"/>
                  </a:lnTo>
                  <a:lnTo>
                    <a:pt x="0" y="2026462"/>
                  </a:lnTo>
                  <a:lnTo>
                    <a:pt x="9986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sp>
          <p:nvSpPr>
            <p:cNvPr id="46" name="Freeform 45">
              <a:extLst>
                <a:ext uri="{FF2B5EF4-FFF2-40B4-BE49-F238E27FC236}">
                  <a16:creationId xmlns:a16="http://schemas.microsoft.com/office/drawing/2014/main" id="{5D97D32A-AED8-B645-981A-25AA2A1E1501}"/>
                </a:ext>
              </a:extLst>
            </p:cNvPr>
            <p:cNvSpPr/>
            <p:nvPr/>
          </p:nvSpPr>
          <p:spPr>
            <a:xfrm>
              <a:off x="6987374" y="1893457"/>
              <a:ext cx="2278853" cy="2311665"/>
            </a:xfrm>
            <a:custGeom>
              <a:avLst/>
              <a:gdLst>
                <a:gd name="connsiteX0" fmla="*/ 1710941 w 3418279"/>
                <a:gd name="connsiteY0" fmla="*/ 0 h 3467498"/>
                <a:gd name="connsiteX1" fmla="*/ 3418279 w 3418279"/>
                <a:gd name="connsiteY1" fmla="*/ 1452539 h 3467498"/>
                <a:gd name="connsiteX2" fmla="*/ 2467835 w 3418279"/>
                <a:gd name="connsiteY2" fmla="*/ 3466112 h 3467498"/>
                <a:gd name="connsiteX3" fmla="*/ 2313055 w 3418279"/>
                <a:gd name="connsiteY3" fmla="*/ 3409462 h 3467498"/>
                <a:gd name="connsiteX4" fmla="*/ 1711968 w 3418279"/>
                <a:gd name="connsiteY4" fmla="*/ 3318586 h 3467498"/>
                <a:gd name="connsiteX5" fmla="*/ 1110881 w 3418279"/>
                <a:gd name="connsiteY5" fmla="*/ 3409462 h 3467498"/>
                <a:gd name="connsiteX6" fmla="*/ 952313 w 3418279"/>
                <a:gd name="connsiteY6" fmla="*/ 3467498 h 3467498"/>
                <a:gd name="connsiteX7" fmla="*/ 0 w 3418279"/>
                <a:gd name="connsiteY7" fmla="*/ 1455604 h 3467498"/>
                <a:gd name="connsiteX8" fmla="*/ 1710941 w 3418279"/>
                <a:gd name="connsiteY8" fmla="*/ 0 h 346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8279" h="3467498">
                  <a:moveTo>
                    <a:pt x="1710941" y="0"/>
                  </a:moveTo>
                  <a:lnTo>
                    <a:pt x="3418279" y="1452539"/>
                  </a:lnTo>
                  <a:lnTo>
                    <a:pt x="2467835" y="3466112"/>
                  </a:lnTo>
                  <a:lnTo>
                    <a:pt x="2313055" y="3409462"/>
                  </a:lnTo>
                  <a:cubicBezTo>
                    <a:pt x="2123172" y="3350402"/>
                    <a:pt x="1921285" y="3318586"/>
                    <a:pt x="1711968" y="3318586"/>
                  </a:cubicBezTo>
                  <a:cubicBezTo>
                    <a:pt x="1502651" y="3318586"/>
                    <a:pt x="1300764" y="3350402"/>
                    <a:pt x="1110881" y="3409462"/>
                  </a:cubicBezTo>
                  <a:lnTo>
                    <a:pt x="952313" y="3467498"/>
                  </a:lnTo>
                  <a:lnTo>
                    <a:pt x="0" y="1455604"/>
                  </a:lnTo>
                  <a:lnTo>
                    <a:pt x="171094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sp>
          <p:nvSpPr>
            <p:cNvPr id="43" name="Freeform 42">
              <a:extLst>
                <a:ext uri="{FF2B5EF4-FFF2-40B4-BE49-F238E27FC236}">
                  <a16:creationId xmlns:a16="http://schemas.microsoft.com/office/drawing/2014/main" id="{77076E00-D2B9-E345-8BC9-9DEE336D6612}"/>
                </a:ext>
              </a:extLst>
            </p:cNvPr>
            <p:cNvSpPr/>
            <p:nvPr/>
          </p:nvSpPr>
          <p:spPr>
            <a:xfrm>
              <a:off x="8759843" y="2921835"/>
              <a:ext cx="2071711" cy="2133329"/>
            </a:xfrm>
            <a:custGeom>
              <a:avLst/>
              <a:gdLst>
                <a:gd name="connsiteX0" fmla="*/ 949660 w 3107566"/>
                <a:gd name="connsiteY0" fmla="*/ 0 h 3199993"/>
                <a:gd name="connsiteX1" fmla="*/ 3107566 w 3107566"/>
                <a:gd name="connsiteY1" fmla="*/ 460608 h 3199993"/>
                <a:gd name="connsiteX2" fmla="*/ 3065613 w 3107566"/>
                <a:gd name="connsiteY2" fmla="*/ 2698997 h 3199993"/>
                <a:gd name="connsiteX3" fmla="*/ 984688 w 3107566"/>
                <a:gd name="connsiteY3" fmla="*/ 3199993 h 3199993"/>
                <a:gd name="connsiteX4" fmla="*/ 983733 w 3107566"/>
                <a:gd name="connsiteY4" fmla="*/ 3196279 h 3199993"/>
                <a:gd name="connsiteX5" fmla="*/ 16757 w 3107566"/>
                <a:gd name="connsiteY5" fmla="*/ 2019985 h 3199993"/>
                <a:gd name="connsiteX6" fmla="*/ 0 w 3107566"/>
                <a:gd name="connsiteY6" fmla="*/ 2011913 h 3199993"/>
                <a:gd name="connsiteX7" fmla="*/ 949660 w 3107566"/>
                <a:gd name="connsiteY7" fmla="*/ 0 h 319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566" h="3199993">
                  <a:moveTo>
                    <a:pt x="949660" y="0"/>
                  </a:moveTo>
                  <a:lnTo>
                    <a:pt x="3107566" y="460608"/>
                  </a:lnTo>
                  <a:lnTo>
                    <a:pt x="3065613" y="2698997"/>
                  </a:lnTo>
                  <a:lnTo>
                    <a:pt x="984688" y="3199993"/>
                  </a:lnTo>
                  <a:lnTo>
                    <a:pt x="983733" y="3196279"/>
                  </a:lnTo>
                  <a:cubicBezTo>
                    <a:pt x="826241" y="2689925"/>
                    <a:pt x="475015" y="2268926"/>
                    <a:pt x="16757" y="2019985"/>
                  </a:cubicBezTo>
                  <a:lnTo>
                    <a:pt x="0" y="2011913"/>
                  </a:lnTo>
                  <a:lnTo>
                    <a:pt x="94966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sp>
          <p:nvSpPr>
            <p:cNvPr id="42" name="Freeform 41">
              <a:extLst>
                <a:ext uri="{FF2B5EF4-FFF2-40B4-BE49-F238E27FC236}">
                  <a16:creationId xmlns:a16="http://schemas.microsoft.com/office/drawing/2014/main" id="{E33C931E-D06D-A44C-8DDC-63E1FE31B3D1}"/>
                </a:ext>
              </a:extLst>
            </p:cNvPr>
            <p:cNvSpPr/>
            <p:nvPr/>
          </p:nvSpPr>
          <p:spPr>
            <a:xfrm>
              <a:off x="5424448" y="2922488"/>
              <a:ext cx="2070667" cy="2142325"/>
            </a:xfrm>
            <a:custGeom>
              <a:avLst/>
              <a:gdLst>
                <a:gd name="connsiteX0" fmla="*/ 2153317 w 3106001"/>
                <a:gd name="connsiteY0" fmla="*/ 0 h 3213488"/>
                <a:gd name="connsiteX1" fmla="*/ 3106001 w 3106001"/>
                <a:gd name="connsiteY1" fmla="*/ 2012676 h 3213488"/>
                <a:gd name="connsiteX2" fmla="*/ 3092863 w 3106001"/>
                <a:gd name="connsiteY2" fmla="*/ 2019005 h 3213488"/>
                <a:gd name="connsiteX3" fmla="*/ 2125887 w 3106001"/>
                <a:gd name="connsiteY3" fmla="*/ 3195299 h 3213488"/>
                <a:gd name="connsiteX4" fmla="*/ 2121210 w 3106001"/>
                <a:gd name="connsiteY4" fmla="*/ 3213488 h 3213488"/>
                <a:gd name="connsiteX5" fmla="*/ 42531 w 3106001"/>
                <a:gd name="connsiteY5" fmla="*/ 2728823 h 3213488"/>
                <a:gd name="connsiteX6" fmla="*/ 0 w 3106001"/>
                <a:gd name="connsiteY6" fmla="*/ 459628 h 3213488"/>
                <a:gd name="connsiteX7" fmla="*/ 2153317 w 3106001"/>
                <a:gd name="connsiteY7" fmla="*/ 0 h 321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6001" h="3213488">
                  <a:moveTo>
                    <a:pt x="2153317" y="0"/>
                  </a:moveTo>
                  <a:lnTo>
                    <a:pt x="3106001" y="2012676"/>
                  </a:lnTo>
                  <a:lnTo>
                    <a:pt x="3092863" y="2019005"/>
                  </a:lnTo>
                  <a:cubicBezTo>
                    <a:pt x="2634605" y="2267946"/>
                    <a:pt x="2283379" y="2688945"/>
                    <a:pt x="2125887" y="3195299"/>
                  </a:cubicBezTo>
                  <a:lnTo>
                    <a:pt x="2121210" y="3213488"/>
                  </a:lnTo>
                  <a:lnTo>
                    <a:pt x="42531" y="2728823"/>
                  </a:lnTo>
                  <a:lnTo>
                    <a:pt x="0" y="459628"/>
                  </a:lnTo>
                  <a:lnTo>
                    <a:pt x="215331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sp>
          <p:nvSpPr>
            <p:cNvPr id="38" name="Freeform 37">
              <a:extLst>
                <a:ext uri="{FF2B5EF4-FFF2-40B4-BE49-F238E27FC236}">
                  <a16:creationId xmlns:a16="http://schemas.microsoft.com/office/drawing/2014/main" id="{7BB1213C-A5D8-5D43-AB5A-0B0602FC2578}"/>
                </a:ext>
              </a:extLst>
            </p:cNvPr>
            <p:cNvSpPr/>
            <p:nvPr/>
          </p:nvSpPr>
          <p:spPr>
            <a:xfrm>
              <a:off x="9221278" y="4860395"/>
              <a:ext cx="2278013" cy="2286995"/>
            </a:xfrm>
            <a:custGeom>
              <a:avLst/>
              <a:gdLst>
                <a:gd name="connsiteX0" fmla="*/ 2404844 w 3417019"/>
                <a:gd name="connsiteY0" fmla="*/ 0 h 3430493"/>
                <a:gd name="connsiteX1" fmla="*/ 3417019 w 3417019"/>
                <a:gd name="connsiteY1" fmla="*/ 2053856 h 3430493"/>
                <a:gd name="connsiteX2" fmla="*/ 1666006 w 3417019"/>
                <a:gd name="connsiteY2" fmla="*/ 3430493 h 3430493"/>
                <a:gd name="connsiteX3" fmla="*/ 0 w 3417019"/>
                <a:gd name="connsiteY3" fmla="*/ 2069483 h 3430493"/>
                <a:gd name="connsiteX4" fmla="*/ 37243 w 3417019"/>
                <a:gd name="connsiteY4" fmla="*/ 2019678 h 3430493"/>
                <a:gd name="connsiteX5" fmla="*/ 382457 w 3417019"/>
                <a:gd name="connsiteY5" fmla="*/ 889525 h 3430493"/>
                <a:gd name="connsiteX6" fmla="*/ 372021 w 3417019"/>
                <a:gd name="connsiteY6" fmla="*/ 682854 h 3430493"/>
                <a:gd name="connsiteX7" fmla="*/ 343545 w 3417019"/>
                <a:gd name="connsiteY7" fmla="*/ 496272 h 3430493"/>
                <a:gd name="connsiteX8" fmla="*/ 2404844 w 3417019"/>
                <a:gd name="connsiteY8" fmla="*/ 0 h 343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7019" h="3430493">
                  <a:moveTo>
                    <a:pt x="2404844" y="0"/>
                  </a:moveTo>
                  <a:lnTo>
                    <a:pt x="3417019" y="2053856"/>
                  </a:lnTo>
                  <a:lnTo>
                    <a:pt x="1666006" y="3430493"/>
                  </a:lnTo>
                  <a:lnTo>
                    <a:pt x="0" y="2069483"/>
                  </a:lnTo>
                  <a:lnTo>
                    <a:pt x="37243" y="2019678"/>
                  </a:lnTo>
                  <a:cubicBezTo>
                    <a:pt x="255193" y="1697069"/>
                    <a:pt x="382457" y="1308159"/>
                    <a:pt x="382457" y="889525"/>
                  </a:cubicBezTo>
                  <a:cubicBezTo>
                    <a:pt x="382457" y="819753"/>
                    <a:pt x="378922" y="750806"/>
                    <a:pt x="372021" y="682854"/>
                  </a:cubicBezTo>
                  <a:lnTo>
                    <a:pt x="343545" y="496272"/>
                  </a:lnTo>
                  <a:lnTo>
                    <a:pt x="2404844"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sp>
          <p:nvSpPr>
            <p:cNvPr id="36" name="Freeform 35">
              <a:extLst>
                <a:ext uri="{FF2B5EF4-FFF2-40B4-BE49-F238E27FC236}">
                  <a16:creationId xmlns:a16="http://schemas.microsoft.com/office/drawing/2014/main" id="{2E5FA6D5-C6A3-C247-AA9A-E483B1D19511}"/>
                </a:ext>
              </a:extLst>
            </p:cNvPr>
            <p:cNvSpPr/>
            <p:nvPr/>
          </p:nvSpPr>
          <p:spPr>
            <a:xfrm>
              <a:off x="8198105" y="6349301"/>
              <a:ext cx="2046202" cy="2286735"/>
            </a:xfrm>
            <a:custGeom>
              <a:avLst/>
              <a:gdLst>
                <a:gd name="connsiteX0" fmla="*/ 1402860 w 3069303"/>
                <a:gd name="connsiteY0" fmla="*/ 0 h 3430102"/>
                <a:gd name="connsiteX1" fmla="*/ 3069303 w 3069303"/>
                <a:gd name="connsiteY1" fmla="*/ 1361367 h 3430102"/>
                <a:gd name="connsiteX2" fmla="*/ 2145367 w 3069303"/>
                <a:gd name="connsiteY2" fmla="*/ 3430102 h 3430102"/>
                <a:gd name="connsiteX3" fmla="*/ 0 w 3069303"/>
                <a:gd name="connsiteY3" fmla="*/ 2883111 h 3430102"/>
                <a:gd name="connsiteX4" fmla="*/ 0 w 3069303"/>
                <a:gd name="connsiteY4" fmla="*/ 672251 h 3430102"/>
                <a:gd name="connsiteX5" fmla="*/ 102542 w 3069303"/>
                <a:gd name="connsiteY5" fmla="*/ 667073 h 3430102"/>
                <a:gd name="connsiteX6" fmla="*/ 1325179 w 3069303"/>
                <a:gd name="connsiteY6" fmla="*/ 85471 h 3430102"/>
                <a:gd name="connsiteX7" fmla="*/ 1402860 w 3069303"/>
                <a:gd name="connsiteY7" fmla="*/ 0 h 34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9303" h="3430102">
                  <a:moveTo>
                    <a:pt x="1402860" y="0"/>
                  </a:moveTo>
                  <a:lnTo>
                    <a:pt x="3069303" y="1361367"/>
                  </a:lnTo>
                  <a:lnTo>
                    <a:pt x="2145367" y="3430102"/>
                  </a:lnTo>
                  <a:lnTo>
                    <a:pt x="0" y="2883111"/>
                  </a:lnTo>
                  <a:lnTo>
                    <a:pt x="0" y="672251"/>
                  </a:lnTo>
                  <a:lnTo>
                    <a:pt x="102542" y="667073"/>
                  </a:lnTo>
                  <a:cubicBezTo>
                    <a:pt x="578204" y="618767"/>
                    <a:pt x="1005111" y="405538"/>
                    <a:pt x="1325179" y="85471"/>
                  </a:cubicBezTo>
                  <a:lnTo>
                    <a:pt x="140286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sp>
          <p:nvSpPr>
            <p:cNvPr id="35" name="Freeform 34">
              <a:extLst>
                <a:ext uri="{FF2B5EF4-FFF2-40B4-BE49-F238E27FC236}">
                  <a16:creationId xmlns:a16="http://schemas.microsoft.com/office/drawing/2014/main" id="{A40613C7-384A-3A41-A4D4-CB64A36263F3}"/>
                </a:ext>
              </a:extLst>
            </p:cNvPr>
            <p:cNvSpPr/>
            <p:nvPr/>
          </p:nvSpPr>
          <p:spPr>
            <a:xfrm>
              <a:off x="6014896" y="6351383"/>
              <a:ext cx="2043001" cy="2284653"/>
            </a:xfrm>
            <a:custGeom>
              <a:avLst/>
              <a:gdLst>
                <a:gd name="connsiteX0" fmla="*/ 1666533 w 3064501"/>
                <a:gd name="connsiteY0" fmla="*/ 0 h 3426980"/>
                <a:gd name="connsiteX1" fmla="*/ 1741376 w 3064501"/>
                <a:gd name="connsiteY1" fmla="*/ 82349 h 3426980"/>
                <a:gd name="connsiteX2" fmla="*/ 2964013 w 3064501"/>
                <a:gd name="connsiteY2" fmla="*/ 663951 h 3426980"/>
                <a:gd name="connsiteX3" fmla="*/ 3064501 w 3064501"/>
                <a:gd name="connsiteY3" fmla="*/ 669025 h 3426980"/>
                <a:gd name="connsiteX4" fmla="*/ 3064501 w 3064501"/>
                <a:gd name="connsiteY4" fmla="*/ 2879989 h 3426980"/>
                <a:gd name="connsiteX5" fmla="*/ 919134 w 3064501"/>
                <a:gd name="connsiteY5" fmla="*/ 3426980 h 3426980"/>
                <a:gd name="connsiteX6" fmla="*/ 0 w 3064501"/>
                <a:gd name="connsiteY6" fmla="*/ 1368998 h 3426980"/>
                <a:gd name="connsiteX7" fmla="*/ 1666533 w 3064501"/>
                <a:gd name="connsiteY7" fmla="*/ 0 h 342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501" h="3426980">
                  <a:moveTo>
                    <a:pt x="1666533" y="0"/>
                  </a:moveTo>
                  <a:lnTo>
                    <a:pt x="1741376" y="82349"/>
                  </a:lnTo>
                  <a:cubicBezTo>
                    <a:pt x="2061444" y="402416"/>
                    <a:pt x="2488351" y="615645"/>
                    <a:pt x="2964013" y="663951"/>
                  </a:cubicBezTo>
                  <a:lnTo>
                    <a:pt x="3064501" y="669025"/>
                  </a:lnTo>
                  <a:lnTo>
                    <a:pt x="3064501" y="2879989"/>
                  </a:lnTo>
                  <a:lnTo>
                    <a:pt x="919134" y="3426980"/>
                  </a:lnTo>
                  <a:lnTo>
                    <a:pt x="0" y="1368998"/>
                  </a:lnTo>
                  <a:lnTo>
                    <a:pt x="16665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p>
          </p:txBody>
        </p:sp>
        <p:sp>
          <p:nvSpPr>
            <p:cNvPr id="61" name="Freeform 990">
              <a:extLst>
                <a:ext uri="{FF2B5EF4-FFF2-40B4-BE49-F238E27FC236}">
                  <a16:creationId xmlns:a16="http://schemas.microsoft.com/office/drawing/2014/main" id="{10B3339F-E5D5-264F-8F32-313169B879D9}"/>
                </a:ext>
              </a:extLst>
            </p:cNvPr>
            <p:cNvSpPr>
              <a:spLocks noChangeAspect="1" noChangeArrowheads="1"/>
            </p:cNvSpPr>
            <p:nvPr/>
          </p:nvSpPr>
          <p:spPr bwMode="auto">
            <a:xfrm>
              <a:off x="10010204" y="5504923"/>
              <a:ext cx="700159" cy="702304"/>
            </a:xfrm>
            <a:custGeom>
              <a:avLst/>
              <a:gdLst>
                <a:gd name="T0" fmla="*/ 2409900 w 285390"/>
                <a:gd name="T1" fmla="*/ 5366980 h 285390"/>
                <a:gd name="T2" fmla="*/ 427775 w 285390"/>
                <a:gd name="T3" fmla="*/ 5543878 h 285390"/>
                <a:gd name="T4" fmla="*/ 5022379 w 285390"/>
                <a:gd name="T5" fmla="*/ 4483888 h 285390"/>
                <a:gd name="T6" fmla="*/ 4575050 w 285390"/>
                <a:gd name="T7" fmla="*/ 4483888 h 285390"/>
                <a:gd name="T8" fmla="*/ 4142788 w 285390"/>
                <a:gd name="T9" fmla="*/ 4483888 h 285390"/>
                <a:gd name="T10" fmla="*/ 3703019 w 285390"/>
                <a:gd name="T11" fmla="*/ 4483888 h 285390"/>
                <a:gd name="T12" fmla="*/ 3263218 w 285390"/>
                <a:gd name="T13" fmla="*/ 4483888 h 285390"/>
                <a:gd name="T14" fmla="*/ 2823434 w 285390"/>
                <a:gd name="T15" fmla="*/ 4483888 h 285390"/>
                <a:gd name="T16" fmla="*/ 2383656 w 285390"/>
                <a:gd name="T17" fmla="*/ 4483888 h 285390"/>
                <a:gd name="T18" fmla="*/ 1943864 w 285390"/>
                <a:gd name="T19" fmla="*/ 4483888 h 285390"/>
                <a:gd name="T20" fmla="*/ 1504043 w 285390"/>
                <a:gd name="T21" fmla="*/ 4483888 h 285390"/>
                <a:gd name="T22" fmla="*/ 1071809 w 285390"/>
                <a:gd name="T23" fmla="*/ 4483888 h 285390"/>
                <a:gd name="T24" fmla="*/ 628227 w 285390"/>
                <a:gd name="T25" fmla="*/ 4483888 h 285390"/>
                <a:gd name="T26" fmla="*/ 4878256 w 285390"/>
                <a:gd name="T27" fmla="*/ 4134079 h 285390"/>
                <a:gd name="T28" fmla="*/ 4425531 w 285390"/>
                <a:gd name="T29" fmla="*/ 4134079 h 285390"/>
                <a:gd name="T30" fmla="*/ 3954320 w 285390"/>
                <a:gd name="T31" fmla="*/ 4134079 h 285390"/>
                <a:gd name="T32" fmla="*/ 3514531 w 285390"/>
                <a:gd name="T33" fmla="*/ 4134079 h 285390"/>
                <a:gd name="T34" fmla="*/ 3043326 w 285390"/>
                <a:gd name="T35" fmla="*/ 4134079 h 285390"/>
                <a:gd name="T36" fmla="*/ 2603548 w 285390"/>
                <a:gd name="T37" fmla="*/ 4134079 h 285390"/>
                <a:gd name="T38" fmla="*/ 2132328 w 285390"/>
                <a:gd name="T39" fmla="*/ 4134079 h 285390"/>
                <a:gd name="T40" fmla="*/ 1692547 w 285390"/>
                <a:gd name="T41" fmla="*/ 4134079 h 285390"/>
                <a:gd name="T42" fmla="*/ 1221342 w 285390"/>
                <a:gd name="T43" fmla="*/ 4134079 h 285390"/>
                <a:gd name="T44" fmla="*/ 757664 w 285390"/>
                <a:gd name="T45" fmla="*/ 4134079 h 285390"/>
                <a:gd name="T46" fmla="*/ 4771080 w 285390"/>
                <a:gd name="T47" fmla="*/ 3816083 h 285390"/>
                <a:gd name="T48" fmla="*/ 4362716 w 285390"/>
                <a:gd name="T49" fmla="*/ 3816083 h 285390"/>
                <a:gd name="T50" fmla="*/ 3922912 w 285390"/>
                <a:gd name="T51" fmla="*/ 3816083 h 285390"/>
                <a:gd name="T52" fmla="*/ 3483127 w 285390"/>
                <a:gd name="T53" fmla="*/ 3816083 h 285390"/>
                <a:gd name="T54" fmla="*/ 3043326 w 285390"/>
                <a:gd name="T55" fmla="*/ 3816083 h 285390"/>
                <a:gd name="T56" fmla="*/ 2611098 w 285390"/>
                <a:gd name="T57" fmla="*/ 3816083 h 285390"/>
                <a:gd name="T58" fmla="*/ 2171293 w 285390"/>
                <a:gd name="T59" fmla="*/ 3816083 h 285390"/>
                <a:gd name="T60" fmla="*/ 1723966 w 285390"/>
                <a:gd name="T61" fmla="*/ 3816083 h 285390"/>
                <a:gd name="T62" fmla="*/ 1284171 w 285390"/>
                <a:gd name="T63" fmla="*/ 3816083 h 285390"/>
                <a:gd name="T64" fmla="*/ 875794 w 285390"/>
                <a:gd name="T65" fmla="*/ 3816083 h 285390"/>
                <a:gd name="T66" fmla="*/ 598910 w 285390"/>
                <a:gd name="T67" fmla="*/ 3640658 h 285390"/>
                <a:gd name="T68" fmla="*/ 3832458 w 285390"/>
                <a:gd name="T69" fmla="*/ 1637736 h 285390"/>
                <a:gd name="T70" fmla="*/ 1821960 w 285390"/>
                <a:gd name="T71" fmla="*/ 1637736 h 285390"/>
                <a:gd name="T72" fmla="*/ 3832458 w 285390"/>
                <a:gd name="T73" fmla="*/ 1462816 h 285390"/>
                <a:gd name="T74" fmla="*/ 1821960 w 285390"/>
                <a:gd name="T75" fmla="*/ 1462816 h 285390"/>
                <a:gd name="T76" fmla="*/ 2807913 w 285390"/>
                <a:gd name="T77" fmla="*/ 1081211 h 285390"/>
                <a:gd name="T78" fmla="*/ 2979603 w 285390"/>
                <a:gd name="T79" fmla="*/ 1501272 h 285390"/>
                <a:gd name="T80" fmla="*/ 2893753 w 285390"/>
                <a:gd name="T81" fmla="*/ 2384737 h 285390"/>
                <a:gd name="T82" fmla="*/ 2478868 w 285390"/>
                <a:gd name="T83" fmla="*/ 2181975 h 285390"/>
                <a:gd name="T84" fmla="*/ 2807913 w 285390"/>
                <a:gd name="T85" fmla="*/ 1892286 h 285390"/>
                <a:gd name="T86" fmla="*/ 1543544 w 285390"/>
                <a:gd name="T87" fmla="*/ 744466 h 285390"/>
                <a:gd name="T88" fmla="*/ 4463594 w 285390"/>
                <a:gd name="T89" fmla="*/ 2536702 h 285390"/>
                <a:gd name="T90" fmla="*/ 4206556 w 285390"/>
                <a:gd name="T91" fmla="*/ 572391 h 285390"/>
                <a:gd name="T92" fmla="*/ 4549237 w 285390"/>
                <a:gd name="T93" fmla="*/ 2701583 h 285390"/>
                <a:gd name="T94" fmla="*/ 1122323 w 285390"/>
                <a:gd name="T95" fmla="*/ 2701583 h 285390"/>
                <a:gd name="T96" fmla="*/ 1465026 w 285390"/>
                <a:gd name="T97" fmla="*/ 572391 h 285390"/>
                <a:gd name="T98" fmla="*/ 5019827 w 285390"/>
                <a:gd name="T99" fmla="*/ 432510 h 285390"/>
                <a:gd name="T100" fmla="*/ 5198079 w 285390"/>
                <a:gd name="T101" fmla="*/ 432510 h 285390"/>
                <a:gd name="T102" fmla="*/ 5226600 w 285390"/>
                <a:gd name="T103" fmla="*/ 5716886 h 285390"/>
                <a:gd name="T104" fmla="*/ 456332 w 285390"/>
                <a:gd name="T105" fmla="*/ 3539722 h 28539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85390" h="285390">
                  <a:moveTo>
                    <a:pt x="121785" y="258763"/>
                  </a:moveTo>
                  <a:lnTo>
                    <a:pt x="162017" y="258763"/>
                  </a:lnTo>
                  <a:cubicBezTo>
                    <a:pt x="164531" y="258763"/>
                    <a:pt x="166328" y="260961"/>
                    <a:pt x="166328" y="263159"/>
                  </a:cubicBezTo>
                  <a:cubicBezTo>
                    <a:pt x="166328" y="265724"/>
                    <a:pt x="164531" y="267922"/>
                    <a:pt x="162017" y="267922"/>
                  </a:cubicBezTo>
                  <a:lnTo>
                    <a:pt x="121785" y="267922"/>
                  </a:lnTo>
                  <a:cubicBezTo>
                    <a:pt x="119271" y="267922"/>
                    <a:pt x="117475" y="265724"/>
                    <a:pt x="117475" y="263159"/>
                  </a:cubicBezTo>
                  <a:cubicBezTo>
                    <a:pt x="117475" y="260961"/>
                    <a:pt x="119271" y="258763"/>
                    <a:pt x="121785" y="258763"/>
                  </a:cubicBezTo>
                  <a:close/>
                  <a:moveTo>
                    <a:pt x="8648" y="250841"/>
                  </a:moveTo>
                  <a:lnTo>
                    <a:pt x="8648" y="263797"/>
                  </a:lnTo>
                  <a:cubicBezTo>
                    <a:pt x="8648" y="270995"/>
                    <a:pt x="14413" y="276753"/>
                    <a:pt x="21620" y="276753"/>
                  </a:cubicBezTo>
                  <a:lnTo>
                    <a:pt x="264130" y="276753"/>
                  </a:lnTo>
                  <a:cubicBezTo>
                    <a:pt x="271337" y="276753"/>
                    <a:pt x="276742" y="270995"/>
                    <a:pt x="276742" y="263797"/>
                  </a:cubicBezTo>
                  <a:lnTo>
                    <a:pt x="276742" y="250841"/>
                  </a:lnTo>
                  <a:lnTo>
                    <a:pt x="8648" y="250841"/>
                  </a:lnTo>
                  <a:close/>
                  <a:moveTo>
                    <a:pt x="253809" y="223838"/>
                  </a:moveTo>
                  <a:cubicBezTo>
                    <a:pt x="256476" y="223838"/>
                    <a:pt x="258381" y="225743"/>
                    <a:pt x="258381" y="228410"/>
                  </a:cubicBezTo>
                  <a:cubicBezTo>
                    <a:pt x="258381" y="231077"/>
                    <a:pt x="256476" y="232982"/>
                    <a:pt x="253809" y="232982"/>
                  </a:cubicBezTo>
                  <a:cubicBezTo>
                    <a:pt x="251523" y="232982"/>
                    <a:pt x="249237" y="231077"/>
                    <a:pt x="249237" y="228410"/>
                  </a:cubicBezTo>
                  <a:cubicBezTo>
                    <a:pt x="249237" y="225743"/>
                    <a:pt x="251523" y="223838"/>
                    <a:pt x="253809" y="223838"/>
                  </a:cubicBezTo>
                  <a:close/>
                  <a:moveTo>
                    <a:pt x="231203" y="223838"/>
                  </a:moveTo>
                  <a:cubicBezTo>
                    <a:pt x="234251" y="223838"/>
                    <a:pt x="236156" y="225743"/>
                    <a:pt x="236156" y="228410"/>
                  </a:cubicBezTo>
                  <a:cubicBezTo>
                    <a:pt x="236156" y="231077"/>
                    <a:pt x="234251" y="232982"/>
                    <a:pt x="231203" y="232982"/>
                  </a:cubicBezTo>
                  <a:cubicBezTo>
                    <a:pt x="228917" y="232982"/>
                    <a:pt x="227012" y="231077"/>
                    <a:pt x="227012" y="228410"/>
                  </a:cubicBezTo>
                  <a:cubicBezTo>
                    <a:pt x="227012" y="225743"/>
                    <a:pt x="228917" y="223838"/>
                    <a:pt x="231203" y="223838"/>
                  </a:cubicBezTo>
                  <a:close/>
                  <a:moveTo>
                    <a:pt x="209359" y="223838"/>
                  </a:moveTo>
                  <a:cubicBezTo>
                    <a:pt x="212026" y="223838"/>
                    <a:pt x="213931" y="225743"/>
                    <a:pt x="213931" y="228410"/>
                  </a:cubicBezTo>
                  <a:cubicBezTo>
                    <a:pt x="213931" y="231077"/>
                    <a:pt x="212026" y="232982"/>
                    <a:pt x="209359" y="232982"/>
                  </a:cubicBezTo>
                  <a:cubicBezTo>
                    <a:pt x="206692" y="232982"/>
                    <a:pt x="204787" y="231077"/>
                    <a:pt x="204787" y="228410"/>
                  </a:cubicBezTo>
                  <a:cubicBezTo>
                    <a:pt x="204787" y="225743"/>
                    <a:pt x="206692" y="223838"/>
                    <a:pt x="209359" y="223838"/>
                  </a:cubicBezTo>
                  <a:close/>
                  <a:moveTo>
                    <a:pt x="187134" y="223838"/>
                  </a:moveTo>
                  <a:cubicBezTo>
                    <a:pt x="189420" y="223838"/>
                    <a:pt x="191706" y="225743"/>
                    <a:pt x="191706" y="228410"/>
                  </a:cubicBezTo>
                  <a:cubicBezTo>
                    <a:pt x="191706" y="231077"/>
                    <a:pt x="189420" y="232982"/>
                    <a:pt x="187134" y="232982"/>
                  </a:cubicBezTo>
                  <a:cubicBezTo>
                    <a:pt x="184467" y="232982"/>
                    <a:pt x="182562" y="231077"/>
                    <a:pt x="182562" y="228410"/>
                  </a:cubicBezTo>
                  <a:cubicBezTo>
                    <a:pt x="182562" y="225743"/>
                    <a:pt x="184467" y="223838"/>
                    <a:pt x="187134" y="223838"/>
                  </a:cubicBezTo>
                  <a:close/>
                  <a:moveTo>
                    <a:pt x="164909" y="223838"/>
                  </a:moveTo>
                  <a:cubicBezTo>
                    <a:pt x="167576" y="223838"/>
                    <a:pt x="169481" y="225743"/>
                    <a:pt x="169481" y="228410"/>
                  </a:cubicBezTo>
                  <a:cubicBezTo>
                    <a:pt x="169481" y="231077"/>
                    <a:pt x="167576" y="232982"/>
                    <a:pt x="164909" y="232982"/>
                  </a:cubicBezTo>
                  <a:cubicBezTo>
                    <a:pt x="162623" y="232982"/>
                    <a:pt x="160337" y="231077"/>
                    <a:pt x="160337" y="228410"/>
                  </a:cubicBezTo>
                  <a:cubicBezTo>
                    <a:pt x="160337" y="225743"/>
                    <a:pt x="162623" y="223838"/>
                    <a:pt x="164909" y="223838"/>
                  </a:cubicBezTo>
                  <a:close/>
                  <a:moveTo>
                    <a:pt x="142684" y="223838"/>
                  </a:moveTo>
                  <a:cubicBezTo>
                    <a:pt x="144970" y="223838"/>
                    <a:pt x="147256" y="225743"/>
                    <a:pt x="147256" y="228410"/>
                  </a:cubicBezTo>
                  <a:cubicBezTo>
                    <a:pt x="147256" y="231077"/>
                    <a:pt x="144970" y="232982"/>
                    <a:pt x="142684" y="232982"/>
                  </a:cubicBezTo>
                  <a:cubicBezTo>
                    <a:pt x="140017" y="232982"/>
                    <a:pt x="138112" y="231077"/>
                    <a:pt x="138112" y="228410"/>
                  </a:cubicBezTo>
                  <a:cubicBezTo>
                    <a:pt x="138112" y="225743"/>
                    <a:pt x="140017" y="223838"/>
                    <a:pt x="142684" y="223838"/>
                  </a:cubicBezTo>
                  <a:close/>
                  <a:moveTo>
                    <a:pt x="120459" y="223838"/>
                  </a:moveTo>
                  <a:cubicBezTo>
                    <a:pt x="122745" y="223838"/>
                    <a:pt x="125031" y="225743"/>
                    <a:pt x="125031" y="228410"/>
                  </a:cubicBezTo>
                  <a:cubicBezTo>
                    <a:pt x="125031" y="231077"/>
                    <a:pt x="122745" y="232982"/>
                    <a:pt x="120459" y="232982"/>
                  </a:cubicBezTo>
                  <a:cubicBezTo>
                    <a:pt x="117792" y="232982"/>
                    <a:pt x="115887" y="231077"/>
                    <a:pt x="115887" y="228410"/>
                  </a:cubicBezTo>
                  <a:cubicBezTo>
                    <a:pt x="115887" y="225743"/>
                    <a:pt x="117792" y="223838"/>
                    <a:pt x="120459" y="223838"/>
                  </a:cubicBezTo>
                  <a:close/>
                  <a:moveTo>
                    <a:pt x="98234" y="223838"/>
                  </a:moveTo>
                  <a:cubicBezTo>
                    <a:pt x="100901" y="223838"/>
                    <a:pt x="102806" y="225743"/>
                    <a:pt x="102806" y="228410"/>
                  </a:cubicBezTo>
                  <a:cubicBezTo>
                    <a:pt x="102806" y="231077"/>
                    <a:pt x="100901" y="232982"/>
                    <a:pt x="98234" y="232982"/>
                  </a:cubicBezTo>
                  <a:cubicBezTo>
                    <a:pt x="95567" y="232982"/>
                    <a:pt x="93662" y="231077"/>
                    <a:pt x="93662" y="228410"/>
                  </a:cubicBezTo>
                  <a:cubicBezTo>
                    <a:pt x="93662" y="225743"/>
                    <a:pt x="95567" y="223838"/>
                    <a:pt x="98234" y="223838"/>
                  </a:cubicBezTo>
                  <a:close/>
                  <a:moveTo>
                    <a:pt x="76009" y="223838"/>
                  </a:moveTo>
                  <a:cubicBezTo>
                    <a:pt x="78295" y="223838"/>
                    <a:pt x="80581" y="225743"/>
                    <a:pt x="80581" y="228410"/>
                  </a:cubicBezTo>
                  <a:cubicBezTo>
                    <a:pt x="80581" y="231077"/>
                    <a:pt x="78295" y="232982"/>
                    <a:pt x="76009" y="232982"/>
                  </a:cubicBezTo>
                  <a:cubicBezTo>
                    <a:pt x="73342" y="232982"/>
                    <a:pt x="71437" y="231077"/>
                    <a:pt x="71437" y="228410"/>
                  </a:cubicBezTo>
                  <a:cubicBezTo>
                    <a:pt x="71437" y="225743"/>
                    <a:pt x="73342" y="223838"/>
                    <a:pt x="76009" y="223838"/>
                  </a:cubicBezTo>
                  <a:close/>
                  <a:moveTo>
                    <a:pt x="54165" y="223838"/>
                  </a:moveTo>
                  <a:cubicBezTo>
                    <a:pt x="56451" y="223838"/>
                    <a:pt x="58356" y="225743"/>
                    <a:pt x="58356" y="228410"/>
                  </a:cubicBezTo>
                  <a:cubicBezTo>
                    <a:pt x="58356" y="231077"/>
                    <a:pt x="56451" y="232982"/>
                    <a:pt x="54165" y="232982"/>
                  </a:cubicBezTo>
                  <a:cubicBezTo>
                    <a:pt x="51498" y="232982"/>
                    <a:pt x="49212" y="231077"/>
                    <a:pt x="49212" y="228410"/>
                  </a:cubicBezTo>
                  <a:cubicBezTo>
                    <a:pt x="49212" y="225743"/>
                    <a:pt x="51498" y="223838"/>
                    <a:pt x="54165" y="223838"/>
                  </a:cubicBezTo>
                  <a:close/>
                  <a:moveTo>
                    <a:pt x="31749" y="223838"/>
                  </a:moveTo>
                  <a:cubicBezTo>
                    <a:pt x="33947" y="223838"/>
                    <a:pt x="36145" y="225743"/>
                    <a:pt x="36145" y="228410"/>
                  </a:cubicBezTo>
                  <a:cubicBezTo>
                    <a:pt x="36145" y="231077"/>
                    <a:pt x="33947" y="232982"/>
                    <a:pt x="31749" y="232982"/>
                  </a:cubicBezTo>
                  <a:cubicBezTo>
                    <a:pt x="29185" y="232982"/>
                    <a:pt x="26987" y="231077"/>
                    <a:pt x="26987" y="228410"/>
                  </a:cubicBezTo>
                  <a:cubicBezTo>
                    <a:pt x="26987" y="225743"/>
                    <a:pt x="29185" y="223838"/>
                    <a:pt x="31749" y="223838"/>
                  </a:cubicBezTo>
                  <a:close/>
                  <a:moveTo>
                    <a:pt x="246525" y="206375"/>
                  </a:moveTo>
                  <a:cubicBezTo>
                    <a:pt x="248841" y="206375"/>
                    <a:pt x="250494" y="208280"/>
                    <a:pt x="250494" y="210947"/>
                  </a:cubicBezTo>
                  <a:cubicBezTo>
                    <a:pt x="250494" y="213614"/>
                    <a:pt x="248841" y="215519"/>
                    <a:pt x="246525" y="215519"/>
                  </a:cubicBezTo>
                  <a:cubicBezTo>
                    <a:pt x="244541" y="215519"/>
                    <a:pt x="242887" y="213614"/>
                    <a:pt x="242887" y="210947"/>
                  </a:cubicBezTo>
                  <a:cubicBezTo>
                    <a:pt x="242887" y="208280"/>
                    <a:pt x="244541" y="206375"/>
                    <a:pt x="246525" y="206375"/>
                  </a:cubicBezTo>
                  <a:close/>
                  <a:moveTo>
                    <a:pt x="223647" y="206375"/>
                  </a:moveTo>
                  <a:cubicBezTo>
                    <a:pt x="226314" y="206375"/>
                    <a:pt x="228219" y="208280"/>
                    <a:pt x="228219" y="210947"/>
                  </a:cubicBezTo>
                  <a:cubicBezTo>
                    <a:pt x="228219" y="213614"/>
                    <a:pt x="226314" y="215519"/>
                    <a:pt x="223647" y="215519"/>
                  </a:cubicBezTo>
                  <a:cubicBezTo>
                    <a:pt x="220980" y="215519"/>
                    <a:pt x="219075" y="213614"/>
                    <a:pt x="219075" y="210947"/>
                  </a:cubicBezTo>
                  <a:cubicBezTo>
                    <a:pt x="219075" y="208280"/>
                    <a:pt x="220980" y="206375"/>
                    <a:pt x="223647" y="206375"/>
                  </a:cubicBezTo>
                  <a:close/>
                  <a:moveTo>
                    <a:pt x="199834" y="206375"/>
                  </a:moveTo>
                  <a:cubicBezTo>
                    <a:pt x="202501" y="206375"/>
                    <a:pt x="204406" y="208280"/>
                    <a:pt x="204406" y="210947"/>
                  </a:cubicBezTo>
                  <a:cubicBezTo>
                    <a:pt x="204406" y="213614"/>
                    <a:pt x="202501" y="215519"/>
                    <a:pt x="199834" y="215519"/>
                  </a:cubicBezTo>
                  <a:cubicBezTo>
                    <a:pt x="197167" y="215519"/>
                    <a:pt x="195262" y="213614"/>
                    <a:pt x="195262" y="210947"/>
                  </a:cubicBezTo>
                  <a:cubicBezTo>
                    <a:pt x="195262" y="208280"/>
                    <a:pt x="197167" y="206375"/>
                    <a:pt x="199834" y="206375"/>
                  </a:cubicBezTo>
                  <a:close/>
                  <a:moveTo>
                    <a:pt x="177609" y="206375"/>
                  </a:moveTo>
                  <a:cubicBezTo>
                    <a:pt x="180276" y="206375"/>
                    <a:pt x="182181" y="208280"/>
                    <a:pt x="182181" y="210947"/>
                  </a:cubicBezTo>
                  <a:cubicBezTo>
                    <a:pt x="182181" y="213614"/>
                    <a:pt x="180276" y="215519"/>
                    <a:pt x="177609" y="215519"/>
                  </a:cubicBezTo>
                  <a:cubicBezTo>
                    <a:pt x="174942" y="215519"/>
                    <a:pt x="173037" y="213614"/>
                    <a:pt x="173037" y="210947"/>
                  </a:cubicBezTo>
                  <a:cubicBezTo>
                    <a:pt x="173037" y="208280"/>
                    <a:pt x="174942" y="206375"/>
                    <a:pt x="177609" y="206375"/>
                  </a:cubicBezTo>
                  <a:close/>
                  <a:moveTo>
                    <a:pt x="153797" y="206375"/>
                  </a:moveTo>
                  <a:cubicBezTo>
                    <a:pt x="156464" y="206375"/>
                    <a:pt x="158369" y="208280"/>
                    <a:pt x="158369" y="210947"/>
                  </a:cubicBezTo>
                  <a:cubicBezTo>
                    <a:pt x="158369" y="213614"/>
                    <a:pt x="156464" y="215519"/>
                    <a:pt x="153797" y="215519"/>
                  </a:cubicBezTo>
                  <a:cubicBezTo>
                    <a:pt x="151130" y="215519"/>
                    <a:pt x="149225" y="213614"/>
                    <a:pt x="149225" y="210947"/>
                  </a:cubicBezTo>
                  <a:cubicBezTo>
                    <a:pt x="149225" y="208280"/>
                    <a:pt x="151130" y="206375"/>
                    <a:pt x="153797" y="206375"/>
                  </a:cubicBezTo>
                  <a:close/>
                  <a:moveTo>
                    <a:pt x="131572" y="206375"/>
                  </a:moveTo>
                  <a:cubicBezTo>
                    <a:pt x="134239" y="206375"/>
                    <a:pt x="136144" y="208280"/>
                    <a:pt x="136144" y="210947"/>
                  </a:cubicBezTo>
                  <a:cubicBezTo>
                    <a:pt x="136144" y="213614"/>
                    <a:pt x="134239" y="215519"/>
                    <a:pt x="131572" y="215519"/>
                  </a:cubicBezTo>
                  <a:cubicBezTo>
                    <a:pt x="128905" y="215519"/>
                    <a:pt x="127000" y="213614"/>
                    <a:pt x="127000" y="210947"/>
                  </a:cubicBezTo>
                  <a:cubicBezTo>
                    <a:pt x="127000" y="208280"/>
                    <a:pt x="128905" y="206375"/>
                    <a:pt x="131572" y="206375"/>
                  </a:cubicBezTo>
                  <a:close/>
                  <a:moveTo>
                    <a:pt x="107759" y="206375"/>
                  </a:moveTo>
                  <a:cubicBezTo>
                    <a:pt x="110045" y="206375"/>
                    <a:pt x="112331" y="208280"/>
                    <a:pt x="112331" y="210947"/>
                  </a:cubicBezTo>
                  <a:cubicBezTo>
                    <a:pt x="112331" y="213614"/>
                    <a:pt x="110045" y="215519"/>
                    <a:pt x="107759" y="215519"/>
                  </a:cubicBezTo>
                  <a:cubicBezTo>
                    <a:pt x="105092" y="215519"/>
                    <a:pt x="103187" y="213614"/>
                    <a:pt x="103187" y="210947"/>
                  </a:cubicBezTo>
                  <a:cubicBezTo>
                    <a:pt x="103187" y="208280"/>
                    <a:pt x="105092" y="206375"/>
                    <a:pt x="107759" y="206375"/>
                  </a:cubicBezTo>
                  <a:close/>
                  <a:moveTo>
                    <a:pt x="85534" y="206375"/>
                  </a:moveTo>
                  <a:cubicBezTo>
                    <a:pt x="87820" y="206375"/>
                    <a:pt x="90106" y="208280"/>
                    <a:pt x="90106" y="210947"/>
                  </a:cubicBezTo>
                  <a:cubicBezTo>
                    <a:pt x="90106" y="213614"/>
                    <a:pt x="87820" y="215519"/>
                    <a:pt x="85534" y="215519"/>
                  </a:cubicBezTo>
                  <a:cubicBezTo>
                    <a:pt x="82867" y="215519"/>
                    <a:pt x="80962" y="213614"/>
                    <a:pt x="80962" y="210947"/>
                  </a:cubicBezTo>
                  <a:cubicBezTo>
                    <a:pt x="80962" y="208280"/>
                    <a:pt x="82867" y="206375"/>
                    <a:pt x="85534" y="206375"/>
                  </a:cubicBezTo>
                  <a:close/>
                  <a:moveTo>
                    <a:pt x="61722" y="206375"/>
                  </a:moveTo>
                  <a:cubicBezTo>
                    <a:pt x="64008" y="206375"/>
                    <a:pt x="66294" y="208280"/>
                    <a:pt x="66294" y="210947"/>
                  </a:cubicBezTo>
                  <a:cubicBezTo>
                    <a:pt x="66294" y="213614"/>
                    <a:pt x="64008" y="215519"/>
                    <a:pt x="61722" y="215519"/>
                  </a:cubicBezTo>
                  <a:cubicBezTo>
                    <a:pt x="59055" y="215519"/>
                    <a:pt x="57150" y="213614"/>
                    <a:pt x="57150" y="210947"/>
                  </a:cubicBezTo>
                  <a:cubicBezTo>
                    <a:pt x="57150" y="208280"/>
                    <a:pt x="59055" y="206375"/>
                    <a:pt x="61722" y="206375"/>
                  </a:cubicBezTo>
                  <a:close/>
                  <a:moveTo>
                    <a:pt x="38290" y="206375"/>
                  </a:moveTo>
                  <a:cubicBezTo>
                    <a:pt x="40576" y="206375"/>
                    <a:pt x="42481" y="208280"/>
                    <a:pt x="42481" y="210947"/>
                  </a:cubicBezTo>
                  <a:cubicBezTo>
                    <a:pt x="42481" y="213614"/>
                    <a:pt x="40576" y="215519"/>
                    <a:pt x="38290" y="215519"/>
                  </a:cubicBezTo>
                  <a:cubicBezTo>
                    <a:pt x="35623" y="215519"/>
                    <a:pt x="33337" y="213614"/>
                    <a:pt x="33337" y="210947"/>
                  </a:cubicBezTo>
                  <a:cubicBezTo>
                    <a:pt x="33337" y="208280"/>
                    <a:pt x="35623" y="206375"/>
                    <a:pt x="38290" y="206375"/>
                  </a:cubicBezTo>
                  <a:close/>
                  <a:moveTo>
                    <a:pt x="241109" y="190500"/>
                  </a:moveTo>
                  <a:cubicBezTo>
                    <a:pt x="243776" y="190500"/>
                    <a:pt x="245681" y="192405"/>
                    <a:pt x="245681" y="195072"/>
                  </a:cubicBezTo>
                  <a:cubicBezTo>
                    <a:pt x="245681" y="197358"/>
                    <a:pt x="243776" y="199644"/>
                    <a:pt x="241109" y="199644"/>
                  </a:cubicBezTo>
                  <a:cubicBezTo>
                    <a:pt x="238442" y="199644"/>
                    <a:pt x="236537" y="197358"/>
                    <a:pt x="236537" y="195072"/>
                  </a:cubicBezTo>
                  <a:cubicBezTo>
                    <a:pt x="236537" y="192405"/>
                    <a:pt x="238442" y="190500"/>
                    <a:pt x="241109" y="190500"/>
                  </a:cubicBezTo>
                  <a:close/>
                  <a:moveTo>
                    <a:pt x="220472" y="190500"/>
                  </a:moveTo>
                  <a:cubicBezTo>
                    <a:pt x="223139" y="190500"/>
                    <a:pt x="225044" y="192405"/>
                    <a:pt x="225044" y="195072"/>
                  </a:cubicBezTo>
                  <a:cubicBezTo>
                    <a:pt x="225044" y="197358"/>
                    <a:pt x="223139" y="199644"/>
                    <a:pt x="220472" y="199644"/>
                  </a:cubicBezTo>
                  <a:cubicBezTo>
                    <a:pt x="217805" y="199644"/>
                    <a:pt x="215900" y="197358"/>
                    <a:pt x="215900" y="195072"/>
                  </a:cubicBezTo>
                  <a:cubicBezTo>
                    <a:pt x="215900" y="192405"/>
                    <a:pt x="217805" y="190500"/>
                    <a:pt x="220472" y="190500"/>
                  </a:cubicBezTo>
                  <a:close/>
                  <a:moveTo>
                    <a:pt x="198247" y="190500"/>
                  </a:moveTo>
                  <a:cubicBezTo>
                    <a:pt x="200914" y="190500"/>
                    <a:pt x="202819" y="192405"/>
                    <a:pt x="202819" y="195072"/>
                  </a:cubicBezTo>
                  <a:cubicBezTo>
                    <a:pt x="202819" y="197358"/>
                    <a:pt x="200914" y="199644"/>
                    <a:pt x="198247" y="199644"/>
                  </a:cubicBezTo>
                  <a:cubicBezTo>
                    <a:pt x="195580" y="199644"/>
                    <a:pt x="193675" y="197358"/>
                    <a:pt x="193675" y="195072"/>
                  </a:cubicBezTo>
                  <a:cubicBezTo>
                    <a:pt x="193675" y="192405"/>
                    <a:pt x="195580" y="190500"/>
                    <a:pt x="198247" y="190500"/>
                  </a:cubicBezTo>
                  <a:close/>
                  <a:moveTo>
                    <a:pt x="176022" y="190500"/>
                  </a:moveTo>
                  <a:cubicBezTo>
                    <a:pt x="178308" y="190500"/>
                    <a:pt x="180594" y="192405"/>
                    <a:pt x="180594" y="195072"/>
                  </a:cubicBezTo>
                  <a:cubicBezTo>
                    <a:pt x="180594" y="197358"/>
                    <a:pt x="178308" y="199644"/>
                    <a:pt x="176022" y="199644"/>
                  </a:cubicBezTo>
                  <a:cubicBezTo>
                    <a:pt x="173355" y="199644"/>
                    <a:pt x="171450" y="197358"/>
                    <a:pt x="171450" y="195072"/>
                  </a:cubicBezTo>
                  <a:cubicBezTo>
                    <a:pt x="171450" y="192405"/>
                    <a:pt x="173355" y="190500"/>
                    <a:pt x="176022" y="190500"/>
                  </a:cubicBezTo>
                  <a:close/>
                  <a:moveTo>
                    <a:pt x="153797" y="190500"/>
                  </a:moveTo>
                  <a:cubicBezTo>
                    <a:pt x="156083" y="190500"/>
                    <a:pt x="158369" y="192405"/>
                    <a:pt x="158369" y="195072"/>
                  </a:cubicBezTo>
                  <a:cubicBezTo>
                    <a:pt x="158369" y="197358"/>
                    <a:pt x="156083" y="199644"/>
                    <a:pt x="153797" y="199644"/>
                  </a:cubicBezTo>
                  <a:cubicBezTo>
                    <a:pt x="151130" y="199644"/>
                    <a:pt x="149225" y="197358"/>
                    <a:pt x="149225" y="195072"/>
                  </a:cubicBezTo>
                  <a:cubicBezTo>
                    <a:pt x="149225" y="192405"/>
                    <a:pt x="151130" y="190500"/>
                    <a:pt x="153797" y="190500"/>
                  </a:cubicBezTo>
                  <a:close/>
                  <a:moveTo>
                    <a:pt x="131953" y="190500"/>
                  </a:moveTo>
                  <a:cubicBezTo>
                    <a:pt x="134239" y="190500"/>
                    <a:pt x="136144" y="192405"/>
                    <a:pt x="136144" y="195072"/>
                  </a:cubicBezTo>
                  <a:cubicBezTo>
                    <a:pt x="136144" y="197358"/>
                    <a:pt x="134239" y="199644"/>
                    <a:pt x="131953" y="199644"/>
                  </a:cubicBezTo>
                  <a:cubicBezTo>
                    <a:pt x="129286" y="199644"/>
                    <a:pt x="127000" y="197358"/>
                    <a:pt x="127000" y="195072"/>
                  </a:cubicBezTo>
                  <a:cubicBezTo>
                    <a:pt x="127000" y="192405"/>
                    <a:pt x="129286" y="190500"/>
                    <a:pt x="131953" y="190500"/>
                  </a:cubicBezTo>
                  <a:close/>
                  <a:moveTo>
                    <a:pt x="109728" y="190500"/>
                  </a:moveTo>
                  <a:cubicBezTo>
                    <a:pt x="112014" y="190500"/>
                    <a:pt x="113919" y="192405"/>
                    <a:pt x="113919" y="195072"/>
                  </a:cubicBezTo>
                  <a:cubicBezTo>
                    <a:pt x="113919" y="197358"/>
                    <a:pt x="112014" y="199644"/>
                    <a:pt x="109728" y="199644"/>
                  </a:cubicBezTo>
                  <a:cubicBezTo>
                    <a:pt x="106680" y="199644"/>
                    <a:pt x="104775" y="197358"/>
                    <a:pt x="104775" y="195072"/>
                  </a:cubicBezTo>
                  <a:cubicBezTo>
                    <a:pt x="104775" y="192405"/>
                    <a:pt x="106680" y="190500"/>
                    <a:pt x="109728" y="190500"/>
                  </a:cubicBezTo>
                  <a:close/>
                  <a:moveTo>
                    <a:pt x="87122" y="190500"/>
                  </a:moveTo>
                  <a:cubicBezTo>
                    <a:pt x="89789" y="190500"/>
                    <a:pt x="91694" y="192405"/>
                    <a:pt x="91694" y="195072"/>
                  </a:cubicBezTo>
                  <a:cubicBezTo>
                    <a:pt x="91694" y="197358"/>
                    <a:pt x="89789" y="199644"/>
                    <a:pt x="87122" y="199644"/>
                  </a:cubicBezTo>
                  <a:cubicBezTo>
                    <a:pt x="84455" y="199644"/>
                    <a:pt x="82550" y="197358"/>
                    <a:pt x="82550" y="195072"/>
                  </a:cubicBezTo>
                  <a:cubicBezTo>
                    <a:pt x="82550" y="192405"/>
                    <a:pt x="84455" y="190500"/>
                    <a:pt x="87122" y="190500"/>
                  </a:cubicBezTo>
                  <a:close/>
                  <a:moveTo>
                    <a:pt x="64897" y="190500"/>
                  </a:moveTo>
                  <a:cubicBezTo>
                    <a:pt x="67564" y="190500"/>
                    <a:pt x="69469" y="192405"/>
                    <a:pt x="69469" y="195072"/>
                  </a:cubicBezTo>
                  <a:cubicBezTo>
                    <a:pt x="69469" y="197358"/>
                    <a:pt x="67564" y="199644"/>
                    <a:pt x="64897" y="199644"/>
                  </a:cubicBezTo>
                  <a:cubicBezTo>
                    <a:pt x="62230" y="199644"/>
                    <a:pt x="60325" y="197358"/>
                    <a:pt x="60325" y="195072"/>
                  </a:cubicBezTo>
                  <a:cubicBezTo>
                    <a:pt x="60325" y="192405"/>
                    <a:pt x="62230" y="190500"/>
                    <a:pt x="64897" y="190500"/>
                  </a:cubicBezTo>
                  <a:close/>
                  <a:moveTo>
                    <a:pt x="44259" y="190500"/>
                  </a:moveTo>
                  <a:cubicBezTo>
                    <a:pt x="46545" y="190500"/>
                    <a:pt x="48831" y="192405"/>
                    <a:pt x="48831" y="195072"/>
                  </a:cubicBezTo>
                  <a:cubicBezTo>
                    <a:pt x="48831" y="197358"/>
                    <a:pt x="46545" y="199644"/>
                    <a:pt x="44259" y="199644"/>
                  </a:cubicBezTo>
                  <a:cubicBezTo>
                    <a:pt x="41592" y="199644"/>
                    <a:pt x="39687" y="197358"/>
                    <a:pt x="39687" y="195072"/>
                  </a:cubicBezTo>
                  <a:cubicBezTo>
                    <a:pt x="39687" y="192405"/>
                    <a:pt x="41592" y="190500"/>
                    <a:pt x="44259" y="190500"/>
                  </a:cubicBezTo>
                  <a:close/>
                  <a:moveTo>
                    <a:pt x="30268" y="181743"/>
                  </a:moveTo>
                  <a:lnTo>
                    <a:pt x="10089" y="242204"/>
                  </a:lnTo>
                  <a:lnTo>
                    <a:pt x="275300" y="242204"/>
                  </a:lnTo>
                  <a:lnTo>
                    <a:pt x="255121" y="181743"/>
                  </a:lnTo>
                  <a:lnTo>
                    <a:pt x="30268" y="181743"/>
                  </a:lnTo>
                  <a:close/>
                  <a:moveTo>
                    <a:pt x="193675" y="81756"/>
                  </a:moveTo>
                  <a:cubicBezTo>
                    <a:pt x="188685" y="81756"/>
                    <a:pt x="184765" y="85394"/>
                    <a:pt x="184765" y="90488"/>
                  </a:cubicBezTo>
                  <a:cubicBezTo>
                    <a:pt x="184765" y="95217"/>
                    <a:pt x="188685" y="99219"/>
                    <a:pt x="193675" y="99219"/>
                  </a:cubicBezTo>
                  <a:cubicBezTo>
                    <a:pt x="197951" y="99219"/>
                    <a:pt x="201871" y="95217"/>
                    <a:pt x="201871" y="90488"/>
                  </a:cubicBezTo>
                  <a:cubicBezTo>
                    <a:pt x="201871" y="85394"/>
                    <a:pt x="197951" y="81756"/>
                    <a:pt x="193675" y="81756"/>
                  </a:cubicBezTo>
                  <a:close/>
                  <a:moveTo>
                    <a:pt x="92074" y="81756"/>
                  </a:moveTo>
                  <a:cubicBezTo>
                    <a:pt x="87441" y="81756"/>
                    <a:pt x="83521" y="85394"/>
                    <a:pt x="83521" y="90488"/>
                  </a:cubicBezTo>
                  <a:cubicBezTo>
                    <a:pt x="83521" y="95217"/>
                    <a:pt x="87441" y="99219"/>
                    <a:pt x="92074" y="99219"/>
                  </a:cubicBezTo>
                  <a:cubicBezTo>
                    <a:pt x="96707" y="99219"/>
                    <a:pt x="100627" y="95217"/>
                    <a:pt x="100627" y="90488"/>
                  </a:cubicBezTo>
                  <a:cubicBezTo>
                    <a:pt x="100627" y="85394"/>
                    <a:pt x="96707" y="81756"/>
                    <a:pt x="92074" y="81756"/>
                  </a:cubicBezTo>
                  <a:close/>
                  <a:moveTo>
                    <a:pt x="193675" y="73025"/>
                  </a:moveTo>
                  <a:cubicBezTo>
                    <a:pt x="202941" y="73025"/>
                    <a:pt x="210781" y="80665"/>
                    <a:pt x="210781" y="90488"/>
                  </a:cubicBezTo>
                  <a:cubicBezTo>
                    <a:pt x="210781" y="99946"/>
                    <a:pt x="202941" y="107586"/>
                    <a:pt x="193675" y="107586"/>
                  </a:cubicBezTo>
                  <a:cubicBezTo>
                    <a:pt x="184053" y="107586"/>
                    <a:pt x="176212" y="99946"/>
                    <a:pt x="176212" y="90488"/>
                  </a:cubicBezTo>
                  <a:cubicBezTo>
                    <a:pt x="176212" y="80665"/>
                    <a:pt x="184053" y="73025"/>
                    <a:pt x="193675" y="73025"/>
                  </a:cubicBezTo>
                  <a:close/>
                  <a:moveTo>
                    <a:pt x="92074" y="73025"/>
                  </a:moveTo>
                  <a:cubicBezTo>
                    <a:pt x="101340" y="73025"/>
                    <a:pt x="109180" y="80665"/>
                    <a:pt x="109180" y="90488"/>
                  </a:cubicBezTo>
                  <a:cubicBezTo>
                    <a:pt x="109180" y="99946"/>
                    <a:pt x="101340" y="107586"/>
                    <a:pt x="92074" y="107586"/>
                  </a:cubicBezTo>
                  <a:cubicBezTo>
                    <a:pt x="82452" y="107586"/>
                    <a:pt x="74612" y="99946"/>
                    <a:pt x="74612" y="90488"/>
                  </a:cubicBezTo>
                  <a:cubicBezTo>
                    <a:pt x="74612" y="80665"/>
                    <a:pt x="82452" y="73025"/>
                    <a:pt x="92074" y="73025"/>
                  </a:cubicBezTo>
                  <a:close/>
                  <a:moveTo>
                    <a:pt x="141900" y="53975"/>
                  </a:moveTo>
                  <a:cubicBezTo>
                    <a:pt x="144069" y="53975"/>
                    <a:pt x="146238" y="56144"/>
                    <a:pt x="146238" y="58675"/>
                  </a:cubicBezTo>
                  <a:lnTo>
                    <a:pt x="146238" y="61567"/>
                  </a:lnTo>
                  <a:cubicBezTo>
                    <a:pt x="152022" y="62651"/>
                    <a:pt x="156722" y="66266"/>
                    <a:pt x="158529" y="71689"/>
                  </a:cubicBezTo>
                  <a:cubicBezTo>
                    <a:pt x="159614" y="73858"/>
                    <a:pt x="158529" y="76389"/>
                    <a:pt x="156360" y="77473"/>
                  </a:cubicBezTo>
                  <a:cubicBezTo>
                    <a:pt x="154191" y="78196"/>
                    <a:pt x="151661" y="77112"/>
                    <a:pt x="150576" y="74943"/>
                  </a:cubicBezTo>
                  <a:cubicBezTo>
                    <a:pt x="149492" y="72050"/>
                    <a:pt x="145877" y="69520"/>
                    <a:pt x="141900" y="69520"/>
                  </a:cubicBezTo>
                  <a:cubicBezTo>
                    <a:pt x="136477" y="69520"/>
                    <a:pt x="132501" y="73497"/>
                    <a:pt x="132501" y="77835"/>
                  </a:cubicBezTo>
                  <a:cubicBezTo>
                    <a:pt x="132501" y="83257"/>
                    <a:pt x="135393" y="85788"/>
                    <a:pt x="141900" y="85788"/>
                  </a:cubicBezTo>
                  <a:cubicBezTo>
                    <a:pt x="153107" y="85788"/>
                    <a:pt x="159975" y="92657"/>
                    <a:pt x="159975" y="102779"/>
                  </a:cubicBezTo>
                  <a:cubicBezTo>
                    <a:pt x="159975" y="110732"/>
                    <a:pt x="154191" y="117239"/>
                    <a:pt x="146238" y="119047"/>
                  </a:cubicBezTo>
                  <a:lnTo>
                    <a:pt x="146238" y="122301"/>
                  </a:lnTo>
                  <a:cubicBezTo>
                    <a:pt x="146238" y="124470"/>
                    <a:pt x="144069" y="126639"/>
                    <a:pt x="141900" y="126639"/>
                  </a:cubicBezTo>
                  <a:cubicBezTo>
                    <a:pt x="139369" y="126639"/>
                    <a:pt x="137562" y="124470"/>
                    <a:pt x="137562" y="122301"/>
                  </a:cubicBezTo>
                  <a:lnTo>
                    <a:pt x="137562" y="119047"/>
                  </a:lnTo>
                  <a:cubicBezTo>
                    <a:pt x="131778" y="117962"/>
                    <a:pt x="127440" y="114347"/>
                    <a:pt x="125271" y="108925"/>
                  </a:cubicBezTo>
                  <a:cubicBezTo>
                    <a:pt x="124186" y="106756"/>
                    <a:pt x="125271" y="104225"/>
                    <a:pt x="127440" y="103502"/>
                  </a:cubicBezTo>
                  <a:cubicBezTo>
                    <a:pt x="129609" y="102417"/>
                    <a:pt x="132139" y="103502"/>
                    <a:pt x="132862" y="105671"/>
                  </a:cubicBezTo>
                  <a:cubicBezTo>
                    <a:pt x="134670" y="108925"/>
                    <a:pt x="138285" y="111094"/>
                    <a:pt x="141900" y="111094"/>
                  </a:cubicBezTo>
                  <a:cubicBezTo>
                    <a:pt x="146961" y="111094"/>
                    <a:pt x="151299" y="107479"/>
                    <a:pt x="151299" y="102779"/>
                  </a:cubicBezTo>
                  <a:cubicBezTo>
                    <a:pt x="151299" y="97356"/>
                    <a:pt x="148046" y="94464"/>
                    <a:pt x="141900" y="94464"/>
                  </a:cubicBezTo>
                  <a:cubicBezTo>
                    <a:pt x="128524" y="94464"/>
                    <a:pt x="123825" y="85788"/>
                    <a:pt x="123825" y="77835"/>
                  </a:cubicBezTo>
                  <a:cubicBezTo>
                    <a:pt x="123825" y="69881"/>
                    <a:pt x="129609" y="63374"/>
                    <a:pt x="137562" y="61567"/>
                  </a:cubicBezTo>
                  <a:lnTo>
                    <a:pt x="137562" y="58675"/>
                  </a:lnTo>
                  <a:cubicBezTo>
                    <a:pt x="137562" y="56144"/>
                    <a:pt x="139369" y="53975"/>
                    <a:pt x="141900" y="53975"/>
                  </a:cubicBezTo>
                  <a:close/>
                  <a:moveTo>
                    <a:pt x="78003" y="37164"/>
                  </a:moveTo>
                  <a:cubicBezTo>
                    <a:pt x="76199" y="45753"/>
                    <a:pt x="69344" y="52553"/>
                    <a:pt x="60685" y="53984"/>
                  </a:cubicBezTo>
                  <a:lnTo>
                    <a:pt x="60685" y="126633"/>
                  </a:lnTo>
                  <a:cubicBezTo>
                    <a:pt x="69344" y="128422"/>
                    <a:pt x="76199" y="134864"/>
                    <a:pt x="78003" y="143453"/>
                  </a:cubicBezTo>
                  <a:lnTo>
                    <a:pt x="208973" y="143453"/>
                  </a:lnTo>
                  <a:cubicBezTo>
                    <a:pt x="210416" y="134864"/>
                    <a:pt x="217271" y="128422"/>
                    <a:pt x="225570" y="126633"/>
                  </a:cubicBezTo>
                  <a:lnTo>
                    <a:pt x="225570" y="53984"/>
                  </a:lnTo>
                  <a:cubicBezTo>
                    <a:pt x="217271" y="52553"/>
                    <a:pt x="210416" y="45753"/>
                    <a:pt x="208973" y="37164"/>
                  </a:cubicBezTo>
                  <a:lnTo>
                    <a:pt x="78003" y="37164"/>
                  </a:lnTo>
                  <a:close/>
                  <a:moveTo>
                    <a:pt x="74035" y="28575"/>
                  </a:moveTo>
                  <a:lnTo>
                    <a:pt x="212581" y="28575"/>
                  </a:lnTo>
                  <a:cubicBezTo>
                    <a:pt x="215106" y="28575"/>
                    <a:pt x="216910" y="30722"/>
                    <a:pt x="216910" y="32869"/>
                  </a:cubicBezTo>
                  <a:cubicBezTo>
                    <a:pt x="216910" y="40027"/>
                    <a:pt x="222683" y="45753"/>
                    <a:pt x="229899" y="45753"/>
                  </a:cubicBezTo>
                  <a:cubicBezTo>
                    <a:pt x="232425" y="45753"/>
                    <a:pt x="234589" y="47542"/>
                    <a:pt x="234589" y="50405"/>
                  </a:cubicBezTo>
                  <a:lnTo>
                    <a:pt x="234589" y="130570"/>
                  </a:lnTo>
                  <a:cubicBezTo>
                    <a:pt x="234589" y="132717"/>
                    <a:pt x="232425" y="134864"/>
                    <a:pt x="229899" y="134864"/>
                  </a:cubicBezTo>
                  <a:cubicBezTo>
                    <a:pt x="222683" y="134864"/>
                    <a:pt x="216910" y="140590"/>
                    <a:pt x="216910" y="147748"/>
                  </a:cubicBezTo>
                  <a:cubicBezTo>
                    <a:pt x="216910" y="150253"/>
                    <a:pt x="215106" y="152042"/>
                    <a:pt x="212581" y="152042"/>
                  </a:cubicBezTo>
                  <a:lnTo>
                    <a:pt x="74035" y="152042"/>
                  </a:lnTo>
                  <a:cubicBezTo>
                    <a:pt x="71509" y="152042"/>
                    <a:pt x="69705" y="150253"/>
                    <a:pt x="69705" y="147748"/>
                  </a:cubicBezTo>
                  <a:cubicBezTo>
                    <a:pt x="69705" y="140590"/>
                    <a:pt x="63932" y="134864"/>
                    <a:pt x="56716" y="134864"/>
                  </a:cubicBezTo>
                  <a:cubicBezTo>
                    <a:pt x="54191" y="134864"/>
                    <a:pt x="52387" y="132717"/>
                    <a:pt x="52387" y="130570"/>
                  </a:cubicBezTo>
                  <a:lnTo>
                    <a:pt x="52387" y="50405"/>
                  </a:lnTo>
                  <a:cubicBezTo>
                    <a:pt x="52387" y="47542"/>
                    <a:pt x="54191" y="45753"/>
                    <a:pt x="56716" y="45753"/>
                  </a:cubicBezTo>
                  <a:cubicBezTo>
                    <a:pt x="63932" y="45753"/>
                    <a:pt x="69705" y="40027"/>
                    <a:pt x="69705" y="32869"/>
                  </a:cubicBezTo>
                  <a:cubicBezTo>
                    <a:pt x="69705" y="30722"/>
                    <a:pt x="71509" y="28575"/>
                    <a:pt x="74035" y="28575"/>
                  </a:cubicBezTo>
                  <a:close/>
                  <a:moveTo>
                    <a:pt x="44682" y="8637"/>
                  </a:moveTo>
                  <a:cubicBezTo>
                    <a:pt x="37475" y="8637"/>
                    <a:pt x="31710" y="14395"/>
                    <a:pt x="31710" y="21593"/>
                  </a:cubicBezTo>
                  <a:lnTo>
                    <a:pt x="31710" y="173106"/>
                  </a:lnTo>
                  <a:lnTo>
                    <a:pt x="253680" y="173106"/>
                  </a:lnTo>
                  <a:lnTo>
                    <a:pt x="253680" y="21593"/>
                  </a:lnTo>
                  <a:cubicBezTo>
                    <a:pt x="253680" y="14395"/>
                    <a:pt x="248275" y="8637"/>
                    <a:pt x="241068" y="8637"/>
                  </a:cubicBezTo>
                  <a:lnTo>
                    <a:pt x="44682" y="8637"/>
                  </a:lnTo>
                  <a:close/>
                  <a:moveTo>
                    <a:pt x="44682" y="0"/>
                  </a:moveTo>
                  <a:lnTo>
                    <a:pt x="241068" y="0"/>
                  </a:lnTo>
                  <a:cubicBezTo>
                    <a:pt x="252599" y="0"/>
                    <a:pt x="262688" y="9717"/>
                    <a:pt x="262688" y="21593"/>
                  </a:cubicBezTo>
                  <a:lnTo>
                    <a:pt x="262688" y="176705"/>
                  </a:lnTo>
                  <a:lnTo>
                    <a:pt x="285390" y="245083"/>
                  </a:lnTo>
                  <a:cubicBezTo>
                    <a:pt x="285390" y="245803"/>
                    <a:pt x="285390" y="246163"/>
                    <a:pt x="285390" y="246523"/>
                  </a:cubicBezTo>
                  <a:lnTo>
                    <a:pt x="285390" y="263797"/>
                  </a:lnTo>
                  <a:cubicBezTo>
                    <a:pt x="285390" y="275673"/>
                    <a:pt x="275661" y="285390"/>
                    <a:pt x="264130" y="285390"/>
                  </a:cubicBezTo>
                  <a:lnTo>
                    <a:pt x="21620" y="285390"/>
                  </a:lnTo>
                  <a:cubicBezTo>
                    <a:pt x="9729" y="285390"/>
                    <a:pt x="0" y="275673"/>
                    <a:pt x="0" y="263797"/>
                  </a:cubicBezTo>
                  <a:lnTo>
                    <a:pt x="0" y="246523"/>
                  </a:lnTo>
                  <a:cubicBezTo>
                    <a:pt x="0" y="246163"/>
                    <a:pt x="0" y="245803"/>
                    <a:pt x="0" y="245083"/>
                  </a:cubicBezTo>
                  <a:lnTo>
                    <a:pt x="23062" y="176705"/>
                  </a:lnTo>
                  <a:lnTo>
                    <a:pt x="23062" y="21593"/>
                  </a:lnTo>
                  <a:cubicBezTo>
                    <a:pt x="23062" y="9717"/>
                    <a:pt x="32791" y="0"/>
                    <a:pt x="44682" y="0"/>
                  </a:cubicBezTo>
                  <a:close/>
                </a:path>
              </a:pathLst>
            </a:custGeom>
            <a:solidFill>
              <a:schemeClr val="bg1"/>
            </a:solidFill>
            <a:ln>
              <a:noFill/>
            </a:ln>
            <a:effectLst/>
          </p:spPr>
          <p:txBody>
            <a:bodyPr anchor="ctr"/>
            <a:lstStyle/>
            <a:p>
              <a:endParaRPr lang="en-US" sz="933"/>
            </a:p>
          </p:txBody>
        </p:sp>
        <p:sp>
          <p:nvSpPr>
            <p:cNvPr id="63" name="Freeform 1005">
              <a:extLst>
                <a:ext uri="{FF2B5EF4-FFF2-40B4-BE49-F238E27FC236}">
                  <a16:creationId xmlns:a16="http://schemas.microsoft.com/office/drawing/2014/main" id="{9C44E65A-C1F1-1F49-AA8B-E0E78CD0E0A0}"/>
                </a:ext>
              </a:extLst>
            </p:cNvPr>
            <p:cNvSpPr>
              <a:spLocks noChangeAspect="1" noChangeArrowheads="1"/>
            </p:cNvSpPr>
            <p:nvPr/>
          </p:nvSpPr>
          <p:spPr bwMode="auto">
            <a:xfrm>
              <a:off x="8768767" y="7129669"/>
              <a:ext cx="689420" cy="700159"/>
            </a:xfrm>
            <a:custGeom>
              <a:avLst/>
              <a:gdLst>
                <a:gd name="T0" fmla="*/ 1415018 w 280627"/>
                <a:gd name="T1" fmla="*/ 5217954 h 285391"/>
                <a:gd name="T2" fmla="*/ 1283401 w 280627"/>
                <a:gd name="T3" fmla="*/ 5273784 h 285391"/>
                <a:gd name="T4" fmla="*/ 2144420 w 280627"/>
                <a:gd name="T5" fmla="*/ 5151636 h 285391"/>
                <a:gd name="T6" fmla="*/ 2053437 w 280627"/>
                <a:gd name="T7" fmla="*/ 5242090 h 285391"/>
                <a:gd name="T8" fmla="*/ 172254 w 280627"/>
                <a:gd name="T9" fmla="*/ 5099447 h 285391"/>
                <a:gd name="T10" fmla="*/ 2878396 w 280627"/>
                <a:gd name="T11" fmla="*/ 5334177 h 285391"/>
                <a:gd name="T12" fmla="*/ 172254 w 280627"/>
                <a:gd name="T13" fmla="*/ 4871884 h 285391"/>
                <a:gd name="T14" fmla="*/ 4077676 w 280627"/>
                <a:gd name="T15" fmla="*/ 4202994 h 285391"/>
                <a:gd name="T16" fmla="*/ 4382360 w 280627"/>
                <a:gd name="T17" fmla="*/ 4816288 h 285391"/>
                <a:gd name="T18" fmla="*/ 4396519 w 280627"/>
                <a:gd name="T19" fmla="*/ 4046100 h 285391"/>
                <a:gd name="T20" fmla="*/ 4573675 w 280627"/>
                <a:gd name="T21" fmla="*/ 4046100 h 285391"/>
                <a:gd name="T22" fmla="*/ 4552407 w 280627"/>
                <a:gd name="T23" fmla="*/ 4958898 h 285391"/>
                <a:gd name="T24" fmla="*/ 3850931 w 280627"/>
                <a:gd name="T25" fmla="*/ 4958898 h 285391"/>
                <a:gd name="T26" fmla="*/ 3829639 w 280627"/>
                <a:gd name="T27" fmla="*/ 4046100 h 285391"/>
                <a:gd name="T28" fmla="*/ 3050648 w 280627"/>
                <a:gd name="T29" fmla="*/ 3278722 h 285391"/>
                <a:gd name="T30" fmla="*/ 5268695 w 280627"/>
                <a:gd name="T31" fmla="*/ 5476394 h 285391"/>
                <a:gd name="T32" fmla="*/ 5268695 w 280627"/>
                <a:gd name="T33" fmla="*/ 3143610 h 285391"/>
                <a:gd name="T34" fmla="*/ 2231859 w 280627"/>
                <a:gd name="T35" fmla="*/ 1876588 h 285391"/>
                <a:gd name="T36" fmla="*/ 2566400 w 280627"/>
                <a:gd name="T37" fmla="*/ 2400284 h 285391"/>
                <a:gd name="T38" fmla="*/ 1817300 w 280627"/>
                <a:gd name="T39" fmla="*/ 2450502 h 285391"/>
                <a:gd name="T40" fmla="*/ 2231859 w 280627"/>
                <a:gd name="T41" fmla="*/ 3648501 h 285391"/>
                <a:gd name="T42" fmla="*/ 2057292 w 280627"/>
                <a:gd name="T43" fmla="*/ 3777633 h 285391"/>
                <a:gd name="T44" fmla="*/ 1722745 w 280627"/>
                <a:gd name="T45" fmla="*/ 3253959 h 285391"/>
                <a:gd name="T46" fmla="*/ 2471849 w 280627"/>
                <a:gd name="T47" fmla="*/ 3196534 h 285391"/>
                <a:gd name="T48" fmla="*/ 2057292 w 280627"/>
                <a:gd name="T49" fmla="*/ 2005736 h 285391"/>
                <a:gd name="T50" fmla="*/ 4113020 w 280627"/>
                <a:gd name="T51" fmla="*/ 1770951 h 285391"/>
                <a:gd name="T52" fmla="*/ 4945662 w 280627"/>
                <a:gd name="T53" fmla="*/ 2965804 h 285391"/>
                <a:gd name="T54" fmla="*/ 4113020 w 280627"/>
                <a:gd name="T55" fmla="*/ 1770951 h 285391"/>
                <a:gd name="T56" fmla="*/ 3235552 w 280627"/>
                <a:gd name="T57" fmla="*/ 1996402 h 285391"/>
                <a:gd name="T58" fmla="*/ 866273 w 280627"/>
                <a:gd name="T59" fmla="*/ 2846379 h 285391"/>
                <a:gd name="T60" fmla="*/ 2678929 w 280627"/>
                <a:gd name="T61" fmla="*/ 4110644 h 285391"/>
                <a:gd name="T62" fmla="*/ 695020 w 280627"/>
                <a:gd name="T63" fmla="*/ 2846379 h 285391"/>
                <a:gd name="T64" fmla="*/ 172254 w 280627"/>
                <a:gd name="T65" fmla="*/ 1116585 h 285391"/>
                <a:gd name="T66" fmla="*/ 2878396 w 280627"/>
                <a:gd name="T67" fmla="*/ 4793657 h 285391"/>
                <a:gd name="T68" fmla="*/ 3337771 w 280627"/>
                <a:gd name="T69" fmla="*/ 2965804 h 285391"/>
                <a:gd name="T70" fmla="*/ 4148880 w 280627"/>
                <a:gd name="T71" fmla="*/ 1600225 h 285391"/>
                <a:gd name="T72" fmla="*/ 437824 w 280627"/>
                <a:gd name="T73" fmla="*/ 860578 h 285391"/>
                <a:gd name="T74" fmla="*/ 2081247 w 280627"/>
                <a:gd name="T75" fmla="*/ 526790 h 285391"/>
                <a:gd name="T76" fmla="*/ 552743 w 280627"/>
                <a:gd name="T77" fmla="*/ 177774 h 285391"/>
                <a:gd name="T78" fmla="*/ 437824 w 280627"/>
                <a:gd name="T79" fmla="*/ 689886 h 285391"/>
                <a:gd name="T80" fmla="*/ 4148880 w 280627"/>
                <a:gd name="T81" fmla="*/ 547635 h 285391"/>
                <a:gd name="T82" fmla="*/ 552743 w 280627"/>
                <a:gd name="T83" fmla="*/ 0 h 285391"/>
                <a:gd name="T84" fmla="*/ 4313990 w 280627"/>
                <a:gd name="T85" fmla="*/ 1600225 h 285391"/>
                <a:gd name="T86" fmla="*/ 5117934 w 280627"/>
                <a:gd name="T87" fmla="*/ 2965804 h 285391"/>
                <a:gd name="T88" fmla="*/ 5584498 w 280627"/>
                <a:gd name="T89" fmla="*/ 5334177 h 285391"/>
                <a:gd name="T90" fmla="*/ 0 w 280627"/>
                <a:gd name="T91" fmla="*/ 5099447 h 2853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0627" h="285391">
                  <a:moveTo>
                    <a:pt x="64492" y="260527"/>
                  </a:moveTo>
                  <a:cubicBezTo>
                    <a:pt x="66145" y="258763"/>
                    <a:pt x="68791" y="258763"/>
                    <a:pt x="70114" y="260527"/>
                  </a:cubicBezTo>
                  <a:cubicBezTo>
                    <a:pt x="70775" y="261233"/>
                    <a:pt x="71106" y="262291"/>
                    <a:pt x="71106" y="263702"/>
                  </a:cubicBezTo>
                  <a:cubicBezTo>
                    <a:pt x="71106" y="264760"/>
                    <a:pt x="70775" y="265819"/>
                    <a:pt x="70114" y="266524"/>
                  </a:cubicBezTo>
                  <a:cubicBezTo>
                    <a:pt x="69453" y="267583"/>
                    <a:pt x="68460" y="267935"/>
                    <a:pt x="67468" y="267935"/>
                  </a:cubicBezTo>
                  <a:cubicBezTo>
                    <a:pt x="66476" y="267935"/>
                    <a:pt x="65153" y="267583"/>
                    <a:pt x="64492" y="266524"/>
                  </a:cubicBezTo>
                  <a:cubicBezTo>
                    <a:pt x="63830" y="265819"/>
                    <a:pt x="63500" y="264760"/>
                    <a:pt x="63500" y="263702"/>
                  </a:cubicBezTo>
                  <a:cubicBezTo>
                    <a:pt x="63500" y="262291"/>
                    <a:pt x="63830" y="261233"/>
                    <a:pt x="64492" y="260527"/>
                  </a:cubicBezTo>
                  <a:close/>
                  <a:moveTo>
                    <a:pt x="107759" y="260350"/>
                  </a:moveTo>
                  <a:cubicBezTo>
                    <a:pt x="110426" y="260350"/>
                    <a:pt x="112331" y="262255"/>
                    <a:pt x="112331" y="264922"/>
                  </a:cubicBezTo>
                  <a:cubicBezTo>
                    <a:pt x="112331" y="267208"/>
                    <a:pt x="110426" y="269494"/>
                    <a:pt x="107759" y="269494"/>
                  </a:cubicBezTo>
                  <a:cubicBezTo>
                    <a:pt x="105092" y="269494"/>
                    <a:pt x="103187" y="267208"/>
                    <a:pt x="103187" y="264922"/>
                  </a:cubicBezTo>
                  <a:cubicBezTo>
                    <a:pt x="103187" y="262255"/>
                    <a:pt x="105092" y="260350"/>
                    <a:pt x="107759" y="260350"/>
                  </a:cubicBezTo>
                  <a:close/>
                  <a:moveTo>
                    <a:pt x="8657" y="246213"/>
                  </a:moveTo>
                  <a:lnTo>
                    <a:pt x="8657" y="257714"/>
                  </a:lnTo>
                  <a:cubicBezTo>
                    <a:pt x="8657" y="268138"/>
                    <a:pt x="17313" y="276764"/>
                    <a:pt x="27774" y="276764"/>
                  </a:cubicBezTo>
                  <a:lnTo>
                    <a:pt x="146445" y="276764"/>
                  </a:lnTo>
                  <a:cubicBezTo>
                    <a:pt x="145363" y="274608"/>
                    <a:pt x="144641" y="272092"/>
                    <a:pt x="144641" y="269576"/>
                  </a:cubicBezTo>
                  <a:lnTo>
                    <a:pt x="144641" y="250526"/>
                  </a:lnTo>
                  <a:lnTo>
                    <a:pt x="22003" y="250526"/>
                  </a:lnTo>
                  <a:cubicBezTo>
                    <a:pt x="16953" y="250526"/>
                    <a:pt x="12264" y="249088"/>
                    <a:pt x="8657" y="246213"/>
                  </a:cubicBezTo>
                  <a:close/>
                  <a:moveTo>
                    <a:pt x="210959" y="194388"/>
                  </a:moveTo>
                  <a:cubicBezTo>
                    <a:pt x="205262" y="194388"/>
                    <a:pt x="200989" y="199073"/>
                    <a:pt x="200989" y="204479"/>
                  </a:cubicBezTo>
                  <a:cubicBezTo>
                    <a:pt x="200989" y="207723"/>
                    <a:pt x="202413" y="210606"/>
                    <a:pt x="204906" y="212408"/>
                  </a:cubicBezTo>
                  <a:cubicBezTo>
                    <a:pt x="206330" y="213489"/>
                    <a:pt x="207042" y="214931"/>
                    <a:pt x="206330" y="216733"/>
                  </a:cubicBezTo>
                  <a:lnTo>
                    <a:pt x="201701" y="243403"/>
                  </a:lnTo>
                  <a:lnTo>
                    <a:pt x="220217" y="243403"/>
                  </a:lnTo>
                  <a:lnTo>
                    <a:pt x="215588" y="216733"/>
                  </a:lnTo>
                  <a:cubicBezTo>
                    <a:pt x="215232" y="214931"/>
                    <a:pt x="215944" y="213489"/>
                    <a:pt x="217012" y="212408"/>
                  </a:cubicBezTo>
                  <a:cubicBezTo>
                    <a:pt x="219505" y="210606"/>
                    <a:pt x="220929" y="207723"/>
                    <a:pt x="220929" y="204479"/>
                  </a:cubicBezTo>
                  <a:cubicBezTo>
                    <a:pt x="220929" y="199073"/>
                    <a:pt x="216656" y="194388"/>
                    <a:pt x="210959" y="194388"/>
                  </a:cubicBezTo>
                  <a:close/>
                  <a:moveTo>
                    <a:pt x="210959" y="185738"/>
                  </a:moveTo>
                  <a:cubicBezTo>
                    <a:pt x="221285" y="185738"/>
                    <a:pt x="229831" y="194028"/>
                    <a:pt x="229831" y="204479"/>
                  </a:cubicBezTo>
                  <a:cubicBezTo>
                    <a:pt x="229831" y="209525"/>
                    <a:pt x="227695" y="214210"/>
                    <a:pt x="224490" y="217454"/>
                  </a:cubicBezTo>
                  <a:lnTo>
                    <a:pt x="229831" y="247007"/>
                  </a:lnTo>
                  <a:cubicBezTo>
                    <a:pt x="229831" y="248088"/>
                    <a:pt x="229475" y="249530"/>
                    <a:pt x="228763" y="250611"/>
                  </a:cubicBezTo>
                  <a:cubicBezTo>
                    <a:pt x="227695" y="251332"/>
                    <a:pt x="226627" y="252053"/>
                    <a:pt x="225558" y="252053"/>
                  </a:cubicBezTo>
                  <a:lnTo>
                    <a:pt x="196716" y="252053"/>
                  </a:lnTo>
                  <a:cubicBezTo>
                    <a:pt x="195292" y="252053"/>
                    <a:pt x="194224" y="251332"/>
                    <a:pt x="193512" y="250611"/>
                  </a:cubicBezTo>
                  <a:cubicBezTo>
                    <a:pt x="192799" y="249530"/>
                    <a:pt x="192087" y="248088"/>
                    <a:pt x="192443" y="247007"/>
                  </a:cubicBezTo>
                  <a:lnTo>
                    <a:pt x="197784" y="217454"/>
                  </a:lnTo>
                  <a:cubicBezTo>
                    <a:pt x="194224" y="214210"/>
                    <a:pt x="192443" y="209525"/>
                    <a:pt x="192443" y="204479"/>
                  </a:cubicBezTo>
                  <a:cubicBezTo>
                    <a:pt x="192443" y="194028"/>
                    <a:pt x="200989" y="185738"/>
                    <a:pt x="210959" y="185738"/>
                  </a:cubicBezTo>
                  <a:close/>
                  <a:moveTo>
                    <a:pt x="160512" y="158870"/>
                  </a:moveTo>
                  <a:cubicBezTo>
                    <a:pt x="156545" y="158870"/>
                    <a:pt x="153298" y="161745"/>
                    <a:pt x="153298" y="165699"/>
                  </a:cubicBezTo>
                  <a:lnTo>
                    <a:pt x="153298" y="269576"/>
                  </a:lnTo>
                  <a:cubicBezTo>
                    <a:pt x="153298" y="273529"/>
                    <a:pt x="156545" y="276764"/>
                    <a:pt x="160512" y="276764"/>
                  </a:cubicBezTo>
                  <a:lnTo>
                    <a:pt x="264756" y="276764"/>
                  </a:lnTo>
                  <a:cubicBezTo>
                    <a:pt x="268363" y="276764"/>
                    <a:pt x="271970" y="273529"/>
                    <a:pt x="271970" y="269576"/>
                  </a:cubicBezTo>
                  <a:lnTo>
                    <a:pt x="271970" y="165699"/>
                  </a:lnTo>
                  <a:cubicBezTo>
                    <a:pt x="271970" y="161745"/>
                    <a:pt x="268363" y="158870"/>
                    <a:pt x="264756" y="158870"/>
                  </a:cubicBezTo>
                  <a:lnTo>
                    <a:pt x="160512" y="158870"/>
                  </a:lnTo>
                  <a:close/>
                  <a:moveTo>
                    <a:pt x="107767" y="90488"/>
                  </a:moveTo>
                  <a:cubicBezTo>
                    <a:pt x="110325" y="90488"/>
                    <a:pt x="112153" y="92300"/>
                    <a:pt x="112153" y="94838"/>
                  </a:cubicBezTo>
                  <a:lnTo>
                    <a:pt x="112153" y="101002"/>
                  </a:lnTo>
                  <a:cubicBezTo>
                    <a:pt x="120558" y="102814"/>
                    <a:pt x="127868" y="107890"/>
                    <a:pt x="131157" y="115503"/>
                  </a:cubicBezTo>
                  <a:cubicBezTo>
                    <a:pt x="132253" y="117678"/>
                    <a:pt x="131157" y="120216"/>
                    <a:pt x="128964" y="121304"/>
                  </a:cubicBezTo>
                  <a:cubicBezTo>
                    <a:pt x="126771" y="122029"/>
                    <a:pt x="124213" y="121304"/>
                    <a:pt x="123117" y="119129"/>
                  </a:cubicBezTo>
                  <a:cubicBezTo>
                    <a:pt x="120558" y="113328"/>
                    <a:pt x="114711" y="109703"/>
                    <a:pt x="107767" y="109703"/>
                  </a:cubicBezTo>
                  <a:cubicBezTo>
                    <a:pt x="98630" y="109703"/>
                    <a:pt x="91321" y="115866"/>
                    <a:pt x="91321" y="123842"/>
                  </a:cubicBezTo>
                  <a:cubicBezTo>
                    <a:pt x="91321" y="130368"/>
                    <a:pt x="93879" y="138343"/>
                    <a:pt x="107767" y="138343"/>
                  </a:cubicBezTo>
                  <a:cubicBezTo>
                    <a:pt x="126406" y="138343"/>
                    <a:pt x="132984" y="150307"/>
                    <a:pt x="132984" y="161546"/>
                  </a:cubicBezTo>
                  <a:cubicBezTo>
                    <a:pt x="132984" y="172785"/>
                    <a:pt x="123848" y="182574"/>
                    <a:pt x="112153" y="184386"/>
                  </a:cubicBezTo>
                  <a:lnTo>
                    <a:pt x="112153" y="190913"/>
                  </a:lnTo>
                  <a:cubicBezTo>
                    <a:pt x="112153" y="193088"/>
                    <a:pt x="110325" y="194901"/>
                    <a:pt x="107767" y="194901"/>
                  </a:cubicBezTo>
                  <a:cubicBezTo>
                    <a:pt x="105209" y="194901"/>
                    <a:pt x="103381" y="193088"/>
                    <a:pt x="103381" y="190913"/>
                  </a:cubicBezTo>
                  <a:lnTo>
                    <a:pt x="103381" y="184386"/>
                  </a:lnTo>
                  <a:cubicBezTo>
                    <a:pt x="94610" y="182936"/>
                    <a:pt x="87666" y="177498"/>
                    <a:pt x="84012" y="169885"/>
                  </a:cubicBezTo>
                  <a:cubicBezTo>
                    <a:pt x="83281" y="167709"/>
                    <a:pt x="84377" y="165172"/>
                    <a:pt x="86570" y="164447"/>
                  </a:cubicBezTo>
                  <a:cubicBezTo>
                    <a:pt x="88763" y="163359"/>
                    <a:pt x="91321" y="164447"/>
                    <a:pt x="92417" y="166622"/>
                  </a:cubicBezTo>
                  <a:cubicBezTo>
                    <a:pt x="94610" y="172423"/>
                    <a:pt x="100823" y="176048"/>
                    <a:pt x="107767" y="176048"/>
                  </a:cubicBezTo>
                  <a:cubicBezTo>
                    <a:pt x="116904" y="176048"/>
                    <a:pt x="124213" y="169522"/>
                    <a:pt x="124213" y="161546"/>
                  </a:cubicBezTo>
                  <a:cubicBezTo>
                    <a:pt x="124213" y="155020"/>
                    <a:pt x="121289" y="147044"/>
                    <a:pt x="107767" y="147044"/>
                  </a:cubicBezTo>
                  <a:cubicBezTo>
                    <a:pt x="89128" y="147044"/>
                    <a:pt x="82550" y="135081"/>
                    <a:pt x="82550" y="123842"/>
                  </a:cubicBezTo>
                  <a:cubicBezTo>
                    <a:pt x="82550" y="112603"/>
                    <a:pt x="91321" y="103177"/>
                    <a:pt x="103381" y="101364"/>
                  </a:cubicBezTo>
                  <a:lnTo>
                    <a:pt x="103381" y="94838"/>
                  </a:lnTo>
                  <a:cubicBezTo>
                    <a:pt x="103381" y="92300"/>
                    <a:pt x="105209" y="90488"/>
                    <a:pt x="107767" y="90488"/>
                  </a:cubicBezTo>
                  <a:close/>
                  <a:moveTo>
                    <a:pt x="206683" y="89499"/>
                  </a:moveTo>
                  <a:cubicBezTo>
                    <a:pt x="190090" y="89499"/>
                    <a:pt x="176383" y="103157"/>
                    <a:pt x="176383" y="119691"/>
                  </a:cubicBezTo>
                  <a:lnTo>
                    <a:pt x="176383" y="149884"/>
                  </a:lnTo>
                  <a:lnTo>
                    <a:pt x="248524" y="149884"/>
                  </a:lnTo>
                  <a:lnTo>
                    <a:pt x="248524" y="119691"/>
                  </a:lnTo>
                  <a:cubicBezTo>
                    <a:pt x="248524" y="103157"/>
                    <a:pt x="235178" y="89499"/>
                    <a:pt x="218225" y="89499"/>
                  </a:cubicBezTo>
                  <a:lnTo>
                    <a:pt x="206683" y="89499"/>
                  </a:lnTo>
                  <a:close/>
                  <a:moveTo>
                    <a:pt x="108081" y="69850"/>
                  </a:moveTo>
                  <a:cubicBezTo>
                    <a:pt x="129239" y="69850"/>
                    <a:pt x="148962" y="78874"/>
                    <a:pt x="162948" y="94757"/>
                  </a:cubicBezTo>
                  <a:cubicBezTo>
                    <a:pt x="164741" y="96923"/>
                    <a:pt x="164383" y="99450"/>
                    <a:pt x="162589" y="100893"/>
                  </a:cubicBezTo>
                  <a:cubicBezTo>
                    <a:pt x="160796" y="102337"/>
                    <a:pt x="158286" y="102337"/>
                    <a:pt x="156493" y="100532"/>
                  </a:cubicBezTo>
                  <a:cubicBezTo>
                    <a:pt x="144300" y="86455"/>
                    <a:pt x="126729" y="78513"/>
                    <a:pt x="108081" y="78513"/>
                  </a:cubicBezTo>
                  <a:cubicBezTo>
                    <a:pt x="72579" y="78513"/>
                    <a:pt x="43531" y="107752"/>
                    <a:pt x="43531" y="143849"/>
                  </a:cubicBezTo>
                  <a:cubicBezTo>
                    <a:pt x="43531" y="179586"/>
                    <a:pt x="72579" y="208825"/>
                    <a:pt x="108081" y="208825"/>
                  </a:cubicBezTo>
                  <a:cubicBezTo>
                    <a:pt x="115253" y="208825"/>
                    <a:pt x="122425" y="207381"/>
                    <a:pt x="129239" y="205215"/>
                  </a:cubicBezTo>
                  <a:cubicBezTo>
                    <a:pt x="131391" y="204132"/>
                    <a:pt x="133901" y="205576"/>
                    <a:pt x="134618" y="207742"/>
                  </a:cubicBezTo>
                  <a:cubicBezTo>
                    <a:pt x="135335" y="209908"/>
                    <a:pt x="134259" y="212435"/>
                    <a:pt x="132108" y="213157"/>
                  </a:cubicBezTo>
                  <a:cubicBezTo>
                    <a:pt x="124218" y="216044"/>
                    <a:pt x="116329" y="217127"/>
                    <a:pt x="108081" y="217127"/>
                  </a:cubicBezTo>
                  <a:cubicBezTo>
                    <a:pt x="67558" y="217127"/>
                    <a:pt x="34925" y="184278"/>
                    <a:pt x="34925" y="143849"/>
                  </a:cubicBezTo>
                  <a:cubicBezTo>
                    <a:pt x="34925" y="103059"/>
                    <a:pt x="67558" y="69850"/>
                    <a:pt x="108081" y="69850"/>
                  </a:cubicBezTo>
                  <a:close/>
                  <a:moveTo>
                    <a:pt x="22003" y="43491"/>
                  </a:moveTo>
                  <a:cubicBezTo>
                    <a:pt x="14789" y="43491"/>
                    <a:pt x="8657" y="49242"/>
                    <a:pt x="8657" y="56431"/>
                  </a:cubicBezTo>
                  <a:lnTo>
                    <a:pt x="8657" y="229319"/>
                  </a:lnTo>
                  <a:cubicBezTo>
                    <a:pt x="8657" y="236508"/>
                    <a:pt x="14789" y="242259"/>
                    <a:pt x="22003" y="242259"/>
                  </a:cubicBezTo>
                  <a:lnTo>
                    <a:pt x="144641" y="242259"/>
                  </a:lnTo>
                  <a:lnTo>
                    <a:pt x="144641" y="165699"/>
                  </a:lnTo>
                  <a:cubicBezTo>
                    <a:pt x="144641" y="157072"/>
                    <a:pt x="151855" y="149884"/>
                    <a:pt x="160512" y="149884"/>
                  </a:cubicBezTo>
                  <a:lnTo>
                    <a:pt x="167726" y="149884"/>
                  </a:lnTo>
                  <a:lnTo>
                    <a:pt x="167726" y="119691"/>
                  </a:lnTo>
                  <a:cubicBezTo>
                    <a:pt x="167726" y="98125"/>
                    <a:pt x="185040" y="80872"/>
                    <a:pt x="206683" y="80872"/>
                  </a:cubicBezTo>
                  <a:lnTo>
                    <a:pt x="208486" y="80872"/>
                  </a:lnTo>
                  <a:lnTo>
                    <a:pt x="208486" y="56431"/>
                  </a:lnTo>
                  <a:cubicBezTo>
                    <a:pt x="208486" y="49242"/>
                    <a:pt x="202354" y="43491"/>
                    <a:pt x="195140" y="43491"/>
                  </a:cubicBezTo>
                  <a:lnTo>
                    <a:pt x="22003" y="43491"/>
                  </a:lnTo>
                  <a:close/>
                  <a:moveTo>
                    <a:pt x="104584" y="17463"/>
                  </a:moveTo>
                  <a:cubicBezTo>
                    <a:pt x="107251" y="17463"/>
                    <a:pt x="109156" y="19661"/>
                    <a:pt x="109156" y="22225"/>
                  </a:cubicBezTo>
                  <a:cubicBezTo>
                    <a:pt x="109156" y="24423"/>
                    <a:pt x="107251" y="26621"/>
                    <a:pt x="104584" y="26621"/>
                  </a:cubicBezTo>
                  <a:cubicBezTo>
                    <a:pt x="101917" y="26621"/>
                    <a:pt x="100012" y="24423"/>
                    <a:pt x="100012" y="22225"/>
                  </a:cubicBezTo>
                  <a:cubicBezTo>
                    <a:pt x="100012" y="19661"/>
                    <a:pt x="101917" y="17463"/>
                    <a:pt x="104584" y="17463"/>
                  </a:cubicBezTo>
                  <a:close/>
                  <a:moveTo>
                    <a:pt x="27774" y="8986"/>
                  </a:moveTo>
                  <a:cubicBezTo>
                    <a:pt x="17313" y="8986"/>
                    <a:pt x="8657" y="17253"/>
                    <a:pt x="8657" y="27676"/>
                  </a:cubicBezTo>
                  <a:lnTo>
                    <a:pt x="8657" y="39178"/>
                  </a:lnTo>
                  <a:cubicBezTo>
                    <a:pt x="12264" y="36303"/>
                    <a:pt x="16953" y="34865"/>
                    <a:pt x="22003" y="34865"/>
                  </a:cubicBezTo>
                  <a:lnTo>
                    <a:pt x="195140" y="34865"/>
                  </a:lnTo>
                  <a:cubicBezTo>
                    <a:pt x="200190" y="34865"/>
                    <a:pt x="204518" y="36303"/>
                    <a:pt x="208486" y="39178"/>
                  </a:cubicBezTo>
                  <a:lnTo>
                    <a:pt x="208486" y="27676"/>
                  </a:lnTo>
                  <a:cubicBezTo>
                    <a:pt x="208486" y="17253"/>
                    <a:pt x="199829" y="8986"/>
                    <a:pt x="189368" y="8986"/>
                  </a:cubicBezTo>
                  <a:lnTo>
                    <a:pt x="27774" y="8986"/>
                  </a:lnTo>
                  <a:close/>
                  <a:moveTo>
                    <a:pt x="27774" y="0"/>
                  </a:moveTo>
                  <a:lnTo>
                    <a:pt x="189368" y="0"/>
                  </a:lnTo>
                  <a:cubicBezTo>
                    <a:pt x="204518" y="0"/>
                    <a:pt x="216782" y="12580"/>
                    <a:pt x="216782" y="27676"/>
                  </a:cubicBezTo>
                  <a:lnTo>
                    <a:pt x="216782" y="80872"/>
                  </a:lnTo>
                  <a:lnTo>
                    <a:pt x="218225" y="80872"/>
                  </a:lnTo>
                  <a:cubicBezTo>
                    <a:pt x="239867" y="80872"/>
                    <a:pt x="257181" y="98125"/>
                    <a:pt x="257181" y="119691"/>
                  </a:cubicBezTo>
                  <a:lnTo>
                    <a:pt x="257181" y="149884"/>
                  </a:lnTo>
                  <a:lnTo>
                    <a:pt x="264756" y="149884"/>
                  </a:lnTo>
                  <a:cubicBezTo>
                    <a:pt x="273412" y="149884"/>
                    <a:pt x="280627" y="157072"/>
                    <a:pt x="280627" y="165699"/>
                  </a:cubicBezTo>
                  <a:lnTo>
                    <a:pt x="280627" y="269576"/>
                  </a:lnTo>
                  <a:cubicBezTo>
                    <a:pt x="280627" y="278202"/>
                    <a:pt x="273412" y="285391"/>
                    <a:pt x="264756" y="285391"/>
                  </a:cubicBezTo>
                  <a:lnTo>
                    <a:pt x="27774" y="285391"/>
                  </a:lnTo>
                  <a:cubicBezTo>
                    <a:pt x="12264" y="285391"/>
                    <a:pt x="0" y="273170"/>
                    <a:pt x="0" y="257714"/>
                  </a:cubicBezTo>
                  <a:lnTo>
                    <a:pt x="0" y="27676"/>
                  </a:lnTo>
                  <a:cubicBezTo>
                    <a:pt x="0" y="12580"/>
                    <a:pt x="12264" y="0"/>
                    <a:pt x="27774" y="0"/>
                  </a:cubicBezTo>
                  <a:close/>
                </a:path>
              </a:pathLst>
            </a:custGeom>
            <a:solidFill>
              <a:schemeClr val="bg1"/>
            </a:solidFill>
            <a:ln>
              <a:noFill/>
            </a:ln>
            <a:effectLst/>
          </p:spPr>
          <p:txBody>
            <a:bodyPr anchor="ctr"/>
            <a:lstStyle/>
            <a:p>
              <a:endParaRPr lang="en-US" sz="933"/>
            </a:p>
          </p:txBody>
        </p:sp>
        <p:sp>
          <p:nvSpPr>
            <p:cNvPr id="67" name="Freeform 1007">
              <a:extLst>
                <a:ext uri="{FF2B5EF4-FFF2-40B4-BE49-F238E27FC236}">
                  <a16:creationId xmlns:a16="http://schemas.microsoft.com/office/drawing/2014/main" id="{5D2E4E66-721C-284E-9D51-4DB2277A13F5}"/>
                </a:ext>
              </a:extLst>
            </p:cNvPr>
            <p:cNvSpPr>
              <a:spLocks noChangeAspect="1" noChangeArrowheads="1"/>
            </p:cNvSpPr>
            <p:nvPr/>
          </p:nvSpPr>
          <p:spPr bwMode="auto">
            <a:xfrm>
              <a:off x="9533441" y="3673641"/>
              <a:ext cx="700159" cy="670089"/>
            </a:xfrm>
            <a:custGeom>
              <a:avLst/>
              <a:gdLst>
                <a:gd name="T0" fmla="*/ 2160287 w 285390"/>
                <a:gd name="T1" fmla="*/ 4619449 h 272691"/>
                <a:gd name="T2" fmla="*/ 1979031 w 285390"/>
                <a:gd name="T3" fmla="*/ 4008439 h 272691"/>
                <a:gd name="T4" fmla="*/ 2160287 w 285390"/>
                <a:gd name="T5" fmla="*/ 2774841 h 272691"/>
                <a:gd name="T6" fmla="*/ 1979031 w 285390"/>
                <a:gd name="T7" fmla="*/ 3544018 h 272691"/>
                <a:gd name="T8" fmla="*/ 4507862 w 285390"/>
                <a:gd name="T9" fmla="*/ 2449124 h 272691"/>
                <a:gd name="T10" fmla="*/ 5476397 w 285390"/>
                <a:gd name="T11" fmla="*/ 2935740 h 272691"/>
                <a:gd name="T12" fmla="*/ 3710289 w 285390"/>
                <a:gd name="T13" fmla="*/ 2449124 h 272691"/>
                <a:gd name="T14" fmla="*/ 4336964 w 285390"/>
                <a:gd name="T15" fmla="*/ 5111254 h 272691"/>
                <a:gd name="T16" fmla="*/ 3026617 w 285390"/>
                <a:gd name="T17" fmla="*/ 2449124 h 272691"/>
                <a:gd name="T18" fmla="*/ 3539366 w 285390"/>
                <a:gd name="T19" fmla="*/ 2449124 h 272691"/>
                <a:gd name="T20" fmla="*/ 1310372 w 285390"/>
                <a:gd name="T21" fmla="*/ 5111254 h 272691"/>
                <a:gd name="T22" fmla="*/ 2855719 w 285390"/>
                <a:gd name="T23" fmla="*/ 2449124 h 272691"/>
                <a:gd name="T24" fmla="*/ 170922 w 285390"/>
                <a:gd name="T25" fmla="*/ 2935740 h 272691"/>
                <a:gd name="T26" fmla="*/ 1146545 w 285390"/>
                <a:gd name="T27" fmla="*/ 2449124 h 272691"/>
                <a:gd name="T28" fmla="*/ 4992139 w 285390"/>
                <a:gd name="T29" fmla="*/ 2277364 h 272691"/>
                <a:gd name="T30" fmla="*/ 4507862 w 285390"/>
                <a:gd name="T31" fmla="*/ 3594108 h 272691"/>
                <a:gd name="T32" fmla="*/ 1459900 w 285390"/>
                <a:gd name="T33" fmla="*/ 5433237 h 272691"/>
                <a:gd name="T34" fmla="*/ 662245 w 285390"/>
                <a:gd name="T35" fmla="*/ 3594108 h 272691"/>
                <a:gd name="T36" fmla="*/ 4307306 w 285390"/>
                <a:gd name="T37" fmla="*/ 446898 h 272691"/>
                <a:gd name="T38" fmla="*/ 4833418 w 285390"/>
                <a:gd name="T39" fmla="*/ 446898 h 272691"/>
                <a:gd name="T40" fmla="*/ 4749247 w 285390"/>
                <a:gd name="T41" fmla="*/ 774922 h 272691"/>
                <a:gd name="T42" fmla="*/ 4896538 w 285390"/>
                <a:gd name="T43" fmla="*/ 1131561 h 272691"/>
                <a:gd name="T44" fmla="*/ 4426581 w 285390"/>
                <a:gd name="T45" fmla="*/ 1110172 h 272691"/>
                <a:gd name="T46" fmla="*/ 4307306 w 285390"/>
                <a:gd name="T47" fmla="*/ 988938 h 272691"/>
                <a:gd name="T48" fmla="*/ 4307306 w 285390"/>
                <a:gd name="T49" fmla="*/ 446898 h 272691"/>
                <a:gd name="T50" fmla="*/ 3436258 w 285390"/>
                <a:gd name="T51" fmla="*/ 653650 h 272691"/>
                <a:gd name="T52" fmla="*/ 3765966 w 285390"/>
                <a:gd name="T53" fmla="*/ 568148 h 272691"/>
                <a:gd name="T54" fmla="*/ 3765966 w 285390"/>
                <a:gd name="T55" fmla="*/ 1110172 h 272691"/>
                <a:gd name="T56" fmla="*/ 3436258 w 285390"/>
                <a:gd name="T57" fmla="*/ 896183 h 272691"/>
                <a:gd name="T58" fmla="*/ 3113573 w 285390"/>
                <a:gd name="T59" fmla="*/ 1110172 h 272691"/>
                <a:gd name="T60" fmla="*/ 3113573 w 285390"/>
                <a:gd name="T61" fmla="*/ 568148 h 272691"/>
                <a:gd name="T62" fmla="*/ 2039133 w 285390"/>
                <a:gd name="T63" fmla="*/ 446898 h 272691"/>
                <a:gd name="T64" fmla="*/ 2572253 w 285390"/>
                <a:gd name="T65" fmla="*/ 446898 h 272691"/>
                <a:gd name="T66" fmla="*/ 2572253 w 285390"/>
                <a:gd name="T67" fmla="*/ 988938 h 272691"/>
                <a:gd name="T68" fmla="*/ 2452979 w 285390"/>
                <a:gd name="T69" fmla="*/ 1110172 h 272691"/>
                <a:gd name="T70" fmla="*/ 1975988 w 285390"/>
                <a:gd name="T71" fmla="*/ 1131561 h 272691"/>
                <a:gd name="T72" fmla="*/ 2123325 w 285390"/>
                <a:gd name="T73" fmla="*/ 774922 h 272691"/>
                <a:gd name="T74" fmla="*/ 726142 w 285390"/>
                <a:gd name="T75" fmla="*/ 446898 h 272691"/>
                <a:gd name="T76" fmla="*/ 1252253 w 285390"/>
                <a:gd name="T77" fmla="*/ 446898 h 272691"/>
                <a:gd name="T78" fmla="*/ 1168110 w 285390"/>
                <a:gd name="T79" fmla="*/ 774922 h 272691"/>
                <a:gd name="T80" fmla="*/ 1315376 w 285390"/>
                <a:gd name="T81" fmla="*/ 1131561 h 272691"/>
                <a:gd name="T82" fmla="*/ 845420 w 285390"/>
                <a:gd name="T83" fmla="*/ 1110172 h 272691"/>
                <a:gd name="T84" fmla="*/ 726142 w 285390"/>
                <a:gd name="T85" fmla="*/ 988938 h 272691"/>
                <a:gd name="T86" fmla="*/ 726142 w 285390"/>
                <a:gd name="T87" fmla="*/ 446898 h 272691"/>
                <a:gd name="T88" fmla="*/ 170922 w 285390"/>
                <a:gd name="T89" fmla="*/ 1235634 h 272691"/>
                <a:gd name="T90" fmla="*/ 5476397 w 285390"/>
                <a:gd name="T91" fmla="*/ 1235634 h 272691"/>
                <a:gd name="T92" fmla="*/ 313335 w 285390"/>
                <a:gd name="T93" fmla="*/ 171368 h 272691"/>
                <a:gd name="T94" fmla="*/ 5647299 w 285390"/>
                <a:gd name="T95" fmla="*/ 314265 h 272691"/>
                <a:gd name="T96" fmla="*/ 313335 w 285390"/>
                <a:gd name="T97" fmla="*/ 1542726 h 272691"/>
                <a:gd name="T98" fmla="*/ 313335 w 285390"/>
                <a:gd name="T99" fmla="*/ 0 h 2726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85390" h="272691">
                  <a:moveTo>
                    <a:pt x="104774" y="196850"/>
                  </a:moveTo>
                  <a:cubicBezTo>
                    <a:pt x="106973" y="196850"/>
                    <a:pt x="109171" y="198654"/>
                    <a:pt x="109171" y="201180"/>
                  </a:cubicBezTo>
                  <a:lnTo>
                    <a:pt x="109171" y="231847"/>
                  </a:lnTo>
                  <a:cubicBezTo>
                    <a:pt x="109171" y="234373"/>
                    <a:pt x="106973" y="236176"/>
                    <a:pt x="104774" y="236176"/>
                  </a:cubicBezTo>
                  <a:cubicBezTo>
                    <a:pt x="102210" y="236176"/>
                    <a:pt x="100012" y="234373"/>
                    <a:pt x="100012" y="231847"/>
                  </a:cubicBezTo>
                  <a:lnTo>
                    <a:pt x="100012" y="201180"/>
                  </a:lnTo>
                  <a:cubicBezTo>
                    <a:pt x="100012" y="198654"/>
                    <a:pt x="102210" y="196850"/>
                    <a:pt x="104774" y="196850"/>
                  </a:cubicBezTo>
                  <a:close/>
                  <a:moveTo>
                    <a:pt x="104774" y="134937"/>
                  </a:moveTo>
                  <a:cubicBezTo>
                    <a:pt x="106973" y="134937"/>
                    <a:pt x="109171" y="136741"/>
                    <a:pt x="109171" y="139267"/>
                  </a:cubicBezTo>
                  <a:lnTo>
                    <a:pt x="109171" y="177872"/>
                  </a:lnTo>
                  <a:cubicBezTo>
                    <a:pt x="109171" y="180037"/>
                    <a:pt x="106973" y="182201"/>
                    <a:pt x="104774" y="182201"/>
                  </a:cubicBezTo>
                  <a:cubicBezTo>
                    <a:pt x="102210" y="182201"/>
                    <a:pt x="100012" y="180037"/>
                    <a:pt x="100012" y="177872"/>
                  </a:cubicBezTo>
                  <a:lnTo>
                    <a:pt x="100012" y="139267"/>
                  </a:lnTo>
                  <a:cubicBezTo>
                    <a:pt x="100012" y="136741"/>
                    <a:pt x="102210" y="134937"/>
                    <a:pt x="104774" y="134937"/>
                  </a:cubicBezTo>
                  <a:close/>
                  <a:moveTo>
                    <a:pt x="227808" y="122920"/>
                  </a:moveTo>
                  <a:lnTo>
                    <a:pt x="227808" y="171766"/>
                  </a:lnTo>
                  <a:lnTo>
                    <a:pt x="252281" y="171766"/>
                  </a:lnTo>
                  <a:cubicBezTo>
                    <a:pt x="265956" y="171766"/>
                    <a:pt x="276753" y="160632"/>
                    <a:pt x="276753" y="147343"/>
                  </a:cubicBezTo>
                  <a:cubicBezTo>
                    <a:pt x="276753" y="133695"/>
                    <a:pt x="265956" y="122920"/>
                    <a:pt x="252281" y="122920"/>
                  </a:cubicBezTo>
                  <a:lnTo>
                    <a:pt x="227808" y="122920"/>
                  </a:lnTo>
                  <a:close/>
                  <a:moveTo>
                    <a:pt x="187501" y="122920"/>
                  </a:moveTo>
                  <a:lnTo>
                    <a:pt x="187501" y="263712"/>
                  </a:lnTo>
                  <a:lnTo>
                    <a:pt x="211973" y="263712"/>
                  </a:lnTo>
                  <a:cubicBezTo>
                    <a:pt x="215932" y="263712"/>
                    <a:pt x="219171" y="260839"/>
                    <a:pt x="219171" y="256529"/>
                  </a:cubicBezTo>
                  <a:lnTo>
                    <a:pt x="219171" y="122920"/>
                  </a:lnTo>
                  <a:lnTo>
                    <a:pt x="187501" y="122920"/>
                  </a:lnTo>
                  <a:close/>
                  <a:moveTo>
                    <a:pt x="152952" y="122920"/>
                  </a:moveTo>
                  <a:lnTo>
                    <a:pt x="152952" y="263712"/>
                  </a:lnTo>
                  <a:lnTo>
                    <a:pt x="178864" y="263712"/>
                  </a:lnTo>
                  <a:lnTo>
                    <a:pt x="178864" y="122920"/>
                  </a:lnTo>
                  <a:lnTo>
                    <a:pt x="152952" y="122920"/>
                  </a:lnTo>
                  <a:close/>
                  <a:moveTo>
                    <a:pt x="66219" y="122920"/>
                  </a:moveTo>
                  <a:lnTo>
                    <a:pt x="66219" y="256529"/>
                  </a:lnTo>
                  <a:cubicBezTo>
                    <a:pt x="66219" y="260839"/>
                    <a:pt x="69818" y="263712"/>
                    <a:pt x="73777" y="263712"/>
                  </a:cubicBezTo>
                  <a:lnTo>
                    <a:pt x="144315" y="263712"/>
                  </a:lnTo>
                  <a:lnTo>
                    <a:pt x="144315" y="122920"/>
                  </a:lnTo>
                  <a:lnTo>
                    <a:pt x="66219" y="122920"/>
                  </a:lnTo>
                  <a:close/>
                  <a:moveTo>
                    <a:pt x="33469" y="122920"/>
                  </a:moveTo>
                  <a:cubicBezTo>
                    <a:pt x="19794" y="122920"/>
                    <a:pt x="8637" y="133695"/>
                    <a:pt x="8637" y="147343"/>
                  </a:cubicBezTo>
                  <a:cubicBezTo>
                    <a:pt x="8637" y="160632"/>
                    <a:pt x="19794" y="171766"/>
                    <a:pt x="33469" y="171766"/>
                  </a:cubicBezTo>
                  <a:lnTo>
                    <a:pt x="57942" y="171766"/>
                  </a:lnTo>
                  <a:lnTo>
                    <a:pt x="57942" y="122920"/>
                  </a:lnTo>
                  <a:lnTo>
                    <a:pt x="33469" y="122920"/>
                  </a:lnTo>
                  <a:close/>
                  <a:moveTo>
                    <a:pt x="33469" y="114300"/>
                  </a:moveTo>
                  <a:lnTo>
                    <a:pt x="252281" y="114300"/>
                  </a:lnTo>
                  <a:cubicBezTo>
                    <a:pt x="270635" y="114300"/>
                    <a:pt x="285390" y="129026"/>
                    <a:pt x="285390" y="147343"/>
                  </a:cubicBezTo>
                  <a:cubicBezTo>
                    <a:pt x="285390" y="165661"/>
                    <a:pt x="270635" y="180386"/>
                    <a:pt x="252281" y="180386"/>
                  </a:cubicBezTo>
                  <a:lnTo>
                    <a:pt x="227808" y="180386"/>
                  </a:lnTo>
                  <a:lnTo>
                    <a:pt x="227808" y="256529"/>
                  </a:lnTo>
                  <a:cubicBezTo>
                    <a:pt x="227808" y="265508"/>
                    <a:pt x="220611" y="272691"/>
                    <a:pt x="211973" y="272691"/>
                  </a:cubicBezTo>
                  <a:lnTo>
                    <a:pt x="73777" y="272691"/>
                  </a:lnTo>
                  <a:cubicBezTo>
                    <a:pt x="64780" y="272691"/>
                    <a:pt x="57942" y="265508"/>
                    <a:pt x="57942" y="256529"/>
                  </a:cubicBezTo>
                  <a:lnTo>
                    <a:pt x="57942" y="180386"/>
                  </a:lnTo>
                  <a:lnTo>
                    <a:pt x="33469" y="180386"/>
                  </a:lnTo>
                  <a:cubicBezTo>
                    <a:pt x="14755" y="180386"/>
                    <a:pt x="0" y="165661"/>
                    <a:pt x="0" y="147343"/>
                  </a:cubicBezTo>
                  <a:cubicBezTo>
                    <a:pt x="0" y="129026"/>
                    <a:pt x="14755" y="114300"/>
                    <a:pt x="33469" y="114300"/>
                  </a:cubicBezTo>
                  <a:close/>
                  <a:moveTo>
                    <a:pt x="217672" y="22427"/>
                  </a:moveTo>
                  <a:cubicBezTo>
                    <a:pt x="219090" y="20637"/>
                    <a:pt x="221926" y="20637"/>
                    <a:pt x="223699" y="22427"/>
                  </a:cubicBezTo>
                  <a:lnTo>
                    <a:pt x="233979" y="32808"/>
                  </a:lnTo>
                  <a:lnTo>
                    <a:pt x="244259" y="22427"/>
                  </a:lnTo>
                  <a:cubicBezTo>
                    <a:pt x="246031" y="20637"/>
                    <a:pt x="248867" y="20637"/>
                    <a:pt x="250640" y="22427"/>
                  </a:cubicBezTo>
                  <a:cubicBezTo>
                    <a:pt x="252058" y="24217"/>
                    <a:pt x="252058" y="26723"/>
                    <a:pt x="250640" y="28513"/>
                  </a:cubicBezTo>
                  <a:lnTo>
                    <a:pt x="240005" y="38894"/>
                  </a:lnTo>
                  <a:lnTo>
                    <a:pt x="250640" y="49633"/>
                  </a:lnTo>
                  <a:cubicBezTo>
                    <a:pt x="252058" y="51423"/>
                    <a:pt x="252058" y="53929"/>
                    <a:pt x="250640" y="55718"/>
                  </a:cubicBezTo>
                  <a:cubicBezTo>
                    <a:pt x="249576" y="56434"/>
                    <a:pt x="248513" y="56792"/>
                    <a:pt x="247449" y="56792"/>
                  </a:cubicBezTo>
                  <a:cubicBezTo>
                    <a:pt x="246386" y="56792"/>
                    <a:pt x="245322" y="56434"/>
                    <a:pt x="244259" y="55718"/>
                  </a:cubicBezTo>
                  <a:lnTo>
                    <a:pt x="233979" y="44979"/>
                  </a:lnTo>
                  <a:lnTo>
                    <a:pt x="223699" y="55718"/>
                  </a:lnTo>
                  <a:cubicBezTo>
                    <a:pt x="222635" y="56434"/>
                    <a:pt x="221926" y="56792"/>
                    <a:pt x="220508" y="56792"/>
                  </a:cubicBezTo>
                  <a:cubicBezTo>
                    <a:pt x="219445" y="56792"/>
                    <a:pt x="218381" y="56434"/>
                    <a:pt x="217672" y="55718"/>
                  </a:cubicBezTo>
                  <a:cubicBezTo>
                    <a:pt x="215900" y="53929"/>
                    <a:pt x="215900" y="51423"/>
                    <a:pt x="217672" y="49633"/>
                  </a:cubicBezTo>
                  <a:lnTo>
                    <a:pt x="227953" y="38894"/>
                  </a:lnTo>
                  <a:lnTo>
                    <a:pt x="217672" y="28513"/>
                  </a:lnTo>
                  <a:cubicBezTo>
                    <a:pt x="215900" y="26723"/>
                    <a:pt x="215900" y="24217"/>
                    <a:pt x="217672" y="22427"/>
                  </a:cubicBezTo>
                  <a:close/>
                  <a:moveTo>
                    <a:pt x="157347" y="22427"/>
                  </a:moveTo>
                  <a:cubicBezTo>
                    <a:pt x="159120" y="20637"/>
                    <a:pt x="161601" y="20637"/>
                    <a:pt x="163374" y="22427"/>
                  </a:cubicBezTo>
                  <a:lnTo>
                    <a:pt x="173654" y="32808"/>
                  </a:lnTo>
                  <a:lnTo>
                    <a:pt x="184288" y="22427"/>
                  </a:lnTo>
                  <a:cubicBezTo>
                    <a:pt x="185706" y="20637"/>
                    <a:pt x="188542" y="20637"/>
                    <a:pt x="190315" y="22427"/>
                  </a:cubicBezTo>
                  <a:cubicBezTo>
                    <a:pt x="191733" y="24217"/>
                    <a:pt x="191733" y="26723"/>
                    <a:pt x="190315" y="28513"/>
                  </a:cubicBezTo>
                  <a:lnTo>
                    <a:pt x="179680" y="38894"/>
                  </a:lnTo>
                  <a:lnTo>
                    <a:pt x="190315" y="49633"/>
                  </a:lnTo>
                  <a:cubicBezTo>
                    <a:pt x="191733" y="51423"/>
                    <a:pt x="191733" y="53929"/>
                    <a:pt x="190315" y="55718"/>
                  </a:cubicBezTo>
                  <a:cubicBezTo>
                    <a:pt x="189251" y="56434"/>
                    <a:pt x="188542" y="56792"/>
                    <a:pt x="187124" y="56792"/>
                  </a:cubicBezTo>
                  <a:cubicBezTo>
                    <a:pt x="186061" y="56792"/>
                    <a:pt x="184997" y="56434"/>
                    <a:pt x="184288" y="55718"/>
                  </a:cubicBezTo>
                  <a:lnTo>
                    <a:pt x="173654" y="44979"/>
                  </a:lnTo>
                  <a:lnTo>
                    <a:pt x="163374" y="55718"/>
                  </a:lnTo>
                  <a:cubicBezTo>
                    <a:pt x="162665" y="56434"/>
                    <a:pt x="161601" y="56792"/>
                    <a:pt x="160183" y="56792"/>
                  </a:cubicBezTo>
                  <a:cubicBezTo>
                    <a:pt x="159120" y="56792"/>
                    <a:pt x="158056" y="56434"/>
                    <a:pt x="157347" y="55718"/>
                  </a:cubicBezTo>
                  <a:cubicBezTo>
                    <a:pt x="155575" y="53929"/>
                    <a:pt x="155575" y="51423"/>
                    <a:pt x="157347" y="49633"/>
                  </a:cubicBezTo>
                  <a:lnTo>
                    <a:pt x="167628" y="38894"/>
                  </a:lnTo>
                  <a:lnTo>
                    <a:pt x="157347" y="28513"/>
                  </a:lnTo>
                  <a:cubicBezTo>
                    <a:pt x="155575" y="26723"/>
                    <a:pt x="155575" y="24217"/>
                    <a:pt x="157347" y="22427"/>
                  </a:cubicBezTo>
                  <a:close/>
                  <a:moveTo>
                    <a:pt x="97022" y="22427"/>
                  </a:moveTo>
                  <a:cubicBezTo>
                    <a:pt x="98795" y="20637"/>
                    <a:pt x="101276" y="20637"/>
                    <a:pt x="103049" y="22427"/>
                  </a:cubicBezTo>
                  <a:lnTo>
                    <a:pt x="113329" y="32808"/>
                  </a:lnTo>
                  <a:lnTo>
                    <a:pt x="123963" y="22427"/>
                  </a:lnTo>
                  <a:cubicBezTo>
                    <a:pt x="125736" y="20637"/>
                    <a:pt x="128217" y="20637"/>
                    <a:pt x="129990" y="22427"/>
                  </a:cubicBezTo>
                  <a:cubicBezTo>
                    <a:pt x="131408" y="24217"/>
                    <a:pt x="131408" y="26723"/>
                    <a:pt x="129990" y="28513"/>
                  </a:cubicBezTo>
                  <a:lnTo>
                    <a:pt x="119709" y="38894"/>
                  </a:lnTo>
                  <a:lnTo>
                    <a:pt x="129990" y="49633"/>
                  </a:lnTo>
                  <a:cubicBezTo>
                    <a:pt x="131408" y="51423"/>
                    <a:pt x="131408" y="53929"/>
                    <a:pt x="129990" y="55718"/>
                  </a:cubicBezTo>
                  <a:cubicBezTo>
                    <a:pt x="129281" y="56434"/>
                    <a:pt x="127863" y="56792"/>
                    <a:pt x="126799" y="56792"/>
                  </a:cubicBezTo>
                  <a:cubicBezTo>
                    <a:pt x="125736" y="56792"/>
                    <a:pt x="124672" y="56434"/>
                    <a:pt x="123963" y="55718"/>
                  </a:cubicBezTo>
                  <a:lnTo>
                    <a:pt x="113329" y="44979"/>
                  </a:lnTo>
                  <a:lnTo>
                    <a:pt x="103049" y="55718"/>
                  </a:lnTo>
                  <a:cubicBezTo>
                    <a:pt x="102340" y="56434"/>
                    <a:pt x="100922" y="56792"/>
                    <a:pt x="99858" y="56792"/>
                  </a:cubicBezTo>
                  <a:cubicBezTo>
                    <a:pt x="98795" y="56792"/>
                    <a:pt x="98086" y="56434"/>
                    <a:pt x="97022" y="55718"/>
                  </a:cubicBezTo>
                  <a:cubicBezTo>
                    <a:pt x="95250" y="53929"/>
                    <a:pt x="95250" y="51423"/>
                    <a:pt x="97022" y="49633"/>
                  </a:cubicBezTo>
                  <a:lnTo>
                    <a:pt x="107303" y="38894"/>
                  </a:lnTo>
                  <a:lnTo>
                    <a:pt x="97022" y="28513"/>
                  </a:lnTo>
                  <a:cubicBezTo>
                    <a:pt x="95250" y="26723"/>
                    <a:pt x="95250" y="24217"/>
                    <a:pt x="97022" y="22427"/>
                  </a:cubicBezTo>
                  <a:close/>
                  <a:moveTo>
                    <a:pt x="36697" y="22427"/>
                  </a:moveTo>
                  <a:cubicBezTo>
                    <a:pt x="38115" y="20637"/>
                    <a:pt x="40951" y="20637"/>
                    <a:pt x="42724" y="22427"/>
                  </a:cubicBezTo>
                  <a:lnTo>
                    <a:pt x="53004" y="32808"/>
                  </a:lnTo>
                  <a:lnTo>
                    <a:pt x="63284" y="22427"/>
                  </a:lnTo>
                  <a:cubicBezTo>
                    <a:pt x="65056" y="20637"/>
                    <a:pt x="67892" y="20637"/>
                    <a:pt x="69310" y="22427"/>
                  </a:cubicBezTo>
                  <a:cubicBezTo>
                    <a:pt x="71083" y="24217"/>
                    <a:pt x="71083" y="26723"/>
                    <a:pt x="69310" y="28513"/>
                  </a:cubicBezTo>
                  <a:lnTo>
                    <a:pt x="59030" y="38894"/>
                  </a:lnTo>
                  <a:lnTo>
                    <a:pt x="69310" y="49633"/>
                  </a:lnTo>
                  <a:cubicBezTo>
                    <a:pt x="71083" y="51423"/>
                    <a:pt x="71083" y="53929"/>
                    <a:pt x="69310" y="55718"/>
                  </a:cubicBezTo>
                  <a:cubicBezTo>
                    <a:pt x="68601" y="56434"/>
                    <a:pt x="67538" y="56792"/>
                    <a:pt x="66474" y="56792"/>
                  </a:cubicBezTo>
                  <a:cubicBezTo>
                    <a:pt x="65411" y="56792"/>
                    <a:pt x="64347" y="56434"/>
                    <a:pt x="63284" y="55718"/>
                  </a:cubicBezTo>
                  <a:lnTo>
                    <a:pt x="53004" y="44979"/>
                  </a:lnTo>
                  <a:lnTo>
                    <a:pt x="42724" y="55718"/>
                  </a:lnTo>
                  <a:cubicBezTo>
                    <a:pt x="41660" y="56434"/>
                    <a:pt x="40597" y="56792"/>
                    <a:pt x="39888" y="56792"/>
                  </a:cubicBezTo>
                  <a:cubicBezTo>
                    <a:pt x="38470" y="56792"/>
                    <a:pt x="37406" y="56434"/>
                    <a:pt x="36697" y="55718"/>
                  </a:cubicBezTo>
                  <a:cubicBezTo>
                    <a:pt x="34925" y="53929"/>
                    <a:pt x="34925" y="51423"/>
                    <a:pt x="36697" y="49633"/>
                  </a:cubicBezTo>
                  <a:lnTo>
                    <a:pt x="46978" y="38894"/>
                  </a:lnTo>
                  <a:lnTo>
                    <a:pt x="36697" y="28513"/>
                  </a:lnTo>
                  <a:cubicBezTo>
                    <a:pt x="34925" y="26723"/>
                    <a:pt x="34925" y="24217"/>
                    <a:pt x="36697" y="22427"/>
                  </a:cubicBezTo>
                  <a:close/>
                  <a:moveTo>
                    <a:pt x="15835" y="8603"/>
                  </a:moveTo>
                  <a:cubicBezTo>
                    <a:pt x="11876" y="8603"/>
                    <a:pt x="8637" y="11829"/>
                    <a:pt x="8637" y="15772"/>
                  </a:cubicBezTo>
                  <a:lnTo>
                    <a:pt x="8637" y="62015"/>
                  </a:lnTo>
                  <a:cubicBezTo>
                    <a:pt x="8637" y="65958"/>
                    <a:pt x="11876" y="68826"/>
                    <a:pt x="15835" y="68826"/>
                  </a:cubicBezTo>
                  <a:lnTo>
                    <a:pt x="269555" y="68826"/>
                  </a:lnTo>
                  <a:cubicBezTo>
                    <a:pt x="273514" y="68826"/>
                    <a:pt x="276753" y="65958"/>
                    <a:pt x="276753" y="62015"/>
                  </a:cubicBezTo>
                  <a:lnTo>
                    <a:pt x="276753" y="15772"/>
                  </a:lnTo>
                  <a:cubicBezTo>
                    <a:pt x="276753" y="11829"/>
                    <a:pt x="273514" y="8603"/>
                    <a:pt x="269555" y="8603"/>
                  </a:cubicBezTo>
                  <a:lnTo>
                    <a:pt x="15835" y="8603"/>
                  </a:lnTo>
                  <a:close/>
                  <a:moveTo>
                    <a:pt x="15835" y="0"/>
                  </a:moveTo>
                  <a:lnTo>
                    <a:pt x="269555" y="0"/>
                  </a:lnTo>
                  <a:cubicBezTo>
                    <a:pt x="278552" y="0"/>
                    <a:pt x="285390" y="7169"/>
                    <a:pt x="285390" y="15772"/>
                  </a:cubicBezTo>
                  <a:lnTo>
                    <a:pt x="285390" y="62015"/>
                  </a:lnTo>
                  <a:cubicBezTo>
                    <a:pt x="285390" y="70618"/>
                    <a:pt x="278552" y="77429"/>
                    <a:pt x="269555" y="77429"/>
                  </a:cubicBezTo>
                  <a:lnTo>
                    <a:pt x="15835" y="77429"/>
                  </a:lnTo>
                  <a:cubicBezTo>
                    <a:pt x="7198" y="77429"/>
                    <a:pt x="0" y="70618"/>
                    <a:pt x="0" y="62015"/>
                  </a:cubicBezTo>
                  <a:lnTo>
                    <a:pt x="0" y="15772"/>
                  </a:lnTo>
                  <a:cubicBezTo>
                    <a:pt x="0" y="7169"/>
                    <a:pt x="7198" y="0"/>
                    <a:pt x="15835" y="0"/>
                  </a:cubicBezTo>
                  <a:close/>
                </a:path>
              </a:pathLst>
            </a:custGeom>
            <a:solidFill>
              <a:schemeClr val="bg1"/>
            </a:solidFill>
            <a:ln>
              <a:noFill/>
            </a:ln>
            <a:effectLst/>
          </p:spPr>
          <p:txBody>
            <a:bodyPr anchor="ctr"/>
            <a:lstStyle/>
            <a:p>
              <a:endParaRPr lang="en-US" sz="933"/>
            </a:p>
          </p:txBody>
        </p:sp>
      </p:grpSp>
      <p:sp>
        <p:nvSpPr>
          <p:cNvPr id="7" name="Subtitle 2">
            <a:extLst>
              <a:ext uri="{FF2B5EF4-FFF2-40B4-BE49-F238E27FC236}">
                <a16:creationId xmlns:a16="http://schemas.microsoft.com/office/drawing/2014/main" id="{27CD6694-F964-5AE2-89B5-3CFCA399AE7A}"/>
              </a:ext>
            </a:extLst>
          </p:cNvPr>
          <p:cNvSpPr txBox="1">
            <a:spLocks/>
          </p:cNvSpPr>
          <p:nvPr/>
        </p:nvSpPr>
        <p:spPr>
          <a:xfrm>
            <a:off x="6296198" y="2200916"/>
            <a:ext cx="3960149" cy="362215"/>
          </a:xfrm>
          <a:prstGeom prst="rect">
            <a:avLst/>
          </a:prstGeom>
        </p:spPr>
        <p:txBody>
          <a:bodyPr vert="horz" wrap="square" lIns="60960" tIns="30480" rIns="60960" bIns="30480" rtlCol="0" anchor="t">
            <a:spAutoFit/>
          </a:bodyPr>
          <a:lstStyle>
            <a:defPPr marR="0" lvl="0" algn="l" rtl="0">
              <a:lnSpc>
                <a:spcPct val="100000"/>
              </a:lnSpc>
              <a:spcBef>
                <a:spcPts val="0"/>
              </a:spcBef>
              <a:spcAft>
                <a:spcPts val="0"/>
              </a:spcAft>
              <a:defRPr/>
            </a:defPPr>
            <a:lvl1pPr marL="0" indent="0" defTabSz="1087636" eaLnBrk="1" latinLnBrk="0" hangingPunct="1">
              <a:lnSpc>
                <a:spcPts val="2333"/>
              </a:lnSpc>
              <a:spcBef>
                <a:spcPct val="20000"/>
              </a:spcBef>
              <a:buNone/>
              <a:defRPr sz="2800" b="1" kern="1200">
                <a:solidFill>
                  <a:srgbClr val="3F3F3F"/>
                </a:solidFill>
                <a:latin typeface="Open Sans"/>
                <a:ea typeface="Open Sans"/>
                <a:cs typeface="Open Sans"/>
              </a:defRPr>
            </a:lvl1pPr>
            <a:lvl2pPr marL="108763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2pPr>
            <a:lvl3pPr marL="2175271"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3pPr>
            <a:lvl4pPr marL="3262912"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4pPr>
            <a:lvl5pPr marL="435054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5pPr>
            <a:lvl6pPr marL="5438184" indent="0" algn="ctr" defTabSz="1087636" eaLnBrk="1" latinLnBrk="0" hangingPunct="1">
              <a:spcBef>
                <a:spcPct val="20000"/>
              </a:spcBef>
              <a:buNone/>
              <a:defRPr sz="4800" kern="1200">
                <a:solidFill>
                  <a:schemeClr val="tx1">
                    <a:tint val="75000"/>
                  </a:schemeClr>
                </a:solidFill>
                <a:latin typeface="+mn-lt"/>
                <a:ea typeface="+mn-ea"/>
                <a:cs typeface="+mn-cs"/>
              </a:defRPr>
            </a:lvl6pPr>
            <a:lvl7pPr marL="6525820" indent="0" algn="ctr" defTabSz="1087636" eaLnBrk="1" latinLnBrk="0" hangingPunct="1">
              <a:spcBef>
                <a:spcPct val="20000"/>
              </a:spcBef>
              <a:buNone/>
              <a:defRPr sz="4800" kern="1200">
                <a:solidFill>
                  <a:schemeClr val="tx1">
                    <a:tint val="75000"/>
                  </a:schemeClr>
                </a:solidFill>
                <a:latin typeface="+mn-lt"/>
                <a:ea typeface="+mn-ea"/>
                <a:cs typeface="+mn-cs"/>
              </a:defRPr>
            </a:lvl7pPr>
            <a:lvl8pPr marL="7613455" indent="0" algn="ctr" defTabSz="1087636" eaLnBrk="1" latinLnBrk="0" hangingPunct="1">
              <a:spcBef>
                <a:spcPct val="20000"/>
              </a:spcBef>
              <a:buNone/>
              <a:defRPr sz="4800" kern="1200">
                <a:solidFill>
                  <a:schemeClr val="tx1">
                    <a:tint val="75000"/>
                  </a:schemeClr>
                </a:solidFill>
                <a:latin typeface="+mn-lt"/>
                <a:ea typeface="+mn-ea"/>
                <a:cs typeface="+mn-cs"/>
              </a:defRPr>
            </a:lvl8pPr>
            <a:lvl9pPr marL="8701091" indent="0" algn="ctr" defTabSz="1087636" eaLnBrk="1" latinLnBrk="0" hangingPunct="1">
              <a:spcBef>
                <a:spcPct val="20000"/>
              </a:spcBef>
              <a:buNone/>
              <a:defRPr sz="4800" kern="1200">
                <a:solidFill>
                  <a:schemeClr val="tx1">
                    <a:tint val="75000"/>
                  </a:schemeClr>
                </a:solidFill>
                <a:latin typeface="+mn-lt"/>
                <a:ea typeface="+mn-ea"/>
                <a:cs typeface="+mn-cs"/>
              </a:defRPr>
            </a:lvl9pPr>
          </a:lstStyle>
          <a:p>
            <a:r>
              <a:rPr lang="en-US" sz="2200" b="0"/>
              <a:t>Don’t click suspicious links</a:t>
            </a:r>
          </a:p>
        </p:txBody>
      </p:sp>
      <p:sp>
        <p:nvSpPr>
          <p:cNvPr id="8" name="Subtitle 2">
            <a:extLst>
              <a:ext uri="{FF2B5EF4-FFF2-40B4-BE49-F238E27FC236}">
                <a16:creationId xmlns:a16="http://schemas.microsoft.com/office/drawing/2014/main" id="{ABDEE3A8-E990-9980-1715-14EE906D1760}"/>
              </a:ext>
            </a:extLst>
          </p:cNvPr>
          <p:cNvSpPr txBox="1">
            <a:spLocks/>
          </p:cNvSpPr>
          <p:nvPr/>
        </p:nvSpPr>
        <p:spPr>
          <a:xfrm>
            <a:off x="10564246" y="4192935"/>
            <a:ext cx="3960148" cy="651460"/>
          </a:xfrm>
          <a:prstGeom prst="rect">
            <a:avLst/>
          </a:prstGeom>
        </p:spPr>
        <p:txBody>
          <a:bodyPr vert="horz" wrap="square" lIns="60960" tIns="30480" rIns="60960" bIns="30480" rtlCol="0" anchor="t">
            <a:spAutoFit/>
          </a:bodyPr>
          <a:lstStyle>
            <a:defPPr marR="0" lvl="0" algn="l" rtl="0">
              <a:lnSpc>
                <a:spcPct val="100000"/>
              </a:lnSpc>
              <a:spcBef>
                <a:spcPts val="0"/>
              </a:spcBef>
              <a:spcAft>
                <a:spcPts val="0"/>
              </a:spcAft>
              <a:defRPr/>
            </a:defPPr>
            <a:lvl1pPr marL="0" indent="0" defTabSz="1087636" eaLnBrk="1" latinLnBrk="0" hangingPunct="1">
              <a:lnSpc>
                <a:spcPts val="2333"/>
              </a:lnSpc>
              <a:spcBef>
                <a:spcPct val="20000"/>
              </a:spcBef>
              <a:buNone/>
              <a:defRPr sz="2800" b="1" kern="1200">
                <a:solidFill>
                  <a:srgbClr val="3F3F3F"/>
                </a:solidFill>
                <a:latin typeface="Open Sans"/>
                <a:ea typeface="Open Sans"/>
                <a:cs typeface="Open Sans"/>
              </a:defRPr>
            </a:lvl1pPr>
            <a:lvl2pPr marL="108763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2pPr>
            <a:lvl3pPr marL="2175271"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3pPr>
            <a:lvl4pPr marL="3262912"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4pPr>
            <a:lvl5pPr marL="435054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5pPr>
            <a:lvl6pPr marL="5438184" indent="0" algn="ctr" defTabSz="1087636" eaLnBrk="1" latinLnBrk="0" hangingPunct="1">
              <a:spcBef>
                <a:spcPct val="20000"/>
              </a:spcBef>
              <a:buNone/>
              <a:defRPr sz="4800" kern="1200">
                <a:solidFill>
                  <a:schemeClr val="tx1">
                    <a:tint val="75000"/>
                  </a:schemeClr>
                </a:solidFill>
                <a:latin typeface="+mn-lt"/>
                <a:ea typeface="+mn-ea"/>
                <a:cs typeface="+mn-cs"/>
              </a:defRPr>
            </a:lvl6pPr>
            <a:lvl7pPr marL="6525820" indent="0" algn="ctr" defTabSz="1087636" eaLnBrk="1" latinLnBrk="0" hangingPunct="1">
              <a:spcBef>
                <a:spcPct val="20000"/>
              </a:spcBef>
              <a:buNone/>
              <a:defRPr sz="4800" kern="1200">
                <a:solidFill>
                  <a:schemeClr val="tx1">
                    <a:tint val="75000"/>
                  </a:schemeClr>
                </a:solidFill>
                <a:latin typeface="+mn-lt"/>
                <a:ea typeface="+mn-ea"/>
                <a:cs typeface="+mn-cs"/>
              </a:defRPr>
            </a:lvl7pPr>
            <a:lvl8pPr marL="7613455" indent="0" algn="ctr" defTabSz="1087636" eaLnBrk="1" latinLnBrk="0" hangingPunct="1">
              <a:spcBef>
                <a:spcPct val="20000"/>
              </a:spcBef>
              <a:buNone/>
              <a:defRPr sz="4800" kern="1200">
                <a:solidFill>
                  <a:schemeClr val="tx1">
                    <a:tint val="75000"/>
                  </a:schemeClr>
                </a:solidFill>
                <a:latin typeface="+mn-lt"/>
                <a:ea typeface="+mn-ea"/>
                <a:cs typeface="+mn-cs"/>
              </a:defRPr>
            </a:lvl8pPr>
            <a:lvl9pPr marL="8701091" indent="0" algn="ctr" defTabSz="1087636" eaLnBrk="1" latinLnBrk="0" hangingPunct="1">
              <a:spcBef>
                <a:spcPct val="20000"/>
              </a:spcBef>
              <a:buNone/>
              <a:defRPr sz="4800" kern="1200">
                <a:solidFill>
                  <a:schemeClr val="tx1">
                    <a:tint val="75000"/>
                  </a:schemeClr>
                </a:solidFill>
                <a:latin typeface="+mn-lt"/>
                <a:ea typeface="+mn-ea"/>
                <a:cs typeface="+mn-cs"/>
              </a:defRPr>
            </a:lvl9pPr>
          </a:lstStyle>
          <a:p>
            <a:r>
              <a:rPr lang="en-US" sz="2200" b="0"/>
              <a:t>Enable strong passwords and two-factor authentication</a:t>
            </a:r>
          </a:p>
        </p:txBody>
      </p:sp>
      <p:sp>
        <p:nvSpPr>
          <p:cNvPr id="9" name="Subtitle 2">
            <a:extLst>
              <a:ext uri="{FF2B5EF4-FFF2-40B4-BE49-F238E27FC236}">
                <a16:creationId xmlns:a16="http://schemas.microsoft.com/office/drawing/2014/main" id="{1AC3582C-FA64-38A9-1030-A9EB9C6F4104}"/>
              </a:ext>
            </a:extLst>
          </p:cNvPr>
          <p:cNvSpPr txBox="1">
            <a:spLocks/>
          </p:cNvSpPr>
          <p:nvPr/>
        </p:nvSpPr>
        <p:spPr>
          <a:xfrm>
            <a:off x="11189212" y="5929268"/>
            <a:ext cx="3960148" cy="362215"/>
          </a:xfrm>
          <a:prstGeom prst="rect">
            <a:avLst/>
          </a:prstGeom>
        </p:spPr>
        <p:txBody>
          <a:bodyPr vert="horz" wrap="square" lIns="60960" tIns="30480" rIns="60960" bIns="30480" rtlCol="0" anchor="t">
            <a:spAutoFit/>
          </a:bodyPr>
          <a:lstStyle>
            <a:defPPr marR="0" lvl="0" algn="l" rtl="0">
              <a:lnSpc>
                <a:spcPct val="100000"/>
              </a:lnSpc>
              <a:spcBef>
                <a:spcPts val="0"/>
              </a:spcBef>
              <a:spcAft>
                <a:spcPts val="0"/>
              </a:spcAft>
              <a:defRPr/>
            </a:defPPr>
            <a:lvl1pPr marL="0" indent="0" defTabSz="1087636" eaLnBrk="1" latinLnBrk="0" hangingPunct="1">
              <a:lnSpc>
                <a:spcPts val="2333"/>
              </a:lnSpc>
              <a:spcBef>
                <a:spcPct val="20000"/>
              </a:spcBef>
              <a:buNone/>
              <a:defRPr sz="2800" b="1" kern="1200">
                <a:solidFill>
                  <a:srgbClr val="3F3F3F"/>
                </a:solidFill>
                <a:latin typeface="Open Sans"/>
                <a:ea typeface="Open Sans"/>
                <a:cs typeface="Open Sans"/>
              </a:defRPr>
            </a:lvl1pPr>
            <a:lvl2pPr marL="108763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2pPr>
            <a:lvl3pPr marL="2175271"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3pPr>
            <a:lvl4pPr marL="3262912"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4pPr>
            <a:lvl5pPr marL="435054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5pPr>
            <a:lvl6pPr marL="5438184" indent="0" algn="ctr" defTabSz="1087636" eaLnBrk="1" latinLnBrk="0" hangingPunct="1">
              <a:spcBef>
                <a:spcPct val="20000"/>
              </a:spcBef>
              <a:buNone/>
              <a:defRPr sz="4800" kern="1200">
                <a:solidFill>
                  <a:schemeClr val="tx1">
                    <a:tint val="75000"/>
                  </a:schemeClr>
                </a:solidFill>
                <a:latin typeface="+mn-lt"/>
                <a:ea typeface="+mn-ea"/>
                <a:cs typeface="+mn-cs"/>
              </a:defRPr>
            </a:lvl6pPr>
            <a:lvl7pPr marL="6525820" indent="0" algn="ctr" defTabSz="1087636" eaLnBrk="1" latinLnBrk="0" hangingPunct="1">
              <a:spcBef>
                <a:spcPct val="20000"/>
              </a:spcBef>
              <a:buNone/>
              <a:defRPr sz="4800" kern="1200">
                <a:solidFill>
                  <a:schemeClr val="tx1">
                    <a:tint val="75000"/>
                  </a:schemeClr>
                </a:solidFill>
                <a:latin typeface="+mn-lt"/>
                <a:ea typeface="+mn-ea"/>
                <a:cs typeface="+mn-cs"/>
              </a:defRPr>
            </a:lvl7pPr>
            <a:lvl8pPr marL="7613455" indent="0" algn="ctr" defTabSz="1087636" eaLnBrk="1" latinLnBrk="0" hangingPunct="1">
              <a:spcBef>
                <a:spcPct val="20000"/>
              </a:spcBef>
              <a:buNone/>
              <a:defRPr sz="4800" kern="1200">
                <a:solidFill>
                  <a:schemeClr val="tx1">
                    <a:tint val="75000"/>
                  </a:schemeClr>
                </a:solidFill>
                <a:latin typeface="+mn-lt"/>
                <a:ea typeface="+mn-ea"/>
                <a:cs typeface="+mn-cs"/>
              </a:defRPr>
            </a:lvl8pPr>
            <a:lvl9pPr marL="8701091" indent="0" algn="ctr" defTabSz="1087636" eaLnBrk="1" latinLnBrk="0" hangingPunct="1">
              <a:spcBef>
                <a:spcPct val="20000"/>
              </a:spcBef>
              <a:buNone/>
              <a:defRPr sz="4800" kern="1200">
                <a:solidFill>
                  <a:schemeClr val="tx1">
                    <a:tint val="75000"/>
                  </a:schemeClr>
                </a:solidFill>
                <a:latin typeface="+mn-lt"/>
                <a:ea typeface="+mn-ea"/>
                <a:cs typeface="+mn-cs"/>
              </a:defRPr>
            </a:lvl9pPr>
          </a:lstStyle>
          <a:p>
            <a:r>
              <a:rPr lang="en-US" sz="2200" b="0"/>
              <a:t>Be cautious with downloads</a:t>
            </a:r>
          </a:p>
        </p:txBody>
      </p:sp>
      <p:sp>
        <p:nvSpPr>
          <p:cNvPr id="10" name="Subtitle 2">
            <a:extLst>
              <a:ext uri="{FF2B5EF4-FFF2-40B4-BE49-F238E27FC236}">
                <a16:creationId xmlns:a16="http://schemas.microsoft.com/office/drawing/2014/main" id="{C1FC78CC-EDEA-53FD-3721-69BCD8C60F9C}"/>
              </a:ext>
            </a:extLst>
          </p:cNvPr>
          <p:cNvSpPr txBox="1">
            <a:spLocks/>
          </p:cNvSpPr>
          <p:nvPr/>
        </p:nvSpPr>
        <p:spPr>
          <a:xfrm>
            <a:off x="9825264" y="7795976"/>
            <a:ext cx="5077509" cy="356508"/>
          </a:xfrm>
          <a:prstGeom prst="rect">
            <a:avLst/>
          </a:prstGeom>
        </p:spPr>
        <p:txBody>
          <a:bodyPr vert="horz" wrap="square" lIns="60960" tIns="30480" rIns="60960" bIns="30480" rtlCol="0" anchor="t">
            <a:spAutoFit/>
          </a:bodyPr>
          <a:lstStyle>
            <a:defPPr marR="0" lvl="0" algn="l" rtl="0">
              <a:lnSpc>
                <a:spcPct val="100000"/>
              </a:lnSpc>
              <a:spcBef>
                <a:spcPts val="0"/>
              </a:spcBef>
              <a:spcAft>
                <a:spcPts val="0"/>
              </a:spcAft>
              <a:defRPr/>
            </a:defPPr>
            <a:lvl1pPr marL="0" indent="0" defTabSz="1087636" eaLnBrk="1" latinLnBrk="0" hangingPunct="1">
              <a:lnSpc>
                <a:spcPts val="2333"/>
              </a:lnSpc>
              <a:spcBef>
                <a:spcPct val="20000"/>
              </a:spcBef>
              <a:buNone/>
              <a:defRPr sz="2800" b="1" kern="1200">
                <a:solidFill>
                  <a:srgbClr val="3F3F3F"/>
                </a:solidFill>
                <a:latin typeface="Open Sans"/>
                <a:ea typeface="Open Sans"/>
                <a:cs typeface="Open Sans"/>
              </a:defRPr>
            </a:lvl1pPr>
            <a:lvl2pPr marL="108763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2pPr>
            <a:lvl3pPr marL="2175271"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3pPr>
            <a:lvl4pPr marL="3262912"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4pPr>
            <a:lvl5pPr marL="435054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5pPr>
            <a:lvl6pPr marL="5438184" indent="0" algn="ctr" defTabSz="1087636" eaLnBrk="1" latinLnBrk="0" hangingPunct="1">
              <a:spcBef>
                <a:spcPct val="20000"/>
              </a:spcBef>
              <a:buNone/>
              <a:defRPr sz="4800" kern="1200">
                <a:solidFill>
                  <a:schemeClr val="tx1">
                    <a:tint val="75000"/>
                  </a:schemeClr>
                </a:solidFill>
                <a:latin typeface="+mn-lt"/>
                <a:ea typeface="+mn-ea"/>
                <a:cs typeface="+mn-cs"/>
              </a:defRPr>
            </a:lvl6pPr>
            <a:lvl7pPr marL="6525820" indent="0" algn="ctr" defTabSz="1087636" eaLnBrk="1" latinLnBrk="0" hangingPunct="1">
              <a:spcBef>
                <a:spcPct val="20000"/>
              </a:spcBef>
              <a:buNone/>
              <a:defRPr sz="4800" kern="1200">
                <a:solidFill>
                  <a:schemeClr val="tx1">
                    <a:tint val="75000"/>
                  </a:schemeClr>
                </a:solidFill>
                <a:latin typeface="+mn-lt"/>
                <a:ea typeface="+mn-ea"/>
                <a:cs typeface="+mn-cs"/>
              </a:defRPr>
            </a:lvl7pPr>
            <a:lvl8pPr marL="7613455" indent="0" algn="ctr" defTabSz="1087636" eaLnBrk="1" latinLnBrk="0" hangingPunct="1">
              <a:spcBef>
                <a:spcPct val="20000"/>
              </a:spcBef>
              <a:buNone/>
              <a:defRPr sz="4800" kern="1200">
                <a:solidFill>
                  <a:schemeClr val="tx1">
                    <a:tint val="75000"/>
                  </a:schemeClr>
                </a:solidFill>
                <a:latin typeface="+mn-lt"/>
                <a:ea typeface="+mn-ea"/>
                <a:cs typeface="+mn-cs"/>
              </a:defRPr>
            </a:lvl8pPr>
            <a:lvl9pPr marL="8701091" indent="0" algn="ctr" defTabSz="1087636" eaLnBrk="1" latinLnBrk="0" hangingPunct="1">
              <a:spcBef>
                <a:spcPct val="20000"/>
              </a:spcBef>
              <a:buNone/>
              <a:defRPr sz="4800" kern="1200">
                <a:solidFill>
                  <a:schemeClr val="tx1">
                    <a:tint val="75000"/>
                  </a:schemeClr>
                </a:solidFill>
                <a:latin typeface="+mn-lt"/>
                <a:ea typeface="+mn-ea"/>
                <a:cs typeface="+mn-cs"/>
              </a:defRPr>
            </a:lvl9pPr>
          </a:lstStyle>
          <a:p>
            <a:r>
              <a:rPr lang="en-US" sz="2200" b="0"/>
              <a:t>Beware of social engineering tactics</a:t>
            </a:r>
          </a:p>
        </p:txBody>
      </p:sp>
      <p:sp>
        <p:nvSpPr>
          <p:cNvPr id="11" name="Subtitle 2">
            <a:extLst>
              <a:ext uri="{FF2B5EF4-FFF2-40B4-BE49-F238E27FC236}">
                <a16:creationId xmlns:a16="http://schemas.microsoft.com/office/drawing/2014/main" id="{D3C347AE-15AA-69CC-F6FE-1EAC42694A0C}"/>
              </a:ext>
            </a:extLst>
          </p:cNvPr>
          <p:cNvSpPr txBox="1">
            <a:spLocks/>
          </p:cNvSpPr>
          <p:nvPr/>
        </p:nvSpPr>
        <p:spPr>
          <a:xfrm>
            <a:off x="2613463" y="7625035"/>
            <a:ext cx="3960148" cy="651460"/>
          </a:xfrm>
          <a:prstGeom prst="rect">
            <a:avLst/>
          </a:prstGeom>
        </p:spPr>
        <p:txBody>
          <a:bodyPr vert="horz" wrap="square" lIns="60960" tIns="30480" rIns="60960" bIns="30480" rtlCol="0" anchor="t">
            <a:spAutoFit/>
          </a:bodyPr>
          <a:lstStyle>
            <a:defPPr marR="0" lvl="0" algn="l" rtl="0">
              <a:lnSpc>
                <a:spcPct val="100000"/>
              </a:lnSpc>
              <a:spcBef>
                <a:spcPts val="0"/>
              </a:spcBef>
              <a:spcAft>
                <a:spcPts val="0"/>
              </a:spcAft>
              <a:defRPr/>
            </a:defPPr>
            <a:lvl1pPr marL="0" indent="0" defTabSz="1087636" eaLnBrk="1" latinLnBrk="0" hangingPunct="1">
              <a:lnSpc>
                <a:spcPts val="2333"/>
              </a:lnSpc>
              <a:spcBef>
                <a:spcPct val="20000"/>
              </a:spcBef>
              <a:buNone/>
              <a:defRPr sz="2800" b="1" kern="1200">
                <a:solidFill>
                  <a:srgbClr val="3F3F3F"/>
                </a:solidFill>
                <a:latin typeface="Open Sans"/>
                <a:ea typeface="Open Sans"/>
                <a:cs typeface="Open Sans"/>
              </a:defRPr>
            </a:lvl1pPr>
            <a:lvl2pPr marL="108763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2pPr>
            <a:lvl3pPr marL="2175271"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3pPr>
            <a:lvl4pPr marL="3262912"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4pPr>
            <a:lvl5pPr marL="435054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5pPr>
            <a:lvl6pPr marL="5438184" indent="0" algn="ctr" defTabSz="1087636" eaLnBrk="1" latinLnBrk="0" hangingPunct="1">
              <a:spcBef>
                <a:spcPct val="20000"/>
              </a:spcBef>
              <a:buNone/>
              <a:defRPr sz="4800" kern="1200">
                <a:solidFill>
                  <a:schemeClr val="tx1">
                    <a:tint val="75000"/>
                  </a:schemeClr>
                </a:solidFill>
                <a:latin typeface="+mn-lt"/>
                <a:ea typeface="+mn-ea"/>
                <a:cs typeface="+mn-cs"/>
              </a:defRPr>
            </a:lvl6pPr>
            <a:lvl7pPr marL="6525820" indent="0" algn="ctr" defTabSz="1087636" eaLnBrk="1" latinLnBrk="0" hangingPunct="1">
              <a:spcBef>
                <a:spcPct val="20000"/>
              </a:spcBef>
              <a:buNone/>
              <a:defRPr sz="4800" kern="1200">
                <a:solidFill>
                  <a:schemeClr val="tx1">
                    <a:tint val="75000"/>
                  </a:schemeClr>
                </a:solidFill>
                <a:latin typeface="+mn-lt"/>
                <a:ea typeface="+mn-ea"/>
                <a:cs typeface="+mn-cs"/>
              </a:defRPr>
            </a:lvl7pPr>
            <a:lvl8pPr marL="7613455" indent="0" algn="ctr" defTabSz="1087636" eaLnBrk="1" latinLnBrk="0" hangingPunct="1">
              <a:spcBef>
                <a:spcPct val="20000"/>
              </a:spcBef>
              <a:buNone/>
              <a:defRPr sz="4800" kern="1200">
                <a:solidFill>
                  <a:schemeClr val="tx1">
                    <a:tint val="75000"/>
                  </a:schemeClr>
                </a:solidFill>
                <a:latin typeface="+mn-lt"/>
                <a:ea typeface="+mn-ea"/>
                <a:cs typeface="+mn-cs"/>
              </a:defRPr>
            </a:lvl8pPr>
            <a:lvl9pPr marL="8701091" indent="0" algn="ctr" defTabSz="1087636" eaLnBrk="1" latinLnBrk="0" hangingPunct="1">
              <a:spcBef>
                <a:spcPct val="20000"/>
              </a:spcBef>
              <a:buNone/>
              <a:defRPr sz="4800" kern="1200">
                <a:solidFill>
                  <a:schemeClr val="tx1">
                    <a:tint val="75000"/>
                  </a:schemeClr>
                </a:solidFill>
                <a:latin typeface="+mn-lt"/>
                <a:ea typeface="+mn-ea"/>
                <a:cs typeface="+mn-cs"/>
              </a:defRPr>
            </a:lvl9pPr>
          </a:lstStyle>
          <a:p>
            <a:r>
              <a:rPr lang="en-US" sz="2200" b="0"/>
              <a:t>Use reputable antivirus or anti-malware programs</a:t>
            </a:r>
          </a:p>
        </p:txBody>
      </p:sp>
      <p:sp>
        <p:nvSpPr>
          <p:cNvPr id="12" name="Subtitle 2">
            <a:extLst>
              <a:ext uri="{FF2B5EF4-FFF2-40B4-BE49-F238E27FC236}">
                <a16:creationId xmlns:a16="http://schemas.microsoft.com/office/drawing/2014/main" id="{68DEDD9C-1E5F-06C2-C4A3-F808AB1B549E}"/>
              </a:ext>
            </a:extLst>
          </p:cNvPr>
          <p:cNvSpPr txBox="1">
            <a:spLocks/>
          </p:cNvSpPr>
          <p:nvPr/>
        </p:nvSpPr>
        <p:spPr>
          <a:xfrm>
            <a:off x="1249515" y="5807921"/>
            <a:ext cx="3960148" cy="362215"/>
          </a:xfrm>
          <a:prstGeom prst="rect">
            <a:avLst/>
          </a:prstGeom>
        </p:spPr>
        <p:txBody>
          <a:bodyPr vert="horz" wrap="square" lIns="60960" tIns="30480" rIns="60960" bIns="30480" rtlCol="0" anchor="t">
            <a:spAutoFit/>
          </a:bodyPr>
          <a:lstStyle>
            <a:defPPr marR="0" lvl="0" algn="l" rtl="0">
              <a:lnSpc>
                <a:spcPct val="100000"/>
              </a:lnSpc>
              <a:spcBef>
                <a:spcPts val="0"/>
              </a:spcBef>
              <a:spcAft>
                <a:spcPts val="0"/>
              </a:spcAft>
              <a:defRPr/>
            </a:defPPr>
            <a:lvl1pPr marL="0" indent="0" defTabSz="1087636" eaLnBrk="1" latinLnBrk="0" hangingPunct="1">
              <a:lnSpc>
                <a:spcPts val="2333"/>
              </a:lnSpc>
              <a:spcBef>
                <a:spcPct val="20000"/>
              </a:spcBef>
              <a:buNone/>
              <a:defRPr sz="2800" b="1" kern="1200">
                <a:solidFill>
                  <a:srgbClr val="3F3F3F"/>
                </a:solidFill>
                <a:latin typeface="Open Sans"/>
                <a:ea typeface="Open Sans"/>
                <a:cs typeface="Open Sans"/>
              </a:defRPr>
            </a:lvl1pPr>
            <a:lvl2pPr marL="108763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2pPr>
            <a:lvl3pPr marL="2175271"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3pPr>
            <a:lvl4pPr marL="3262912"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4pPr>
            <a:lvl5pPr marL="435054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5pPr>
            <a:lvl6pPr marL="5438184" indent="0" algn="ctr" defTabSz="1087636" eaLnBrk="1" latinLnBrk="0" hangingPunct="1">
              <a:spcBef>
                <a:spcPct val="20000"/>
              </a:spcBef>
              <a:buNone/>
              <a:defRPr sz="4800" kern="1200">
                <a:solidFill>
                  <a:schemeClr val="tx1">
                    <a:tint val="75000"/>
                  </a:schemeClr>
                </a:solidFill>
                <a:latin typeface="+mn-lt"/>
                <a:ea typeface="+mn-ea"/>
                <a:cs typeface="+mn-cs"/>
              </a:defRPr>
            </a:lvl6pPr>
            <a:lvl7pPr marL="6525820" indent="0" algn="ctr" defTabSz="1087636" eaLnBrk="1" latinLnBrk="0" hangingPunct="1">
              <a:spcBef>
                <a:spcPct val="20000"/>
              </a:spcBef>
              <a:buNone/>
              <a:defRPr sz="4800" kern="1200">
                <a:solidFill>
                  <a:schemeClr val="tx1">
                    <a:tint val="75000"/>
                  </a:schemeClr>
                </a:solidFill>
                <a:latin typeface="+mn-lt"/>
                <a:ea typeface="+mn-ea"/>
                <a:cs typeface="+mn-cs"/>
              </a:defRPr>
            </a:lvl7pPr>
            <a:lvl8pPr marL="7613455" indent="0" algn="ctr" defTabSz="1087636" eaLnBrk="1" latinLnBrk="0" hangingPunct="1">
              <a:spcBef>
                <a:spcPct val="20000"/>
              </a:spcBef>
              <a:buNone/>
              <a:defRPr sz="4800" kern="1200">
                <a:solidFill>
                  <a:schemeClr val="tx1">
                    <a:tint val="75000"/>
                  </a:schemeClr>
                </a:solidFill>
                <a:latin typeface="+mn-lt"/>
                <a:ea typeface="+mn-ea"/>
                <a:cs typeface="+mn-cs"/>
              </a:defRPr>
            </a:lvl8pPr>
            <a:lvl9pPr marL="8701091" indent="0" algn="ctr" defTabSz="1087636" eaLnBrk="1" latinLnBrk="0" hangingPunct="1">
              <a:spcBef>
                <a:spcPct val="20000"/>
              </a:spcBef>
              <a:buNone/>
              <a:defRPr sz="4800" kern="1200">
                <a:solidFill>
                  <a:schemeClr val="tx1">
                    <a:tint val="75000"/>
                  </a:schemeClr>
                </a:solidFill>
                <a:latin typeface="+mn-lt"/>
                <a:ea typeface="+mn-ea"/>
                <a:cs typeface="+mn-cs"/>
              </a:defRPr>
            </a:lvl9pPr>
          </a:lstStyle>
          <a:p>
            <a:r>
              <a:rPr lang="en-US" sz="2200" b="0"/>
              <a:t>Keep your software updated</a:t>
            </a:r>
          </a:p>
        </p:txBody>
      </p:sp>
      <p:sp>
        <p:nvSpPr>
          <p:cNvPr id="13" name="Subtitle 2">
            <a:extLst>
              <a:ext uri="{FF2B5EF4-FFF2-40B4-BE49-F238E27FC236}">
                <a16:creationId xmlns:a16="http://schemas.microsoft.com/office/drawing/2014/main" id="{45632130-833C-AD25-D4AC-43185D1B3766}"/>
              </a:ext>
            </a:extLst>
          </p:cNvPr>
          <p:cNvSpPr txBox="1">
            <a:spLocks/>
          </p:cNvSpPr>
          <p:nvPr/>
        </p:nvSpPr>
        <p:spPr>
          <a:xfrm>
            <a:off x="1702342" y="4093674"/>
            <a:ext cx="3960148" cy="362215"/>
          </a:xfrm>
          <a:prstGeom prst="rect">
            <a:avLst/>
          </a:prstGeom>
        </p:spPr>
        <p:txBody>
          <a:bodyPr vert="horz" wrap="square" lIns="60960" tIns="30480" rIns="60960" bIns="30480" rtlCol="0" anchor="t">
            <a:spAutoFit/>
          </a:bodyPr>
          <a:lstStyle>
            <a:defPPr marR="0" lvl="0" algn="l" rtl="0">
              <a:lnSpc>
                <a:spcPct val="100000"/>
              </a:lnSpc>
              <a:spcBef>
                <a:spcPts val="0"/>
              </a:spcBef>
              <a:spcAft>
                <a:spcPts val="0"/>
              </a:spcAft>
              <a:defRPr/>
            </a:defPPr>
            <a:lvl1pPr marL="0" indent="0" defTabSz="1087636" eaLnBrk="1" latinLnBrk="0" hangingPunct="1">
              <a:lnSpc>
                <a:spcPts val="2333"/>
              </a:lnSpc>
              <a:spcBef>
                <a:spcPct val="20000"/>
              </a:spcBef>
              <a:buNone/>
              <a:defRPr sz="2800" b="1" kern="1200">
                <a:solidFill>
                  <a:srgbClr val="3F3F3F"/>
                </a:solidFill>
                <a:latin typeface="Open Sans"/>
                <a:ea typeface="Open Sans"/>
                <a:cs typeface="Open Sans"/>
              </a:defRPr>
            </a:lvl1pPr>
            <a:lvl2pPr marL="108763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2pPr>
            <a:lvl3pPr marL="2175271"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3pPr>
            <a:lvl4pPr marL="3262912"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4pPr>
            <a:lvl5pPr marL="4350546" indent="0" algn="ctr" defTabSz="1087636" eaLnBrk="1" latinLnBrk="0" hangingPunct="1">
              <a:lnSpc>
                <a:spcPct val="130000"/>
              </a:lnSpc>
              <a:spcBef>
                <a:spcPct val="20000"/>
              </a:spcBef>
              <a:buNone/>
              <a:defRPr sz="3200" kern="1200">
                <a:solidFill>
                  <a:schemeClr val="tx1">
                    <a:tint val="75000"/>
                  </a:schemeClr>
                </a:solidFill>
                <a:latin typeface="Open Sans"/>
                <a:ea typeface="+mn-ea"/>
                <a:cs typeface="Open Sans"/>
              </a:defRPr>
            </a:lvl5pPr>
            <a:lvl6pPr marL="5438184" indent="0" algn="ctr" defTabSz="1087636" eaLnBrk="1" latinLnBrk="0" hangingPunct="1">
              <a:spcBef>
                <a:spcPct val="20000"/>
              </a:spcBef>
              <a:buNone/>
              <a:defRPr sz="4800" kern="1200">
                <a:solidFill>
                  <a:schemeClr val="tx1">
                    <a:tint val="75000"/>
                  </a:schemeClr>
                </a:solidFill>
                <a:latin typeface="+mn-lt"/>
                <a:ea typeface="+mn-ea"/>
                <a:cs typeface="+mn-cs"/>
              </a:defRPr>
            </a:lvl6pPr>
            <a:lvl7pPr marL="6525820" indent="0" algn="ctr" defTabSz="1087636" eaLnBrk="1" latinLnBrk="0" hangingPunct="1">
              <a:spcBef>
                <a:spcPct val="20000"/>
              </a:spcBef>
              <a:buNone/>
              <a:defRPr sz="4800" kern="1200">
                <a:solidFill>
                  <a:schemeClr val="tx1">
                    <a:tint val="75000"/>
                  </a:schemeClr>
                </a:solidFill>
                <a:latin typeface="+mn-lt"/>
                <a:ea typeface="+mn-ea"/>
                <a:cs typeface="+mn-cs"/>
              </a:defRPr>
            </a:lvl7pPr>
            <a:lvl8pPr marL="7613455" indent="0" algn="ctr" defTabSz="1087636" eaLnBrk="1" latinLnBrk="0" hangingPunct="1">
              <a:spcBef>
                <a:spcPct val="20000"/>
              </a:spcBef>
              <a:buNone/>
              <a:defRPr sz="4800" kern="1200">
                <a:solidFill>
                  <a:schemeClr val="tx1">
                    <a:tint val="75000"/>
                  </a:schemeClr>
                </a:solidFill>
                <a:latin typeface="+mn-lt"/>
                <a:ea typeface="+mn-ea"/>
                <a:cs typeface="+mn-cs"/>
              </a:defRPr>
            </a:lvl8pPr>
            <a:lvl9pPr marL="8701091" indent="0" algn="ctr" defTabSz="1087636" eaLnBrk="1" latinLnBrk="0" hangingPunct="1">
              <a:spcBef>
                <a:spcPct val="20000"/>
              </a:spcBef>
              <a:buNone/>
              <a:defRPr sz="4800" kern="1200">
                <a:solidFill>
                  <a:schemeClr val="tx1">
                    <a:tint val="75000"/>
                  </a:schemeClr>
                </a:solidFill>
                <a:latin typeface="+mn-lt"/>
                <a:ea typeface="+mn-ea"/>
                <a:cs typeface="+mn-cs"/>
              </a:defRPr>
            </a:lvl9pPr>
          </a:lstStyle>
          <a:p>
            <a:r>
              <a:rPr lang="en-US" sz="2200" b="0"/>
              <a:t>Configure security settings</a:t>
            </a:r>
          </a:p>
        </p:txBody>
      </p:sp>
      <p:sp>
        <p:nvSpPr>
          <p:cNvPr id="14" name="Google Shape;457;p59">
            <a:extLst>
              <a:ext uri="{FF2B5EF4-FFF2-40B4-BE49-F238E27FC236}">
                <a16:creationId xmlns:a16="http://schemas.microsoft.com/office/drawing/2014/main" id="{CE2D8C27-0674-16A5-B483-91F31E27A221}"/>
              </a:ext>
            </a:extLst>
          </p:cNvPr>
          <p:cNvSpPr txBox="1">
            <a:spLocks/>
          </p:cNvSpPr>
          <p:nvPr/>
        </p:nvSpPr>
        <p:spPr>
          <a:xfrm>
            <a:off x="665102" y="1269059"/>
            <a:ext cx="150666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A few preventive measures to protect your system from malware are as follows:</a:t>
            </a:r>
            <a:endParaRPr lang="en-US" sz="2200"/>
          </a:p>
        </p:txBody>
      </p:sp>
      <p:pic>
        <p:nvPicPr>
          <p:cNvPr id="16" name="Graphic 15" descr="Cursor outline">
            <a:extLst>
              <a:ext uri="{FF2B5EF4-FFF2-40B4-BE49-F238E27FC236}">
                <a16:creationId xmlns:a16="http://schemas.microsoft.com/office/drawing/2014/main" id="{1C34418E-878B-46F5-EDCB-0B140FFFB2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5388" y="3262309"/>
            <a:ext cx="905317" cy="905317"/>
          </a:xfrm>
          <a:prstGeom prst="rect">
            <a:avLst/>
          </a:prstGeom>
        </p:spPr>
      </p:pic>
      <p:pic>
        <p:nvPicPr>
          <p:cNvPr id="24" name="Graphic 23" descr="Immunity outline">
            <a:extLst>
              <a:ext uri="{FF2B5EF4-FFF2-40B4-BE49-F238E27FC236}">
                <a16:creationId xmlns:a16="http://schemas.microsoft.com/office/drawing/2014/main" id="{F8EE3346-3D46-28A9-8777-DD25301B5B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4812" y="6885037"/>
            <a:ext cx="914400" cy="914400"/>
          </a:xfrm>
          <a:prstGeom prst="rect">
            <a:avLst/>
          </a:prstGeom>
        </p:spPr>
      </p:pic>
      <p:pic>
        <p:nvPicPr>
          <p:cNvPr id="26" name="Graphic 25" descr="Repeat outline">
            <a:extLst>
              <a:ext uri="{FF2B5EF4-FFF2-40B4-BE49-F238E27FC236}">
                <a16:creationId xmlns:a16="http://schemas.microsoft.com/office/drawing/2014/main" id="{D55591B9-5D96-BD33-D6BC-010A315F1B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26135" y="5561424"/>
            <a:ext cx="914400" cy="914400"/>
          </a:xfrm>
          <a:prstGeom prst="rect">
            <a:avLst/>
          </a:prstGeom>
        </p:spPr>
      </p:pic>
      <p:pic>
        <p:nvPicPr>
          <p:cNvPr id="28" name="Graphic 27" descr="Shield Tick outline">
            <a:extLst>
              <a:ext uri="{FF2B5EF4-FFF2-40B4-BE49-F238E27FC236}">
                <a16:creationId xmlns:a16="http://schemas.microsoft.com/office/drawing/2014/main" id="{88F3A0B4-AEF4-8009-AE8B-13CF6DD9E0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0253" y="3938682"/>
            <a:ext cx="914400" cy="914400"/>
          </a:xfrm>
          <a:prstGeom prst="rect">
            <a:avLst/>
          </a:prstGeom>
        </p:spPr>
      </p:pic>
      <p:sp>
        <p:nvSpPr>
          <p:cNvPr id="5" name="Brandline_LVC">
            <a:extLst>
              <a:ext uri="{FF2B5EF4-FFF2-40B4-BE49-F238E27FC236}">
                <a16:creationId xmlns:a16="http://schemas.microsoft.com/office/drawing/2014/main" id="{D44BB56F-5265-3D53-75A2-483E2A28EE6F}"/>
              </a:ext>
            </a:extLst>
          </p:cNvPr>
          <p:cNvSpPr/>
          <p:nvPr/>
        </p:nvSpPr>
        <p:spPr>
          <a:xfrm>
            <a:off x="3505200" y="872831"/>
            <a:ext cx="9239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84416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1110833-53F4-434D-A915-F29EA4521C23}"/>
              </a:ext>
            </a:extLst>
          </p:cNvPr>
          <p:cNvGrpSpPr/>
          <p:nvPr/>
        </p:nvGrpSpPr>
        <p:grpSpPr>
          <a:xfrm>
            <a:off x="10764099" y="3381854"/>
            <a:ext cx="3721596" cy="2724963"/>
            <a:chOff x="16142973" y="5072781"/>
            <a:chExt cx="5582394" cy="4087444"/>
          </a:xfrm>
        </p:grpSpPr>
        <p:sp>
          <p:nvSpPr>
            <p:cNvPr id="259" name="Freeform: Shape 258">
              <a:extLst>
                <a:ext uri="{FF2B5EF4-FFF2-40B4-BE49-F238E27FC236}">
                  <a16:creationId xmlns:a16="http://schemas.microsoft.com/office/drawing/2014/main" id="{B178D6E3-C95C-4448-8357-9AC60AC81359}"/>
                </a:ext>
              </a:extLst>
            </p:cNvPr>
            <p:cNvSpPr/>
            <p:nvPr/>
          </p:nvSpPr>
          <p:spPr>
            <a:xfrm>
              <a:off x="16929068" y="5072781"/>
              <a:ext cx="4011450" cy="1473772"/>
            </a:xfrm>
            <a:custGeom>
              <a:avLst/>
              <a:gdLst/>
              <a:ahLst/>
              <a:cxnLst>
                <a:cxn ang="3cd4">
                  <a:pos x="hc" y="t"/>
                </a:cxn>
                <a:cxn ang="cd2">
                  <a:pos x="l" y="vc"/>
                </a:cxn>
                <a:cxn ang="cd4">
                  <a:pos x="hc" y="b"/>
                </a:cxn>
                <a:cxn ang="0">
                  <a:pos x="r" y="vc"/>
                </a:cxn>
              </a:cxnLst>
              <a:rect l="l" t="t" r="r" b="b"/>
              <a:pathLst>
                <a:path w="3221" h="1184">
                  <a:moveTo>
                    <a:pt x="1610" y="0"/>
                  </a:moveTo>
                  <a:lnTo>
                    <a:pt x="0" y="592"/>
                  </a:lnTo>
                  <a:lnTo>
                    <a:pt x="1610" y="1184"/>
                  </a:lnTo>
                  <a:lnTo>
                    <a:pt x="3221" y="592"/>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60" name="Freeform: Shape 259">
              <a:extLst>
                <a:ext uri="{FF2B5EF4-FFF2-40B4-BE49-F238E27FC236}">
                  <a16:creationId xmlns:a16="http://schemas.microsoft.com/office/drawing/2014/main" id="{D9A6EB95-8371-4D3C-93F8-AA27708B684C}"/>
                </a:ext>
              </a:extLst>
            </p:cNvPr>
            <p:cNvSpPr/>
            <p:nvPr/>
          </p:nvSpPr>
          <p:spPr>
            <a:xfrm>
              <a:off x="16929068" y="5072781"/>
              <a:ext cx="4011450" cy="1473772"/>
            </a:xfrm>
            <a:custGeom>
              <a:avLst/>
              <a:gdLst/>
              <a:ahLst/>
              <a:cxnLst>
                <a:cxn ang="3cd4">
                  <a:pos x="hc" y="t"/>
                </a:cxn>
                <a:cxn ang="cd2">
                  <a:pos x="l" y="vc"/>
                </a:cxn>
                <a:cxn ang="cd4">
                  <a:pos x="hc" y="b"/>
                </a:cxn>
                <a:cxn ang="0">
                  <a:pos x="r" y="vc"/>
                </a:cxn>
              </a:cxnLst>
              <a:rect l="l" t="t" r="r" b="b"/>
              <a:pathLst>
                <a:path w="3221" h="1184">
                  <a:moveTo>
                    <a:pt x="1610" y="0"/>
                  </a:moveTo>
                  <a:lnTo>
                    <a:pt x="0" y="592"/>
                  </a:lnTo>
                  <a:lnTo>
                    <a:pt x="1610" y="1184"/>
                  </a:lnTo>
                  <a:lnTo>
                    <a:pt x="3221" y="592"/>
                  </a:lnTo>
                  <a:close/>
                </a:path>
              </a:pathLst>
            </a:custGeom>
            <a:solidFill>
              <a:srgbClr val="121143">
                <a:alpha val="5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265" name="Freeform: Shape 264">
              <a:extLst>
                <a:ext uri="{FF2B5EF4-FFF2-40B4-BE49-F238E27FC236}">
                  <a16:creationId xmlns:a16="http://schemas.microsoft.com/office/drawing/2014/main" id="{2A29BD27-47AD-4A92-B0F5-16CDA642542F}"/>
                </a:ext>
              </a:extLst>
            </p:cNvPr>
            <p:cNvSpPr/>
            <p:nvPr/>
          </p:nvSpPr>
          <p:spPr>
            <a:xfrm>
              <a:off x="18876240" y="5810290"/>
              <a:ext cx="115859" cy="954277"/>
            </a:xfrm>
            <a:custGeom>
              <a:avLst/>
              <a:gdLst/>
              <a:ahLst/>
              <a:cxnLst>
                <a:cxn ang="3cd4">
                  <a:pos x="hc" y="t"/>
                </a:cxn>
                <a:cxn ang="cd2">
                  <a:pos x="l" y="vc"/>
                </a:cxn>
                <a:cxn ang="cd4">
                  <a:pos x="hc" y="b"/>
                </a:cxn>
                <a:cxn ang="0">
                  <a:pos x="r" y="vc"/>
                </a:cxn>
              </a:cxnLst>
              <a:rect l="l" t="t" r="r" b="b"/>
              <a:pathLst>
                <a:path w="94" h="767">
                  <a:moveTo>
                    <a:pt x="94" y="767"/>
                  </a:moveTo>
                  <a:lnTo>
                    <a:pt x="0" y="767"/>
                  </a:lnTo>
                  <a:lnTo>
                    <a:pt x="0" y="0"/>
                  </a:lnTo>
                  <a:lnTo>
                    <a:pt x="94"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66" name="Freeform: Shape 265">
              <a:extLst>
                <a:ext uri="{FF2B5EF4-FFF2-40B4-BE49-F238E27FC236}">
                  <a16:creationId xmlns:a16="http://schemas.microsoft.com/office/drawing/2014/main" id="{61B1388B-ED5D-4DB9-BC5C-DE71EAE6B202}"/>
                </a:ext>
              </a:extLst>
            </p:cNvPr>
            <p:cNvSpPr/>
            <p:nvPr/>
          </p:nvSpPr>
          <p:spPr>
            <a:xfrm>
              <a:off x="16929068" y="5810290"/>
              <a:ext cx="4011450" cy="3349935"/>
            </a:xfrm>
            <a:custGeom>
              <a:avLst/>
              <a:gdLst/>
              <a:ahLst/>
              <a:cxnLst>
                <a:cxn ang="3cd4">
                  <a:pos x="hc" y="t"/>
                </a:cxn>
                <a:cxn ang="cd2">
                  <a:pos x="l" y="vc"/>
                </a:cxn>
                <a:cxn ang="cd4">
                  <a:pos x="hc" y="b"/>
                </a:cxn>
                <a:cxn ang="0">
                  <a:pos x="r" y="vc"/>
                </a:cxn>
              </a:cxnLst>
              <a:rect l="l" t="t" r="r" b="b"/>
              <a:pathLst>
                <a:path w="3221" h="2690">
                  <a:moveTo>
                    <a:pt x="1610" y="2690"/>
                  </a:moveTo>
                  <a:lnTo>
                    <a:pt x="3221" y="2098"/>
                  </a:lnTo>
                  <a:lnTo>
                    <a:pt x="3221" y="0"/>
                  </a:lnTo>
                  <a:lnTo>
                    <a:pt x="1610" y="592"/>
                  </a:lnTo>
                  <a:lnTo>
                    <a:pt x="0" y="0"/>
                  </a:lnTo>
                  <a:lnTo>
                    <a:pt x="0" y="2098"/>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67" name="Freeform: Shape 266">
              <a:extLst>
                <a:ext uri="{FF2B5EF4-FFF2-40B4-BE49-F238E27FC236}">
                  <a16:creationId xmlns:a16="http://schemas.microsoft.com/office/drawing/2014/main" id="{DEDA8D07-4CBE-4010-AF4C-3FA0F03475FE}"/>
                </a:ext>
              </a:extLst>
            </p:cNvPr>
            <p:cNvSpPr/>
            <p:nvPr/>
          </p:nvSpPr>
          <p:spPr>
            <a:xfrm>
              <a:off x="18934793" y="5810290"/>
              <a:ext cx="2005725" cy="3349935"/>
            </a:xfrm>
            <a:custGeom>
              <a:avLst/>
              <a:gdLst/>
              <a:ahLst/>
              <a:cxnLst>
                <a:cxn ang="3cd4">
                  <a:pos x="hc" y="t"/>
                </a:cxn>
                <a:cxn ang="cd2">
                  <a:pos x="l" y="vc"/>
                </a:cxn>
                <a:cxn ang="cd4">
                  <a:pos x="hc" y="b"/>
                </a:cxn>
                <a:cxn ang="0">
                  <a:pos x="r" y="vc"/>
                </a:cxn>
              </a:cxnLst>
              <a:rect l="l" t="t" r="r" b="b"/>
              <a:pathLst>
                <a:path w="1611" h="2690">
                  <a:moveTo>
                    <a:pt x="0" y="2690"/>
                  </a:moveTo>
                  <a:lnTo>
                    <a:pt x="1611" y="2098"/>
                  </a:lnTo>
                  <a:lnTo>
                    <a:pt x="1611" y="0"/>
                  </a:lnTo>
                  <a:lnTo>
                    <a:pt x="0" y="592"/>
                  </a:lnTo>
                  <a:close/>
                </a:path>
              </a:pathLst>
            </a:custGeom>
            <a:solidFill>
              <a:srgbClr val="121143">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268" name="Freeform: Shape 267">
              <a:extLst>
                <a:ext uri="{FF2B5EF4-FFF2-40B4-BE49-F238E27FC236}">
                  <a16:creationId xmlns:a16="http://schemas.microsoft.com/office/drawing/2014/main" id="{6895E255-A12A-4A9E-BD38-B21A2B8DDF4B}"/>
                </a:ext>
              </a:extLst>
            </p:cNvPr>
            <p:cNvSpPr/>
            <p:nvPr/>
          </p:nvSpPr>
          <p:spPr>
            <a:xfrm>
              <a:off x="18934793" y="5810290"/>
              <a:ext cx="2790574" cy="1524849"/>
            </a:xfrm>
            <a:custGeom>
              <a:avLst/>
              <a:gdLst/>
              <a:ahLst/>
              <a:cxnLst>
                <a:cxn ang="3cd4">
                  <a:pos x="hc" y="t"/>
                </a:cxn>
                <a:cxn ang="cd2">
                  <a:pos x="l" y="vc"/>
                </a:cxn>
                <a:cxn ang="cd4">
                  <a:pos x="hc" y="b"/>
                </a:cxn>
                <a:cxn ang="0">
                  <a:pos x="r" y="vc"/>
                </a:cxn>
              </a:cxnLst>
              <a:rect l="l" t="t" r="r" b="b"/>
              <a:pathLst>
                <a:path w="2241" h="1225">
                  <a:moveTo>
                    <a:pt x="0" y="592"/>
                  </a:moveTo>
                  <a:lnTo>
                    <a:pt x="630" y="1225"/>
                  </a:lnTo>
                  <a:lnTo>
                    <a:pt x="2241" y="633"/>
                  </a:lnTo>
                  <a:lnTo>
                    <a:pt x="1611"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69" name="Freeform: Shape 268">
              <a:extLst>
                <a:ext uri="{FF2B5EF4-FFF2-40B4-BE49-F238E27FC236}">
                  <a16:creationId xmlns:a16="http://schemas.microsoft.com/office/drawing/2014/main" id="{19FE8981-F9EA-48DE-A9C0-622F34DA26D6}"/>
                </a:ext>
              </a:extLst>
            </p:cNvPr>
            <p:cNvSpPr/>
            <p:nvPr/>
          </p:nvSpPr>
          <p:spPr>
            <a:xfrm>
              <a:off x="16142973"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1"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70" name="Freeform: Shape 269">
              <a:extLst>
                <a:ext uri="{FF2B5EF4-FFF2-40B4-BE49-F238E27FC236}">
                  <a16:creationId xmlns:a16="http://schemas.microsoft.com/office/drawing/2014/main" id="{2CDF0DDB-3AF3-4E41-A178-716FC4DE0215}"/>
                </a:ext>
              </a:extLst>
            </p:cNvPr>
            <p:cNvSpPr/>
            <p:nvPr/>
          </p:nvSpPr>
          <p:spPr>
            <a:xfrm>
              <a:off x="16142973"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1" y="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grpSp>
      <p:grpSp>
        <p:nvGrpSpPr>
          <p:cNvPr id="3" name="Group 2">
            <a:extLst>
              <a:ext uri="{FF2B5EF4-FFF2-40B4-BE49-F238E27FC236}">
                <a16:creationId xmlns:a16="http://schemas.microsoft.com/office/drawing/2014/main" id="{430B1C1A-C775-5E40-8A31-09AD88538A5D}"/>
              </a:ext>
            </a:extLst>
          </p:cNvPr>
          <p:cNvGrpSpPr/>
          <p:nvPr/>
        </p:nvGrpSpPr>
        <p:grpSpPr>
          <a:xfrm>
            <a:off x="6267622" y="3381854"/>
            <a:ext cx="3721595" cy="2724963"/>
            <a:chOff x="9398257" y="5072781"/>
            <a:chExt cx="5582393" cy="4087444"/>
          </a:xfrm>
        </p:grpSpPr>
        <p:sp>
          <p:nvSpPr>
            <p:cNvPr id="176" name="Freeform: Shape 175">
              <a:extLst>
                <a:ext uri="{FF2B5EF4-FFF2-40B4-BE49-F238E27FC236}">
                  <a16:creationId xmlns:a16="http://schemas.microsoft.com/office/drawing/2014/main" id="{B3060B74-22FC-48E3-BCFD-52673ACD89BE}"/>
                </a:ext>
              </a:extLst>
            </p:cNvPr>
            <p:cNvSpPr/>
            <p:nvPr/>
          </p:nvSpPr>
          <p:spPr>
            <a:xfrm>
              <a:off x="10183105" y="5072781"/>
              <a:ext cx="4012695" cy="1473772"/>
            </a:xfrm>
            <a:custGeom>
              <a:avLst/>
              <a:gdLst/>
              <a:ahLst/>
              <a:cxnLst>
                <a:cxn ang="3cd4">
                  <a:pos x="hc" y="t"/>
                </a:cxn>
                <a:cxn ang="cd2">
                  <a:pos x="l" y="vc"/>
                </a:cxn>
                <a:cxn ang="cd4">
                  <a:pos x="hc" y="b"/>
                </a:cxn>
                <a:cxn ang="0">
                  <a:pos x="r" y="vc"/>
                </a:cxn>
              </a:cxnLst>
              <a:rect l="l" t="t" r="r" b="b"/>
              <a:pathLst>
                <a:path w="3222" h="1184">
                  <a:moveTo>
                    <a:pt x="1611" y="0"/>
                  </a:moveTo>
                  <a:lnTo>
                    <a:pt x="0" y="592"/>
                  </a:lnTo>
                  <a:lnTo>
                    <a:pt x="1611" y="1184"/>
                  </a:lnTo>
                  <a:lnTo>
                    <a:pt x="3222" y="592"/>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77" name="Freeform: Shape 176">
              <a:extLst>
                <a:ext uri="{FF2B5EF4-FFF2-40B4-BE49-F238E27FC236}">
                  <a16:creationId xmlns:a16="http://schemas.microsoft.com/office/drawing/2014/main" id="{91FAE006-3DA8-4BF2-9D0F-BB5FD904B06F}"/>
                </a:ext>
              </a:extLst>
            </p:cNvPr>
            <p:cNvSpPr/>
            <p:nvPr/>
          </p:nvSpPr>
          <p:spPr>
            <a:xfrm>
              <a:off x="10183105" y="5072781"/>
              <a:ext cx="4012695" cy="1473772"/>
            </a:xfrm>
            <a:custGeom>
              <a:avLst/>
              <a:gdLst/>
              <a:ahLst/>
              <a:cxnLst>
                <a:cxn ang="3cd4">
                  <a:pos x="hc" y="t"/>
                </a:cxn>
                <a:cxn ang="cd2">
                  <a:pos x="l" y="vc"/>
                </a:cxn>
                <a:cxn ang="cd4">
                  <a:pos x="hc" y="b"/>
                </a:cxn>
                <a:cxn ang="0">
                  <a:pos x="r" y="vc"/>
                </a:cxn>
              </a:cxnLst>
              <a:rect l="l" t="t" r="r" b="b"/>
              <a:pathLst>
                <a:path w="3222" h="1184">
                  <a:moveTo>
                    <a:pt x="1611" y="0"/>
                  </a:moveTo>
                  <a:lnTo>
                    <a:pt x="0" y="592"/>
                  </a:lnTo>
                  <a:lnTo>
                    <a:pt x="1611" y="1184"/>
                  </a:lnTo>
                  <a:lnTo>
                    <a:pt x="3222" y="592"/>
                  </a:lnTo>
                  <a:close/>
                </a:path>
              </a:pathLst>
            </a:custGeom>
            <a:solidFill>
              <a:srgbClr val="121143">
                <a:alpha val="5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182" name="Freeform: Shape 181">
              <a:extLst>
                <a:ext uri="{FF2B5EF4-FFF2-40B4-BE49-F238E27FC236}">
                  <a16:creationId xmlns:a16="http://schemas.microsoft.com/office/drawing/2014/main" id="{490DD7ED-E6E4-4D98-8573-1F48E623BF0B}"/>
                </a:ext>
              </a:extLst>
            </p:cNvPr>
            <p:cNvSpPr/>
            <p:nvPr/>
          </p:nvSpPr>
          <p:spPr>
            <a:xfrm>
              <a:off x="12131520" y="5810290"/>
              <a:ext cx="115859" cy="954277"/>
            </a:xfrm>
            <a:custGeom>
              <a:avLst/>
              <a:gdLst/>
              <a:ahLst/>
              <a:cxnLst>
                <a:cxn ang="3cd4">
                  <a:pos x="hc" y="t"/>
                </a:cxn>
                <a:cxn ang="cd2">
                  <a:pos x="l" y="vc"/>
                </a:cxn>
                <a:cxn ang="cd4">
                  <a:pos x="hc" y="b"/>
                </a:cxn>
                <a:cxn ang="0">
                  <a:pos x="r" y="vc"/>
                </a:cxn>
              </a:cxnLst>
              <a:rect l="l" t="t" r="r" b="b"/>
              <a:pathLst>
                <a:path w="94" h="767">
                  <a:moveTo>
                    <a:pt x="94" y="767"/>
                  </a:moveTo>
                  <a:lnTo>
                    <a:pt x="0" y="767"/>
                  </a:lnTo>
                  <a:lnTo>
                    <a:pt x="0" y="0"/>
                  </a:lnTo>
                  <a:lnTo>
                    <a:pt x="94"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83" name="Freeform: Shape 182">
              <a:extLst>
                <a:ext uri="{FF2B5EF4-FFF2-40B4-BE49-F238E27FC236}">
                  <a16:creationId xmlns:a16="http://schemas.microsoft.com/office/drawing/2014/main" id="{E9B3AF50-9454-4FC8-9185-434A48080D5D}"/>
                </a:ext>
              </a:extLst>
            </p:cNvPr>
            <p:cNvSpPr/>
            <p:nvPr/>
          </p:nvSpPr>
          <p:spPr>
            <a:xfrm>
              <a:off x="10183105" y="5810290"/>
              <a:ext cx="4012695" cy="3349935"/>
            </a:xfrm>
            <a:custGeom>
              <a:avLst/>
              <a:gdLst/>
              <a:ahLst/>
              <a:cxnLst>
                <a:cxn ang="3cd4">
                  <a:pos x="hc" y="t"/>
                </a:cxn>
                <a:cxn ang="cd2">
                  <a:pos x="l" y="vc"/>
                </a:cxn>
                <a:cxn ang="cd4">
                  <a:pos x="hc" y="b"/>
                </a:cxn>
                <a:cxn ang="0">
                  <a:pos x="r" y="vc"/>
                </a:cxn>
              </a:cxnLst>
              <a:rect l="l" t="t" r="r" b="b"/>
              <a:pathLst>
                <a:path w="3222" h="2690">
                  <a:moveTo>
                    <a:pt x="1611" y="2690"/>
                  </a:moveTo>
                  <a:lnTo>
                    <a:pt x="3222" y="2098"/>
                  </a:lnTo>
                  <a:lnTo>
                    <a:pt x="3222" y="0"/>
                  </a:lnTo>
                  <a:lnTo>
                    <a:pt x="3222" y="0"/>
                  </a:lnTo>
                  <a:lnTo>
                    <a:pt x="1611" y="592"/>
                  </a:lnTo>
                  <a:lnTo>
                    <a:pt x="0" y="0"/>
                  </a:lnTo>
                  <a:lnTo>
                    <a:pt x="0" y="2098"/>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84" name="Freeform: Shape 183">
              <a:extLst>
                <a:ext uri="{FF2B5EF4-FFF2-40B4-BE49-F238E27FC236}">
                  <a16:creationId xmlns:a16="http://schemas.microsoft.com/office/drawing/2014/main" id="{3BA2CEA8-2A8A-4347-A8FD-B1ABD9634C12}"/>
                </a:ext>
              </a:extLst>
            </p:cNvPr>
            <p:cNvSpPr/>
            <p:nvPr/>
          </p:nvSpPr>
          <p:spPr>
            <a:xfrm>
              <a:off x="12190076" y="5810290"/>
              <a:ext cx="2005725" cy="3349935"/>
            </a:xfrm>
            <a:custGeom>
              <a:avLst/>
              <a:gdLst/>
              <a:ahLst/>
              <a:cxnLst>
                <a:cxn ang="3cd4">
                  <a:pos x="hc" y="t"/>
                </a:cxn>
                <a:cxn ang="cd2">
                  <a:pos x="l" y="vc"/>
                </a:cxn>
                <a:cxn ang="cd4">
                  <a:pos x="hc" y="b"/>
                </a:cxn>
                <a:cxn ang="0">
                  <a:pos x="r" y="vc"/>
                </a:cxn>
              </a:cxnLst>
              <a:rect l="l" t="t" r="r" b="b"/>
              <a:pathLst>
                <a:path w="1611" h="2690">
                  <a:moveTo>
                    <a:pt x="0" y="2690"/>
                  </a:moveTo>
                  <a:lnTo>
                    <a:pt x="1611" y="2098"/>
                  </a:lnTo>
                  <a:lnTo>
                    <a:pt x="1611" y="0"/>
                  </a:lnTo>
                  <a:lnTo>
                    <a:pt x="0" y="592"/>
                  </a:lnTo>
                  <a:close/>
                </a:path>
              </a:pathLst>
            </a:custGeom>
            <a:solidFill>
              <a:srgbClr val="121143">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185" name="Freeform: Shape 184">
              <a:extLst>
                <a:ext uri="{FF2B5EF4-FFF2-40B4-BE49-F238E27FC236}">
                  <a16:creationId xmlns:a16="http://schemas.microsoft.com/office/drawing/2014/main" id="{B6B97810-B0D7-4AE9-9530-0E52E7D5EFCD}"/>
                </a:ext>
              </a:extLst>
            </p:cNvPr>
            <p:cNvSpPr/>
            <p:nvPr/>
          </p:nvSpPr>
          <p:spPr>
            <a:xfrm>
              <a:off x="12190076" y="5810290"/>
              <a:ext cx="2790574" cy="1524849"/>
            </a:xfrm>
            <a:custGeom>
              <a:avLst/>
              <a:gdLst/>
              <a:ahLst/>
              <a:cxnLst>
                <a:cxn ang="3cd4">
                  <a:pos x="hc" y="t"/>
                </a:cxn>
                <a:cxn ang="cd2">
                  <a:pos x="l" y="vc"/>
                </a:cxn>
                <a:cxn ang="cd4">
                  <a:pos x="hc" y="b"/>
                </a:cxn>
                <a:cxn ang="0">
                  <a:pos x="r" y="vc"/>
                </a:cxn>
              </a:cxnLst>
              <a:rect l="l" t="t" r="r" b="b"/>
              <a:pathLst>
                <a:path w="2241" h="1225">
                  <a:moveTo>
                    <a:pt x="0" y="592"/>
                  </a:moveTo>
                  <a:lnTo>
                    <a:pt x="630" y="1225"/>
                  </a:lnTo>
                  <a:lnTo>
                    <a:pt x="2241" y="633"/>
                  </a:lnTo>
                  <a:lnTo>
                    <a:pt x="1611"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86" name="Freeform: Shape 185">
              <a:extLst>
                <a:ext uri="{FF2B5EF4-FFF2-40B4-BE49-F238E27FC236}">
                  <a16:creationId xmlns:a16="http://schemas.microsoft.com/office/drawing/2014/main" id="{35E4E61C-27DF-4AB3-8D59-6AE3E8CB6414}"/>
                </a:ext>
              </a:extLst>
            </p:cNvPr>
            <p:cNvSpPr/>
            <p:nvPr/>
          </p:nvSpPr>
          <p:spPr>
            <a:xfrm>
              <a:off x="9398257"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87" name="Freeform: Shape 186">
              <a:extLst>
                <a:ext uri="{FF2B5EF4-FFF2-40B4-BE49-F238E27FC236}">
                  <a16:creationId xmlns:a16="http://schemas.microsoft.com/office/drawing/2014/main" id="{2B91703B-3224-4CD3-AE52-A78F3626357B}"/>
                </a:ext>
              </a:extLst>
            </p:cNvPr>
            <p:cNvSpPr/>
            <p:nvPr/>
          </p:nvSpPr>
          <p:spPr>
            <a:xfrm>
              <a:off x="9398257"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grpSp>
      <p:grpSp>
        <p:nvGrpSpPr>
          <p:cNvPr id="2" name="Group 1">
            <a:extLst>
              <a:ext uri="{FF2B5EF4-FFF2-40B4-BE49-F238E27FC236}">
                <a16:creationId xmlns:a16="http://schemas.microsoft.com/office/drawing/2014/main" id="{87D10608-82BF-7048-A05E-2B4641B4015E}"/>
              </a:ext>
            </a:extLst>
          </p:cNvPr>
          <p:cNvGrpSpPr/>
          <p:nvPr/>
        </p:nvGrpSpPr>
        <p:grpSpPr>
          <a:xfrm>
            <a:off x="1790408" y="3296011"/>
            <a:ext cx="3721596" cy="2724963"/>
            <a:chOff x="2652294" y="5072781"/>
            <a:chExt cx="5582394" cy="4087444"/>
          </a:xfrm>
        </p:grpSpPr>
        <p:sp>
          <p:nvSpPr>
            <p:cNvPr id="93" name="Freeform: Shape 92">
              <a:extLst>
                <a:ext uri="{FF2B5EF4-FFF2-40B4-BE49-F238E27FC236}">
                  <a16:creationId xmlns:a16="http://schemas.microsoft.com/office/drawing/2014/main" id="{C1876C27-8DBF-4CA1-855B-5631A0F42F10}"/>
                </a:ext>
              </a:extLst>
            </p:cNvPr>
            <p:cNvSpPr/>
            <p:nvPr/>
          </p:nvSpPr>
          <p:spPr>
            <a:xfrm>
              <a:off x="3437143" y="5072781"/>
              <a:ext cx="4011450" cy="1473772"/>
            </a:xfrm>
            <a:custGeom>
              <a:avLst/>
              <a:gdLst/>
              <a:ahLst/>
              <a:cxnLst>
                <a:cxn ang="3cd4">
                  <a:pos x="hc" y="t"/>
                </a:cxn>
                <a:cxn ang="cd2">
                  <a:pos x="l" y="vc"/>
                </a:cxn>
                <a:cxn ang="cd4">
                  <a:pos x="hc" y="b"/>
                </a:cxn>
                <a:cxn ang="0">
                  <a:pos x="r" y="vc"/>
                </a:cxn>
              </a:cxnLst>
              <a:rect l="l" t="t" r="r" b="b"/>
              <a:pathLst>
                <a:path w="3221" h="1184">
                  <a:moveTo>
                    <a:pt x="1611" y="0"/>
                  </a:moveTo>
                  <a:lnTo>
                    <a:pt x="0" y="592"/>
                  </a:lnTo>
                  <a:lnTo>
                    <a:pt x="1611" y="1184"/>
                  </a:lnTo>
                  <a:lnTo>
                    <a:pt x="3221" y="592"/>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4" name="Freeform: Shape 93">
              <a:extLst>
                <a:ext uri="{FF2B5EF4-FFF2-40B4-BE49-F238E27FC236}">
                  <a16:creationId xmlns:a16="http://schemas.microsoft.com/office/drawing/2014/main" id="{0D1C22E8-F99E-43AA-AF89-62C6E6C62E24}"/>
                </a:ext>
              </a:extLst>
            </p:cNvPr>
            <p:cNvSpPr/>
            <p:nvPr/>
          </p:nvSpPr>
          <p:spPr>
            <a:xfrm>
              <a:off x="3437143" y="5072781"/>
              <a:ext cx="4011450" cy="1473772"/>
            </a:xfrm>
            <a:custGeom>
              <a:avLst/>
              <a:gdLst/>
              <a:ahLst/>
              <a:cxnLst>
                <a:cxn ang="3cd4">
                  <a:pos x="hc" y="t"/>
                </a:cxn>
                <a:cxn ang="cd2">
                  <a:pos x="l" y="vc"/>
                </a:cxn>
                <a:cxn ang="cd4">
                  <a:pos x="hc" y="b"/>
                </a:cxn>
                <a:cxn ang="0">
                  <a:pos x="r" y="vc"/>
                </a:cxn>
              </a:cxnLst>
              <a:rect l="l" t="t" r="r" b="b"/>
              <a:pathLst>
                <a:path w="3221" h="1184">
                  <a:moveTo>
                    <a:pt x="1611" y="0"/>
                  </a:moveTo>
                  <a:lnTo>
                    <a:pt x="0" y="592"/>
                  </a:lnTo>
                  <a:lnTo>
                    <a:pt x="1611" y="1184"/>
                  </a:lnTo>
                  <a:lnTo>
                    <a:pt x="3221" y="592"/>
                  </a:lnTo>
                  <a:close/>
                </a:path>
              </a:pathLst>
            </a:custGeom>
            <a:solidFill>
              <a:srgbClr val="121143">
                <a:alpha val="5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9" name="Freeform: Shape 98">
              <a:extLst>
                <a:ext uri="{FF2B5EF4-FFF2-40B4-BE49-F238E27FC236}">
                  <a16:creationId xmlns:a16="http://schemas.microsoft.com/office/drawing/2014/main" id="{56A94C1D-DE40-424E-9DE9-40E80AB24691}"/>
                </a:ext>
              </a:extLst>
            </p:cNvPr>
            <p:cNvSpPr/>
            <p:nvPr/>
          </p:nvSpPr>
          <p:spPr>
            <a:xfrm>
              <a:off x="5385558" y="5810290"/>
              <a:ext cx="115859" cy="954277"/>
            </a:xfrm>
            <a:custGeom>
              <a:avLst/>
              <a:gdLst/>
              <a:ahLst/>
              <a:cxnLst>
                <a:cxn ang="3cd4">
                  <a:pos x="hc" y="t"/>
                </a:cxn>
                <a:cxn ang="cd2">
                  <a:pos x="l" y="vc"/>
                </a:cxn>
                <a:cxn ang="cd4">
                  <a:pos x="hc" y="b"/>
                </a:cxn>
                <a:cxn ang="0">
                  <a:pos x="r" y="vc"/>
                </a:cxn>
              </a:cxnLst>
              <a:rect l="l" t="t" r="r" b="b"/>
              <a:pathLst>
                <a:path w="94" h="767">
                  <a:moveTo>
                    <a:pt x="94" y="767"/>
                  </a:moveTo>
                  <a:lnTo>
                    <a:pt x="0" y="767"/>
                  </a:lnTo>
                  <a:lnTo>
                    <a:pt x="0" y="0"/>
                  </a:lnTo>
                  <a:lnTo>
                    <a:pt x="94"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00" name="Freeform: Shape 99">
              <a:extLst>
                <a:ext uri="{FF2B5EF4-FFF2-40B4-BE49-F238E27FC236}">
                  <a16:creationId xmlns:a16="http://schemas.microsoft.com/office/drawing/2014/main" id="{1FEE0D72-5DF8-400B-B6B8-99B8CA2F8C99}"/>
                </a:ext>
              </a:extLst>
            </p:cNvPr>
            <p:cNvSpPr/>
            <p:nvPr/>
          </p:nvSpPr>
          <p:spPr>
            <a:xfrm>
              <a:off x="3437143" y="5810290"/>
              <a:ext cx="4011450" cy="3349935"/>
            </a:xfrm>
            <a:custGeom>
              <a:avLst/>
              <a:gdLst/>
              <a:ahLst/>
              <a:cxnLst>
                <a:cxn ang="3cd4">
                  <a:pos x="hc" y="t"/>
                </a:cxn>
                <a:cxn ang="cd2">
                  <a:pos x="l" y="vc"/>
                </a:cxn>
                <a:cxn ang="cd4">
                  <a:pos x="hc" y="b"/>
                </a:cxn>
                <a:cxn ang="0">
                  <a:pos x="r" y="vc"/>
                </a:cxn>
              </a:cxnLst>
              <a:rect l="l" t="t" r="r" b="b"/>
              <a:pathLst>
                <a:path w="3221" h="2690">
                  <a:moveTo>
                    <a:pt x="1611" y="2690"/>
                  </a:moveTo>
                  <a:lnTo>
                    <a:pt x="3221" y="2098"/>
                  </a:lnTo>
                  <a:lnTo>
                    <a:pt x="3221" y="0"/>
                  </a:lnTo>
                  <a:lnTo>
                    <a:pt x="3221" y="0"/>
                  </a:lnTo>
                  <a:lnTo>
                    <a:pt x="1611" y="592"/>
                  </a:lnTo>
                  <a:lnTo>
                    <a:pt x="0" y="0"/>
                  </a:lnTo>
                  <a:lnTo>
                    <a:pt x="0" y="2098"/>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01" name="Freeform: Shape 100">
              <a:extLst>
                <a:ext uri="{FF2B5EF4-FFF2-40B4-BE49-F238E27FC236}">
                  <a16:creationId xmlns:a16="http://schemas.microsoft.com/office/drawing/2014/main" id="{35542DDC-F4D1-433D-8C95-351A0D8FB031}"/>
                </a:ext>
              </a:extLst>
            </p:cNvPr>
            <p:cNvSpPr/>
            <p:nvPr/>
          </p:nvSpPr>
          <p:spPr>
            <a:xfrm>
              <a:off x="5444114" y="5810290"/>
              <a:ext cx="2004479" cy="3349935"/>
            </a:xfrm>
            <a:custGeom>
              <a:avLst/>
              <a:gdLst/>
              <a:ahLst/>
              <a:cxnLst>
                <a:cxn ang="3cd4">
                  <a:pos x="hc" y="t"/>
                </a:cxn>
                <a:cxn ang="cd2">
                  <a:pos x="l" y="vc"/>
                </a:cxn>
                <a:cxn ang="cd4">
                  <a:pos x="hc" y="b"/>
                </a:cxn>
                <a:cxn ang="0">
                  <a:pos x="r" y="vc"/>
                </a:cxn>
              </a:cxnLst>
              <a:rect l="l" t="t" r="r" b="b"/>
              <a:pathLst>
                <a:path w="1610" h="2690">
                  <a:moveTo>
                    <a:pt x="0" y="2690"/>
                  </a:moveTo>
                  <a:lnTo>
                    <a:pt x="1610" y="2098"/>
                  </a:lnTo>
                  <a:lnTo>
                    <a:pt x="1610" y="0"/>
                  </a:lnTo>
                  <a:lnTo>
                    <a:pt x="0" y="592"/>
                  </a:lnTo>
                  <a:close/>
                </a:path>
              </a:pathLst>
            </a:custGeom>
            <a:solidFill>
              <a:srgbClr val="121143">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02" name="Freeform: Shape 101">
              <a:extLst>
                <a:ext uri="{FF2B5EF4-FFF2-40B4-BE49-F238E27FC236}">
                  <a16:creationId xmlns:a16="http://schemas.microsoft.com/office/drawing/2014/main" id="{DC2E0FC8-604B-46CA-809A-F61DF7B41A25}"/>
                </a:ext>
              </a:extLst>
            </p:cNvPr>
            <p:cNvSpPr/>
            <p:nvPr/>
          </p:nvSpPr>
          <p:spPr>
            <a:xfrm>
              <a:off x="5444114" y="5810290"/>
              <a:ext cx="2790574" cy="1524849"/>
            </a:xfrm>
            <a:custGeom>
              <a:avLst/>
              <a:gdLst/>
              <a:ahLst/>
              <a:cxnLst>
                <a:cxn ang="3cd4">
                  <a:pos x="hc" y="t"/>
                </a:cxn>
                <a:cxn ang="cd2">
                  <a:pos x="l" y="vc"/>
                </a:cxn>
                <a:cxn ang="cd4">
                  <a:pos x="hc" y="b"/>
                </a:cxn>
                <a:cxn ang="0">
                  <a:pos x="r" y="vc"/>
                </a:cxn>
              </a:cxnLst>
              <a:rect l="l" t="t" r="r" b="b"/>
              <a:pathLst>
                <a:path w="2241" h="1225">
                  <a:moveTo>
                    <a:pt x="0" y="592"/>
                  </a:moveTo>
                  <a:lnTo>
                    <a:pt x="630" y="1225"/>
                  </a:lnTo>
                  <a:lnTo>
                    <a:pt x="2241" y="633"/>
                  </a:lnTo>
                  <a:lnTo>
                    <a:pt x="1610"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03" name="Freeform: Shape 102">
              <a:extLst>
                <a:ext uri="{FF2B5EF4-FFF2-40B4-BE49-F238E27FC236}">
                  <a16:creationId xmlns:a16="http://schemas.microsoft.com/office/drawing/2014/main" id="{441E2551-77F8-4174-90EB-A9E6B89C433A}"/>
                </a:ext>
              </a:extLst>
            </p:cNvPr>
            <p:cNvSpPr/>
            <p:nvPr/>
          </p:nvSpPr>
          <p:spPr>
            <a:xfrm>
              <a:off x="2652294"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04" name="Freeform: Shape 103">
              <a:extLst>
                <a:ext uri="{FF2B5EF4-FFF2-40B4-BE49-F238E27FC236}">
                  <a16:creationId xmlns:a16="http://schemas.microsoft.com/office/drawing/2014/main" id="{B6E8FEB5-B271-432D-9E8B-057E41A0B1B3}"/>
                </a:ext>
              </a:extLst>
            </p:cNvPr>
            <p:cNvSpPr/>
            <p:nvPr/>
          </p:nvSpPr>
          <p:spPr>
            <a:xfrm>
              <a:off x="2652294"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sp>
        <p:nvSpPr>
          <p:cNvPr id="95" name="Freeform: Shape 94">
            <a:extLst>
              <a:ext uri="{FF2B5EF4-FFF2-40B4-BE49-F238E27FC236}">
                <a16:creationId xmlns:a16="http://schemas.microsoft.com/office/drawing/2014/main" id="{698209CD-860F-4994-A990-E1CDB3CD6D8B}"/>
              </a:ext>
            </a:extLst>
          </p:cNvPr>
          <p:cNvSpPr/>
          <p:nvPr/>
        </p:nvSpPr>
        <p:spPr>
          <a:xfrm>
            <a:off x="3099157" y="2703313"/>
            <a:ext cx="1063904" cy="1168551"/>
          </a:xfrm>
          <a:custGeom>
            <a:avLst/>
            <a:gdLst/>
            <a:ahLst/>
            <a:cxnLst>
              <a:cxn ang="3cd4">
                <a:pos x="hc" y="t"/>
              </a:cxn>
              <a:cxn ang="cd2">
                <a:pos x="l" y="vc"/>
              </a:cxn>
              <a:cxn ang="cd4">
                <a:pos x="hc" y="b"/>
              </a:cxn>
              <a:cxn ang="0">
                <a:pos x="r" y="vc"/>
              </a:cxn>
            </a:cxnLst>
            <a:rect l="l" t="t" r="r" b="b"/>
            <a:pathLst>
              <a:path w="1282" h="1408">
                <a:moveTo>
                  <a:pt x="0" y="468"/>
                </a:moveTo>
                <a:lnTo>
                  <a:pt x="0" y="939"/>
                </a:lnTo>
                <a:cubicBezTo>
                  <a:pt x="0" y="1023"/>
                  <a:pt x="44" y="1100"/>
                  <a:pt x="117" y="1142"/>
                </a:cubicBezTo>
                <a:lnTo>
                  <a:pt x="524" y="1377"/>
                </a:lnTo>
                <a:cubicBezTo>
                  <a:pt x="597" y="1418"/>
                  <a:pt x="686" y="1418"/>
                  <a:pt x="758" y="1377"/>
                </a:cubicBezTo>
                <a:lnTo>
                  <a:pt x="1165" y="1142"/>
                </a:lnTo>
                <a:cubicBezTo>
                  <a:pt x="1238" y="1100"/>
                  <a:pt x="1282" y="1023"/>
                  <a:pt x="1282" y="939"/>
                </a:cubicBezTo>
                <a:lnTo>
                  <a:pt x="1282" y="468"/>
                </a:lnTo>
                <a:cubicBezTo>
                  <a:pt x="1282" y="385"/>
                  <a:pt x="1238" y="308"/>
                  <a:pt x="1165" y="266"/>
                </a:cubicBezTo>
                <a:lnTo>
                  <a:pt x="758" y="31"/>
                </a:lnTo>
                <a:cubicBezTo>
                  <a:pt x="686" y="-10"/>
                  <a:pt x="597" y="-10"/>
                  <a:pt x="524" y="31"/>
                </a:cubicBezTo>
                <a:lnTo>
                  <a:pt x="117" y="266"/>
                </a:lnTo>
                <a:cubicBezTo>
                  <a:pt x="44" y="308"/>
                  <a:pt x="0" y="385"/>
                  <a:pt x="0" y="468"/>
                </a:cubicBezTo>
                <a:close/>
              </a:path>
            </a:pathLst>
          </a:custGeom>
          <a:solidFill>
            <a:schemeClr val="bg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42" name="Freeform: Shape 341">
            <a:extLst>
              <a:ext uri="{FF2B5EF4-FFF2-40B4-BE49-F238E27FC236}">
                <a16:creationId xmlns:a16="http://schemas.microsoft.com/office/drawing/2014/main" id="{93C4218C-532F-45FF-9320-389AB8045595}"/>
              </a:ext>
            </a:extLst>
          </p:cNvPr>
          <p:cNvSpPr/>
          <p:nvPr/>
        </p:nvSpPr>
        <p:spPr>
          <a:xfrm>
            <a:off x="3077564" y="2681513"/>
            <a:ext cx="1107093" cy="1211947"/>
          </a:xfrm>
          <a:custGeom>
            <a:avLst/>
            <a:gdLst>
              <a:gd name="connsiteX0" fmla="*/ 830319 w 1660640"/>
              <a:gd name="connsiteY0" fmla="*/ 65088 h 1817921"/>
              <a:gd name="connsiteX1" fmla="*/ 700862 w 1660640"/>
              <a:gd name="connsiteY1" fmla="*/ 99945 h 1817921"/>
              <a:gd name="connsiteX2" fmla="*/ 192993 w 1660640"/>
              <a:gd name="connsiteY2" fmla="*/ 392490 h 1817921"/>
              <a:gd name="connsiteX3" fmla="*/ 63536 w 1660640"/>
              <a:gd name="connsiteY3" fmla="*/ 616568 h 1817921"/>
              <a:gd name="connsiteX4" fmla="*/ 63536 w 1660640"/>
              <a:gd name="connsiteY4" fmla="*/ 1202904 h 1817921"/>
              <a:gd name="connsiteX5" fmla="*/ 192993 w 1660640"/>
              <a:gd name="connsiteY5" fmla="*/ 1426981 h 1817921"/>
              <a:gd name="connsiteX6" fmla="*/ 700862 w 1660640"/>
              <a:gd name="connsiteY6" fmla="*/ 1720772 h 1817921"/>
              <a:gd name="connsiteX7" fmla="*/ 961021 w 1660640"/>
              <a:gd name="connsiteY7" fmla="*/ 1720772 h 1817921"/>
              <a:gd name="connsiteX8" fmla="*/ 1467645 w 1660640"/>
              <a:gd name="connsiteY8" fmla="*/ 1426981 h 1817921"/>
              <a:gd name="connsiteX9" fmla="*/ 1597102 w 1660640"/>
              <a:gd name="connsiteY9" fmla="*/ 1202904 h 1817921"/>
              <a:gd name="connsiteX10" fmla="*/ 1597102 w 1660640"/>
              <a:gd name="connsiteY10" fmla="*/ 616568 h 1817921"/>
              <a:gd name="connsiteX11" fmla="*/ 1467645 w 1660640"/>
              <a:gd name="connsiteY11" fmla="*/ 392490 h 1817921"/>
              <a:gd name="connsiteX12" fmla="*/ 961021 w 1660640"/>
              <a:gd name="connsiteY12" fmla="*/ 99945 h 1817921"/>
              <a:gd name="connsiteX13" fmla="*/ 830319 w 1660640"/>
              <a:gd name="connsiteY13" fmla="*/ 65088 h 1817921"/>
              <a:gd name="connsiteX14" fmla="*/ 830320 w 1660640"/>
              <a:gd name="connsiteY14" fmla="*/ 0 h 1817921"/>
              <a:gd name="connsiteX15" fmla="*/ 992152 w 1660640"/>
              <a:gd name="connsiteY15" fmla="*/ 43884 h 1817921"/>
              <a:gd name="connsiteX16" fmla="*/ 1498809 w 1660640"/>
              <a:gd name="connsiteY16" fmla="*/ 335200 h 1817921"/>
              <a:gd name="connsiteX17" fmla="*/ 1660640 w 1660640"/>
              <a:gd name="connsiteY17" fmla="*/ 615311 h 1817921"/>
              <a:gd name="connsiteX18" fmla="*/ 1660640 w 1660640"/>
              <a:gd name="connsiteY18" fmla="*/ 1201677 h 1817921"/>
              <a:gd name="connsiteX19" fmla="*/ 1498809 w 1660640"/>
              <a:gd name="connsiteY19" fmla="*/ 1481788 h 1817921"/>
              <a:gd name="connsiteX20" fmla="*/ 992152 w 1660640"/>
              <a:gd name="connsiteY20" fmla="*/ 1774348 h 1817921"/>
              <a:gd name="connsiteX21" fmla="*/ 830320 w 1660640"/>
              <a:gd name="connsiteY21" fmla="*/ 1817921 h 1817921"/>
              <a:gd name="connsiteX22" fmla="*/ 668489 w 1660640"/>
              <a:gd name="connsiteY22" fmla="*/ 1774348 h 1817921"/>
              <a:gd name="connsiteX23" fmla="*/ 161832 w 1660640"/>
              <a:gd name="connsiteY23" fmla="*/ 1481788 h 1817921"/>
              <a:gd name="connsiteX24" fmla="*/ 0 w 1660640"/>
              <a:gd name="connsiteY24" fmla="*/ 1201677 h 1817921"/>
              <a:gd name="connsiteX25" fmla="*/ 0 w 1660640"/>
              <a:gd name="connsiteY25" fmla="*/ 615311 h 1817921"/>
              <a:gd name="connsiteX26" fmla="*/ 161832 w 1660640"/>
              <a:gd name="connsiteY26" fmla="*/ 335200 h 1817921"/>
              <a:gd name="connsiteX27" fmla="*/ 668489 w 1660640"/>
              <a:gd name="connsiteY27" fmla="*/ 43884 h 1817921"/>
              <a:gd name="connsiteX28" fmla="*/ 830320 w 1660640"/>
              <a:gd name="connsiteY28" fmla="*/ 0 h 181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0640" h="1817921">
                <a:moveTo>
                  <a:pt x="830319" y="65088"/>
                </a:moveTo>
                <a:cubicBezTo>
                  <a:pt x="785507" y="65088"/>
                  <a:pt x="740695" y="76292"/>
                  <a:pt x="700862" y="99945"/>
                </a:cubicBezTo>
                <a:lnTo>
                  <a:pt x="192993" y="392490"/>
                </a:lnTo>
                <a:cubicBezTo>
                  <a:pt x="113327" y="438551"/>
                  <a:pt x="63536" y="525692"/>
                  <a:pt x="63536" y="616568"/>
                </a:cubicBezTo>
                <a:lnTo>
                  <a:pt x="63536" y="1202904"/>
                </a:lnTo>
                <a:cubicBezTo>
                  <a:pt x="63536" y="1295025"/>
                  <a:pt x="113327" y="1380921"/>
                  <a:pt x="192993" y="1426981"/>
                </a:cubicBezTo>
                <a:lnTo>
                  <a:pt x="700862" y="1720772"/>
                </a:lnTo>
                <a:cubicBezTo>
                  <a:pt x="780528" y="1766832"/>
                  <a:pt x="880110" y="1766832"/>
                  <a:pt x="961021" y="1720772"/>
                </a:cubicBezTo>
                <a:lnTo>
                  <a:pt x="1467645" y="1426981"/>
                </a:lnTo>
                <a:cubicBezTo>
                  <a:pt x="1547311" y="1380921"/>
                  <a:pt x="1597102" y="1295025"/>
                  <a:pt x="1597102" y="1202904"/>
                </a:cubicBezTo>
                <a:lnTo>
                  <a:pt x="1597102" y="616568"/>
                </a:lnTo>
                <a:cubicBezTo>
                  <a:pt x="1597102" y="525692"/>
                  <a:pt x="1547311" y="438551"/>
                  <a:pt x="1467645" y="392490"/>
                </a:cubicBezTo>
                <a:lnTo>
                  <a:pt x="961021" y="99945"/>
                </a:lnTo>
                <a:cubicBezTo>
                  <a:pt x="919943" y="76292"/>
                  <a:pt x="875131" y="65088"/>
                  <a:pt x="830319" y="65088"/>
                </a:cubicBezTo>
                <a:close/>
                <a:moveTo>
                  <a:pt x="830320" y="0"/>
                </a:moveTo>
                <a:cubicBezTo>
                  <a:pt x="886339" y="0"/>
                  <a:pt x="942357" y="14628"/>
                  <a:pt x="992152" y="43884"/>
                </a:cubicBezTo>
                <a:lnTo>
                  <a:pt x="1498809" y="335200"/>
                </a:lnTo>
                <a:cubicBezTo>
                  <a:pt x="1598397" y="393712"/>
                  <a:pt x="1660640" y="500776"/>
                  <a:pt x="1660640" y="615311"/>
                </a:cubicBezTo>
                <a:lnTo>
                  <a:pt x="1660640" y="1201677"/>
                </a:lnTo>
                <a:cubicBezTo>
                  <a:pt x="1660640" y="1316211"/>
                  <a:pt x="1598397" y="1423276"/>
                  <a:pt x="1498809" y="1481788"/>
                </a:cubicBezTo>
                <a:lnTo>
                  <a:pt x="992152" y="1774348"/>
                </a:lnTo>
                <a:cubicBezTo>
                  <a:pt x="942357" y="1802982"/>
                  <a:pt x="886339" y="1817921"/>
                  <a:pt x="830320" y="1817921"/>
                </a:cubicBezTo>
                <a:cubicBezTo>
                  <a:pt x="774302" y="1817921"/>
                  <a:pt x="718283" y="1802982"/>
                  <a:pt x="668489" y="1774348"/>
                </a:cubicBezTo>
                <a:lnTo>
                  <a:pt x="161832" y="1481788"/>
                </a:lnTo>
                <a:cubicBezTo>
                  <a:pt x="62243" y="1423276"/>
                  <a:pt x="0" y="1316211"/>
                  <a:pt x="0" y="1201677"/>
                </a:cubicBezTo>
                <a:lnTo>
                  <a:pt x="0" y="615311"/>
                </a:lnTo>
                <a:cubicBezTo>
                  <a:pt x="0" y="500776"/>
                  <a:pt x="62243" y="393712"/>
                  <a:pt x="161832" y="335200"/>
                </a:cubicBezTo>
                <a:lnTo>
                  <a:pt x="668489" y="43884"/>
                </a:lnTo>
                <a:cubicBezTo>
                  <a:pt x="718283" y="14628"/>
                  <a:pt x="774302" y="0"/>
                  <a:pt x="830320" y="0"/>
                </a:cubicBezTo>
                <a:close/>
              </a:path>
            </a:pathLst>
          </a:custGeom>
          <a:solidFill>
            <a:schemeClr val="accent1"/>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sp>
        <p:nvSpPr>
          <p:cNvPr id="178" name="Freeform: Shape 177">
            <a:extLst>
              <a:ext uri="{FF2B5EF4-FFF2-40B4-BE49-F238E27FC236}">
                <a16:creationId xmlns:a16="http://schemas.microsoft.com/office/drawing/2014/main" id="{5CC9F49A-41A4-4C38-AD48-1FC12AB72205}"/>
              </a:ext>
            </a:extLst>
          </p:cNvPr>
          <p:cNvSpPr/>
          <p:nvPr/>
        </p:nvSpPr>
        <p:spPr>
          <a:xfrm>
            <a:off x="7595633" y="2703313"/>
            <a:ext cx="1065565" cy="1168551"/>
          </a:xfrm>
          <a:custGeom>
            <a:avLst/>
            <a:gdLst/>
            <a:ahLst/>
            <a:cxnLst>
              <a:cxn ang="3cd4">
                <a:pos x="hc" y="t"/>
              </a:cxn>
              <a:cxn ang="cd2">
                <a:pos x="l" y="vc"/>
              </a:cxn>
              <a:cxn ang="cd4">
                <a:pos x="hc" y="b"/>
              </a:cxn>
              <a:cxn ang="0">
                <a:pos x="r" y="vc"/>
              </a:cxn>
            </a:cxnLst>
            <a:rect l="l" t="t" r="r" b="b"/>
            <a:pathLst>
              <a:path w="1284" h="1408">
                <a:moveTo>
                  <a:pt x="0" y="468"/>
                </a:moveTo>
                <a:lnTo>
                  <a:pt x="0" y="939"/>
                </a:lnTo>
                <a:cubicBezTo>
                  <a:pt x="0" y="1023"/>
                  <a:pt x="45" y="1100"/>
                  <a:pt x="118" y="1142"/>
                </a:cubicBezTo>
                <a:lnTo>
                  <a:pt x="525" y="1377"/>
                </a:lnTo>
                <a:cubicBezTo>
                  <a:pt x="597" y="1418"/>
                  <a:pt x="687" y="1418"/>
                  <a:pt x="759" y="1377"/>
                </a:cubicBezTo>
                <a:lnTo>
                  <a:pt x="1166" y="1142"/>
                </a:lnTo>
                <a:cubicBezTo>
                  <a:pt x="1239" y="1100"/>
                  <a:pt x="1284" y="1023"/>
                  <a:pt x="1284" y="939"/>
                </a:cubicBezTo>
                <a:lnTo>
                  <a:pt x="1284" y="468"/>
                </a:lnTo>
                <a:cubicBezTo>
                  <a:pt x="1284" y="385"/>
                  <a:pt x="1239" y="308"/>
                  <a:pt x="1166" y="266"/>
                </a:cubicBezTo>
                <a:lnTo>
                  <a:pt x="759" y="31"/>
                </a:lnTo>
                <a:cubicBezTo>
                  <a:pt x="687" y="-10"/>
                  <a:pt x="597" y="-10"/>
                  <a:pt x="525" y="31"/>
                </a:cubicBezTo>
                <a:lnTo>
                  <a:pt x="118" y="266"/>
                </a:lnTo>
                <a:cubicBezTo>
                  <a:pt x="45" y="308"/>
                  <a:pt x="0" y="385"/>
                  <a:pt x="0" y="468"/>
                </a:cubicBezTo>
                <a:close/>
              </a:path>
            </a:pathLst>
          </a:custGeom>
          <a:solidFill>
            <a:schemeClr val="bg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43" name="Freeform: Shape 342">
            <a:extLst>
              <a:ext uri="{FF2B5EF4-FFF2-40B4-BE49-F238E27FC236}">
                <a16:creationId xmlns:a16="http://schemas.microsoft.com/office/drawing/2014/main" id="{464D7D82-B6D8-4594-9C9A-804A7E76B1B7}"/>
              </a:ext>
            </a:extLst>
          </p:cNvPr>
          <p:cNvSpPr/>
          <p:nvPr/>
        </p:nvSpPr>
        <p:spPr>
          <a:xfrm>
            <a:off x="7575701" y="2681513"/>
            <a:ext cx="1106263" cy="1211947"/>
          </a:xfrm>
          <a:custGeom>
            <a:avLst/>
            <a:gdLst>
              <a:gd name="connsiteX0" fmla="*/ 829076 w 1659395"/>
              <a:gd name="connsiteY0" fmla="*/ 65088 h 1817921"/>
              <a:gd name="connsiteX1" fmla="*/ 699619 w 1659395"/>
              <a:gd name="connsiteY1" fmla="*/ 99945 h 1817921"/>
              <a:gd name="connsiteX2" fmla="*/ 192995 w 1659395"/>
              <a:gd name="connsiteY2" fmla="*/ 392490 h 1817921"/>
              <a:gd name="connsiteX3" fmla="*/ 62293 w 1659395"/>
              <a:gd name="connsiteY3" fmla="*/ 616568 h 1817921"/>
              <a:gd name="connsiteX4" fmla="*/ 62293 w 1659395"/>
              <a:gd name="connsiteY4" fmla="*/ 1202904 h 1817921"/>
              <a:gd name="connsiteX5" fmla="*/ 192995 w 1659395"/>
              <a:gd name="connsiteY5" fmla="*/ 1426981 h 1817921"/>
              <a:gd name="connsiteX6" fmla="*/ 699619 w 1659395"/>
              <a:gd name="connsiteY6" fmla="*/ 1720772 h 1817921"/>
              <a:gd name="connsiteX7" fmla="*/ 959778 w 1659395"/>
              <a:gd name="connsiteY7" fmla="*/ 1720772 h 1817921"/>
              <a:gd name="connsiteX8" fmla="*/ 1465157 w 1659395"/>
              <a:gd name="connsiteY8" fmla="*/ 1426981 h 1817921"/>
              <a:gd name="connsiteX9" fmla="*/ 1595859 w 1659395"/>
              <a:gd name="connsiteY9" fmla="*/ 1202904 h 1817921"/>
              <a:gd name="connsiteX10" fmla="*/ 1595859 w 1659395"/>
              <a:gd name="connsiteY10" fmla="*/ 616568 h 1817921"/>
              <a:gd name="connsiteX11" fmla="*/ 1465157 w 1659395"/>
              <a:gd name="connsiteY11" fmla="*/ 392490 h 1817921"/>
              <a:gd name="connsiteX12" fmla="*/ 959778 w 1659395"/>
              <a:gd name="connsiteY12" fmla="*/ 99945 h 1817921"/>
              <a:gd name="connsiteX13" fmla="*/ 829076 w 1659395"/>
              <a:gd name="connsiteY13" fmla="*/ 65088 h 1817921"/>
              <a:gd name="connsiteX14" fmla="*/ 829075 w 1659395"/>
              <a:gd name="connsiteY14" fmla="*/ 0 h 1817921"/>
              <a:gd name="connsiteX15" fmla="*/ 990907 w 1659395"/>
              <a:gd name="connsiteY15" fmla="*/ 43884 h 1817921"/>
              <a:gd name="connsiteX16" fmla="*/ 1497563 w 1659395"/>
              <a:gd name="connsiteY16" fmla="*/ 335200 h 1817921"/>
              <a:gd name="connsiteX17" fmla="*/ 1659395 w 1659395"/>
              <a:gd name="connsiteY17" fmla="*/ 615311 h 1817921"/>
              <a:gd name="connsiteX18" fmla="*/ 1659395 w 1659395"/>
              <a:gd name="connsiteY18" fmla="*/ 1201677 h 1817921"/>
              <a:gd name="connsiteX19" fmla="*/ 1497563 w 1659395"/>
              <a:gd name="connsiteY19" fmla="*/ 1481788 h 1817921"/>
              <a:gd name="connsiteX20" fmla="*/ 990907 w 1659395"/>
              <a:gd name="connsiteY20" fmla="*/ 1774348 h 1817921"/>
              <a:gd name="connsiteX21" fmla="*/ 829075 w 1659395"/>
              <a:gd name="connsiteY21" fmla="*/ 1817921 h 1817921"/>
              <a:gd name="connsiteX22" fmla="*/ 667244 w 1659395"/>
              <a:gd name="connsiteY22" fmla="*/ 1774348 h 1817921"/>
              <a:gd name="connsiteX23" fmla="*/ 160587 w 1659395"/>
              <a:gd name="connsiteY23" fmla="*/ 1481788 h 1817921"/>
              <a:gd name="connsiteX24" fmla="*/ 0 w 1659395"/>
              <a:gd name="connsiteY24" fmla="*/ 1201677 h 1817921"/>
              <a:gd name="connsiteX25" fmla="*/ 0 w 1659395"/>
              <a:gd name="connsiteY25" fmla="*/ 615311 h 1817921"/>
              <a:gd name="connsiteX26" fmla="*/ 160587 w 1659395"/>
              <a:gd name="connsiteY26" fmla="*/ 335200 h 1817921"/>
              <a:gd name="connsiteX27" fmla="*/ 667244 w 1659395"/>
              <a:gd name="connsiteY27" fmla="*/ 43884 h 1817921"/>
              <a:gd name="connsiteX28" fmla="*/ 829075 w 1659395"/>
              <a:gd name="connsiteY28" fmla="*/ 0 h 181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59395" h="1817921">
                <a:moveTo>
                  <a:pt x="829076" y="65088"/>
                </a:moveTo>
                <a:cubicBezTo>
                  <a:pt x="784264" y="65088"/>
                  <a:pt x="739452" y="76292"/>
                  <a:pt x="699619" y="99945"/>
                </a:cubicBezTo>
                <a:lnTo>
                  <a:pt x="192995" y="392490"/>
                </a:lnTo>
                <a:cubicBezTo>
                  <a:pt x="112084" y="438551"/>
                  <a:pt x="62293" y="525692"/>
                  <a:pt x="62293" y="616568"/>
                </a:cubicBezTo>
                <a:lnTo>
                  <a:pt x="62293" y="1202904"/>
                </a:lnTo>
                <a:cubicBezTo>
                  <a:pt x="62293" y="1295025"/>
                  <a:pt x="112084" y="1380921"/>
                  <a:pt x="192995" y="1426981"/>
                </a:cubicBezTo>
                <a:lnTo>
                  <a:pt x="699619" y="1720772"/>
                </a:lnTo>
                <a:cubicBezTo>
                  <a:pt x="779285" y="1766832"/>
                  <a:pt x="878867" y="1766832"/>
                  <a:pt x="959778" y="1720772"/>
                </a:cubicBezTo>
                <a:lnTo>
                  <a:pt x="1465157" y="1426981"/>
                </a:lnTo>
                <a:cubicBezTo>
                  <a:pt x="1546068" y="1380921"/>
                  <a:pt x="1595859" y="1295025"/>
                  <a:pt x="1595859" y="1202904"/>
                </a:cubicBezTo>
                <a:lnTo>
                  <a:pt x="1595859" y="616568"/>
                </a:lnTo>
                <a:cubicBezTo>
                  <a:pt x="1595859" y="525692"/>
                  <a:pt x="1546068" y="438551"/>
                  <a:pt x="1465157" y="392490"/>
                </a:cubicBezTo>
                <a:lnTo>
                  <a:pt x="959778" y="99945"/>
                </a:lnTo>
                <a:cubicBezTo>
                  <a:pt x="918700" y="76292"/>
                  <a:pt x="873888" y="65088"/>
                  <a:pt x="829076" y="65088"/>
                </a:cubicBezTo>
                <a:close/>
                <a:moveTo>
                  <a:pt x="829075" y="0"/>
                </a:moveTo>
                <a:cubicBezTo>
                  <a:pt x="885094" y="0"/>
                  <a:pt x="941112" y="14628"/>
                  <a:pt x="990907" y="43884"/>
                </a:cubicBezTo>
                <a:lnTo>
                  <a:pt x="1497563" y="335200"/>
                </a:lnTo>
                <a:cubicBezTo>
                  <a:pt x="1597152" y="393712"/>
                  <a:pt x="1659395" y="500776"/>
                  <a:pt x="1659395" y="615311"/>
                </a:cubicBezTo>
                <a:lnTo>
                  <a:pt x="1659395" y="1201677"/>
                </a:lnTo>
                <a:cubicBezTo>
                  <a:pt x="1659395" y="1316211"/>
                  <a:pt x="1597152" y="1423276"/>
                  <a:pt x="1497563" y="1481788"/>
                </a:cubicBezTo>
                <a:lnTo>
                  <a:pt x="990907" y="1774348"/>
                </a:lnTo>
                <a:cubicBezTo>
                  <a:pt x="941112" y="1802982"/>
                  <a:pt x="885094" y="1817921"/>
                  <a:pt x="829075" y="1817921"/>
                </a:cubicBezTo>
                <a:cubicBezTo>
                  <a:pt x="773057" y="1817921"/>
                  <a:pt x="717038" y="1802982"/>
                  <a:pt x="667244" y="1774348"/>
                </a:cubicBezTo>
                <a:lnTo>
                  <a:pt x="160587" y="1481788"/>
                </a:lnTo>
                <a:cubicBezTo>
                  <a:pt x="60998" y="1423276"/>
                  <a:pt x="0" y="1316211"/>
                  <a:pt x="0" y="1201677"/>
                </a:cubicBezTo>
                <a:lnTo>
                  <a:pt x="0" y="615311"/>
                </a:lnTo>
                <a:cubicBezTo>
                  <a:pt x="0" y="500776"/>
                  <a:pt x="60998" y="393712"/>
                  <a:pt x="160587" y="335200"/>
                </a:cubicBezTo>
                <a:lnTo>
                  <a:pt x="667244" y="43884"/>
                </a:lnTo>
                <a:cubicBezTo>
                  <a:pt x="717038" y="14628"/>
                  <a:pt x="773057" y="0"/>
                  <a:pt x="829075" y="0"/>
                </a:cubicBezTo>
                <a:close/>
              </a:path>
            </a:pathLst>
          </a:custGeom>
          <a:solidFill>
            <a:schemeClr val="accent2"/>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sp>
        <p:nvSpPr>
          <p:cNvPr id="261" name="Freeform: Shape 260">
            <a:extLst>
              <a:ext uri="{FF2B5EF4-FFF2-40B4-BE49-F238E27FC236}">
                <a16:creationId xmlns:a16="http://schemas.microsoft.com/office/drawing/2014/main" id="{15732F75-CB9D-44A2-A892-099472BED014}"/>
              </a:ext>
            </a:extLst>
          </p:cNvPr>
          <p:cNvSpPr/>
          <p:nvPr/>
        </p:nvSpPr>
        <p:spPr>
          <a:xfrm>
            <a:off x="12092944" y="2703313"/>
            <a:ext cx="1064737" cy="1168551"/>
          </a:xfrm>
          <a:custGeom>
            <a:avLst/>
            <a:gdLst/>
            <a:ahLst/>
            <a:cxnLst>
              <a:cxn ang="3cd4">
                <a:pos x="hc" y="t"/>
              </a:cxn>
              <a:cxn ang="cd2">
                <a:pos x="l" y="vc"/>
              </a:cxn>
              <a:cxn ang="cd4">
                <a:pos x="hc" y="b"/>
              </a:cxn>
              <a:cxn ang="0">
                <a:pos x="r" y="vc"/>
              </a:cxn>
            </a:cxnLst>
            <a:rect l="l" t="t" r="r" b="b"/>
            <a:pathLst>
              <a:path w="1283" h="1408">
                <a:moveTo>
                  <a:pt x="0" y="468"/>
                </a:moveTo>
                <a:lnTo>
                  <a:pt x="0" y="939"/>
                </a:lnTo>
                <a:cubicBezTo>
                  <a:pt x="0" y="1023"/>
                  <a:pt x="45" y="1100"/>
                  <a:pt x="117" y="1142"/>
                </a:cubicBezTo>
                <a:lnTo>
                  <a:pt x="524" y="1377"/>
                </a:lnTo>
                <a:cubicBezTo>
                  <a:pt x="596" y="1418"/>
                  <a:pt x="686" y="1418"/>
                  <a:pt x="758" y="1377"/>
                </a:cubicBezTo>
                <a:lnTo>
                  <a:pt x="1165" y="1142"/>
                </a:lnTo>
                <a:cubicBezTo>
                  <a:pt x="1238" y="1100"/>
                  <a:pt x="1283" y="1023"/>
                  <a:pt x="1283" y="939"/>
                </a:cubicBezTo>
                <a:lnTo>
                  <a:pt x="1283" y="468"/>
                </a:lnTo>
                <a:cubicBezTo>
                  <a:pt x="1283" y="385"/>
                  <a:pt x="1238" y="308"/>
                  <a:pt x="1165" y="266"/>
                </a:cubicBezTo>
                <a:lnTo>
                  <a:pt x="758" y="31"/>
                </a:lnTo>
                <a:cubicBezTo>
                  <a:pt x="686" y="-10"/>
                  <a:pt x="596" y="-10"/>
                  <a:pt x="524" y="31"/>
                </a:cubicBezTo>
                <a:lnTo>
                  <a:pt x="117" y="266"/>
                </a:lnTo>
                <a:cubicBezTo>
                  <a:pt x="45" y="308"/>
                  <a:pt x="0" y="385"/>
                  <a:pt x="0" y="468"/>
                </a:cubicBezTo>
                <a:close/>
              </a:path>
            </a:pathLst>
          </a:custGeom>
          <a:solidFill>
            <a:schemeClr val="bg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44" name="Freeform: Shape 343">
            <a:extLst>
              <a:ext uri="{FF2B5EF4-FFF2-40B4-BE49-F238E27FC236}">
                <a16:creationId xmlns:a16="http://schemas.microsoft.com/office/drawing/2014/main" id="{ACE9B7C1-5DED-4AE5-AB0E-A7DB63AC4E32}"/>
              </a:ext>
            </a:extLst>
          </p:cNvPr>
          <p:cNvSpPr/>
          <p:nvPr/>
        </p:nvSpPr>
        <p:spPr>
          <a:xfrm>
            <a:off x="12071350" y="2681513"/>
            <a:ext cx="1107093" cy="1211947"/>
          </a:xfrm>
          <a:custGeom>
            <a:avLst/>
            <a:gdLst>
              <a:gd name="connsiteX0" fmla="*/ 830318 w 1660640"/>
              <a:gd name="connsiteY0" fmla="*/ 65088 h 1817921"/>
              <a:gd name="connsiteX1" fmla="*/ 699616 w 1660640"/>
              <a:gd name="connsiteY1" fmla="*/ 99945 h 1817921"/>
              <a:gd name="connsiteX2" fmla="*/ 194236 w 1660640"/>
              <a:gd name="connsiteY2" fmla="*/ 392490 h 1817921"/>
              <a:gd name="connsiteX3" fmla="*/ 63534 w 1660640"/>
              <a:gd name="connsiteY3" fmla="*/ 616568 h 1817921"/>
              <a:gd name="connsiteX4" fmla="*/ 63534 w 1660640"/>
              <a:gd name="connsiteY4" fmla="*/ 1202904 h 1817921"/>
              <a:gd name="connsiteX5" fmla="*/ 194236 w 1660640"/>
              <a:gd name="connsiteY5" fmla="*/ 1426981 h 1817921"/>
              <a:gd name="connsiteX6" fmla="*/ 699616 w 1660640"/>
              <a:gd name="connsiteY6" fmla="*/ 1720772 h 1817921"/>
              <a:gd name="connsiteX7" fmla="*/ 959774 w 1660640"/>
              <a:gd name="connsiteY7" fmla="*/ 1720772 h 1817921"/>
              <a:gd name="connsiteX8" fmla="*/ 1467644 w 1660640"/>
              <a:gd name="connsiteY8" fmla="*/ 1426981 h 1817921"/>
              <a:gd name="connsiteX9" fmla="*/ 1597102 w 1660640"/>
              <a:gd name="connsiteY9" fmla="*/ 1202904 h 1817921"/>
              <a:gd name="connsiteX10" fmla="*/ 1597102 w 1660640"/>
              <a:gd name="connsiteY10" fmla="*/ 616568 h 1817921"/>
              <a:gd name="connsiteX11" fmla="*/ 1467644 w 1660640"/>
              <a:gd name="connsiteY11" fmla="*/ 392490 h 1817921"/>
              <a:gd name="connsiteX12" fmla="*/ 959774 w 1660640"/>
              <a:gd name="connsiteY12" fmla="*/ 99945 h 1817921"/>
              <a:gd name="connsiteX13" fmla="*/ 830318 w 1660640"/>
              <a:gd name="connsiteY13" fmla="*/ 65088 h 1817921"/>
              <a:gd name="connsiteX14" fmla="*/ 830320 w 1660640"/>
              <a:gd name="connsiteY14" fmla="*/ 0 h 1817921"/>
              <a:gd name="connsiteX15" fmla="*/ 992152 w 1660640"/>
              <a:gd name="connsiteY15" fmla="*/ 43884 h 1817921"/>
              <a:gd name="connsiteX16" fmla="*/ 1498808 w 1660640"/>
              <a:gd name="connsiteY16" fmla="*/ 335200 h 1817921"/>
              <a:gd name="connsiteX17" fmla="*/ 1660640 w 1660640"/>
              <a:gd name="connsiteY17" fmla="*/ 615311 h 1817921"/>
              <a:gd name="connsiteX18" fmla="*/ 1660640 w 1660640"/>
              <a:gd name="connsiteY18" fmla="*/ 1201677 h 1817921"/>
              <a:gd name="connsiteX19" fmla="*/ 1498808 w 1660640"/>
              <a:gd name="connsiteY19" fmla="*/ 1481788 h 1817921"/>
              <a:gd name="connsiteX20" fmla="*/ 992152 w 1660640"/>
              <a:gd name="connsiteY20" fmla="*/ 1774348 h 1817921"/>
              <a:gd name="connsiteX21" fmla="*/ 830320 w 1660640"/>
              <a:gd name="connsiteY21" fmla="*/ 1817921 h 1817921"/>
              <a:gd name="connsiteX22" fmla="*/ 668488 w 1660640"/>
              <a:gd name="connsiteY22" fmla="*/ 1774348 h 1817921"/>
              <a:gd name="connsiteX23" fmla="*/ 161832 w 1660640"/>
              <a:gd name="connsiteY23" fmla="*/ 1481788 h 1817921"/>
              <a:gd name="connsiteX24" fmla="*/ 0 w 1660640"/>
              <a:gd name="connsiteY24" fmla="*/ 1201677 h 1817921"/>
              <a:gd name="connsiteX25" fmla="*/ 0 w 1660640"/>
              <a:gd name="connsiteY25" fmla="*/ 615311 h 1817921"/>
              <a:gd name="connsiteX26" fmla="*/ 161832 w 1660640"/>
              <a:gd name="connsiteY26" fmla="*/ 335200 h 1817921"/>
              <a:gd name="connsiteX27" fmla="*/ 668488 w 1660640"/>
              <a:gd name="connsiteY27" fmla="*/ 43884 h 1817921"/>
              <a:gd name="connsiteX28" fmla="*/ 830320 w 1660640"/>
              <a:gd name="connsiteY28" fmla="*/ 0 h 181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0640" h="1817921">
                <a:moveTo>
                  <a:pt x="830318" y="65088"/>
                </a:moveTo>
                <a:cubicBezTo>
                  <a:pt x="785506" y="65088"/>
                  <a:pt x="740694" y="76292"/>
                  <a:pt x="699616" y="99945"/>
                </a:cubicBezTo>
                <a:lnTo>
                  <a:pt x="194236" y="392490"/>
                </a:lnTo>
                <a:cubicBezTo>
                  <a:pt x="113326" y="438551"/>
                  <a:pt x="63534" y="525692"/>
                  <a:pt x="63534" y="616568"/>
                </a:cubicBezTo>
                <a:lnTo>
                  <a:pt x="63534" y="1202904"/>
                </a:lnTo>
                <a:cubicBezTo>
                  <a:pt x="63534" y="1295025"/>
                  <a:pt x="113326" y="1380921"/>
                  <a:pt x="194236" y="1426981"/>
                </a:cubicBezTo>
                <a:lnTo>
                  <a:pt x="699616" y="1720772"/>
                </a:lnTo>
                <a:cubicBezTo>
                  <a:pt x="780526" y="1766832"/>
                  <a:pt x="880110" y="1766832"/>
                  <a:pt x="959774" y="1720772"/>
                </a:cubicBezTo>
                <a:lnTo>
                  <a:pt x="1467644" y="1426981"/>
                </a:lnTo>
                <a:cubicBezTo>
                  <a:pt x="1547310" y="1380921"/>
                  <a:pt x="1597102" y="1295025"/>
                  <a:pt x="1597102" y="1202904"/>
                </a:cubicBezTo>
                <a:lnTo>
                  <a:pt x="1597102" y="616568"/>
                </a:lnTo>
                <a:cubicBezTo>
                  <a:pt x="1597102" y="525692"/>
                  <a:pt x="1547310" y="438551"/>
                  <a:pt x="1467644" y="392490"/>
                </a:cubicBezTo>
                <a:lnTo>
                  <a:pt x="959774" y="99945"/>
                </a:lnTo>
                <a:cubicBezTo>
                  <a:pt x="919942" y="76292"/>
                  <a:pt x="875130" y="65088"/>
                  <a:pt x="830318" y="65088"/>
                </a:cubicBezTo>
                <a:close/>
                <a:moveTo>
                  <a:pt x="830320" y="0"/>
                </a:moveTo>
                <a:cubicBezTo>
                  <a:pt x="886338" y="0"/>
                  <a:pt x="942356" y="14628"/>
                  <a:pt x="992152" y="43884"/>
                </a:cubicBezTo>
                <a:lnTo>
                  <a:pt x="1498808" y="335200"/>
                </a:lnTo>
                <a:cubicBezTo>
                  <a:pt x="1598398" y="393712"/>
                  <a:pt x="1660640" y="500776"/>
                  <a:pt x="1660640" y="615311"/>
                </a:cubicBezTo>
                <a:lnTo>
                  <a:pt x="1660640" y="1201677"/>
                </a:lnTo>
                <a:cubicBezTo>
                  <a:pt x="1660640" y="1316211"/>
                  <a:pt x="1598398" y="1423276"/>
                  <a:pt x="1498808" y="1481788"/>
                </a:cubicBezTo>
                <a:lnTo>
                  <a:pt x="992152" y="1774348"/>
                </a:lnTo>
                <a:cubicBezTo>
                  <a:pt x="942358" y="1802982"/>
                  <a:pt x="886338" y="1817921"/>
                  <a:pt x="830320" y="1817921"/>
                </a:cubicBezTo>
                <a:cubicBezTo>
                  <a:pt x="774302" y="1817921"/>
                  <a:pt x="718282" y="1802982"/>
                  <a:pt x="668488" y="1774348"/>
                </a:cubicBezTo>
                <a:lnTo>
                  <a:pt x="161832" y="1481788"/>
                </a:lnTo>
                <a:cubicBezTo>
                  <a:pt x="62242" y="1423276"/>
                  <a:pt x="0" y="1316211"/>
                  <a:pt x="0" y="1201677"/>
                </a:cubicBezTo>
                <a:lnTo>
                  <a:pt x="0" y="615311"/>
                </a:lnTo>
                <a:cubicBezTo>
                  <a:pt x="0" y="500776"/>
                  <a:pt x="62242" y="393712"/>
                  <a:pt x="161832" y="335200"/>
                </a:cubicBezTo>
                <a:lnTo>
                  <a:pt x="668488" y="43884"/>
                </a:lnTo>
                <a:cubicBezTo>
                  <a:pt x="718284" y="14628"/>
                  <a:pt x="774302" y="0"/>
                  <a:pt x="830320" y="0"/>
                </a:cubicBezTo>
                <a:close/>
              </a:path>
            </a:pathLst>
          </a:custGeom>
          <a:solidFill>
            <a:schemeClr val="accent3"/>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sp>
        <p:nvSpPr>
          <p:cNvPr id="347" name="TextBox 346">
            <a:extLst>
              <a:ext uri="{FF2B5EF4-FFF2-40B4-BE49-F238E27FC236}">
                <a16:creationId xmlns:a16="http://schemas.microsoft.com/office/drawing/2014/main" id="{A8DFF8B6-4E18-44D9-9FDF-47780C1AB175}"/>
              </a:ext>
            </a:extLst>
          </p:cNvPr>
          <p:cNvSpPr txBox="1"/>
          <p:nvPr/>
        </p:nvSpPr>
        <p:spPr>
          <a:xfrm>
            <a:off x="3213947" y="287019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accent1"/>
                </a:solidFill>
                <a:latin typeface="Poppins" panose="00000500000000000000" pitchFamily="2" charset="0"/>
                <a:cs typeface="Poppins" panose="00000500000000000000" pitchFamily="2" charset="0"/>
              </a:rPr>
              <a:t>A</a:t>
            </a:r>
          </a:p>
        </p:txBody>
      </p:sp>
      <p:sp>
        <p:nvSpPr>
          <p:cNvPr id="348" name="TextBox 347">
            <a:extLst>
              <a:ext uri="{FF2B5EF4-FFF2-40B4-BE49-F238E27FC236}">
                <a16:creationId xmlns:a16="http://schemas.microsoft.com/office/drawing/2014/main" id="{A0C4E7DF-F53B-4F14-A4E6-E0D821778CC4}"/>
              </a:ext>
            </a:extLst>
          </p:cNvPr>
          <p:cNvSpPr txBox="1"/>
          <p:nvPr/>
        </p:nvSpPr>
        <p:spPr>
          <a:xfrm>
            <a:off x="7710655" y="287019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accent2"/>
                </a:solidFill>
                <a:latin typeface="Poppins" panose="00000500000000000000" pitchFamily="2" charset="0"/>
                <a:cs typeface="Poppins" panose="00000500000000000000" pitchFamily="2" charset="0"/>
              </a:rPr>
              <a:t>B</a:t>
            </a:r>
          </a:p>
        </p:txBody>
      </p:sp>
      <p:sp>
        <p:nvSpPr>
          <p:cNvPr id="349" name="TextBox 348">
            <a:extLst>
              <a:ext uri="{FF2B5EF4-FFF2-40B4-BE49-F238E27FC236}">
                <a16:creationId xmlns:a16="http://schemas.microsoft.com/office/drawing/2014/main" id="{CDBCBAF0-FB20-436B-BD2B-E6DE2863B711}"/>
              </a:ext>
            </a:extLst>
          </p:cNvPr>
          <p:cNvSpPr txBox="1"/>
          <p:nvPr/>
        </p:nvSpPr>
        <p:spPr>
          <a:xfrm>
            <a:off x="12207363" y="287019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accent3"/>
                </a:solidFill>
                <a:latin typeface="Poppins" panose="00000500000000000000" pitchFamily="2" charset="0"/>
                <a:cs typeface="Poppins" panose="00000500000000000000" pitchFamily="2" charset="0"/>
              </a:rPr>
              <a:t>C</a:t>
            </a:r>
          </a:p>
        </p:txBody>
      </p:sp>
      <p:sp>
        <p:nvSpPr>
          <p:cNvPr id="351" name="TextBox 350">
            <a:extLst>
              <a:ext uri="{FF2B5EF4-FFF2-40B4-BE49-F238E27FC236}">
                <a16:creationId xmlns:a16="http://schemas.microsoft.com/office/drawing/2014/main" id="{B7D8A23C-C29A-4DC2-A000-2762E8E488BD}"/>
              </a:ext>
            </a:extLst>
          </p:cNvPr>
          <p:cNvSpPr txBox="1"/>
          <p:nvPr/>
        </p:nvSpPr>
        <p:spPr>
          <a:xfrm>
            <a:off x="6070538" y="6979734"/>
            <a:ext cx="4898810" cy="415883"/>
          </a:xfrm>
          <a:prstGeom prst="rect">
            <a:avLst/>
          </a:prstGeom>
          <a:noFill/>
        </p:spPr>
        <p:txBody>
          <a:bodyPr wrap="square" rtlCol="0">
            <a:spAutoFit/>
          </a:bodyPr>
          <a:lstStyle/>
          <a:p>
            <a:pPr algn="ctr">
              <a:lnSpc>
                <a:spcPts val="2400"/>
              </a:lnSpc>
            </a:pPr>
            <a:r>
              <a:rPr lang="en-US" sz="2200">
                <a:solidFill>
                  <a:srgbClr val="3F3F3F"/>
                </a:solidFill>
                <a:latin typeface="Open Sans"/>
                <a:ea typeface="Open Sans"/>
                <a:cs typeface="Open Sans"/>
              </a:rPr>
              <a:t>System monitoring</a:t>
            </a:r>
          </a:p>
        </p:txBody>
      </p:sp>
      <p:sp>
        <p:nvSpPr>
          <p:cNvPr id="353" name="TextBox 352">
            <a:extLst>
              <a:ext uri="{FF2B5EF4-FFF2-40B4-BE49-F238E27FC236}">
                <a16:creationId xmlns:a16="http://schemas.microsoft.com/office/drawing/2014/main" id="{FD9D9881-A962-48AE-B8FB-B27F23F96273}"/>
              </a:ext>
            </a:extLst>
          </p:cNvPr>
          <p:cNvSpPr txBox="1"/>
          <p:nvPr/>
        </p:nvSpPr>
        <p:spPr>
          <a:xfrm>
            <a:off x="11033743" y="6979734"/>
            <a:ext cx="4520288" cy="415883"/>
          </a:xfrm>
          <a:prstGeom prst="rect">
            <a:avLst/>
          </a:prstGeom>
          <a:noFill/>
        </p:spPr>
        <p:txBody>
          <a:bodyPr wrap="square" rtlCol="0">
            <a:spAutoFit/>
          </a:bodyPr>
          <a:lstStyle/>
          <a:p>
            <a:pPr algn="ctr">
              <a:lnSpc>
                <a:spcPts val="2400"/>
              </a:lnSpc>
            </a:pPr>
            <a:r>
              <a:rPr lang="en-US" sz="2200">
                <a:solidFill>
                  <a:srgbClr val="3F3F3F"/>
                </a:solidFill>
                <a:latin typeface="Open Sans"/>
                <a:ea typeface="Open Sans"/>
                <a:cs typeface="Open Sans"/>
              </a:rPr>
              <a:t>Security software alerts</a:t>
            </a:r>
          </a:p>
        </p:txBody>
      </p:sp>
      <p:sp>
        <p:nvSpPr>
          <p:cNvPr id="355" name="TextBox 354">
            <a:extLst>
              <a:ext uri="{FF2B5EF4-FFF2-40B4-BE49-F238E27FC236}">
                <a16:creationId xmlns:a16="http://schemas.microsoft.com/office/drawing/2014/main" id="{DEADC907-83A4-43DC-944B-85DDA40028AB}"/>
              </a:ext>
            </a:extLst>
          </p:cNvPr>
          <p:cNvSpPr txBox="1"/>
          <p:nvPr/>
        </p:nvSpPr>
        <p:spPr>
          <a:xfrm>
            <a:off x="1239169" y="6958888"/>
            <a:ext cx="4374660" cy="415883"/>
          </a:xfrm>
          <a:prstGeom prst="rect">
            <a:avLst/>
          </a:prstGeom>
          <a:noFill/>
        </p:spPr>
        <p:txBody>
          <a:bodyPr wrap="square" rtlCol="0">
            <a:spAutoFit/>
          </a:bodyPr>
          <a:lstStyle/>
          <a:p>
            <a:pPr algn="ctr">
              <a:lnSpc>
                <a:spcPts val="2400"/>
              </a:lnSpc>
            </a:pPr>
            <a:r>
              <a:rPr lang="en-US" sz="2200">
                <a:solidFill>
                  <a:srgbClr val="3F3F3F"/>
                </a:solidFill>
                <a:latin typeface="Open Sans"/>
                <a:ea typeface="Open Sans"/>
                <a:cs typeface="Open Sans"/>
              </a:rPr>
              <a:t>Regular malware scans</a:t>
            </a:r>
            <a:endParaRPr lang="en-US" sz="2200">
              <a:solidFill>
                <a:srgbClr val="3F3F3F"/>
              </a:solidFill>
              <a:latin typeface="Open Sans"/>
              <a:ea typeface="Open Sans"/>
              <a:cs typeface="Open Sans"/>
              <a:sym typeface="Open Sans"/>
            </a:endParaRPr>
          </a:p>
        </p:txBody>
      </p:sp>
      <p:sp>
        <p:nvSpPr>
          <p:cNvPr id="5" name="Title 4">
            <a:extLst>
              <a:ext uri="{FF2B5EF4-FFF2-40B4-BE49-F238E27FC236}">
                <a16:creationId xmlns:a16="http://schemas.microsoft.com/office/drawing/2014/main" id="{DBA632D1-C6E9-0063-65A9-656BFE36340E}"/>
              </a:ext>
            </a:extLst>
          </p:cNvPr>
          <p:cNvSpPr>
            <a:spLocks noGrp="1"/>
          </p:cNvSpPr>
          <p:nvPr>
            <p:ph type="title"/>
          </p:nvPr>
        </p:nvSpPr>
        <p:spPr>
          <a:xfrm>
            <a:off x="3951807" y="346608"/>
            <a:ext cx="8352265" cy="687300"/>
          </a:xfrm>
        </p:spPr>
        <p:txBody>
          <a:bodyPr/>
          <a:lstStyle/>
          <a:p>
            <a:pPr algn="ctr">
              <a:lnSpc>
                <a:spcPct val="90000"/>
              </a:lnSpc>
              <a:buClr>
                <a:schemeClr val="dk1"/>
              </a:buClr>
              <a:buSzPts val="4400"/>
            </a:pPr>
            <a:r>
              <a:rPr lang="en-US" sz="2800" b="1">
                <a:solidFill>
                  <a:srgbClr val="3F3F3F"/>
                </a:solidFill>
                <a:latin typeface="Open Sans"/>
                <a:ea typeface="Open Sans"/>
                <a:cs typeface="Open Sans"/>
                <a:sym typeface="Open Sans"/>
              </a:rPr>
              <a:t>Detective Measures for Malware Control</a:t>
            </a:r>
          </a:p>
        </p:txBody>
      </p:sp>
      <p:sp>
        <p:nvSpPr>
          <p:cNvPr id="9" name="Google Shape;457;p59">
            <a:extLst>
              <a:ext uri="{FF2B5EF4-FFF2-40B4-BE49-F238E27FC236}">
                <a16:creationId xmlns:a16="http://schemas.microsoft.com/office/drawing/2014/main" id="{5DD79758-E7C7-3E65-807D-DBCE911A1823}"/>
              </a:ext>
            </a:extLst>
          </p:cNvPr>
          <p:cNvSpPr txBox="1">
            <a:spLocks/>
          </p:cNvSpPr>
          <p:nvPr/>
        </p:nvSpPr>
        <p:spPr>
          <a:xfrm>
            <a:off x="665102" y="1269059"/>
            <a:ext cx="150666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Detective measures are essential to identify and mitigate malware threats. These include:</a:t>
            </a:r>
            <a:endParaRPr lang="en-US" sz="2200"/>
          </a:p>
        </p:txBody>
      </p:sp>
      <p:sp>
        <p:nvSpPr>
          <p:cNvPr id="8" name="Brandline_LVC">
            <a:extLst>
              <a:ext uri="{FF2B5EF4-FFF2-40B4-BE49-F238E27FC236}">
                <a16:creationId xmlns:a16="http://schemas.microsoft.com/office/drawing/2014/main" id="{1CF68FC1-39D7-377D-261B-FC1852DE99DE}"/>
              </a:ext>
            </a:extLst>
          </p:cNvPr>
          <p:cNvSpPr/>
          <p:nvPr/>
        </p:nvSpPr>
        <p:spPr>
          <a:xfrm>
            <a:off x="3644900" y="933082"/>
            <a:ext cx="896350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87146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extBox 397">
            <a:extLst>
              <a:ext uri="{FF2B5EF4-FFF2-40B4-BE49-F238E27FC236}">
                <a16:creationId xmlns:a16="http://schemas.microsoft.com/office/drawing/2014/main" id="{040C029C-5CC8-43D0-8D8E-FE8820015E16}"/>
              </a:ext>
            </a:extLst>
          </p:cNvPr>
          <p:cNvSpPr txBox="1"/>
          <p:nvPr/>
        </p:nvSpPr>
        <p:spPr>
          <a:xfrm>
            <a:off x="2888293" y="3412232"/>
            <a:ext cx="2739588" cy="400751"/>
          </a:xfrm>
          <a:prstGeom prst="rect">
            <a:avLst/>
          </a:prstGeom>
          <a:noFill/>
        </p:spPr>
        <p:txBody>
          <a:bodyPr wrap="square" rtlCol="0">
            <a:spAutoFit/>
          </a:bodyPr>
          <a:lstStyle/>
          <a:p>
            <a:pPr>
              <a:lnSpc>
                <a:spcPts val="2400"/>
              </a:lnSpc>
            </a:pPr>
            <a:r>
              <a:rPr lang="en-US" sz="2200">
                <a:solidFill>
                  <a:srgbClr val="3F3F3F"/>
                </a:solidFill>
                <a:latin typeface="Open Sans"/>
                <a:ea typeface="Open Sans"/>
                <a:cs typeface="Open Sans"/>
              </a:rPr>
              <a:t>Malware removal</a:t>
            </a:r>
            <a:endParaRPr lang="en-US" sz="2200" spc="-13">
              <a:latin typeface="Poppins" panose="00000500000000000000" pitchFamily="2" charset="0"/>
              <a:cs typeface="Poppins" panose="00000500000000000000" pitchFamily="2" charset="0"/>
            </a:endParaRPr>
          </a:p>
        </p:txBody>
      </p:sp>
      <p:sp>
        <p:nvSpPr>
          <p:cNvPr id="400" name="TextBox 399">
            <a:extLst>
              <a:ext uri="{FF2B5EF4-FFF2-40B4-BE49-F238E27FC236}">
                <a16:creationId xmlns:a16="http://schemas.microsoft.com/office/drawing/2014/main" id="{A7072DED-4573-4170-AAE0-FBD665CF629F}"/>
              </a:ext>
            </a:extLst>
          </p:cNvPr>
          <p:cNvSpPr txBox="1"/>
          <p:nvPr/>
        </p:nvSpPr>
        <p:spPr>
          <a:xfrm>
            <a:off x="2889581" y="5918853"/>
            <a:ext cx="2761492" cy="415883"/>
          </a:xfrm>
          <a:prstGeom prst="rect">
            <a:avLst/>
          </a:prstGeom>
          <a:noFill/>
        </p:spPr>
        <p:txBody>
          <a:bodyPr wrap="square" rtlCol="0">
            <a:spAutoFit/>
          </a:bodyPr>
          <a:lstStyle/>
          <a:p>
            <a:pPr>
              <a:lnSpc>
                <a:spcPts val="2400"/>
              </a:lnSpc>
            </a:pPr>
            <a:r>
              <a:rPr lang="en-US" sz="2200">
                <a:solidFill>
                  <a:srgbClr val="3F3F3F"/>
                </a:solidFill>
                <a:latin typeface="Open Sans"/>
                <a:ea typeface="Open Sans"/>
                <a:cs typeface="Open Sans"/>
              </a:rPr>
              <a:t>Attack reporting</a:t>
            </a:r>
          </a:p>
        </p:txBody>
      </p:sp>
      <p:sp>
        <p:nvSpPr>
          <p:cNvPr id="402" name="TextBox 401">
            <a:extLst>
              <a:ext uri="{FF2B5EF4-FFF2-40B4-BE49-F238E27FC236}">
                <a16:creationId xmlns:a16="http://schemas.microsoft.com/office/drawing/2014/main" id="{7C8FDF91-DD27-4630-91C9-21B36F9B2EEF}"/>
              </a:ext>
            </a:extLst>
          </p:cNvPr>
          <p:cNvSpPr txBox="1"/>
          <p:nvPr/>
        </p:nvSpPr>
        <p:spPr>
          <a:xfrm>
            <a:off x="10896202" y="4572000"/>
            <a:ext cx="2378548" cy="415883"/>
          </a:xfrm>
          <a:prstGeom prst="rect">
            <a:avLst/>
          </a:prstGeom>
          <a:noFill/>
        </p:spPr>
        <p:txBody>
          <a:bodyPr wrap="square" rtlCol="0">
            <a:spAutoFit/>
          </a:bodyPr>
          <a:lstStyle/>
          <a:p>
            <a:pPr>
              <a:lnSpc>
                <a:spcPts val="2400"/>
              </a:lnSpc>
            </a:pPr>
            <a:r>
              <a:rPr lang="en-US" sz="2200">
                <a:solidFill>
                  <a:srgbClr val="3F3F3F"/>
                </a:solidFill>
                <a:latin typeface="Open Sans"/>
                <a:ea typeface="Open Sans"/>
                <a:cs typeface="Open Sans"/>
              </a:rPr>
              <a:t>System restore</a:t>
            </a:r>
          </a:p>
        </p:txBody>
      </p:sp>
      <p:sp>
        <p:nvSpPr>
          <p:cNvPr id="404" name="TextBox 403">
            <a:extLst>
              <a:ext uri="{FF2B5EF4-FFF2-40B4-BE49-F238E27FC236}">
                <a16:creationId xmlns:a16="http://schemas.microsoft.com/office/drawing/2014/main" id="{96253AEE-A192-4B0D-A1EF-9DF2DA83C24E}"/>
              </a:ext>
            </a:extLst>
          </p:cNvPr>
          <p:cNvSpPr txBox="1"/>
          <p:nvPr/>
        </p:nvSpPr>
        <p:spPr>
          <a:xfrm>
            <a:off x="10896202" y="7056462"/>
            <a:ext cx="3287819" cy="415883"/>
          </a:xfrm>
          <a:prstGeom prst="rect">
            <a:avLst/>
          </a:prstGeom>
          <a:noFill/>
        </p:spPr>
        <p:txBody>
          <a:bodyPr wrap="square" rtlCol="0">
            <a:spAutoFit/>
          </a:bodyPr>
          <a:lstStyle/>
          <a:p>
            <a:pPr>
              <a:lnSpc>
                <a:spcPts val="2400"/>
              </a:lnSpc>
            </a:pPr>
            <a:r>
              <a:rPr lang="en-US" sz="2200">
                <a:solidFill>
                  <a:srgbClr val="3F3F3F"/>
                </a:solidFill>
                <a:latin typeface="Open Sans"/>
                <a:ea typeface="Open Sans"/>
                <a:cs typeface="Open Sans"/>
              </a:rPr>
              <a:t>Vulnerability patching</a:t>
            </a:r>
          </a:p>
        </p:txBody>
      </p:sp>
      <p:grpSp>
        <p:nvGrpSpPr>
          <p:cNvPr id="11" name="Group 10">
            <a:extLst>
              <a:ext uri="{FF2B5EF4-FFF2-40B4-BE49-F238E27FC236}">
                <a16:creationId xmlns:a16="http://schemas.microsoft.com/office/drawing/2014/main" id="{351D04FB-0625-E6C1-09E5-53080D26CFD4}"/>
              </a:ext>
            </a:extLst>
          </p:cNvPr>
          <p:cNvGrpSpPr/>
          <p:nvPr/>
        </p:nvGrpSpPr>
        <p:grpSpPr>
          <a:xfrm>
            <a:off x="5767482" y="2979833"/>
            <a:ext cx="4863904" cy="5809415"/>
            <a:chOff x="5427958" y="2190875"/>
            <a:chExt cx="5400090" cy="6449882"/>
          </a:xfrm>
        </p:grpSpPr>
        <p:sp>
          <p:nvSpPr>
            <p:cNvPr id="4" name="Freeform: Shape 3">
              <a:extLst>
                <a:ext uri="{FF2B5EF4-FFF2-40B4-BE49-F238E27FC236}">
                  <a16:creationId xmlns:a16="http://schemas.microsoft.com/office/drawing/2014/main" id="{8155972D-DC24-4AE3-9E38-6EED4627577B}"/>
                </a:ext>
              </a:extLst>
            </p:cNvPr>
            <p:cNvSpPr/>
            <p:nvPr/>
          </p:nvSpPr>
          <p:spPr>
            <a:xfrm>
              <a:off x="6487712" y="2825401"/>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 name="Freeform: Shape 4">
              <a:extLst>
                <a:ext uri="{FF2B5EF4-FFF2-40B4-BE49-F238E27FC236}">
                  <a16:creationId xmlns:a16="http://schemas.microsoft.com/office/drawing/2014/main" id="{CE820AB5-5C03-4431-B2B2-34524D5B1EBA}"/>
                </a:ext>
              </a:extLst>
            </p:cNvPr>
            <p:cNvSpPr/>
            <p:nvPr/>
          </p:nvSpPr>
          <p:spPr>
            <a:xfrm>
              <a:off x="6487712" y="5628432"/>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6" name="Freeform: Shape 5">
              <a:extLst>
                <a:ext uri="{FF2B5EF4-FFF2-40B4-BE49-F238E27FC236}">
                  <a16:creationId xmlns:a16="http://schemas.microsoft.com/office/drawing/2014/main" id="{F8B2E684-9EA5-414E-A231-DD1AC06985B7}"/>
                </a:ext>
              </a:extLst>
            </p:cNvPr>
            <p:cNvSpPr/>
            <p:nvPr/>
          </p:nvSpPr>
          <p:spPr>
            <a:xfrm>
              <a:off x="9462663" y="4227331"/>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 name="Freeform: Shape 6">
              <a:extLst>
                <a:ext uri="{FF2B5EF4-FFF2-40B4-BE49-F238E27FC236}">
                  <a16:creationId xmlns:a16="http://schemas.microsoft.com/office/drawing/2014/main" id="{AD5CC548-DA22-4118-A645-17C194CF3115}"/>
                </a:ext>
              </a:extLst>
            </p:cNvPr>
            <p:cNvSpPr/>
            <p:nvPr/>
          </p:nvSpPr>
          <p:spPr>
            <a:xfrm>
              <a:off x="9462663" y="7030363"/>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70" name="Freeform: Shape 169">
              <a:extLst>
                <a:ext uri="{FF2B5EF4-FFF2-40B4-BE49-F238E27FC236}">
                  <a16:creationId xmlns:a16="http://schemas.microsoft.com/office/drawing/2014/main" id="{25410553-0EEC-4C9D-809A-0E881F5A6FB7}"/>
                </a:ext>
              </a:extLst>
            </p:cNvPr>
            <p:cNvSpPr/>
            <p:nvPr/>
          </p:nvSpPr>
          <p:spPr>
            <a:xfrm>
              <a:off x="5427958" y="2317948"/>
              <a:ext cx="1071381"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1"/>
                    <a:pt x="1002" y="1291"/>
                    <a:pt x="646" y="1291"/>
                  </a:cubicBezTo>
                  <a:cubicBezTo>
                    <a:pt x="289" y="1291"/>
                    <a:pt x="0" y="1001"/>
                    <a:pt x="0" y="645"/>
                  </a:cubicBezTo>
                  <a:cubicBezTo>
                    <a:pt x="0" y="289"/>
                    <a:pt x="289" y="0"/>
                    <a:pt x="646" y="0"/>
                  </a:cubicBezTo>
                  <a:cubicBezTo>
                    <a:pt x="1002" y="0"/>
                    <a:pt x="1291" y="289"/>
                    <a:pt x="1291" y="645"/>
                  </a:cubicBez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43" name="Freeform: Shape 242">
              <a:extLst>
                <a:ext uri="{FF2B5EF4-FFF2-40B4-BE49-F238E27FC236}">
                  <a16:creationId xmlns:a16="http://schemas.microsoft.com/office/drawing/2014/main" id="{57C76E2B-FDCA-4A8C-810B-3C82DF72E2F7}"/>
                </a:ext>
              </a:extLst>
            </p:cNvPr>
            <p:cNvSpPr/>
            <p:nvPr/>
          </p:nvSpPr>
          <p:spPr>
            <a:xfrm>
              <a:off x="9756667" y="3719879"/>
              <a:ext cx="1071381" cy="1070551"/>
            </a:xfrm>
            <a:custGeom>
              <a:avLst/>
              <a:gdLst/>
              <a:ahLst/>
              <a:cxnLst>
                <a:cxn ang="3cd4">
                  <a:pos x="hc" y="t"/>
                </a:cxn>
                <a:cxn ang="cd2">
                  <a:pos x="l" y="vc"/>
                </a:cxn>
                <a:cxn ang="cd4">
                  <a:pos x="hc" y="b"/>
                </a:cxn>
                <a:cxn ang="0">
                  <a:pos x="r" y="vc"/>
                </a:cxn>
              </a:cxnLst>
              <a:rect l="l" t="t" r="r" b="b"/>
              <a:pathLst>
                <a:path w="1291" h="1290">
                  <a:moveTo>
                    <a:pt x="0" y="645"/>
                  </a:moveTo>
                  <a:cubicBezTo>
                    <a:pt x="0" y="1002"/>
                    <a:pt x="289" y="1290"/>
                    <a:pt x="646" y="1290"/>
                  </a:cubicBezTo>
                  <a:cubicBezTo>
                    <a:pt x="1002" y="1290"/>
                    <a:pt x="1291" y="1002"/>
                    <a:pt x="1291" y="645"/>
                  </a:cubicBezTo>
                  <a:cubicBezTo>
                    <a:pt x="1291" y="289"/>
                    <a:pt x="1002" y="0"/>
                    <a:pt x="646" y="0"/>
                  </a:cubicBezTo>
                  <a:cubicBezTo>
                    <a:pt x="289" y="0"/>
                    <a:pt x="0" y="289"/>
                    <a:pt x="0" y="645"/>
                  </a:cubicBez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16" name="Freeform: Shape 315">
              <a:extLst>
                <a:ext uri="{FF2B5EF4-FFF2-40B4-BE49-F238E27FC236}">
                  <a16:creationId xmlns:a16="http://schemas.microsoft.com/office/drawing/2014/main" id="{9D0F9CC3-10FE-46D1-9E7E-358DF482E2AE}"/>
                </a:ext>
              </a:extLst>
            </p:cNvPr>
            <p:cNvSpPr/>
            <p:nvPr/>
          </p:nvSpPr>
          <p:spPr>
            <a:xfrm>
              <a:off x="9756667" y="6522911"/>
              <a:ext cx="1071381" cy="1071381"/>
            </a:xfrm>
            <a:custGeom>
              <a:avLst/>
              <a:gdLst/>
              <a:ahLst/>
              <a:cxnLst>
                <a:cxn ang="3cd4">
                  <a:pos x="hc" y="t"/>
                </a:cxn>
                <a:cxn ang="cd2">
                  <a:pos x="l" y="vc"/>
                </a:cxn>
                <a:cxn ang="cd4">
                  <a:pos x="hc" y="b"/>
                </a:cxn>
                <a:cxn ang="0">
                  <a:pos x="r" y="vc"/>
                </a:cxn>
              </a:cxnLst>
              <a:rect l="l" t="t" r="r" b="b"/>
              <a:pathLst>
                <a:path w="1291" h="1291">
                  <a:moveTo>
                    <a:pt x="0" y="646"/>
                  </a:moveTo>
                  <a:cubicBezTo>
                    <a:pt x="0" y="1003"/>
                    <a:pt x="289" y="1291"/>
                    <a:pt x="646" y="1291"/>
                  </a:cubicBezTo>
                  <a:cubicBezTo>
                    <a:pt x="1002" y="1291"/>
                    <a:pt x="1291" y="1003"/>
                    <a:pt x="1291" y="646"/>
                  </a:cubicBezTo>
                  <a:cubicBezTo>
                    <a:pt x="1291" y="289"/>
                    <a:pt x="1002" y="0"/>
                    <a:pt x="646" y="0"/>
                  </a:cubicBezTo>
                  <a:cubicBezTo>
                    <a:pt x="289" y="0"/>
                    <a:pt x="0" y="289"/>
                    <a:pt x="0" y="64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9" name="Freeform: Shape 388">
              <a:extLst>
                <a:ext uri="{FF2B5EF4-FFF2-40B4-BE49-F238E27FC236}">
                  <a16:creationId xmlns:a16="http://schemas.microsoft.com/office/drawing/2014/main" id="{BBD3BE99-0463-4F55-B25C-E237D0B57396}"/>
                </a:ext>
              </a:extLst>
            </p:cNvPr>
            <p:cNvSpPr/>
            <p:nvPr/>
          </p:nvSpPr>
          <p:spPr>
            <a:xfrm>
              <a:off x="5427958" y="5120978"/>
              <a:ext cx="1071381"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2"/>
                    <a:pt x="1002" y="1291"/>
                    <a:pt x="646" y="1291"/>
                  </a:cubicBezTo>
                  <a:cubicBezTo>
                    <a:pt x="289" y="1291"/>
                    <a:pt x="0" y="1002"/>
                    <a:pt x="0" y="645"/>
                  </a:cubicBezTo>
                  <a:cubicBezTo>
                    <a:pt x="0" y="289"/>
                    <a:pt x="289" y="0"/>
                    <a:pt x="646" y="0"/>
                  </a:cubicBezTo>
                  <a:cubicBezTo>
                    <a:pt x="1002" y="0"/>
                    <a:pt x="1291" y="289"/>
                    <a:pt x="1291" y="645"/>
                  </a:cubicBez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93" name="TextBox 392">
              <a:extLst>
                <a:ext uri="{FF2B5EF4-FFF2-40B4-BE49-F238E27FC236}">
                  <a16:creationId xmlns:a16="http://schemas.microsoft.com/office/drawing/2014/main" id="{D773D300-810C-4A12-8E10-4A747E86F64C}"/>
                </a:ext>
              </a:extLst>
            </p:cNvPr>
            <p:cNvSpPr txBox="1"/>
            <p:nvPr/>
          </p:nvSpPr>
          <p:spPr>
            <a:xfrm>
              <a:off x="5545369" y="2456443"/>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A</a:t>
              </a:r>
            </a:p>
          </p:txBody>
        </p:sp>
        <p:sp>
          <p:nvSpPr>
            <p:cNvPr id="394" name="TextBox 393">
              <a:extLst>
                <a:ext uri="{FF2B5EF4-FFF2-40B4-BE49-F238E27FC236}">
                  <a16:creationId xmlns:a16="http://schemas.microsoft.com/office/drawing/2014/main" id="{A4784C4D-8E49-4D28-8445-14B1C8A5926F}"/>
                </a:ext>
              </a:extLst>
            </p:cNvPr>
            <p:cNvSpPr txBox="1"/>
            <p:nvPr/>
          </p:nvSpPr>
          <p:spPr>
            <a:xfrm>
              <a:off x="5549179" y="525891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C</a:t>
              </a:r>
            </a:p>
          </p:txBody>
        </p:sp>
        <p:sp>
          <p:nvSpPr>
            <p:cNvPr id="395" name="TextBox 394">
              <a:extLst>
                <a:ext uri="{FF2B5EF4-FFF2-40B4-BE49-F238E27FC236}">
                  <a16:creationId xmlns:a16="http://schemas.microsoft.com/office/drawing/2014/main" id="{20B3E992-07DD-4CE2-852C-3BB6098AF7F0}"/>
                </a:ext>
              </a:extLst>
            </p:cNvPr>
            <p:cNvSpPr txBox="1"/>
            <p:nvPr/>
          </p:nvSpPr>
          <p:spPr>
            <a:xfrm>
              <a:off x="9874799" y="385810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B</a:t>
              </a:r>
            </a:p>
          </p:txBody>
        </p:sp>
        <p:sp>
          <p:nvSpPr>
            <p:cNvPr id="396" name="TextBox 395">
              <a:extLst>
                <a:ext uri="{FF2B5EF4-FFF2-40B4-BE49-F238E27FC236}">
                  <a16:creationId xmlns:a16="http://schemas.microsoft.com/office/drawing/2014/main" id="{DAF58CD4-88DA-4750-B53A-C36D79CA0F68}"/>
                </a:ext>
              </a:extLst>
            </p:cNvPr>
            <p:cNvSpPr txBox="1"/>
            <p:nvPr/>
          </p:nvSpPr>
          <p:spPr>
            <a:xfrm>
              <a:off x="9876493" y="666123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D</a:t>
              </a:r>
            </a:p>
          </p:txBody>
        </p:sp>
        <p:grpSp>
          <p:nvGrpSpPr>
            <p:cNvPr id="8" name="Group 7">
              <a:extLst>
                <a:ext uri="{FF2B5EF4-FFF2-40B4-BE49-F238E27FC236}">
                  <a16:creationId xmlns:a16="http://schemas.microsoft.com/office/drawing/2014/main" id="{EA8EFE62-CE2B-894F-B882-F9D474BB9664}"/>
                </a:ext>
              </a:extLst>
            </p:cNvPr>
            <p:cNvGrpSpPr/>
            <p:nvPr/>
          </p:nvGrpSpPr>
          <p:grpSpPr>
            <a:xfrm>
              <a:off x="6794177" y="4994735"/>
              <a:ext cx="2668486" cy="1324691"/>
              <a:chOff x="10188090" y="7492109"/>
              <a:chExt cx="4002729" cy="1987038"/>
            </a:xfrm>
          </p:grpSpPr>
          <p:sp>
            <p:nvSpPr>
              <p:cNvPr id="75" name="Freeform: Shape 74">
                <a:extLst>
                  <a:ext uri="{FF2B5EF4-FFF2-40B4-BE49-F238E27FC236}">
                    <a16:creationId xmlns:a16="http://schemas.microsoft.com/office/drawing/2014/main" id="{ADDC6F78-E7EB-44E7-8F82-B61AE15404EA}"/>
                  </a:ext>
                </a:extLst>
              </p:cNvPr>
              <p:cNvSpPr/>
              <p:nvPr/>
            </p:nvSpPr>
            <p:spPr>
              <a:xfrm>
                <a:off x="10188090" y="7492109"/>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89"/>
                    </a:cubicBezTo>
                    <a:cubicBezTo>
                      <a:pt x="1981" y="246"/>
                      <a:pt x="1814" y="212"/>
                      <a:pt x="1607" y="212"/>
                    </a:cubicBezTo>
                    <a:cubicBezTo>
                      <a:pt x="1400" y="212"/>
                      <a:pt x="1233" y="246"/>
                      <a:pt x="1233" y="289"/>
                    </a:cubicBezTo>
                    <a:cubicBezTo>
                      <a:pt x="1233" y="332"/>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6" name="Freeform: Shape 75">
                <a:extLst>
                  <a:ext uri="{FF2B5EF4-FFF2-40B4-BE49-F238E27FC236}">
                    <a16:creationId xmlns:a16="http://schemas.microsoft.com/office/drawing/2014/main" id="{76E8B937-521A-4B2E-9A94-E8B6A5B90E92}"/>
                  </a:ext>
                </a:extLst>
              </p:cNvPr>
              <p:cNvSpPr/>
              <p:nvPr/>
            </p:nvSpPr>
            <p:spPr>
              <a:xfrm>
                <a:off x="11724151" y="7756217"/>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4"/>
                      <a:pt x="748" y="77"/>
                    </a:cubicBezTo>
                    <a:cubicBezTo>
                      <a:pt x="748" y="120"/>
                      <a:pt x="581" y="155"/>
                      <a:pt x="374" y="155"/>
                    </a:cubicBezTo>
                    <a:cubicBezTo>
                      <a:pt x="167" y="155"/>
                      <a:pt x="0" y="120"/>
                      <a:pt x="0" y="77"/>
                    </a:cubicBezTo>
                    <a:cubicBezTo>
                      <a:pt x="0" y="34"/>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7" name="Freeform: Shape 76">
                <a:extLst>
                  <a:ext uri="{FF2B5EF4-FFF2-40B4-BE49-F238E27FC236}">
                    <a16:creationId xmlns:a16="http://schemas.microsoft.com/office/drawing/2014/main" id="{5DBD36E6-A077-492D-A1C8-9D92404AAE82}"/>
                  </a:ext>
                </a:extLst>
              </p:cNvPr>
              <p:cNvSpPr/>
              <p:nvPr/>
            </p:nvSpPr>
            <p:spPr>
              <a:xfrm>
                <a:off x="11189706" y="821342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8" name="Freeform: Shape 77">
                <a:extLst>
                  <a:ext uri="{FF2B5EF4-FFF2-40B4-BE49-F238E27FC236}">
                    <a16:creationId xmlns:a16="http://schemas.microsoft.com/office/drawing/2014/main" id="{31802B94-BF90-4BF6-936F-9C96B1A7141D}"/>
                  </a:ext>
                </a:extLst>
              </p:cNvPr>
              <p:cNvSpPr/>
              <p:nvPr/>
            </p:nvSpPr>
            <p:spPr>
              <a:xfrm>
                <a:off x="13190448"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9" name="Freeform: Shape 78">
                <a:extLst>
                  <a:ext uri="{FF2B5EF4-FFF2-40B4-BE49-F238E27FC236}">
                    <a16:creationId xmlns:a16="http://schemas.microsoft.com/office/drawing/2014/main" id="{2174C85C-18B8-4491-B99A-4AB0F3B5CF84}"/>
                  </a:ext>
                </a:extLst>
              </p:cNvPr>
              <p:cNvSpPr/>
              <p:nvPr/>
            </p:nvSpPr>
            <p:spPr>
              <a:xfrm>
                <a:off x="10188090" y="7852143"/>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3">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5" name="Freeform: Shape 404">
                <a:extLst>
                  <a:ext uri="{FF2B5EF4-FFF2-40B4-BE49-F238E27FC236}">
                    <a16:creationId xmlns:a16="http://schemas.microsoft.com/office/drawing/2014/main" id="{AC5F0752-5ABB-435C-A183-152CDF2FD62B}"/>
                  </a:ext>
                </a:extLst>
              </p:cNvPr>
              <p:cNvSpPr/>
              <p:nvPr/>
            </p:nvSpPr>
            <p:spPr>
              <a:xfrm>
                <a:off x="13191694"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3" name="Group 2">
              <a:extLst>
                <a:ext uri="{FF2B5EF4-FFF2-40B4-BE49-F238E27FC236}">
                  <a16:creationId xmlns:a16="http://schemas.microsoft.com/office/drawing/2014/main" id="{4EE13800-E69F-954A-AAD0-5B67FB1E9F32}"/>
                </a:ext>
              </a:extLst>
            </p:cNvPr>
            <p:cNvGrpSpPr/>
            <p:nvPr/>
          </p:nvGrpSpPr>
          <p:grpSpPr>
            <a:xfrm>
              <a:off x="6794177" y="3592804"/>
              <a:ext cx="2668486" cy="1325524"/>
              <a:chOff x="10188090" y="5389209"/>
              <a:chExt cx="4002729" cy="1988287"/>
            </a:xfrm>
          </p:grpSpPr>
          <p:sp>
            <p:nvSpPr>
              <p:cNvPr id="80" name="Freeform: Shape 79">
                <a:extLst>
                  <a:ext uri="{FF2B5EF4-FFF2-40B4-BE49-F238E27FC236}">
                    <a16:creationId xmlns:a16="http://schemas.microsoft.com/office/drawing/2014/main" id="{1ABA0C4E-1487-4750-8C82-3D34356DC0F3}"/>
                  </a:ext>
                </a:extLst>
              </p:cNvPr>
              <p:cNvSpPr/>
              <p:nvPr/>
            </p:nvSpPr>
            <p:spPr>
              <a:xfrm>
                <a:off x="10188090" y="5389209"/>
                <a:ext cx="4002729" cy="721313"/>
              </a:xfrm>
              <a:custGeom>
                <a:avLst/>
                <a:gdLst/>
                <a:ahLst/>
                <a:cxnLst>
                  <a:cxn ang="3cd4">
                    <a:pos x="hc" y="t"/>
                  </a:cxn>
                  <a:cxn ang="cd2">
                    <a:pos x="l" y="vc"/>
                  </a:cxn>
                  <a:cxn ang="cd4">
                    <a:pos x="hc" y="b"/>
                  </a:cxn>
                  <a:cxn ang="0">
                    <a:pos x="r" y="vc"/>
                  </a:cxn>
                </a:cxnLst>
                <a:rect l="l" t="t" r="r" b="b"/>
                <a:pathLst>
                  <a:path w="3214" h="580">
                    <a:moveTo>
                      <a:pt x="1607" y="368"/>
                    </a:moveTo>
                    <a:cubicBezTo>
                      <a:pt x="1814" y="368"/>
                      <a:pt x="1981" y="333"/>
                      <a:pt x="1981" y="290"/>
                    </a:cubicBezTo>
                    <a:cubicBezTo>
                      <a:pt x="1981" y="247"/>
                      <a:pt x="1814" y="212"/>
                      <a:pt x="1607" y="212"/>
                    </a:cubicBezTo>
                    <a:cubicBezTo>
                      <a:pt x="1400" y="212"/>
                      <a:pt x="1233" y="247"/>
                      <a:pt x="1233" y="290"/>
                    </a:cubicBezTo>
                    <a:cubicBezTo>
                      <a:pt x="1233" y="333"/>
                      <a:pt x="1400" y="368"/>
                      <a:pt x="1607" y="368"/>
                    </a:cubicBezTo>
                    <a:close/>
                    <a:moveTo>
                      <a:pt x="2411" y="0"/>
                    </a:moveTo>
                    <a:lnTo>
                      <a:pt x="3214" y="290"/>
                    </a:lnTo>
                    <a:lnTo>
                      <a:pt x="2411" y="580"/>
                    </a:lnTo>
                    <a:lnTo>
                      <a:pt x="804" y="580"/>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1" name="Freeform: Shape 80">
                <a:extLst>
                  <a:ext uri="{FF2B5EF4-FFF2-40B4-BE49-F238E27FC236}">
                    <a16:creationId xmlns:a16="http://schemas.microsoft.com/office/drawing/2014/main" id="{87ECA58A-EBD0-4D23-AD30-30708D5E33BD}"/>
                  </a:ext>
                </a:extLst>
              </p:cNvPr>
              <p:cNvSpPr/>
              <p:nvPr/>
            </p:nvSpPr>
            <p:spPr>
              <a:xfrm>
                <a:off x="11724151" y="5653320"/>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1"/>
                      <a:pt x="581" y="156"/>
                      <a:pt x="374" y="156"/>
                    </a:cubicBezTo>
                    <a:cubicBezTo>
                      <a:pt x="167" y="156"/>
                      <a:pt x="0" y="121"/>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2" name="Freeform: Shape 81">
                <a:extLst>
                  <a:ext uri="{FF2B5EF4-FFF2-40B4-BE49-F238E27FC236}">
                    <a16:creationId xmlns:a16="http://schemas.microsoft.com/office/drawing/2014/main" id="{9FCB1E57-F0D9-4B12-84B6-FBDD32F4D3F9}"/>
                  </a:ext>
                </a:extLst>
              </p:cNvPr>
              <p:cNvSpPr/>
              <p:nvPr/>
            </p:nvSpPr>
            <p:spPr>
              <a:xfrm>
                <a:off x="11189706" y="611177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3" name="Freeform: Shape 82">
                <a:extLst>
                  <a:ext uri="{FF2B5EF4-FFF2-40B4-BE49-F238E27FC236}">
                    <a16:creationId xmlns:a16="http://schemas.microsoft.com/office/drawing/2014/main" id="{72007996-1FA2-494F-944F-25C6ADEF9DC5}"/>
                  </a:ext>
                </a:extLst>
              </p:cNvPr>
              <p:cNvSpPr/>
              <p:nvPr/>
            </p:nvSpPr>
            <p:spPr>
              <a:xfrm>
                <a:off x="13190448"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4" name="Freeform: Shape 83">
                <a:extLst>
                  <a:ext uri="{FF2B5EF4-FFF2-40B4-BE49-F238E27FC236}">
                    <a16:creationId xmlns:a16="http://schemas.microsoft.com/office/drawing/2014/main" id="{317D8B73-C55E-45F1-8CFA-39494E51CDA8}"/>
                  </a:ext>
                </a:extLst>
              </p:cNvPr>
              <p:cNvSpPr/>
              <p:nvPr/>
            </p:nvSpPr>
            <p:spPr>
              <a:xfrm>
                <a:off x="10188090" y="5750492"/>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2">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6" name="Freeform: Shape 405">
                <a:extLst>
                  <a:ext uri="{FF2B5EF4-FFF2-40B4-BE49-F238E27FC236}">
                    <a16:creationId xmlns:a16="http://schemas.microsoft.com/office/drawing/2014/main" id="{4A59849A-8D72-4F79-9A98-863C1468E3CA}"/>
                  </a:ext>
                </a:extLst>
              </p:cNvPr>
              <p:cNvSpPr/>
              <p:nvPr/>
            </p:nvSpPr>
            <p:spPr>
              <a:xfrm>
                <a:off x="13191694"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2" name="Group 1">
              <a:extLst>
                <a:ext uri="{FF2B5EF4-FFF2-40B4-BE49-F238E27FC236}">
                  <a16:creationId xmlns:a16="http://schemas.microsoft.com/office/drawing/2014/main" id="{26FBB3EF-E900-8446-B309-2F17A145707D}"/>
                </a:ext>
              </a:extLst>
            </p:cNvPr>
            <p:cNvGrpSpPr/>
            <p:nvPr/>
          </p:nvGrpSpPr>
          <p:grpSpPr>
            <a:xfrm>
              <a:off x="6794177" y="2190875"/>
              <a:ext cx="2668486" cy="1324691"/>
              <a:chOff x="10188090" y="3286316"/>
              <a:chExt cx="4002729" cy="1987038"/>
            </a:xfrm>
          </p:grpSpPr>
          <p:sp>
            <p:nvSpPr>
              <p:cNvPr id="85" name="Freeform: Shape 84">
                <a:extLst>
                  <a:ext uri="{FF2B5EF4-FFF2-40B4-BE49-F238E27FC236}">
                    <a16:creationId xmlns:a16="http://schemas.microsoft.com/office/drawing/2014/main" id="{4FC7E69B-6AE2-4C90-A1C7-20C4E7DAC080}"/>
                  </a:ext>
                </a:extLst>
              </p:cNvPr>
              <p:cNvSpPr/>
              <p:nvPr/>
            </p:nvSpPr>
            <p:spPr>
              <a:xfrm>
                <a:off x="10188090" y="3286316"/>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90"/>
                    </a:cubicBezTo>
                    <a:cubicBezTo>
                      <a:pt x="1981" y="247"/>
                      <a:pt x="1814" y="212"/>
                      <a:pt x="1607" y="212"/>
                    </a:cubicBezTo>
                    <a:cubicBezTo>
                      <a:pt x="1400" y="212"/>
                      <a:pt x="1233" y="247"/>
                      <a:pt x="1233" y="290"/>
                    </a:cubicBezTo>
                    <a:cubicBezTo>
                      <a:pt x="1233" y="332"/>
                      <a:pt x="1400" y="367"/>
                      <a:pt x="1607" y="367"/>
                    </a:cubicBezTo>
                    <a:close/>
                    <a:moveTo>
                      <a:pt x="2411" y="0"/>
                    </a:moveTo>
                    <a:lnTo>
                      <a:pt x="3214" y="290"/>
                    </a:lnTo>
                    <a:lnTo>
                      <a:pt x="2411" y="579"/>
                    </a:lnTo>
                    <a:lnTo>
                      <a:pt x="804" y="579"/>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6" name="Freeform: Shape 85">
                <a:extLst>
                  <a:ext uri="{FF2B5EF4-FFF2-40B4-BE49-F238E27FC236}">
                    <a16:creationId xmlns:a16="http://schemas.microsoft.com/office/drawing/2014/main" id="{737CA814-6287-4D8C-8E1D-F8FD776FBC87}"/>
                  </a:ext>
                </a:extLst>
              </p:cNvPr>
              <p:cNvSpPr/>
              <p:nvPr/>
            </p:nvSpPr>
            <p:spPr>
              <a:xfrm>
                <a:off x="11724151" y="3550424"/>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5"/>
                      <a:pt x="748" y="78"/>
                    </a:cubicBezTo>
                    <a:cubicBezTo>
                      <a:pt x="748" y="120"/>
                      <a:pt x="581" y="155"/>
                      <a:pt x="374" y="155"/>
                    </a:cubicBezTo>
                    <a:cubicBezTo>
                      <a:pt x="167" y="155"/>
                      <a:pt x="0" y="120"/>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7" name="Freeform: Shape 86">
                <a:extLst>
                  <a:ext uri="{FF2B5EF4-FFF2-40B4-BE49-F238E27FC236}">
                    <a16:creationId xmlns:a16="http://schemas.microsoft.com/office/drawing/2014/main" id="{B31ADE10-B2BC-4681-B461-D7F4596816A1}"/>
                  </a:ext>
                </a:extLst>
              </p:cNvPr>
              <p:cNvSpPr/>
              <p:nvPr/>
            </p:nvSpPr>
            <p:spPr>
              <a:xfrm>
                <a:off x="11189706" y="4007629"/>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8" name="Freeform: Shape 87">
                <a:extLst>
                  <a:ext uri="{FF2B5EF4-FFF2-40B4-BE49-F238E27FC236}">
                    <a16:creationId xmlns:a16="http://schemas.microsoft.com/office/drawing/2014/main" id="{93B894D2-69FB-49A3-B3EF-2C60BB745EF4}"/>
                  </a:ext>
                </a:extLst>
              </p:cNvPr>
              <p:cNvSpPr/>
              <p:nvPr/>
            </p:nvSpPr>
            <p:spPr>
              <a:xfrm>
                <a:off x="13190448"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9" name="Freeform: Shape 88">
                <a:extLst>
                  <a:ext uri="{FF2B5EF4-FFF2-40B4-BE49-F238E27FC236}">
                    <a16:creationId xmlns:a16="http://schemas.microsoft.com/office/drawing/2014/main" id="{39A350E7-BD86-41F4-BC31-EF5C88ADD6DC}"/>
                  </a:ext>
                </a:extLst>
              </p:cNvPr>
              <p:cNvSpPr/>
              <p:nvPr/>
            </p:nvSpPr>
            <p:spPr>
              <a:xfrm>
                <a:off x="10188090" y="3647596"/>
                <a:ext cx="1000371" cy="1625758"/>
              </a:xfrm>
              <a:custGeom>
                <a:avLst/>
                <a:gdLst/>
                <a:ahLst/>
                <a:cxnLst>
                  <a:cxn ang="3cd4">
                    <a:pos x="hc" y="t"/>
                  </a:cxn>
                  <a:cxn ang="cd2">
                    <a:pos x="l" y="vc"/>
                  </a:cxn>
                  <a:cxn ang="cd4">
                    <a:pos x="hc" y="b"/>
                  </a:cxn>
                  <a:cxn ang="0">
                    <a:pos x="r" y="vc"/>
                  </a:cxn>
                </a:cxnLst>
                <a:rect l="l" t="t" r="r" b="b"/>
                <a:pathLst>
                  <a:path w="804" h="1306">
                    <a:moveTo>
                      <a:pt x="804" y="289"/>
                    </a:moveTo>
                    <a:lnTo>
                      <a:pt x="804" y="1306"/>
                    </a:lnTo>
                    <a:lnTo>
                      <a:pt x="0" y="1017"/>
                    </a:lnTo>
                    <a:lnTo>
                      <a:pt x="0" y="0"/>
                    </a:lnTo>
                    <a:close/>
                  </a:path>
                </a:pathLst>
              </a:custGeom>
              <a:solidFill>
                <a:schemeClr val="accent1">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7" name="Freeform: Shape 406">
                <a:extLst>
                  <a:ext uri="{FF2B5EF4-FFF2-40B4-BE49-F238E27FC236}">
                    <a16:creationId xmlns:a16="http://schemas.microsoft.com/office/drawing/2014/main" id="{D0CEE9BA-14DA-48CB-AD5A-F62C344F90C4}"/>
                  </a:ext>
                </a:extLst>
              </p:cNvPr>
              <p:cNvSpPr/>
              <p:nvPr/>
            </p:nvSpPr>
            <p:spPr>
              <a:xfrm>
                <a:off x="13191694"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9" name="Group 8">
              <a:extLst>
                <a:ext uri="{FF2B5EF4-FFF2-40B4-BE49-F238E27FC236}">
                  <a16:creationId xmlns:a16="http://schemas.microsoft.com/office/drawing/2014/main" id="{2CAAD549-1558-1D44-8462-8D3792E58A2C}"/>
                </a:ext>
              </a:extLst>
            </p:cNvPr>
            <p:cNvGrpSpPr/>
            <p:nvPr/>
          </p:nvGrpSpPr>
          <p:grpSpPr>
            <a:xfrm>
              <a:off x="6794177" y="6396670"/>
              <a:ext cx="2668486" cy="2244087"/>
              <a:chOff x="10188090" y="9595005"/>
              <a:chExt cx="4002729" cy="3366130"/>
            </a:xfrm>
          </p:grpSpPr>
          <p:sp>
            <p:nvSpPr>
              <p:cNvPr id="90" name="Freeform: Shape 89">
                <a:extLst>
                  <a:ext uri="{FF2B5EF4-FFF2-40B4-BE49-F238E27FC236}">
                    <a16:creationId xmlns:a16="http://schemas.microsoft.com/office/drawing/2014/main" id="{B88BA680-AD8B-4DD1-B2A9-E9A90BDB686D}"/>
                  </a:ext>
                </a:extLst>
              </p:cNvPr>
              <p:cNvSpPr/>
              <p:nvPr/>
            </p:nvSpPr>
            <p:spPr>
              <a:xfrm>
                <a:off x="10188090" y="11222010"/>
                <a:ext cx="4002729" cy="1739125"/>
              </a:xfrm>
              <a:custGeom>
                <a:avLst/>
                <a:gdLst/>
                <a:ahLst/>
                <a:cxnLst>
                  <a:cxn ang="3cd4">
                    <a:pos x="hc" y="t"/>
                  </a:cxn>
                  <a:cxn ang="cd2">
                    <a:pos x="l" y="vc"/>
                  </a:cxn>
                  <a:cxn ang="cd4">
                    <a:pos x="hc" y="b"/>
                  </a:cxn>
                  <a:cxn ang="0">
                    <a:pos x="r" y="vc"/>
                  </a:cxn>
                </a:cxnLst>
                <a:rect l="l" t="t" r="r" b="b"/>
                <a:pathLst>
                  <a:path w="3214" h="1397">
                    <a:moveTo>
                      <a:pt x="3214" y="0"/>
                    </a:moveTo>
                    <a:lnTo>
                      <a:pt x="1988" y="1066"/>
                    </a:lnTo>
                    <a:lnTo>
                      <a:pt x="1776" y="1250"/>
                    </a:lnTo>
                    <a:lnTo>
                      <a:pt x="1607" y="1397"/>
                    </a:lnTo>
                    <a:lnTo>
                      <a:pt x="1438" y="1250"/>
                    </a:lnTo>
                    <a:lnTo>
                      <a:pt x="1226" y="1066"/>
                    </a:lnTo>
                    <a:lnTo>
                      <a:pt x="0"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1" name="Freeform: Shape 90">
                <a:extLst>
                  <a:ext uri="{FF2B5EF4-FFF2-40B4-BE49-F238E27FC236}">
                    <a16:creationId xmlns:a16="http://schemas.microsoft.com/office/drawing/2014/main" id="{907700BA-90A6-4E88-9E4E-EE1D5E211F8E}"/>
                  </a:ext>
                </a:extLst>
              </p:cNvPr>
              <p:cNvSpPr/>
              <p:nvPr/>
            </p:nvSpPr>
            <p:spPr>
              <a:xfrm>
                <a:off x="11715430" y="12512650"/>
                <a:ext cx="948048" cy="448485"/>
              </a:xfrm>
              <a:custGeom>
                <a:avLst/>
                <a:gdLst/>
                <a:ahLst/>
                <a:cxnLst>
                  <a:cxn ang="3cd4">
                    <a:pos x="hc" y="t"/>
                  </a:cxn>
                  <a:cxn ang="cd2">
                    <a:pos x="l" y="vc"/>
                  </a:cxn>
                  <a:cxn ang="cd4">
                    <a:pos x="hc" y="b"/>
                  </a:cxn>
                  <a:cxn ang="0">
                    <a:pos x="r" y="vc"/>
                  </a:cxn>
                </a:cxnLst>
                <a:rect l="l" t="t" r="r" b="b"/>
                <a:pathLst>
                  <a:path w="762" h="361">
                    <a:moveTo>
                      <a:pt x="762" y="30"/>
                    </a:moveTo>
                    <a:lnTo>
                      <a:pt x="550" y="214"/>
                    </a:lnTo>
                    <a:lnTo>
                      <a:pt x="381" y="361"/>
                    </a:lnTo>
                    <a:lnTo>
                      <a:pt x="212" y="214"/>
                    </a:lnTo>
                    <a:lnTo>
                      <a:pt x="0" y="30"/>
                    </a:lnTo>
                    <a:cubicBezTo>
                      <a:pt x="113" y="11"/>
                      <a:pt x="243" y="0"/>
                      <a:pt x="381" y="0"/>
                    </a:cubicBezTo>
                    <a:cubicBezTo>
                      <a:pt x="519" y="0"/>
                      <a:pt x="650" y="11"/>
                      <a:pt x="762" y="3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2" name="Freeform: Shape 91">
                <a:extLst>
                  <a:ext uri="{FF2B5EF4-FFF2-40B4-BE49-F238E27FC236}">
                    <a16:creationId xmlns:a16="http://schemas.microsoft.com/office/drawing/2014/main" id="{A09A4322-C29E-4A38-91D3-DCC6FA6E2724}"/>
                  </a:ext>
                </a:extLst>
              </p:cNvPr>
              <p:cNvSpPr/>
              <p:nvPr/>
            </p:nvSpPr>
            <p:spPr>
              <a:xfrm>
                <a:off x="12190077"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0" y="1397"/>
                    </a:lnTo>
                    <a:lnTo>
                      <a:pt x="1607" y="0"/>
                    </a:lnTo>
                    <a:lnTo>
                      <a:pt x="804" y="0"/>
                    </a:lnTo>
                    <a:close/>
                  </a:path>
                </a:pathLst>
              </a:custGeom>
              <a:solidFill>
                <a:schemeClr val="bg2">
                  <a:alpha val="2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3" name="Freeform: Shape 92">
                <a:extLst>
                  <a:ext uri="{FF2B5EF4-FFF2-40B4-BE49-F238E27FC236}">
                    <a16:creationId xmlns:a16="http://schemas.microsoft.com/office/drawing/2014/main" id="{880EE408-237E-4A17-9F59-93E981AEF5DF}"/>
                  </a:ext>
                </a:extLst>
              </p:cNvPr>
              <p:cNvSpPr/>
              <p:nvPr/>
            </p:nvSpPr>
            <p:spPr>
              <a:xfrm>
                <a:off x="10188090"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1607" y="1397"/>
                    </a:lnTo>
                    <a:lnTo>
                      <a:pt x="0" y="0"/>
                    </a:lnTo>
                    <a:lnTo>
                      <a:pt x="804" y="0"/>
                    </a:lnTo>
                    <a:close/>
                  </a:path>
                </a:pathLst>
              </a:custGeom>
              <a:solidFill>
                <a:schemeClr val="accent3">
                  <a:alpha val="1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4" name="Freeform: Shape 93">
                <a:extLst>
                  <a:ext uri="{FF2B5EF4-FFF2-40B4-BE49-F238E27FC236}">
                    <a16:creationId xmlns:a16="http://schemas.microsoft.com/office/drawing/2014/main" id="{FD769093-23B9-469B-8954-2B3B364CF23E}"/>
                  </a:ext>
                </a:extLst>
              </p:cNvPr>
              <p:cNvSpPr/>
              <p:nvPr/>
            </p:nvSpPr>
            <p:spPr>
              <a:xfrm>
                <a:off x="10188090" y="9595005"/>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3"/>
                      <a:pt x="1981" y="289"/>
                    </a:cubicBezTo>
                    <a:cubicBezTo>
                      <a:pt x="1981" y="246"/>
                      <a:pt x="1814" y="211"/>
                      <a:pt x="1607" y="211"/>
                    </a:cubicBezTo>
                    <a:cubicBezTo>
                      <a:pt x="1400" y="211"/>
                      <a:pt x="1233" y="246"/>
                      <a:pt x="1233" y="289"/>
                    </a:cubicBezTo>
                    <a:cubicBezTo>
                      <a:pt x="1233" y="333"/>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5" name="Freeform: Shape 94">
                <a:extLst>
                  <a:ext uri="{FF2B5EF4-FFF2-40B4-BE49-F238E27FC236}">
                    <a16:creationId xmlns:a16="http://schemas.microsoft.com/office/drawing/2014/main" id="{C4DE3FE7-EB7C-4C4D-A8E7-2649530D2C2A}"/>
                  </a:ext>
                </a:extLst>
              </p:cNvPr>
              <p:cNvSpPr/>
              <p:nvPr/>
            </p:nvSpPr>
            <p:spPr>
              <a:xfrm>
                <a:off x="11724151" y="9857868"/>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2"/>
                      <a:pt x="581" y="156"/>
                      <a:pt x="374" y="156"/>
                    </a:cubicBezTo>
                    <a:cubicBezTo>
                      <a:pt x="167" y="156"/>
                      <a:pt x="0" y="122"/>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6" name="Freeform: Shape 95">
                <a:extLst>
                  <a:ext uri="{FF2B5EF4-FFF2-40B4-BE49-F238E27FC236}">
                    <a16:creationId xmlns:a16="http://schemas.microsoft.com/office/drawing/2014/main" id="{D89987D6-8900-4E6C-B1FD-274F4133C525}"/>
                  </a:ext>
                </a:extLst>
              </p:cNvPr>
              <p:cNvSpPr/>
              <p:nvPr/>
            </p:nvSpPr>
            <p:spPr>
              <a:xfrm>
                <a:off x="10188090" y="9955039"/>
                <a:ext cx="1000371" cy="1625758"/>
              </a:xfrm>
              <a:custGeom>
                <a:avLst/>
                <a:gdLst/>
                <a:ahLst/>
                <a:cxnLst>
                  <a:cxn ang="3cd4">
                    <a:pos x="hc" y="t"/>
                  </a:cxn>
                  <a:cxn ang="cd2">
                    <a:pos x="l" y="vc"/>
                  </a:cxn>
                  <a:cxn ang="cd4">
                    <a:pos x="hc" y="b"/>
                  </a:cxn>
                  <a:cxn ang="0">
                    <a:pos x="r" y="vc"/>
                  </a:cxn>
                </a:cxnLst>
                <a:rect l="l" t="t" r="r" b="b"/>
                <a:pathLst>
                  <a:path w="804" h="1306">
                    <a:moveTo>
                      <a:pt x="0" y="0"/>
                    </a:moveTo>
                    <a:lnTo>
                      <a:pt x="0" y="1017"/>
                    </a:lnTo>
                    <a:cubicBezTo>
                      <a:pt x="0" y="1017"/>
                      <a:pt x="446" y="1037"/>
                      <a:pt x="804" y="1306"/>
                    </a:cubicBezTo>
                    <a:lnTo>
                      <a:pt x="804" y="290"/>
                    </a:lnTo>
                    <a:close/>
                  </a:path>
                </a:pathLst>
              </a:custGeom>
              <a:solidFill>
                <a:schemeClr val="accent4">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7" name="Freeform: Shape 96">
                <a:extLst>
                  <a:ext uri="{FF2B5EF4-FFF2-40B4-BE49-F238E27FC236}">
                    <a16:creationId xmlns:a16="http://schemas.microsoft.com/office/drawing/2014/main" id="{906C7E64-BE59-4121-BF79-7DC18E186358}"/>
                  </a:ext>
                </a:extLst>
              </p:cNvPr>
              <p:cNvSpPr/>
              <p:nvPr/>
            </p:nvSpPr>
            <p:spPr>
              <a:xfrm>
                <a:off x="13190448"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8" name="Freeform: Shape 97">
                <a:extLst>
                  <a:ext uri="{FF2B5EF4-FFF2-40B4-BE49-F238E27FC236}">
                    <a16:creationId xmlns:a16="http://schemas.microsoft.com/office/drawing/2014/main" id="{12D30573-7304-4CFE-B9D0-288B779ED726}"/>
                  </a:ext>
                </a:extLst>
              </p:cNvPr>
              <p:cNvSpPr/>
              <p:nvPr/>
            </p:nvSpPr>
            <p:spPr>
              <a:xfrm>
                <a:off x="11189706" y="10316315"/>
                <a:ext cx="2000742" cy="1264475"/>
              </a:xfrm>
              <a:custGeom>
                <a:avLst/>
                <a:gdLst/>
                <a:ahLst/>
                <a:cxnLst>
                  <a:cxn ang="3cd4">
                    <a:pos x="hc" y="t"/>
                  </a:cxn>
                  <a:cxn ang="cd2">
                    <a:pos x="l" y="vc"/>
                  </a:cxn>
                  <a:cxn ang="cd4">
                    <a:pos x="hc" y="b"/>
                  </a:cxn>
                  <a:cxn ang="0">
                    <a:pos x="r" y="vc"/>
                  </a:cxn>
                </a:cxnLst>
                <a:rect l="l" t="t" r="r" b="b"/>
                <a:pathLst>
                  <a:path w="1607" h="1016">
                    <a:moveTo>
                      <a:pt x="1607" y="1016"/>
                    </a:moveTo>
                    <a:lnTo>
                      <a:pt x="1607" y="0"/>
                    </a:lnTo>
                    <a:lnTo>
                      <a:pt x="0" y="0"/>
                    </a:lnTo>
                    <a:lnTo>
                      <a:pt x="0" y="1016"/>
                    </a:lnTo>
                    <a:cubicBezTo>
                      <a:pt x="0" y="1016"/>
                      <a:pt x="760" y="832"/>
                      <a:pt x="1607" y="101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8" name="Freeform: Shape 407">
                <a:extLst>
                  <a:ext uri="{FF2B5EF4-FFF2-40B4-BE49-F238E27FC236}">
                    <a16:creationId xmlns:a16="http://schemas.microsoft.com/office/drawing/2014/main" id="{9F0AE864-E070-497F-A3F3-F90D65B6D65F}"/>
                  </a:ext>
                </a:extLst>
              </p:cNvPr>
              <p:cNvSpPr/>
              <p:nvPr/>
            </p:nvSpPr>
            <p:spPr>
              <a:xfrm>
                <a:off x="13191694"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sp>
        <p:nvSpPr>
          <p:cNvPr id="10" name="Title 9">
            <a:extLst>
              <a:ext uri="{FF2B5EF4-FFF2-40B4-BE49-F238E27FC236}">
                <a16:creationId xmlns:a16="http://schemas.microsoft.com/office/drawing/2014/main" id="{C502F95D-93D8-0B03-CECD-D573B0A5ACBA}"/>
              </a:ext>
            </a:extLst>
          </p:cNvPr>
          <p:cNvSpPr>
            <a:spLocks noGrp="1"/>
          </p:cNvSpPr>
          <p:nvPr>
            <p:ph type="title"/>
          </p:nvPr>
        </p:nvSpPr>
        <p:spPr/>
        <p:txBody>
          <a:bodyPr/>
          <a:lstStyle/>
          <a:p>
            <a:r>
              <a:rPr lang="en-US" sz="2800" b="1">
                <a:solidFill>
                  <a:srgbClr val="3F3F3F"/>
                </a:solidFill>
                <a:latin typeface="Open Sans"/>
                <a:ea typeface="Open Sans"/>
                <a:cs typeface="Open Sans"/>
                <a:sym typeface="Open Sans"/>
              </a:rPr>
              <a:t>Corrective Measures for Malware Control</a:t>
            </a:r>
            <a:endParaRPr lang="en-US"/>
          </a:p>
        </p:txBody>
      </p:sp>
      <p:sp>
        <p:nvSpPr>
          <p:cNvPr id="12" name="Google Shape;457;p59">
            <a:extLst>
              <a:ext uri="{FF2B5EF4-FFF2-40B4-BE49-F238E27FC236}">
                <a16:creationId xmlns:a16="http://schemas.microsoft.com/office/drawing/2014/main" id="{C0A07BBD-AA36-0ECC-FB24-DF8EC27BBAB0}"/>
              </a:ext>
            </a:extLst>
          </p:cNvPr>
          <p:cNvSpPr txBox="1">
            <a:spLocks/>
          </p:cNvSpPr>
          <p:nvPr/>
        </p:nvSpPr>
        <p:spPr>
          <a:xfrm>
            <a:off x="665102" y="1269059"/>
            <a:ext cx="150666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Corrective measures help mitigate the impact of malware after detection. These include:</a:t>
            </a:r>
            <a:endParaRPr lang="en-US" sz="2200"/>
          </a:p>
        </p:txBody>
      </p:sp>
      <p:sp>
        <p:nvSpPr>
          <p:cNvPr id="15" name="Brandline_LVC">
            <a:extLst>
              <a:ext uri="{FF2B5EF4-FFF2-40B4-BE49-F238E27FC236}">
                <a16:creationId xmlns:a16="http://schemas.microsoft.com/office/drawing/2014/main" id="{B91C16B5-3948-F9A8-D381-6FE1BD9AAB54}"/>
              </a:ext>
            </a:extLst>
          </p:cNvPr>
          <p:cNvSpPr/>
          <p:nvPr/>
        </p:nvSpPr>
        <p:spPr>
          <a:xfrm>
            <a:off x="3556000" y="816352"/>
            <a:ext cx="91440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928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5"/>
          <p:cNvSpPr txBox="1">
            <a:spLocks noGrp="1"/>
          </p:cNvSpPr>
          <p:nvPr>
            <p:ph type="title"/>
          </p:nvPr>
        </p:nvSpPr>
        <p:spPr>
          <a:xfrm>
            <a:off x="-10160" y="34660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Shadow IT</a:t>
            </a:r>
            <a:endParaRPr/>
          </a:p>
        </p:txBody>
      </p:sp>
      <p:pic>
        <p:nvPicPr>
          <p:cNvPr id="3" name="Picture 2">
            <a:extLst>
              <a:ext uri="{FF2B5EF4-FFF2-40B4-BE49-F238E27FC236}">
                <a16:creationId xmlns:a16="http://schemas.microsoft.com/office/drawing/2014/main" id="{CE5D0E3D-7F59-1435-78B5-66CB826E22C3}"/>
              </a:ext>
            </a:extLst>
          </p:cNvPr>
          <p:cNvPicPr>
            <a:picLocks noChangeAspect="1"/>
          </p:cNvPicPr>
          <p:nvPr/>
        </p:nvPicPr>
        <p:blipFill>
          <a:blip r:embed="rId3"/>
          <a:stretch>
            <a:fillRect/>
          </a:stretch>
        </p:blipFill>
        <p:spPr>
          <a:xfrm>
            <a:off x="2048618" y="3356297"/>
            <a:ext cx="3593424" cy="3593424"/>
          </a:xfrm>
          <a:prstGeom prst="rect">
            <a:avLst/>
          </a:prstGeom>
        </p:spPr>
      </p:pic>
      <p:sp>
        <p:nvSpPr>
          <p:cNvPr id="5" name="Rectangle 4">
            <a:extLst>
              <a:ext uri="{FF2B5EF4-FFF2-40B4-BE49-F238E27FC236}">
                <a16:creationId xmlns:a16="http://schemas.microsoft.com/office/drawing/2014/main" id="{E01D6B6F-3774-503D-2DA7-40C640BF3893}"/>
              </a:ext>
            </a:extLst>
          </p:cNvPr>
          <p:cNvSpPr/>
          <p:nvPr/>
        </p:nvSpPr>
        <p:spPr>
          <a:xfrm>
            <a:off x="2304808" y="4891399"/>
            <a:ext cx="1935480" cy="523220"/>
          </a:xfrm>
          <a:prstGeom prst="rect">
            <a:avLst/>
          </a:prstGeom>
          <a:noFill/>
        </p:spPr>
        <p:txBody>
          <a:bodyPr wrap="square" lIns="91440" tIns="45720" rIns="91440" bIns="45720">
            <a:spAutoFit/>
          </a:bodyPr>
          <a:lstStyle/>
          <a:p>
            <a:pPr algn="ctr"/>
            <a:r>
              <a:rPr lang="en-US" sz="2800" b="0" cap="none" spc="0">
                <a:ln w="0"/>
                <a:solidFill>
                  <a:schemeClr val="tx1"/>
                </a:solidFill>
                <a:effectLst>
                  <a:outerShdw blurRad="38100" dist="19050" dir="2700000" algn="tl" rotWithShape="0">
                    <a:schemeClr val="dk1">
                      <a:alpha val="40000"/>
                    </a:schemeClr>
                  </a:outerShdw>
                </a:effectLst>
              </a:rPr>
              <a:t>Shadow IT</a:t>
            </a:r>
          </a:p>
        </p:txBody>
      </p:sp>
      <p:sp>
        <p:nvSpPr>
          <p:cNvPr id="4" name="Brandline_LVC">
            <a:extLst>
              <a:ext uri="{FF2B5EF4-FFF2-40B4-BE49-F238E27FC236}">
                <a16:creationId xmlns:a16="http://schemas.microsoft.com/office/drawing/2014/main" id="{376F0E96-2FBC-7D25-C3DF-D2F95383A416}"/>
              </a:ext>
            </a:extLst>
          </p:cNvPr>
          <p:cNvSpPr/>
          <p:nvPr/>
        </p:nvSpPr>
        <p:spPr>
          <a:xfrm>
            <a:off x="6997701" y="933054"/>
            <a:ext cx="22622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4846;p411">
            <a:extLst>
              <a:ext uri="{FF2B5EF4-FFF2-40B4-BE49-F238E27FC236}">
                <a16:creationId xmlns:a16="http://schemas.microsoft.com/office/drawing/2014/main" id="{80DF29B9-699A-FFBB-EBDE-32F668BAA5F1}"/>
              </a:ext>
            </a:extLst>
          </p:cNvPr>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Shadow IT refers to the use of unauthorized technology within an organization without the IT department's approval.</a:t>
            </a:r>
            <a:endParaRPr sz="2200" b="0" i="0" u="none" strike="noStrike" cap="none">
              <a:solidFill>
                <a:srgbClr val="FFFFFF"/>
              </a:solidFill>
              <a:latin typeface="Open Sans"/>
              <a:ea typeface="Open Sans"/>
              <a:cs typeface="Open Sans"/>
              <a:sym typeface="Open Sans"/>
            </a:endParaRPr>
          </a:p>
        </p:txBody>
      </p:sp>
      <p:grpSp>
        <p:nvGrpSpPr>
          <p:cNvPr id="9" name="Group 8">
            <a:extLst>
              <a:ext uri="{FF2B5EF4-FFF2-40B4-BE49-F238E27FC236}">
                <a16:creationId xmlns:a16="http://schemas.microsoft.com/office/drawing/2014/main" id="{946DB68D-540B-414B-9101-E0B179B332A8}"/>
              </a:ext>
            </a:extLst>
          </p:cNvPr>
          <p:cNvGrpSpPr/>
          <p:nvPr/>
        </p:nvGrpSpPr>
        <p:grpSpPr>
          <a:xfrm>
            <a:off x="6286500" y="3411366"/>
            <a:ext cx="8859705" cy="1160634"/>
            <a:chOff x="2516042" y="2297061"/>
            <a:chExt cx="13016569" cy="1160634"/>
          </a:xfrm>
        </p:grpSpPr>
        <p:sp>
          <p:nvSpPr>
            <p:cNvPr id="10" name="Round Same Side Corner Rectangle 162">
              <a:extLst>
                <a:ext uri="{FF2B5EF4-FFF2-40B4-BE49-F238E27FC236}">
                  <a16:creationId xmlns:a16="http://schemas.microsoft.com/office/drawing/2014/main" id="{ACE76A8E-FC76-4330-0769-8FFAC4663F73}"/>
                </a:ext>
              </a:extLst>
            </p:cNvPr>
            <p:cNvSpPr/>
            <p:nvPr/>
          </p:nvSpPr>
          <p:spPr>
            <a:xfrm rot="5400000">
              <a:off x="8444010" y="-3630907"/>
              <a:ext cx="1160634" cy="13016569"/>
            </a:xfrm>
            <a:prstGeom prst="roundRect">
              <a:avLst/>
            </a:prstGeom>
            <a:solidFill>
              <a:srgbClr val="EBF2F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EC646EF2-AD1B-DB06-9A12-21B060563421}"/>
                </a:ext>
              </a:extLst>
            </p:cNvPr>
            <p:cNvSpPr txBox="1">
              <a:spLocks/>
            </p:cNvSpPr>
            <p:nvPr/>
          </p:nvSpPr>
          <p:spPr>
            <a:xfrm>
              <a:off x="2680678" y="2399321"/>
              <a:ext cx="12417636" cy="973524"/>
            </a:xfrm>
            <a:prstGeom prst="round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Shadow IT includes software, applications, or devices used without formal oversight.</a:t>
              </a:r>
            </a:p>
          </p:txBody>
        </p:sp>
      </p:grpSp>
      <p:grpSp>
        <p:nvGrpSpPr>
          <p:cNvPr id="12" name="Group 11">
            <a:extLst>
              <a:ext uri="{FF2B5EF4-FFF2-40B4-BE49-F238E27FC236}">
                <a16:creationId xmlns:a16="http://schemas.microsoft.com/office/drawing/2014/main" id="{A468842F-DF0A-FE7F-7A05-7217F1F82DC8}"/>
              </a:ext>
            </a:extLst>
          </p:cNvPr>
          <p:cNvGrpSpPr/>
          <p:nvPr/>
        </p:nvGrpSpPr>
        <p:grpSpPr>
          <a:xfrm>
            <a:off x="6286500" y="4716725"/>
            <a:ext cx="8859705" cy="1160634"/>
            <a:chOff x="2516042" y="3602420"/>
            <a:chExt cx="13016569" cy="1160634"/>
          </a:xfrm>
          <a:solidFill>
            <a:srgbClr val="F9DEC9"/>
          </a:solidFill>
        </p:grpSpPr>
        <p:sp>
          <p:nvSpPr>
            <p:cNvPr id="13" name="Round Same Side Corner Rectangle 199">
              <a:extLst>
                <a:ext uri="{FF2B5EF4-FFF2-40B4-BE49-F238E27FC236}">
                  <a16:creationId xmlns:a16="http://schemas.microsoft.com/office/drawing/2014/main" id="{ED8A9EAF-57AC-9F1F-30F4-C3E2497BE458}"/>
                </a:ext>
              </a:extLst>
            </p:cNvPr>
            <p:cNvSpPr/>
            <p:nvPr/>
          </p:nvSpPr>
          <p:spPr>
            <a:xfrm rot="5400000">
              <a:off x="8444010" y="-2325548"/>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5">
              <a:extLst>
                <a:ext uri="{FF2B5EF4-FFF2-40B4-BE49-F238E27FC236}">
                  <a16:creationId xmlns:a16="http://schemas.microsoft.com/office/drawing/2014/main" id="{EEF49FB0-2681-FFDB-2486-915553449DF3}"/>
                </a:ext>
              </a:extLst>
            </p:cNvPr>
            <p:cNvSpPr txBox="1">
              <a:spLocks/>
            </p:cNvSpPr>
            <p:nvPr/>
          </p:nvSpPr>
          <p:spPr>
            <a:xfrm>
              <a:off x="2680678" y="3695974"/>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Employees often adopt these solutions to improve productivity or streamline work processes.</a:t>
              </a:r>
            </a:p>
          </p:txBody>
        </p:sp>
      </p:grpSp>
      <p:grpSp>
        <p:nvGrpSpPr>
          <p:cNvPr id="15" name="Group 14">
            <a:extLst>
              <a:ext uri="{FF2B5EF4-FFF2-40B4-BE49-F238E27FC236}">
                <a16:creationId xmlns:a16="http://schemas.microsoft.com/office/drawing/2014/main" id="{3E590E44-E902-1A21-7AE1-58420D10DCAC}"/>
              </a:ext>
            </a:extLst>
          </p:cNvPr>
          <p:cNvGrpSpPr/>
          <p:nvPr/>
        </p:nvGrpSpPr>
        <p:grpSpPr>
          <a:xfrm>
            <a:off x="6286500" y="6022083"/>
            <a:ext cx="8950174" cy="1160634"/>
            <a:chOff x="2516041" y="4907778"/>
            <a:chExt cx="16287830" cy="1160634"/>
          </a:xfrm>
          <a:solidFill>
            <a:srgbClr val="E4B363"/>
          </a:solidFill>
        </p:grpSpPr>
        <p:sp>
          <p:nvSpPr>
            <p:cNvPr id="16" name="Round Same Side Corner Rectangle 200">
              <a:extLst>
                <a:ext uri="{FF2B5EF4-FFF2-40B4-BE49-F238E27FC236}">
                  <a16:creationId xmlns:a16="http://schemas.microsoft.com/office/drawing/2014/main" id="{A66E0DB1-BA15-410D-BF05-FF356733CF0D}"/>
                </a:ext>
              </a:extLst>
            </p:cNvPr>
            <p:cNvSpPr/>
            <p:nvPr/>
          </p:nvSpPr>
          <p:spPr>
            <a:xfrm rot="5400000">
              <a:off x="9997320" y="-2573501"/>
              <a:ext cx="1160634" cy="16123191"/>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5">
              <a:extLst>
                <a:ext uri="{FF2B5EF4-FFF2-40B4-BE49-F238E27FC236}">
                  <a16:creationId xmlns:a16="http://schemas.microsoft.com/office/drawing/2014/main" id="{4639E14F-F623-DC90-1F46-F57103CFCE72}"/>
                </a:ext>
              </a:extLst>
            </p:cNvPr>
            <p:cNvSpPr txBox="1">
              <a:spLocks/>
            </p:cNvSpPr>
            <p:nvPr/>
          </p:nvSpPr>
          <p:spPr>
            <a:xfrm>
              <a:off x="2680678" y="5026912"/>
              <a:ext cx="16123193"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The use of shadow IT is typically not malicious but driven by the need for more efficient tools.</a:t>
              </a:r>
            </a:p>
          </p:txBody>
        </p:sp>
      </p:grpSp>
    </p:spTree>
    <p:extLst>
      <p:ext uri="{BB962C8B-B14F-4D97-AF65-F5344CB8AC3E}">
        <p14:creationId xmlns:p14="http://schemas.microsoft.com/office/powerpoint/2010/main" val="11248923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31" name="TextBox 30">
            <a:extLst>
              <a:ext uri="{FF2B5EF4-FFF2-40B4-BE49-F238E27FC236}">
                <a16:creationId xmlns:a16="http://schemas.microsoft.com/office/drawing/2014/main" id="{E8B026EC-8EF6-8392-7BF1-3E5E21C83220}"/>
              </a:ext>
            </a:extLst>
          </p:cNvPr>
          <p:cNvSpPr txBox="1">
            <a:spLocks noChangeArrowheads="1"/>
          </p:cNvSpPr>
          <p:nvPr/>
        </p:nvSpPr>
        <p:spPr bwMode="auto">
          <a:xfrm>
            <a:off x="5789101" y="3829656"/>
            <a:ext cx="4757209" cy="137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Provides continuous monitoring and analysis to detect suspicious behaviors</a:t>
            </a:r>
          </a:p>
        </p:txBody>
      </p:sp>
      <p:sp>
        <p:nvSpPr>
          <p:cNvPr id="642" name="Google Shape;642;ge85d73439a_1_317"/>
          <p:cNvSpPr txBox="1">
            <a:spLocks noGrp="1"/>
          </p:cNvSpPr>
          <p:nvPr>
            <p:ph type="title"/>
          </p:nvPr>
        </p:nvSpPr>
        <p:spPr>
          <a:xfrm>
            <a:off x="-10160" y="36606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Malware: Technical Controls</a:t>
            </a:r>
            <a:endParaRPr/>
          </a:p>
        </p:txBody>
      </p:sp>
      <p:sp>
        <p:nvSpPr>
          <p:cNvPr id="6" name="Brandline_LVC">
            <a:extLst>
              <a:ext uri="{FF2B5EF4-FFF2-40B4-BE49-F238E27FC236}">
                <a16:creationId xmlns:a16="http://schemas.microsoft.com/office/drawing/2014/main" id="{E4D19DC5-5EC1-6343-8701-4FCFAF38628E}"/>
              </a:ext>
            </a:extLst>
          </p:cNvPr>
          <p:cNvSpPr/>
          <p:nvPr/>
        </p:nvSpPr>
        <p:spPr>
          <a:xfrm>
            <a:off x="4991100" y="952537"/>
            <a:ext cx="6282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กลุ่ม 73">
            <a:extLst>
              <a:ext uri="{FF2B5EF4-FFF2-40B4-BE49-F238E27FC236}">
                <a16:creationId xmlns:a16="http://schemas.microsoft.com/office/drawing/2014/main" id="{7F4981CE-53E9-A489-BB0F-6C1871F48E81}"/>
              </a:ext>
            </a:extLst>
          </p:cNvPr>
          <p:cNvGrpSpPr/>
          <p:nvPr/>
        </p:nvGrpSpPr>
        <p:grpSpPr>
          <a:xfrm>
            <a:off x="1064702" y="2629711"/>
            <a:ext cx="4779433" cy="1172633"/>
            <a:chOff x="4389438" y="2971800"/>
            <a:chExt cx="7169150" cy="1758950"/>
          </a:xfrm>
        </p:grpSpPr>
        <p:sp>
          <p:nvSpPr>
            <p:cNvPr id="7" name="Rectangle 6">
              <a:extLst>
                <a:ext uri="{FF2B5EF4-FFF2-40B4-BE49-F238E27FC236}">
                  <a16:creationId xmlns:a16="http://schemas.microsoft.com/office/drawing/2014/main" id="{07EB2A66-EE67-088F-2905-51D17A847511}"/>
                </a:ext>
              </a:extLst>
            </p:cNvPr>
            <p:cNvSpPr>
              <a:spLocks noChangeArrowheads="1"/>
            </p:cNvSpPr>
            <p:nvPr/>
          </p:nvSpPr>
          <p:spPr bwMode="auto">
            <a:xfrm>
              <a:off x="4389438" y="2971800"/>
              <a:ext cx="7169150" cy="1758950"/>
            </a:xfrm>
            <a:prstGeom prst="rect">
              <a:avLst/>
            </a:prstGeom>
            <a:solidFill>
              <a:schemeClr val="accent3"/>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9" name="TextBox 8">
              <a:extLst>
                <a:ext uri="{FF2B5EF4-FFF2-40B4-BE49-F238E27FC236}">
                  <a16:creationId xmlns:a16="http://schemas.microsoft.com/office/drawing/2014/main" id="{EE2EF635-1843-B7C0-2B2C-9A8A344B91C9}"/>
                </a:ext>
              </a:extLst>
            </p:cNvPr>
            <p:cNvSpPr txBox="1"/>
            <p:nvPr/>
          </p:nvSpPr>
          <p:spPr>
            <a:xfrm>
              <a:off x="5992305" y="3228200"/>
              <a:ext cx="5483732" cy="1154162"/>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Antivirus and antimalware software</a:t>
              </a:r>
            </a:p>
          </p:txBody>
        </p:sp>
      </p:grpSp>
      <p:grpSp>
        <p:nvGrpSpPr>
          <p:cNvPr id="11" name="กลุ่ม 68">
            <a:extLst>
              <a:ext uri="{FF2B5EF4-FFF2-40B4-BE49-F238E27FC236}">
                <a16:creationId xmlns:a16="http://schemas.microsoft.com/office/drawing/2014/main" id="{CCD3FE8C-E776-315E-2A58-7D62ADAC1FC6}"/>
              </a:ext>
            </a:extLst>
          </p:cNvPr>
          <p:cNvGrpSpPr/>
          <p:nvPr/>
        </p:nvGrpSpPr>
        <p:grpSpPr>
          <a:xfrm>
            <a:off x="10866967" y="2629711"/>
            <a:ext cx="4779433" cy="1172633"/>
            <a:chOff x="4389438" y="2971800"/>
            <a:chExt cx="7169150" cy="1758950"/>
          </a:xfrm>
        </p:grpSpPr>
        <p:sp>
          <p:nvSpPr>
            <p:cNvPr id="13" name="Rectangle 6">
              <a:extLst>
                <a:ext uri="{FF2B5EF4-FFF2-40B4-BE49-F238E27FC236}">
                  <a16:creationId xmlns:a16="http://schemas.microsoft.com/office/drawing/2014/main" id="{B16BD3C4-707C-0D9C-16BC-2C55878872AA}"/>
                </a:ext>
              </a:extLst>
            </p:cNvPr>
            <p:cNvSpPr>
              <a:spLocks noChangeArrowheads="1"/>
            </p:cNvSpPr>
            <p:nvPr/>
          </p:nvSpPr>
          <p:spPr bwMode="auto">
            <a:xfrm>
              <a:off x="4389438" y="2971800"/>
              <a:ext cx="7169150" cy="1758950"/>
            </a:xfrm>
            <a:prstGeom prst="rect">
              <a:avLst/>
            </a:prstGeom>
            <a:solidFill>
              <a:schemeClr val="accent1"/>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14" name="TextBox 13">
              <a:extLst>
                <a:ext uri="{FF2B5EF4-FFF2-40B4-BE49-F238E27FC236}">
                  <a16:creationId xmlns:a16="http://schemas.microsoft.com/office/drawing/2014/main" id="{1CB5DF1D-BD4D-17C0-A1DA-5F2DC1ACDBBB}"/>
                </a:ext>
              </a:extLst>
            </p:cNvPr>
            <p:cNvSpPr txBox="1"/>
            <p:nvPr/>
          </p:nvSpPr>
          <p:spPr>
            <a:xfrm>
              <a:off x="5992305" y="3482115"/>
              <a:ext cx="5483732" cy="646331"/>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Application whitelisting</a:t>
              </a:r>
            </a:p>
          </p:txBody>
        </p:sp>
      </p:grpSp>
      <p:grpSp>
        <p:nvGrpSpPr>
          <p:cNvPr id="16" name="กลุ่ม 91">
            <a:extLst>
              <a:ext uri="{FF2B5EF4-FFF2-40B4-BE49-F238E27FC236}">
                <a16:creationId xmlns:a16="http://schemas.microsoft.com/office/drawing/2014/main" id="{5F6AFD9E-C96E-415A-C09E-CA5C319AF084}"/>
              </a:ext>
            </a:extLst>
          </p:cNvPr>
          <p:cNvGrpSpPr/>
          <p:nvPr/>
        </p:nvGrpSpPr>
        <p:grpSpPr>
          <a:xfrm>
            <a:off x="983132" y="5904346"/>
            <a:ext cx="4757209" cy="1172633"/>
            <a:chOff x="4389438" y="7766050"/>
            <a:chExt cx="7135813" cy="1758950"/>
          </a:xfrm>
        </p:grpSpPr>
        <p:sp>
          <p:nvSpPr>
            <p:cNvPr id="18" name="Rectangle 8">
              <a:extLst>
                <a:ext uri="{FF2B5EF4-FFF2-40B4-BE49-F238E27FC236}">
                  <a16:creationId xmlns:a16="http://schemas.microsoft.com/office/drawing/2014/main" id="{4FF9F9F5-26C1-00B2-3581-0111B8A3D1B3}"/>
                </a:ext>
              </a:extLst>
            </p:cNvPr>
            <p:cNvSpPr>
              <a:spLocks noChangeArrowheads="1"/>
            </p:cNvSpPr>
            <p:nvPr/>
          </p:nvSpPr>
          <p:spPr bwMode="auto">
            <a:xfrm>
              <a:off x="4389438" y="7766050"/>
              <a:ext cx="7135813" cy="1758950"/>
            </a:xfrm>
            <a:prstGeom prst="rect">
              <a:avLst/>
            </a:prstGeom>
            <a:solidFill>
              <a:schemeClr val="accent4"/>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19" name="TextBox 18">
              <a:extLst>
                <a:ext uri="{FF2B5EF4-FFF2-40B4-BE49-F238E27FC236}">
                  <a16:creationId xmlns:a16="http://schemas.microsoft.com/office/drawing/2014/main" id="{16CCCFA4-5848-6463-625C-32C0D01BFE3E}"/>
                </a:ext>
              </a:extLst>
            </p:cNvPr>
            <p:cNvSpPr txBox="1"/>
            <p:nvPr/>
          </p:nvSpPr>
          <p:spPr>
            <a:xfrm>
              <a:off x="5936188" y="8243505"/>
              <a:ext cx="5483733" cy="646331"/>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Firewalls</a:t>
              </a:r>
            </a:p>
          </p:txBody>
        </p:sp>
      </p:grpSp>
      <p:grpSp>
        <p:nvGrpSpPr>
          <p:cNvPr id="20" name="กลุ่ม 95">
            <a:extLst>
              <a:ext uri="{FF2B5EF4-FFF2-40B4-BE49-F238E27FC236}">
                <a16:creationId xmlns:a16="http://schemas.microsoft.com/office/drawing/2014/main" id="{1D8ED3CC-6872-BB7B-98AA-7BF0F0A5DA74}"/>
              </a:ext>
            </a:extLst>
          </p:cNvPr>
          <p:cNvGrpSpPr/>
          <p:nvPr/>
        </p:nvGrpSpPr>
        <p:grpSpPr>
          <a:xfrm>
            <a:off x="5867821" y="5904346"/>
            <a:ext cx="4757209" cy="1172633"/>
            <a:chOff x="4389438" y="7766050"/>
            <a:chExt cx="7135813" cy="1758950"/>
          </a:xfrm>
        </p:grpSpPr>
        <p:sp>
          <p:nvSpPr>
            <p:cNvPr id="21" name="Rectangle 8">
              <a:extLst>
                <a:ext uri="{FF2B5EF4-FFF2-40B4-BE49-F238E27FC236}">
                  <a16:creationId xmlns:a16="http://schemas.microsoft.com/office/drawing/2014/main" id="{A481C136-E9C6-A6E6-982E-702CDBA0CF79}"/>
                </a:ext>
              </a:extLst>
            </p:cNvPr>
            <p:cNvSpPr>
              <a:spLocks noChangeArrowheads="1"/>
            </p:cNvSpPr>
            <p:nvPr/>
          </p:nvSpPr>
          <p:spPr bwMode="auto">
            <a:xfrm>
              <a:off x="4389438" y="7766050"/>
              <a:ext cx="7135813" cy="1758950"/>
            </a:xfrm>
            <a:prstGeom prst="rect">
              <a:avLst/>
            </a:prstGeom>
            <a:solidFill>
              <a:schemeClr val="accent5"/>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23" name="TextBox 22">
              <a:extLst>
                <a:ext uri="{FF2B5EF4-FFF2-40B4-BE49-F238E27FC236}">
                  <a16:creationId xmlns:a16="http://schemas.microsoft.com/office/drawing/2014/main" id="{24F20BDD-AE90-0537-1ED2-D261357D789A}"/>
                </a:ext>
              </a:extLst>
            </p:cNvPr>
            <p:cNvSpPr txBox="1"/>
            <p:nvPr/>
          </p:nvSpPr>
          <p:spPr>
            <a:xfrm>
              <a:off x="5936188" y="8243505"/>
              <a:ext cx="5483733" cy="646331"/>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Email security solutions</a:t>
              </a:r>
            </a:p>
          </p:txBody>
        </p:sp>
      </p:grpSp>
      <p:grpSp>
        <p:nvGrpSpPr>
          <p:cNvPr id="25" name="กลุ่ม 100">
            <a:extLst>
              <a:ext uri="{FF2B5EF4-FFF2-40B4-BE49-F238E27FC236}">
                <a16:creationId xmlns:a16="http://schemas.microsoft.com/office/drawing/2014/main" id="{6E6139B4-35DE-201A-78E4-91C091AC3B54}"/>
              </a:ext>
            </a:extLst>
          </p:cNvPr>
          <p:cNvGrpSpPr/>
          <p:nvPr/>
        </p:nvGrpSpPr>
        <p:grpSpPr>
          <a:xfrm>
            <a:off x="10785397" y="5904346"/>
            <a:ext cx="4757209" cy="1172633"/>
            <a:chOff x="4389438" y="7766050"/>
            <a:chExt cx="7135813" cy="1758950"/>
          </a:xfrm>
        </p:grpSpPr>
        <p:sp>
          <p:nvSpPr>
            <p:cNvPr id="27" name="Rectangle 8">
              <a:extLst>
                <a:ext uri="{FF2B5EF4-FFF2-40B4-BE49-F238E27FC236}">
                  <a16:creationId xmlns:a16="http://schemas.microsoft.com/office/drawing/2014/main" id="{836693BE-4007-F3FC-29FA-6C77FD9C4093}"/>
                </a:ext>
              </a:extLst>
            </p:cNvPr>
            <p:cNvSpPr>
              <a:spLocks noChangeArrowheads="1"/>
            </p:cNvSpPr>
            <p:nvPr/>
          </p:nvSpPr>
          <p:spPr bwMode="auto">
            <a:xfrm>
              <a:off x="4389438" y="7766050"/>
              <a:ext cx="7135813" cy="1758950"/>
            </a:xfrm>
            <a:prstGeom prst="rect">
              <a:avLst/>
            </a:prstGeom>
            <a:solidFill>
              <a:schemeClr val="accent2"/>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28" name="TextBox 27">
              <a:extLst>
                <a:ext uri="{FF2B5EF4-FFF2-40B4-BE49-F238E27FC236}">
                  <a16:creationId xmlns:a16="http://schemas.microsoft.com/office/drawing/2014/main" id="{8580F61C-4B3F-64E4-C805-A723D17F895F}"/>
                </a:ext>
              </a:extLst>
            </p:cNvPr>
            <p:cNvSpPr txBox="1"/>
            <p:nvPr/>
          </p:nvSpPr>
          <p:spPr>
            <a:xfrm>
              <a:off x="5968611" y="8243505"/>
              <a:ext cx="5483733" cy="646331"/>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Data loss prevention</a:t>
              </a:r>
            </a:p>
          </p:txBody>
        </p:sp>
      </p:grpSp>
      <p:sp>
        <p:nvSpPr>
          <p:cNvPr id="29" name="TextBox 30">
            <a:extLst>
              <a:ext uri="{FF2B5EF4-FFF2-40B4-BE49-F238E27FC236}">
                <a16:creationId xmlns:a16="http://schemas.microsoft.com/office/drawing/2014/main" id="{A73EE644-5E47-9BE1-D359-F51357DE4E91}"/>
              </a:ext>
            </a:extLst>
          </p:cNvPr>
          <p:cNvSpPr txBox="1">
            <a:spLocks noChangeArrowheads="1"/>
          </p:cNvSpPr>
          <p:nvPr/>
        </p:nvSpPr>
        <p:spPr bwMode="auto">
          <a:xfrm>
            <a:off x="1064702" y="3843093"/>
            <a:ext cx="4757209" cy="137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Scans for malicious software, identifies threats, and removes or blocks them</a:t>
            </a:r>
          </a:p>
        </p:txBody>
      </p:sp>
      <p:sp>
        <p:nvSpPr>
          <p:cNvPr id="30" name="TextBox 30">
            <a:extLst>
              <a:ext uri="{FF2B5EF4-FFF2-40B4-BE49-F238E27FC236}">
                <a16:creationId xmlns:a16="http://schemas.microsoft.com/office/drawing/2014/main" id="{366E9798-35D3-199D-8688-9165D181FB40}"/>
              </a:ext>
            </a:extLst>
          </p:cNvPr>
          <p:cNvSpPr txBox="1">
            <a:spLocks noChangeArrowheads="1"/>
          </p:cNvSpPr>
          <p:nvPr/>
        </p:nvSpPr>
        <p:spPr bwMode="auto">
          <a:xfrm>
            <a:off x="983131" y="7093934"/>
            <a:ext cx="4757209" cy="93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Filters network traffic to block malicious patterns</a:t>
            </a:r>
          </a:p>
        </p:txBody>
      </p:sp>
      <p:sp>
        <p:nvSpPr>
          <p:cNvPr id="32" name="TextBox 30">
            <a:extLst>
              <a:ext uri="{FF2B5EF4-FFF2-40B4-BE49-F238E27FC236}">
                <a16:creationId xmlns:a16="http://schemas.microsoft.com/office/drawing/2014/main" id="{876E43AD-C149-8204-901F-0A572B45DB9D}"/>
              </a:ext>
            </a:extLst>
          </p:cNvPr>
          <p:cNvSpPr txBox="1">
            <a:spLocks noChangeArrowheads="1"/>
          </p:cNvSpPr>
          <p:nvPr/>
        </p:nvSpPr>
        <p:spPr bwMode="auto">
          <a:xfrm>
            <a:off x="5867820" y="7093934"/>
            <a:ext cx="4757209" cy="137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Filters incoming emails, blocking phishing and other email-borne threats</a:t>
            </a:r>
          </a:p>
        </p:txBody>
      </p:sp>
      <p:sp>
        <p:nvSpPr>
          <p:cNvPr id="33" name="TextBox 30">
            <a:extLst>
              <a:ext uri="{FF2B5EF4-FFF2-40B4-BE49-F238E27FC236}">
                <a16:creationId xmlns:a16="http://schemas.microsoft.com/office/drawing/2014/main" id="{AF04F39E-2F15-C7A1-4523-F84495E258AE}"/>
              </a:ext>
            </a:extLst>
          </p:cNvPr>
          <p:cNvSpPr txBox="1">
            <a:spLocks noChangeArrowheads="1"/>
          </p:cNvSpPr>
          <p:nvPr/>
        </p:nvSpPr>
        <p:spPr bwMode="auto">
          <a:xfrm>
            <a:off x="10866967" y="3843093"/>
            <a:ext cx="4757209" cy="93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Restricts the system to run only authorized applications</a:t>
            </a:r>
          </a:p>
        </p:txBody>
      </p:sp>
      <p:sp>
        <p:nvSpPr>
          <p:cNvPr id="34" name="TextBox 30">
            <a:extLst>
              <a:ext uri="{FF2B5EF4-FFF2-40B4-BE49-F238E27FC236}">
                <a16:creationId xmlns:a16="http://schemas.microsoft.com/office/drawing/2014/main" id="{F38DA254-711F-4C4C-488E-1981A3F08949}"/>
              </a:ext>
            </a:extLst>
          </p:cNvPr>
          <p:cNvSpPr txBox="1">
            <a:spLocks noChangeArrowheads="1"/>
          </p:cNvSpPr>
          <p:nvPr/>
        </p:nvSpPr>
        <p:spPr bwMode="auto">
          <a:xfrm>
            <a:off x="10785396" y="7093934"/>
            <a:ext cx="4757209" cy="93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Prevents malware from exfiltrating sensitive data</a:t>
            </a:r>
          </a:p>
        </p:txBody>
      </p:sp>
      <p:sp>
        <p:nvSpPr>
          <p:cNvPr id="35" name="Rectangle 6">
            <a:extLst>
              <a:ext uri="{FF2B5EF4-FFF2-40B4-BE49-F238E27FC236}">
                <a16:creationId xmlns:a16="http://schemas.microsoft.com/office/drawing/2014/main" id="{C2C9E92A-21F4-F577-0814-40020B3CC805}"/>
              </a:ext>
            </a:extLst>
          </p:cNvPr>
          <p:cNvSpPr>
            <a:spLocks noChangeArrowheads="1"/>
          </p:cNvSpPr>
          <p:nvPr/>
        </p:nvSpPr>
        <p:spPr bwMode="auto">
          <a:xfrm>
            <a:off x="6027211" y="2629711"/>
            <a:ext cx="4597817" cy="1182989"/>
          </a:xfrm>
          <a:prstGeom prst="rect">
            <a:avLst/>
          </a:prstGeom>
          <a:solidFill>
            <a:schemeClr val="accent6"/>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37" name="TextBox 36">
            <a:extLst>
              <a:ext uri="{FF2B5EF4-FFF2-40B4-BE49-F238E27FC236}">
                <a16:creationId xmlns:a16="http://schemas.microsoft.com/office/drawing/2014/main" id="{DB9652A1-5D96-A51B-0713-920344AAA94E}"/>
              </a:ext>
            </a:extLst>
          </p:cNvPr>
          <p:cNvSpPr txBox="1"/>
          <p:nvPr/>
        </p:nvSpPr>
        <p:spPr>
          <a:xfrm>
            <a:off x="6924787" y="2862064"/>
            <a:ext cx="3655821" cy="769441"/>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Endpoint detection and response</a:t>
            </a:r>
          </a:p>
        </p:txBody>
      </p:sp>
      <p:pic>
        <p:nvPicPr>
          <p:cNvPr id="41" name="Graphic 40" descr="Immunity outline">
            <a:extLst>
              <a:ext uri="{FF2B5EF4-FFF2-40B4-BE49-F238E27FC236}">
                <a16:creationId xmlns:a16="http://schemas.microsoft.com/office/drawing/2014/main" id="{F4080BA7-B1FE-4569-2241-48E68ED13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513" y="2704062"/>
            <a:ext cx="914400" cy="914400"/>
          </a:xfrm>
          <a:prstGeom prst="rect">
            <a:avLst/>
          </a:prstGeom>
        </p:spPr>
      </p:pic>
      <p:pic>
        <p:nvPicPr>
          <p:cNvPr id="43" name="Graphic 42" descr="Downward trend graph outline">
            <a:extLst>
              <a:ext uri="{FF2B5EF4-FFF2-40B4-BE49-F238E27FC236}">
                <a16:creationId xmlns:a16="http://schemas.microsoft.com/office/drawing/2014/main" id="{72F791A4-5448-4088-5621-CFAC3540ED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3779" y="6033462"/>
            <a:ext cx="914400" cy="914400"/>
          </a:xfrm>
          <a:prstGeom prst="rect">
            <a:avLst/>
          </a:prstGeom>
        </p:spPr>
      </p:pic>
      <p:pic>
        <p:nvPicPr>
          <p:cNvPr id="45" name="Graphic 44" descr="Badge Tick outline">
            <a:extLst>
              <a:ext uri="{FF2B5EF4-FFF2-40B4-BE49-F238E27FC236}">
                <a16:creationId xmlns:a16="http://schemas.microsoft.com/office/drawing/2014/main" id="{130397C7-8EFF-FE51-DBD9-F560D5DB21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21145" y="2726950"/>
            <a:ext cx="914400" cy="914400"/>
          </a:xfrm>
          <a:prstGeom prst="rect">
            <a:avLst/>
          </a:prstGeom>
        </p:spPr>
      </p:pic>
      <p:pic>
        <p:nvPicPr>
          <p:cNvPr id="47" name="Graphic 46" descr="Shield Tick outline">
            <a:extLst>
              <a:ext uri="{FF2B5EF4-FFF2-40B4-BE49-F238E27FC236}">
                <a16:creationId xmlns:a16="http://schemas.microsoft.com/office/drawing/2014/main" id="{0FFF0CF7-EA58-1296-52E2-C46AAFFA2D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6205" y="6033462"/>
            <a:ext cx="914400" cy="914400"/>
          </a:xfrm>
          <a:prstGeom prst="rect">
            <a:avLst/>
          </a:prstGeom>
        </p:spPr>
      </p:pic>
      <p:pic>
        <p:nvPicPr>
          <p:cNvPr id="49" name="Graphic 48" descr="Full Brick Wall outline">
            <a:extLst>
              <a:ext uri="{FF2B5EF4-FFF2-40B4-BE49-F238E27FC236}">
                <a16:creationId xmlns:a16="http://schemas.microsoft.com/office/drawing/2014/main" id="{67CD9D57-3E1C-E292-E2B9-2005CA2AF4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4702" y="5980892"/>
            <a:ext cx="914400" cy="914400"/>
          </a:xfrm>
          <a:prstGeom prst="rect">
            <a:avLst/>
          </a:prstGeom>
        </p:spPr>
      </p:pic>
      <p:pic>
        <p:nvPicPr>
          <p:cNvPr id="51" name="Graphic 50" descr="Magnifying glass outline">
            <a:extLst>
              <a:ext uri="{FF2B5EF4-FFF2-40B4-BE49-F238E27FC236}">
                <a16:creationId xmlns:a16="http://schemas.microsoft.com/office/drawing/2014/main" id="{19ED2DA4-26BF-095F-DA9C-BA1C18588A4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88207" y="2788500"/>
            <a:ext cx="769441" cy="769441"/>
          </a:xfrm>
          <a:prstGeom prst="rect">
            <a:avLst/>
          </a:prstGeom>
        </p:spPr>
      </p:pic>
    </p:spTree>
    <p:extLst>
      <p:ext uri="{BB962C8B-B14F-4D97-AF65-F5344CB8AC3E}">
        <p14:creationId xmlns:p14="http://schemas.microsoft.com/office/powerpoint/2010/main" val="33645822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e85d73439a_1_317"/>
          <p:cNvSpPr txBox="1">
            <a:spLocks noGrp="1"/>
          </p:cNvSpPr>
          <p:nvPr>
            <p:ph type="title"/>
          </p:nvPr>
        </p:nvSpPr>
        <p:spPr>
          <a:xfrm>
            <a:off x="-10160" y="346608"/>
            <a:ext cx="16276199" cy="687300"/>
          </a:xfrm>
          <a:prstGeom prst="rect">
            <a:avLst/>
          </a:prstGeom>
          <a:noFill/>
          <a:ln>
            <a:noFill/>
          </a:ln>
        </p:spPr>
        <p:txBody>
          <a:bodyPr spcFirstLastPara="1" wrap="square" lIns="91425" tIns="45700" rIns="91425" bIns="45700" anchor="ctr" anchorCtr="0">
            <a:normAutofit/>
          </a:bodyPr>
          <a:lstStyle/>
          <a:p>
            <a:r>
              <a:rPr lang="en-US"/>
              <a:t>Malware: Technical Controls</a:t>
            </a:r>
            <a:endParaRPr/>
          </a:p>
        </p:txBody>
      </p:sp>
      <p:sp>
        <p:nvSpPr>
          <p:cNvPr id="6" name="Brandline_LVC">
            <a:extLst>
              <a:ext uri="{FF2B5EF4-FFF2-40B4-BE49-F238E27FC236}">
                <a16:creationId xmlns:a16="http://schemas.microsoft.com/office/drawing/2014/main" id="{57109E13-F501-4D09-8F2E-D2354B5300F4}"/>
              </a:ext>
            </a:extLst>
          </p:cNvPr>
          <p:cNvSpPr/>
          <p:nvPr/>
        </p:nvSpPr>
        <p:spPr>
          <a:xfrm>
            <a:off x="4991100" y="933082"/>
            <a:ext cx="6282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6099200-210B-1620-6AC2-A172F518BED7}"/>
              </a:ext>
            </a:extLst>
          </p:cNvPr>
          <p:cNvSpPr txBox="1">
            <a:spLocks noChangeArrowheads="1"/>
          </p:cNvSpPr>
          <p:nvPr/>
        </p:nvSpPr>
        <p:spPr bwMode="auto">
          <a:xfrm>
            <a:off x="5948493" y="3829656"/>
            <a:ext cx="4597817" cy="137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Divides the network into segments to contain malware spread</a:t>
            </a:r>
          </a:p>
        </p:txBody>
      </p:sp>
      <p:grpSp>
        <p:nvGrpSpPr>
          <p:cNvPr id="8" name="กลุ่ม 73">
            <a:extLst>
              <a:ext uri="{FF2B5EF4-FFF2-40B4-BE49-F238E27FC236}">
                <a16:creationId xmlns:a16="http://schemas.microsoft.com/office/drawing/2014/main" id="{748B497E-9E16-F84D-3FAE-300784196E5B}"/>
              </a:ext>
            </a:extLst>
          </p:cNvPr>
          <p:cNvGrpSpPr/>
          <p:nvPr/>
        </p:nvGrpSpPr>
        <p:grpSpPr>
          <a:xfrm>
            <a:off x="1064702" y="2629711"/>
            <a:ext cx="4779433" cy="1172633"/>
            <a:chOff x="4389438" y="2971800"/>
            <a:chExt cx="7169150" cy="1758950"/>
          </a:xfrm>
        </p:grpSpPr>
        <p:sp>
          <p:nvSpPr>
            <p:cNvPr id="9" name="Rectangle 8">
              <a:extLst>
                <a:ext uri="{FF2B5EF4-FFF2-40B4-BE49-F238E27FC236}">
                  <a16:creationId xmlns:a16="http://schemas.microsoft.com/office/drawing/2014/main" id="{967D198B-B855-4D4B-EAA8-2A594E61654D}"/>
                </a:ext>
              </a:extLst>
            </p:cNvPr>
            <p:cNvSpPr>
              <a:spLocks noChangeArrowheads="1"/>
            </p:cNvSpPr>
            <p:nvPr/>
          </p:nvSpPr>
          <p:spPr bwMode="auto">
            <a:xfrm>
              <a:off x="4389438" y="2971800"/>
              <a:ext cx="7169150" cy="1758950"/>
            </a:xfrm>
            <a:prstGeom prst="rect">
              <a:avLst/>
            </a:prstGeom>
            <a:solidFill>
              <a:schemeClr val="accent3"/>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10" name="TextBox 9">
              <a:extLst>
                <a:ext uri="{FF2B5EF4-FFF2-40B4-BE49-F238E27FC236}">
                  <a16:creationId xmlns:a16="http://schemas.microsoft.com/office/drawing/2014/main" id="{54023E61-B064-ABFA-B2EE-51BFBF6D73A4}"/>
                </a:ext>
              </a:extLst>
            </p:cNvPr>
            <p:cNvSpPr txBox="1"/>
            <p:nvPr/>
          </p:nvSpPr>
          <p:spPr>
            <a:xfrm>
              <a:off x="5992305" y="3228200"/>
              <a:ext cx="5483732" cy="1154162"/>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Security information and event management</a:t>
              </a:r>
            </a:p>
          </p:txBody>
        </p:sp>
      </p:grpSp>
      <p:grpSp>
        <p:nvGrpSpPr>
          <p:cNvPr id="11" name="กลุ่ม 68">
            <a:extLst>
              <a:ext uri="{FF2B5EF4-FFF2-40B4-BE49-F238E27FC236}">
                <a16:creationId xmlns:a16="http://schemas.microsoft.com/office/drawing/2014/main" id="{961FD042-064C-19C2-F0F0-0A707889A1A9}"/>
              </a:ext>
            </a:extLst>
          </p:cNvPr>
          <p:cNvGrpSpPr/>
          <p:nvPr/>
        </p:nvGrpSpPr>
        <p:grpSpPr>
          <a:xfrm>
            <a:off x="10866967" y="2629711"/>
            <a:ext cx="4779433" cy="1172633"/>
            <a:chOff x="4389438" y="2971800"/>
            <a:chExt cx="7169150" cy="1758950"/>
          </a:xfrm>
        </p:grpSpPr>
        <p:sp>
          <p:nvSpPr>
            <p:cNvPr id="12" name="Rectangle 6">
              <a:extLst>
                <a:ext uri="{FF2B5EF4-FFF2-40B4-BE49-F238E27FC236}">
                  <a16:creationId xmlns:a16="http://schemas.microsoft.com/office/drawing/2014/main" id="{49E98F28-A62D-85E4-2054-8B80D416961A}"/>
                </a:ext>
              </a:extLst>
            </p:cNvPr>
            <p:cNvSpPr>
              <a:spLocks noChangeArrowheads="1"/>
            </p:cNvSpPr>
            <p:nvPr/>
          </p:nvSpPr>
          <p:spPr bwMode="auto">
            <a:xfrm>
              <a:off x="4389438" y="2971800"/>
              <a:ext cx="7169150" cy="1758950"/>
            </a:xfrm>
            <a:prstGeom prst="rect">
              <a:avLst/>
            </a:prstGeom>
            <a:solidFill>
              <a:schemeClr val="accent1"/>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13" name="TextBox 12">
              <a:extLst>
                <a:ext uri="{FF2B5EF4-FFF2-40B4-BE49-F238E27FC236}">
                  <a16:creationId xmlns:a16="http://schemas.microsoft.com/office/drawing/2014/main" id="{11F5CB6F-4034-6332-F7AB-A4DCF7983967}"/>
                </a:ext>
              </a:extLst>
            </p:cNvPr>
            <p:cNvSpPr txBox="1"/>
            <p:nvPr/>
          </p:nvSpPr>
          <p:spPr>
            <a:xfrm>
              <a:off x="5992305" y="3228200"/>
              <a:ext cx="5483732" cy="1154162"/>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Operating system and application hardening</a:t>
              </a:r>
            </a:p>
          </p:txBody>
        </p:sp>
      </p:grpSp>
      <p:sp>
        <p:nvSpPr>
          <p:cNvPr id="14" name="TextBox 30">
            <a:extLst>
              <a:ext uri="{FF2B5EF4-FFF2-40B4-BE49-F238E27FC236}">
                <a16:creationId xmlns:a16="http://schemas.microsoft.com/office/drawing/2014/main" id="{6550C2E6-B8CD-F90A-0D40-D32A2E797428}"/>
              </a:ext>
            </a:extLst>
          </p:cNvPr>
          <p:cNvSpPr txBox="1">
            <a:spLocks noChangeArrowheads="1"/>
          </p:cNvSpPr>
          <p:nvPr/>
        </p:nvSpPr>
        <p:spPr bwMode="auto">
          <a:xfrm>
            <a:off x="1064702" y="3843093"/>
            <a:ext cx="4757209" cy="93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Collects and analyzes security logs to identify potential threats</a:t>
            </a:r>
          </a:p>
        </p:txBody>
      </p:sp>
      <p:sp>
        <p:nvSpPr>
          <p:cNvPr id="15" name="TextBox 30">
            <a:extLst>
              <a:ext uri="{FF2B5EF4-FFF2-40B4-BE49-F238E27FC236}">
                <a16:creationId xmlns:a16="http://schemas.microsoft.com/office/drawing/2014/main" id="{FCAFB700-F22B-EF66-7C41-2B4DFA680577}"/>
              </a:ext>
            </a:extLst>
          </p:cNvPr>
          <p:cNvSpPr txBox="1">
            <a:spLocks noChangeArrowheads="1"/>
          </p:cNvSpPr>
          <p:nvPr/>
        </p:nvSpPr>
        <p:spPr bwMode="auto">
          <a:xfrm>
            <a:off x="10866967" y="3843093"/>
            <a:ext cx="4757209" cy="137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Configures the system with security best practices, disabling exploitable features</a:t>
            </a:r>
          </a:p>
        </p:txBody>
      </p:sp>
      <p:sp>
        <p:nvSpPr>
          <p:cNvPr id="16" name="Rectangle 6">
            <a:extLst>
              <a:ext uri="{FF2B5EF4-FFF2-40B4-BE49-F238E27FC236}">
                <a16:creationId xmlns:a16="http://schemas.microsoft.com/office/drawing/2014/main" id="{C7F0E04C-2F21-0AD7-71C5-11D1CCCF7B2D}"/>
              </a:ext>
            </a:extLst>
          </p:cNvPr>
          <p:cNvSpPr>
            <a:spLocks noChangeArrowheads="1"/>
          </p:cNvSpPr>
          <p:nvPr/>
        </p:nvSpPr>
        <p:spPr bwMode="auto">
          <a:xfrm>
            <a:off x="6027211" y="2629711"/>
            <a:ext cx="4597817" cy="1182989"/>
          </a:xfrm>
          <a:prstGeom prst="rect">
            <a:avLst/>
          </a:prstGeom>
          <a:solidFill>
            <a:schemeClr val="accent6"/>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17" name="TextBox 16">
            <a:extLst>
              <a:ext uri="{FF2B5EF4-FFF2-40B4-BE49-F238E27FC236}">
                <a16:creationId xmlns:a16="http://schemas.microsoft.com/office/drawing/2014/main" id="{A00FB7D8-CDAA-DB8F-5FC9-6C18622BF9A1}"/>
              </a:ext>
            </a:extLst>
          </p:cNvPr>
          <p:cNvSpPr txBox="1"/>
          <p:nvPr/>
        </p:nvSpPr>
        <p:spPr>
          <a:xfrm>
            <a:off x="6924787" y="3031341"/>
            <a:ext cx="3655821" cy="430887"/>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Network segmentation</a:t>
            </a:r>
          </a:p>
        </p:txBody>
      </p:sp>
      <p:pic>
        <p:nvPicPr>
          <p:cNvPr id="22" name="Graphic 21" descr="Circles with lines outline">
            <a:extLst>
              <a:ext uri="{FF2B5EF4-FFF2-40B4-BE49-F238E27FC236}">
                <a16:creationId xmlns:a16="http://schemas.microsoft.com/office/drawing/2014/main" id="{C374EDDB-20E9-13B4-905D-6838BA5F55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6074" y="2728164"/>
            <a:ext cx="914400" cy="914400"/>
          </a:xfrm>
          <a:prstGeom prst="rect">
            <a:avLst/>
          </a:prstGeom>
        </p:spPr>
      </p:pic>
      <p:pic>
        <p:nvPicPr>
          <p:cNvPr id="26" name="Graphic 25" descr="Playbook outline">
            <a:extLst>
              <a:ext uri="{FF2B5EF4-FFF2-40B4-BE49-F238E27FC236}">
                <a16:creationId xmlns:a16="http://schemas.microsoft.com/office/drawing/2014/main" id="{93B8DEE0-8FC3-DC5D-6426-BA8D93CFC9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846" y="2728164"/>
            <a:ext cx="914400" cy="914400"/>
          </a:xfrm>
          <a:prstGeom prst="rect">
            <a:avLst/>
          </a:prstGeom>
        </p:spPr>
      </p:pic>
      <p:pic>
        <p:nvPicPr>
          <p:cNvPr id="28" name="Graphic 27" descr="Shield Tick outline">
            <a:extLst>
              <a:ext uri="{FF2B5EF4-FFF2-40B4-BE49-F238E27FC236}">
                <a16:creationId xmlns:a16="http://schemas.microsoft.com/office/drawing/2014/main" id="{959A971C-1458-1C66-353B-44A017D66C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65705" y="2728164"/>
            <a:ext cx="914400" cy="914400"/>
          </a:xfrm>
          <a:prstGeom prst="rect">
            <a:avLst/>
          </a:prstGeom>
        </p:spPr>
      </p:pic>
    </p:spTree>
    <p:extLst>
      <p:ext uri="{BB962C8B-B14F-4D97-AF65-F5344CB8AC3E}">
        <p14:creationId xmlns:p14="http://schemas.microsoft.com/office/powerpoint/2010/main" val="4708522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3" name="TextBox 2">
            <a:extLst>
              <a:ext uri="{FF2B5EF4-FFF2-40B4-BE49-F238E27FC236}">
                <a16:creationId xmlns:a16="http://schemas.microsoft.com/office/drawing/2014/main" id="{0EE80F79-CDA8-5CCE-256E-8284B8B56065}"/>
              </a:ext>
            </a:extLst>
          </p:cNvPr>
          <p:cNvSpPr txBox="1"/>
          <p:nvPr/>
        </p:nvSpPr>
        <p:spPr>
          <a:xfrm>
            <a:off x="1935480" y="4288453"/>
            <a:ext cx="12786360" cy="523220"/>
          </a:xfrm>
          <a:prstGeom prst="rect">
            <a:avLst/>
          </a:prstGeom>
          <a:noFill/>
        </p:spPr>
        <p:txBody>
          <a:bodyPr wrap="square">
            <a:spAutoFit/>
          </a:bodyPr>
          <a:lstStyle/>
          <a:p>
            <a:pPr algn="ctr">
              <a:spcBef>
                <a:spcPts val="1000"/>
              </a:spcBef>
              <a:buClr>
                <a:schemeClr val="dk1"/>
              </a:buClr>
              <a:buSzPts val="2800"/>
            </a:pPr>
            <a:r>
              <a:rPr lang="en-US" sz="2800" b="1">
                <a:solidFill>
                  <a:schemeClr val="lt1"/>
                </a:solidFill>
                <a:latin typeface="Open Sans"/>
                <a:ea typeface="Open Sans"/>
                <a:cs typeface="Open Sans"/>
                <a:sym typeface="Open Sans"/>
              </a:rPr>
              <a:t>Physical Attack</a:t>
            </a:r>
          </a:p>
        </p:txBody>
      </p:sp>
    </p:spTree>
    <p:extLst>
      <p:ext uri="{BB962C8B-B14F-4D97-AF65-F5344CB8AC3E}">
        <p14:creationId xmlns:p14="http://schemas.microsoft.com/office/powerpoint/2010/main" val="38106733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Physical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1890446" y="3306196"/>
            <a:ext cx="7264594" cy="3394110"/>
          </a:xfrm>
          <a:prstGeom prst="roundRect">
            <a:avLst>
              <a:gd name="adj" fmla="val 695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buSzPts val="2200"/>
            </a:pPr>
            <a:endParaRPr lang="en-US" sz="2200">
              <a:solidFill>
                <a:srgbClr val="434343"/>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434343"/>
                </a:solidFill>
                <a:latin typeface="Open Sans"/>
                <a:ea typeface="Open Sans"/>
                <a:cs typeface="Open Sans"/>
              </a:rPr>
              <a:t>These attacks can have severe consequences, affecting essential services that communities rely on. </a:t>
            </a:r>
          </a:p>
          <a:p>
            <a:pPr marL="342900" indent="-342900">
              <a:lnSpc>
                <a:spcPct val="115000"/>
              </a:lnSpc>
              <a:buSzPts val="2200"/>
              <a:buFont typeface="Arial" panose="020B0604020202020204" pitchFamily="34" charset="0"/>
              <a:buChar char="•"/>
            </a:pPr>
            <a:endParaRPr lang="en-US" sz="2200">
              <a:solidFill>
                <a:srgbClr val="434343"/>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434343"/>
                </a:solidFill>
                <a:latin typeface="Open Sans"/>
                <a:ea typeface="Open Sans"/>
                <a:cs typeface="Open Sans"/>
              </a:rPr>
              <a:t>These attacks involve using stealthy tactics to breach physical spaces.</a:t>
            </a:r>
          </a:p>
        </p:txBody>
      </p:sp>
      <p:pic>
        <p:nvPicPr>
          <p:cNvPr id="4" name="Picture 3">
            <a:extLst>
              <a:ext uri="{FF2B5EF4-FFF2-40B4-BE49-F238E27FC236}">
                <a16:creationId xmlns:a16="http://schemas.microsoft.com/office/drawing/2014/main" id="{BC583199-CFF7-FC8E-3C26-14293CF1A77B}"/>
              </a:ext>
            </a:extLst>
          </p:cNvPr>
          <p:cNvPicPr>
            <a:picLocks noChangeAspect="1"/>
          </p:cNvPicPr>
          <p:nvPr/>
        </p:nvPicPr>
        <p:blipFill>
          <a:blip r:embed="rId4"/>
          <a:stretch>
            <a:fillRect/>
          </a:stretch>
        </p:blipFill>
        <p:spPr>
          <a:xfrm>
            <a:off x="9854759" y="2518593"/>
            <a:ext cx="4969316" cy="4969316"/>
          </a:xfrm>
          <a:prstGeom prst="roundRect">
            <a:avLst>
              <a:gd name="adj" fmla="val 7200"/>
            </a:avLst>
          </a:prstGeom>
        </p:spPr>
      </p:pic>
      <p:sp>
        <p:nvSpPr>
          <p:cNvPr id="5" name="TextBox 4">
            <a:extLst>
              <a:ext uri="{FF2B5EF4-FFF2-40B4-BE49-F238E27FC236}">
                <a16:creationId xmlns:a16="http://schemas.microsoft.com/office/drawing/2014/main" id="{8FF4BF19-F356-91B8-21B0-FEB8168ECB9D}"/>
              </a:ext>
            </a:extLst>
          </p:cNvPr>
          <p:cNvSpPr txBox="1"/>
          <p:nvPr/>
        </p:nvSpPr>
        <p:spPr>
          <a:xfrm>
            <a:off x="3014663" y="1126400"/>
            <a:ext cx="1107204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Physical infrastructure attacks are deliberate assaults on critical infrastructure, aiming to disrupt, damage, or destroy physical components. </a:t>
            </a:r>
          </a:p>
        </p:txBody>
      </p:sp>
    </p:spTree>
    <p:extLst>
      <p:ext uri="{BB962C8B-B14F-4D97-AF65-F5344CB8AC3E}">
        <p14:creationId xmlns:p14="http://schemas.microsoft.com/office/powerpoint/2010/main" val="20562514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6" name="Title 15">
            <a:extLst>
              <a:ext uri="{FF2B5EF4-FFF2-40B4-BE49-F238E27FC236}">
                <a16:creationId xmlns:a16="http://schemas.microsoft.com/office/drawing/2014/main" id="{007DE6C1-61FA-1C16-E438-DACBD98DE393}"/>
              </a:ext>
            </a:extLst>
          </p:cNvPr>
          <p:cNvSpPr>
            <a:spLocks noGrp="1"/>
          </p:cNvSpPr>
          <p:nvPr>
            <p:ph type="title"/>
          </p:nvPr>
        </p:nvSpPr>
        <p:spPr/>
        <p:txBody>
          <a:bodyPr/>
          <a:lstStyle/>
          <a:p>
            <a:r>
              <a:rPr lang="en-US"/>
              <a:t>Physical Attack</a:t>
            </a:r>
          </a:p>
        </p:txBody>
      </p:sp>
      <p:pic>
        <p:nvPicPr>
          <p:cNvPr id="22" name="Google Shape;580;ge961dd843d_0_334">
            <a:extLst>
              <a:ext uri="{FF2B5EF4-FFF2-40B4-BE49-F238E27FC236}">
                <a16:creationId xmlns:a16="http://schemas.microsoft.com/office/drawing/2014/main" id="{4A727D45-3283-AEFF-D3C8-D91EDD0FBB0F}"/>
              </a:ext>
            </a:extLst>
          </p:cNvPr>
          <p:cNvPicPr preferRelativeResize="0"/>
          <p:nvPr/>
        </p:nvPicPr>
        <p:blipFill rotWithShape="1">
          <a:blip r:embed="rId3">
            <a:alphaModFix/>
          </a:blip>
          <a:srcRect/>
          <a:stretch/>
        </p:blipFill>
        <p:spPr>
          <a:xfrm>
            <a:off x="6273500" y="806370"/>
            <a:ext cx="3801601" cy="365750"/>
          </a:xfrm>
          <a:prstGeom prst="rect">
            <a:avLst/>
          </a:prstGeom>
          <a:noFill/>
          <a:ln>
            <a:noFill/>
          </a:ln>
        </p:spPr>
      </p:pic>
      <p:grpSp>
        <p:nvGrpSpPr>
          <p:cNvPr id="3" name="Group 2">
            <a:extLst>
              <a:ext uri="{FF2B5EF4-FFF2-40B4-BE49-F238E27FC236}">
                <a16:creationId xmlns:a16="http://schemas.microsoft.com/office/drawing/2014/main" id="{16B5F28A-F84A-0775-3C64-1557C887110C}"/>
              </a:ext>
            </a:extLst>
          </p:cNvPr>
          <p:cNvGrpSpPr/>
          <p:nvPr/>
        </p:nvGrpSpPr>
        <p:grpSpPr>
          <a:xfrm>
            <a:off x="8217972" y="3568348"/>
            <a:ext cx="6810381" cy="2794459"/>
            <a:chOff x="8699215" y="3015940"/>
            <a:chExt cx="6191255" cy="2540417"/>
          </a:xfrm>
        </p:grpSpPr>
        <p:grpSp>
          <p:nvGrpSpPr>
            <p:cNvPr id="5" name="Graphic 2">
              <a:extLst>
                <a:ext uri="{FF2B5EF4-FFF2-40B4-BE49-F238E27FC236}">
                  <a16:creationId xmlns:a16="http://schemas.microsoft.com/office/drawing/2014/main" id="{823DEBA1-5DC2-6DC9-A7E2-45C56E4AB966}"/>
                </a:ext>
              </a:extLst>
            </p:cNvPr>
            <p:cNvGrpSpPr/>
            <p:nvPr/>
          </p:nvGrpSpPr>
          <p:grpSpPr>
            <a:xfrm>
              <a:off x="8699215" y="3015940"/>
              <a:ext cx="6191255" cy="2540417"/>
              <a:chOff x="8559515" y="4578040"/>
              <a:chExt cx="6191255" cy="2540417"/>
            </a:xfrm>
          </p:grpSpPr>
          <p:sp>
            <p:nvSpPr>
              <p:cNvPr id="23" name="Freeform: Shape 22">
                <a:extLst>
                  <a:ext uri="{FF2B5EF4-FFF2-40B4-BE49-F238E27FC236}">
                    <a16:creationId xmlns:a16="http://schemas.microsoft.com/office/drawing/2014/main" id="{DB472DDD-3120-5935-662F-4E992651B698}"/>
                  </a:ext>
                </a:extLst>
              </p:cNvPr>
              <p:cNvSpPr/>
              <p:nvPr/>
            </p:nvSpPr>
            <p:spPr>
              <a:xfrm>
                <a:off x="8559515" y="4693820"/>
                <a:ext cx="5855116" cy="2309475"/>
              </a:xfrm>
              <a:custGeom>
                <a:avLst/>
                <a:gdLst>
                  <a:gd name="connsiteX0" fmla="*/ 1154713 w 5855116"/>
                  <a:gd name="connsiteY0" fmla="*/ 0 h 2309475"/>
                  <a:gd name="connsiteX1" fmla="*/ 0 w 5855116"/>
                  <a:gd name="connsiteY1" fmla="*/ 1154732 h 2309475"/>
                  <a:gd name="connsiteX2" fmla="*/ 1154713 w 5855116"/>
                  <a:gd name="connsiteY2" fmla="*/ 2309476 h 2309475"/>
                  <a:gd name="connsiteX3" fmla="*/ 5855117 w 5855116"/>
                  <a:gd name="connsiteY3" fmla="*/ 2309476 h 2309475"/>
                  <a:gd name="connsiteX4" fmla="*/ 5855117 w 5855116"/>
                  <a:gd name="connsiteY4" fmla="*/ 0 h 2309475"/>
                  <a:gd name="connsiteX5" fmla="*/ 1154713 w 5855116"/>
                  <a:gd name="connsiteY5" fmla="*/ 0 h 2309475"/>
                  <a:gd name="connsiteX6" fmla="*/ 1154713 w 5855116"/>
                  <a:gd name="connsiteY6" fmla="*/ 2082671 h 2309475"/>
                  <a:gd name="connsiteX7" fmla="*/ 226778 w 5855116"/>
                  <a:gd name="connsiteY7" fmla="*/ 1154730 h 2309475"/>
                  <a:gd name="connsiteX8" fmla="*/ 1154713 w 5855116"/>
                  <a:gd name="connsiteY8" fmla="*/ 226789 h 2309475"/>
                  <a:gd name="connsiteX9" fmla="*/ 2082676 w 5855116"/>
                  <a:gd name="connsiteY9" fmla="*/ 1154730 h 2309475"/>
                  <a:gd name="connsiteX10" fmla="*/ 1154713 w 5855116"/>
                  <a:gd name="connsiteY10" fmla="*/ 2082671 h 23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5116" h="2309475">
                    <a:moveTo>
                      <a:pt x="1154713" y="0"/>
                    </a:moveTo>
                    <a:cubicBezTo>
                      <a:pt x="516995" y="0"/>
                      <a:pt x="0" y="516992"/>
                      <a:pt x="0" y="1154732"/>
                    </a:cubicBezTo>
                    <a:cubicBezTo>
                      <a:pt x="0" y="1792478"/>
                      <a:pt x="516968" y="2309476"/>
                      <a:pt x="1154713" y="2309476"/>
                    </a:cubicBezTo>
                    <a:lnTo>
                      <a:pt x="5855117" y="2309476"/>
                    </a:lnTo>
                    <a:lnTo>
                      <a:pt x="5855117" y="0"/>
                    </a:lnTo>
                    <a:lnTo>
                      <a:pt x="1154713" y="0"/>
                    </a:lnTo>
                    <a:close/>
                    <a:moveTo>
                      <a:pt x="1154713" y="2082671"/>
                    </a:moveTo>
                    <a:cubicBezTo>
                      <a:pt x="642233" y="2082671"/>
                      <a:pt x="226778" y="1667218"/>
                      <a:pt x="226778" y="1154730"/>
                    </a:cubicBezTo>
                    <a:cubicBezTo>
                      <a:pt x="226778" y="642241"/>
                      <a:pt x="642233" y="226789"/>
                      <a:pt x="1154713" y="226789"/>
                    </a:cubicBezTo>
                    <a:cubicBezTo>
                      <a:pt x="1667221" y="226789"/>
                      <a:pt x="2082676" y="642241"/>
                      <a:pt x="2082676" y="1154730"/>
                    </a:cubicBezTo>
                    <a:cubicBezTo>
                      <a:pt x="2082676" y="1667218"/>
                      <a:pt x="1667221" y="2082671"/>
                      <a:pt x="1154713" y="2082671"/>
                    </a:cubicBezTo>
                    <a:close/>
                  </a:path>
                </a:pathLst>
              </a:custGeom>
              <a:solidFill>
                <a:srgbClr val="F49C03"/>
              </a:solidFill>
              <a:ln w="26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Freeform: Shape 23">
                <a:extLst>
                  <a:ext uri="{FF2B5EF4-FFF2-40B4-BE49-F238E27FC236}">
                    <a16:creationId xmlns:a16="http://schemas.microsoft.com/office/drawing/2014/main" id="{F7428E45-0C24-FE6A-4E84-AE1DD5614FAD}"/>
                  </a:ext>
                </a:extLst>
              </p:cNvPr>
              <p:cNvSpPr/>
              <p:nvPr/>
            </p:nvSpPr>
            <p:spPr>
              <a:xfrm>
                <a:off x="9908019" y="4578040"/>
                <a:ext cx="4842751" cy="2540417"/>
              </a:xfrm>
              <a:custGeom>
                <a:avLst/>
                <a:gdLst>
                  <a:gd name="connsiteX0" fmla="*/ 0 w 4402501"/>
                  <a:gd name="connsiteY0" fmla="*/ 0 h 2309470"/>
                  <a:gd name="connsiteX1" fmla="*/ 4402501 w 4402501"/>
                  <a:gd name="connsiteY1" fmla="*/ 0 h 2309470"/>
                  <a:gd name="connsiteX2" fmla="*/ 4402501 w 4402501"/>
                  <a:gd name="connsiteY2" fmla="*/ 2309470 h 2309470"/>
                  <a:gd name="connsiteX3" fmla="*/ 0 w 4402501"/>
                  <a:gd name="connsiteY3" fmla="*/ 2309470 h 2309470"/>
                </a:gdLst>
                <a:ahLst/>
                <a:cxnLst>
                  <a:cxn ang="0">
                    <a:pos x="connsiteX0" y="connsiteY0"/>
                  </a:cxn>
                  <a:cxn ang="0">
                    <a:pos x="connsiteX1" y="connsiteY1"/>
                  </a:cxn>
                  <a:cxn ang="0">
                    <a:pos x="connsiteX2" y="connsiteY2"/>
                  </a:cxn>
                  <a:cxn ang="0">
                    <a:pos x="connsiteX3" y="connsiteY3"/>
                  </a:cxn>
                </a:cxnLst>
                <a:rect l="l" t="t" r="r" b="b"/>
                <a:pathLst>
                  <a:path w="4402501" h="2309470">
                    <a:moveTo>
                      <a:pt x="0" y="0"/>
                    </a:moveTo>
                    <a:lnTo>
                      <a:pt x="4402501" y="0"/>
                    </a:lnTo>
                    <a:lnTo>
                      <a:pt x="4402501" y="2309470"/>
                    </a:lnTo>
                    <a:lnTo>
                      <a:pt x="0" y="2309470"/>
                    </a:lnTo>
                    <a:close/>
                  </a:path>
                </a:pathLst>
              </a:custGeom>
              <a:solidFill>
                <a:srgbClr val="EFEFEF"/>
              </a:solidFill>
              <a:ln w="26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765;p9">
              <a:extLst>
                <a:ext uri="{FF2B5EF4-FFF2-40B4-BE49-F238E27FC236}">
                  <a16:creationId xmlns:a16="http://schemas.microsoft.com/office/drawing/2014/main" id="{641EAECF-7ED5-DE5D-734B-2A1572848F96}"/>
                </a:ext>
              </a:extLst>
            </p:cNvPr>
            <p:cNvSpPr/>
            <p:nvPr/>
          </p:nvSpPr>
          <p:spPr>
            <a:xfrm>
              <a:off x="10680339" y="3587267"/>
              <a:ext cx="4021160" cy="1853617"/>
            </a:xfrm>
            <a:prstGeom prst="rect">
              <a:avLst/>
            </a:prstGeom>
            <a:noFill/>
            <a:ln>
              <a:noFill/>
            </a:ln>
          </p:spPr>
          <p:txBody>
            <a:bodyPr spcFirstLastPara="1" wrap="square" lIns="91425" tIns="45700" rIns="91425" bIns="45700" anchor="t" anchorCtr="0">
              <a:spAutoFit/>
            </a:bodyPr>
            <a:lstStyle/>
            <a:p>
              <a:pPr algn="ctr">
                <a:lnSpc>
                  <a:spcPct val="115000"/>
                </a:lnSpc>
                <a:buSzPts val="2200"/>
              </a:pPr>
              <a:r>
                <a:rPr lang="en-US" sz="2200">
                  <a:solidFill>
                    <a:srgbClr val="434343"/>
                  </a:solidFill>
                  <a:latin typeface="Open Sans"/>
                  <a:ea typeface="Open Sans"/>
                  <a:cs typeface="Open Sans"/>
                </a:rPr>
                <a:t>RFID cloning is copying information from one chip onto another card, like making a fake key for a door that uses RFID cards instead of metal ones.</a:t>
              </a:r>
              <a:endParaRPr lang="en-US" sz="2200">
                <a:solidFill>
                  <a:srgbClr val="434343"/>
                </a:solidFill>
                <a:latin typeface="Open Sans"/>
                <a:ea typeface="Open Sans"/>
                <a:cs typeface="Open Sans"/>
                <a:sym typeface="Open Sans"/>
              </a:endParaRPr>
            </a:p>
          </p:txBody>
        </p:sp>
        <p:sp>
          <p:nvSpPr>
            <p:cNvPr id="18" name="Freeform: Shape 17">
              <a:extLst>
                <a:ext uri="{FF2B5EF4-FFF2-40B4-BE49-F238E27FC236}">
                  <a16:creationId xmlns:a16="http://schemas.microsoft.com/office/drawing/2014/main" id="{4BE876E2-31FA-73C0-4DFC-35C6A1A92DBB}"/>
                </a:ext>
              </a:extLst>
            </p:cNvPr>
            <p:cNvSpPr/>
            <p:nvPr/>
          </p:nvSpPr>
          <p:spPr>
            <a:xfrm>
              <a:off x="9022153" y="3454682"/>
              <a:ext cx="1663550" cy="1663550"/>
            </a:xfrm>
            <a:custGeom>
              <a:avLst/>
              <a:gdLst>
                <a:gd name="connsiteX0" fmla="*/ 1663550 w 1663550"/>
                <a:gd name="connsiteY0" fmla="*/ 831775 h 1663550"/>
                <a:gd name="connsiteX1" fmla="*/ 831775 w 1663550"/>
                <a:gd name="connsiteY1" fmla="*/ 1663551 h 1663550"/>
                <a:gd name="connsiteX2" fmla="*/ 0 w 1663550"/>
                <a:gd name="connsiteY2" fmla="*/ 831775 h 1663550"/>
                <a:gd name="connsiteX3" fmla="*/ 831775 w 1663550"/>
                <a:gd name="connsiteY3" fmla="*/ 0 h 1663550"/>
                <a:gd name="connsiteX4" fmla="*/ 1663550 w 1663550"/>
                <a:gd name="connsiteY4" fmla="*/ 831775 h 166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550" h="1663550">
                  <a:moveTo>
                    <a:pt x="1663550" y="831775"/>
                  </a:moveTo>
                  <a:cubicBezTo>
                    <a:pt x="1663550" y="1291152"/>
                    <a:pt x="1291152" y="1663551"/>
                    <a:pt x="831775" y="1663551"/>
                  </a:cubicBezTo>
                  <a:cubicBezTo>
                    <a:pt x="372398" y="1663551"/>
                    <a:pt x="0" y="1291152"/>
                    <a:pt x="0" y="831775"/>
                  </a:cubicBezTo>
                  <a:cubicBezTo>
                    <a:pt x="0" y="372398"/>
                    <a:pt x="372398" y="0"/>
                    <a:pt x="831775" y="0"/>
                  </a:cubicBezTo>
                  <a:cubicBezTo>
                    <a:pt x="1291152" y="0"/>
                    <a:pt x="1663550" y="372398"/>
                    <a:pt x="1663550" y="831775"/>
                  </a:cubicBezTo>
                  <a:close/>
                </a:path>
              </a:pathLst>
            </a:custGeom>
            <a:solidFill>
              <a:srgbClr val="F49C03"/>
            </a:solidFill>
            <a:ln w="26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A41F1889-44B1-FE4B-560F-874BBE42023A}"/>
              </a:ext>
            </a:extLst>
          </p:cNvPr>
          <p:cNvGrpSpPr/>
          <p:nvPr/>
        </p:nvGrpSpPr>
        <p:grpSpPr>
          <a:xfrm>
            <a:off x="654097" y="3568348"/>
            <a:ext cx="6882290" cy="2794465"/>
            <a:chOff x="1728613" y="3015935"/>
            <a:chExt cx="6256627" cy="2540422"/>
          </a:xfrm>
        </p:grpSpPr>
        <p:grpSp>
          <p:nvGrpSpPr>
            <p:cNvPr id="26" name="Graphic 2">
              <a:extLst>
                <a:ext uri="{FF2B5EF4-FFF2-40B4-BE49-F238E27FC236}">
                  <a16:creationId xmlns:a16="http://schemas.microsoft.com/office/drawing/2014/main" id="{47EE8824-9763-0B1B-27CF-D05046B0E170}"/>
                </a:ext>
              </a:extLst>
            </p:cNvPr>
            <p:cNvGrpSpPr/>
            <p:nvPr/>
          </p:nvGrpSpPr>
          <p:grpSpPr>
            <a:xfrm>
              <a:off x="1728613" y="3015935"/>
              <a:ext cx="6256627" cy="2540422"/>
              <a:chOff x="2236613" y="4578035"/>
              <a:chExt cx="6256627" cy="2540422"/>
            </a:xfrm>
          </p:grpSpPr>
          <p:sp>
            <p:nvSpPr>
              <p:cNvPr id="32" name="Freeform: Shape 31">
                <a:extLst>
                  <a:ext uri="{FF2B5EF4-FFF2-40B4-BE49-F238E27FC236}">
                    <a16:creationId xmlns:a16="http://schemas.microsoft.com/office/drawing/2014/main" id="{992FF12D-153A-D7D9-72C1-1AE838DDAA02}"/>
                  </a:ext>
                </a:extLst>
              </p:cNvPr>
              <p:cNvSpPr/>
              <p:nvPr/>
            </p:nvSpPr>
            <p:spPr>
              <a:xfrm>
                <a:off x="2236613" y="4693820"/>
                <a:ext cx="5855132" cy="2309475"/>
              </a:xfrm>
              <a:custGeom>
                <a:avLst/>
                <a:gdLst>
                  <a:gd name="connsiteX0" fmla="*/ 1154724 w 5855132"/>
                  <a:gd name="connsiteY0" fmla="*/ 0 h 2309475"/>
                  <a:gd name="connsiteX1" fmla="*/ 0 w 5855132"/>
                  <a:gd name="connsiteY1" fmla="*/ 1154732 h 2309475"/>
                  <a:gd name="connsiteX2" fmla="*/ 1154724 w 5855132"/>
                  <a:gd name="connsiteY2" fmla="*/ 2309476 h 2309475"/>
                  <a:gd name="connsiteX3" fmla="*/ 5855132 w 5855132"/>
                  <a:gd name="connsiteY3" fmla="*/ 2309476 h 2309475"/>
                  <a:gd name="connsiteX4" fmla="*/ 5855132 w 5855132"/>
                  <a:gd name="connsiteY4" fmla="*/ 0 h 2309475"/>
                  <a:gd name="connsiteX5" fmla="*/ 1154724 w 5855132"/>
                  <a:gd name="connsiteY5" fmla="*/ 0 h 2309475"/>
                  <a:gd name="connsiteX6" fmla="*/ 1154724 w 5855132"/>
                  <a:gd name="connsiteY6" fmla="*/ 2082671 h 2309475"/>
                  <a:gd name="connsiteX7" fmla="*/ 226783 w 5855132"/>
                  <a:gd name="connsiteY7" fmla="*/ 1154730 h 2309475"/>
                  <a:gd name="connsiteX8" fmla="*/ 1154724 w 5855132"/>
                  <a:gd name="connsiteY8" fmla="*/ 226789 h 2309475"/>
                  <a:gd name="connsiteX9" fmla="*/ 2082673 w 5855132"/>
                  <a:gd name="connsiteY9" fmla="*/ 1154730 h 2309475"/>
                  <a:gd name="connsiteX10" fmla="*/ 1154724 w 5855132"/>
                  <a:gd name="connsiteY10" fmla="*/ 2082671 h 23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5132" h="2309475">
                    <a:moveTo>
                      <a:pt x="1154724" y="0"/>
                    </a:moveTo>
                    <a:cubicBezTo>
                      <a:pt x="516987" y="0"/>
                      <a:pt x="0" y="516992"/>
                      <a:pt x="0" y="1154732"/>
                    </a:cubicBezTo>
                    <a:cubicBezTo>
                      <a:pt x="0" y="1792478"/>
                      <a:pt x="516987" y="2309476"/>
                      <a:pt x="1154724" y="2309476"/>
                    </a:cubicBezTo>
                    <a:lnTo>
                      <a:pt x="5855132" y="2309476"/>
                    </a:lnTo>
                    <a:lnTo>
                      <a:pt x="5855132" y="0"/>
                    </a:lnTo>
                    <a:lnTo>
                      <a:pt x="1154724" y="0"/>
                    </a:lnTo>
                    <a:close/>
                    <a:moveTo>
                      <a:pt x="1154724" y="2082671"/>
                    </a:moveTo>
                    <a:cubicBezTo>
                      <a:pt x="642241" y="2082671"/>
                      <a:pt x="226783" y="1667218"/>
                      <a:pt x="226783" y="1154730"/>
                    </a:cubicBezTo>
                    <a:cubicBezTo>
                      <a:pt x="226783" y="642241"/>
                      <a:pt x="642244" y="226789"/>
                      <a:pt x="1154724" y="226789"/>
                    </a:cubicBezTo>
                    <a:cubicBezTo>
                      <a:pt x="1667213" y="226789"/>
                      <a:pt x="2082673" y="642241"/>
                      <a:pt x="2082673" y="1154730"/>
                    </a:cubicBezTo>
                    <a:cubicBezTo>
                      <a:pt x="2082673" y="1667218"/>
                      <a:pt x="1667213" y="2082671"/>
                      <a:pt x="1154724" y="2082671"/>
                    </a:cubicBezTo>
                    <a:close/>
                  </a:path>
                </a:pathLst>
              </a:custGeom>
              <a:solidFill>
                <a:srgbClr val="10B899"/>
              </a:solidFill>
              <a:ln w="26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Freeform: Shape 32">
                <a:extLst>
                  <a:ext uri="{FF2B5EF4-FFF2-40B4-BE49-F238E27FC236}">
                    <a16:creationId xmlns:a16="http://schemas.microsoft.com/office/drawing/2014/main" id="{B6EBFB1F-6AD1-C235-193F-845A05D87E91}"/>
                  </a:ext>
                </a:extLst>
              </p:cNvPr>
              <p:cNvSpPr/>
              <p:nvPr/>
            </p:nvSpPr>
            <p:spPr>
              <a:xfrm>
                <a:off x="3650489" y="4578035"/>
                <a:ext cx="4842751" cy="2540422"/>
              </a:xfrm>
              <a:custGeom>
                <a:avLst/>
                <a:gdLst>
                  <a:gd name="connsiteX0" fmla="*/ 0 w 4402501"/>
                  <a:gd name="connsiteY0" fmla="*/ 0 h 2309470"/>
                  <a:gd name="connsiteX1" fmla="*/ 4402501 w 4402501"/>
                  <a:gd name="connsiteY1" fmla="*/ 0 h 2309470"/>
                  <a:gd name="connsiteX2" fmla="*/ 4402501 w 4402501"/>
                  <a:gd name="connsiteY2" fmla="*/ 2309470 h 2309470"/>
                  <a:gd name="connsiteX3" fmla="*/ 0 w 4402501"/>
                  <a:gd name="connsiteY3" fmla="*/ 2309470 h 2309470"/>
                </a:gdLst>
                <a:ahLst/>
                <a:cxnLst>
                  <a:cxn ang="0">
                    <a:pos x="connsiteX0" y="connsiteY0"/>
                  </a:cxn>
                  <a:cxn ang="0">
                    <a:pos x="connsiteX1" y="connsiteY1"/>
                  </a:cxn>
                  <a:cxn ang="0">
                    <a:pos x="connsiteX2" y="connsiteY2"/>
                  </a:cxn>
                  <a:cxn ang="0">
                    <a:pos x="connsiteX3" y="connsiteY3"/>
                  </a:cxn>
                </a:cxnLst>
                <a:rect l="l" t="t" r="r" b="b"/>
                <a:pathLst>
                  <a:path w="4402501" h="2309470">
                    <a:moveTo>
                      <a:pt x="0" y="0"/>
                    </a:moveTo>
                    <a:lnTo>
                      <a:pt x="4402501" y="0"/>
                    </a:lnTo>
                    <a:lnTo>
                      <a:pt x="4402501" y="2309470"/>
                    </a:lnTo>
                    <a:lnTo>
                      <a:pt x="0" y="2309470"/>
                    </a:lnTo>
                    <a:close/>
                  </a:path>
                </a:pathLst>
              </a:custGeom>
              <a:solidFill>
                <a:srgbClr val="EFEFEF"/>
              </a:solidFill>
              <a:ln w="26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 name="Google Shape;765;p9">
              <a:extLst>
                <a:ext uri="{FF2B5EF4-FFF2-40B4-BE49-F238E27FC236}">
                  <a16:creationId xmlns:a16="http://schemas.microsoft.com/office/drawing/2014/main" id="{B405997D-0493-79C7-A303-65D4A651B6C0}"/>
                </a:ext>
              </a:extLst>
            </p:cNvPr>
            <p:cNvSpPr/>
            <p:nvPr/>
          </p:nvSpPr>
          <p:spPr>
            <a:xfrm>
              <a:off x="3588737" y="3780180"/>
              <a:ext cx="4317945" cy="1145731"/>
            </a:xfrm>
            <a:prstGeom prst="rect">
              <a:avLst/>
            </a:prstGeom>
            <a:noFill/>
            <a:ln>
              <a:noFill/>
            </a:ln>
          </p:spPr>
          <p:txBody>
            <a:bodyPr spcFirstLastPara="1" wrap="square" lIns="91425" tIns="45700" rIns="91425" bIns="45700" anchor="t" anchorCtr="0">
              <a:spAutoFit/>
            </a:bodyPr>
            <a:lstStyle/>
            <a:p>
              <a:pPr lvl="0" algn="ctr">
                <a:lnSpc>
                  <a:spcPct val="115000"/>
                </a:lnSpc>
                <a:buSzPts val="2200"/>
              </a:pPr>
              <a:r>
                <a:rPr lang="en-US" sz="2200">
                  <a:solidFill>
                    <a:srgbClr val="434343"/>
                  </a:solidFill>
                  <a:latin typeface="Open Sans"/>
                  <a:ea typeface="Open Sans"/>
                  <a:cs typeface="Open Sans"/>
                </a:rPr>
                <a:t>This is a method of trying many password combinations to gain unauthorized access to a system.</a:t>
              </a:r>
              <a:endParaRPr lang="en-US" sz="2200">
                <a:solidFill>
                  <a:srgbClr val="434343"/>
                </a:solidFill>
                <a:latin typeface="Open Sans"/>
                <a:ea typeface="Open Sans"/>
                <a:cs typeface="Open Sans"/>
                <a:sym typeface="Open Sans"/>
              </a:endParaRPr>
            </a:p>
          </p:txBody>
        </p:sp>
        <p:sp>
          <p:nvSpPr>
            <p:cNvPr id="29" name="Freeform: Shape 28">
              <a:extLst>
                <a:ext uri="{FF2B5EF4-FFF2-40B4-BE49-F238E27FC236}">
                  <a16:creationId xmlns:a16="http://schemas.microsoft.com/office/drawing/2014/main" id="{6E0F91D1-B07C-4367-C5FD-0061E106B65F}"/>
                </a:ext>
              </a:extLst>
            </p:cNvPr>
            <p:cNvSpPr/>
            <p:nvPr/>
          </p:nvSpPr>
          <p:spPr>
            <a:xfrm>
              <a:off x="2051568" y="3454685"/>
              <a:ext cx="1663545" cy="1663545"/>
            </a:xfrm>
            <a:custGeom>
              <a:avLst/>
              <a:gdLst>
                <a:gd name="connsiteX0" fmla="*/ 1663545 w 1663545"/>
                <a:gd name="connsiteY0" fmla="*/ 831773 h 1663545"/>
                <a:gd name="connsiteX1" fmla="*/ 831773 w 1663545"/>
                <a:gd name="connsiteY1" fmla="*/ 1663545 h 1663545"/>
                <a:gd name="connsiteX2" fmla="*/ 0 w 1663545"/>
                <a:gd name="connsiteY2" fmla="*/ 831773 h 1663545"/>
                <a:gd name="connsiteX3" fmla="*/ 831773 w 1663545"/>
                <a:gd name="connsiteY3" fmla="*/ 0 h 1663545"/>
                <a:gd name="connsiteX4" fmla="*/ 1663545 w 1663545"/>
                <a:gd name="connsiteY4" fmla="*/ 831773 h 16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545" h="1663545">
                  <a:moveTo>
                    <a:pt x="1663545" y="831773"/>
                  </a:moveTo>
                  <a:cubicBezTo>
                    <a:pt x="1663545" y="1291148"/>
                    <a:pt x="1291148" y="1663545"/>
                    <a:pt x="831773" y="1663545"/>
                  </a:cubicBezTo>
                  <a:cubicBezTo>
                    <a:pt x="372397" y="1663545"/>
                    <a:pt x="0" y="1291148"/>
                    <a:pt x="0" y="831773"/>
                  </a:cubicBezTo>
                  <a:cubicBezTo>
                    <a:pt x="0" y="372397"/>
                    <a:pt x="372397" y="0"/>
                    <a:pt x="831773" y="0"/>
                  </a:cubicBezTo>
                  <a:cubicBezTo>
                    <a:pt x="1291148" y="0"/>
                    <a:pt x="1663545" y="372397"/>
                    <a:pt x="1663545" y="831773"/>
                  </a:cubicBezTo>
                  <a:close/>
                </a:path>
              </a:pathLst>
            </a:custGeom>
            <a:solidFill>
              <a:srgbClr val="10B899"/>
            </a:solidFill>
            <a:ln w="26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765;p9">
            <a:extLst>
              <a:ext uri="{FF2B5EF4-FFF2-40B4-BE49-F238E27FC236}">
                <a16:creationId xmlns:a16="http://schemas.microsoft.com/office/drawing/2014/main" id="{01C3DCF1-39F1-4949-85AF-56D5E5232A15}"/>
              </a:ext>
            </a:extLst>
          </p:cNvPr>
          <p:cNvSpPr/>
          <p:nvPr/>
        </p:nvSpPr>
        <p:spPr>
          <a:xfrm>
            <a:off x="2921102" y="3766309"/>
            <a:ext cx="4149009" cy="430847"/>
          </a:xfrm>
          <a:prstGeom prst="rect">
            <a:avLst/>
          </a:prstGeom>
          <a:noFill/>
          <a:ln>
            <a:noFill/>
          </a:ln>
        </p:spPr>
        <p:txBody>
          <a:bodyPr spcFirstLastPara="1" wrap="square" lIns="91425" tIns="45700" rIns="91425" bIns="45700" anchor="t" anchorCtr="0">
            <a:spAutoFit/>
          </a:bodyPr>
          <a:lstStyle/>
          <a:p>
            <a:pPr lvl="0" algn="ctr"/>
            <a:r>
              <a:rPr lang="en-US" sz="2200" b="1">
                <a:solidFill>
                  <a:schemeClr val="tx1">
                    <a:lumMod val="75000"/>
                    <a:lumOff val="25000"/>
                  </a:schemeClr>
                </a:solidFill>
                <a:latin typeface="Open Sans"/>
                <a:ea typeface="Open Sans"/>
                <a:cs typeface="Open Sans"/>
                <a:sym typeface="Open Sans"/>
              </a:rPr>
              <a:t>Brute-force physical attack</a:t>
            </a:r>
          </a:p>
        </p:txBody>
      </p:sp>
      <p:sp>
        <p:nvSpPr>
          <p:cNvPr id="45" name="Google Shape;765;p9">
            <a:extLst>
              <a:ext uri="{FF2B5EF4-FFF2-40B4-BE49-F238E27FC236}">
                <a16:creationId xmlns:a16="http://schemas.microsoft.com/office/drawing/2014/main" id="{054725BD-7D00-4132-8F27-0EBE9AF42B9E}"/>
              </a:ext>
            </a:extLst>
          </p:cNvPr>
          <p:cNvSpPr/>
          <p:nvPr/>
        </p:nvSpPr>
        <p:spPr>
          <a:xfrm>
            <a:off x="10761931" y="3550885"/>
            <a:ext cx="2859130" cy="430847"/>
          </a:xfrm>
          <a:prstGeom prst="rect">
            <a:avLst/>
          </a:prstGeom>
          <a:noFill/>
          <a:ln>
            <a:noFill/>
          </a:ln>
        </p:spPr>
        <p:txBody>
          <a:bodyPr spcFirstLastPara="1" wrap="square" lIns="91425" tIns="45700" rIns="91425" bIns="45700" anchor="t" anchorCtr="0">
            <a:spAutoFit/>
          </a:bodyPr>
          <a:lstStyle/>
          <a:p>
            <a:pPr lvl="0" algn="ctr"/>
            <a:r>
              <a:rPr lang="en-US" sz="2200" b="1">
                <a:solidFill>
                  <a:schemeClr val="tx1">
                    <a:lumMod val="75000"/>
                    <a:lumOff val="25000"/>
                  </a:schemeClr>
                </a:solidFill>
                <a:latin typeface="Open Sans"/>
                <a:ea typeface="Open Sans"/>
                <a:cs typeface="Open Sans"/>
                <a:sym typeface="Open Sans"/>
              </a:rPr>
              <a:t>RFID cloning</a:t>
            </a:r>
          </a:p>
        </p:txBody>
      </p:sp>
      <p:pic>
        <p:nvPicPr>
          <p:cNvPr id="19" name="Picture 18">
            <a:extLst>
              <a:ext uri="{FF2B5EF4-FFF2-40B4-BE49-F238E27FC236}">
                <a16:creationId xmlns:a16="http://schemas.microsoft.com/office/drawing/2014/main" id="{158D9B69-796E-CE86-9AC1-114253A67E20}"/>
              </a:ext>
            </a:extLst>
          </p:cNvPr>
          <p:cNvPicPr>
            <a:picLocks noChangeAspect="1"/>
          </p:cNvPicPr>
          <p:nvPr/>
        </p:nvPicPr>
        <p:blipFill>
          <a:blip r:embed="rId4"/>
          <a:stretch>
            <a:fillRect/>
          </a:stretch>
        </p:blipFill>
        <p:spPr>
          <a:xfrm>
            <a:off x="1188326" y="4301661"/>
            <a:ext cx="1505994" cy="1505994"/>
          </a:xfrm>
          <a:prstGeom prst="rect">
            <a:avLst/>
          </a:prstGeom>
        </p:spPr>
      </p:pic>
      <p:pic>
        <p:nvPicPr>
          <p:cNvPr id="21" name="Picture 20">
            <a:extLst>
              <a:ext uri="{FF2B5EF4-FFF2-40B4-BE49-F238E27FC236}">
                <a16:creationId xmlns:a16="http://schemas.microsoft.com/office/drawing/2014/main" id="{D9F371F4-A3E5-6210-8D51-9E6D670DC361}"/>
              </a:ext>
            </a:extLst>
          </p:cNvPr>
          <p:cNvPicPr>
            <a:picLocks noChangeAspect="1"/>
          </p:cNvPicPr>
          <p:nvPr/>
        </p:nvPicPr>
        <p:blipFill>
          <a:blip r:embed="rId5"/>
          <a:stretch>
            <a:fillRect/>
          </a:stretch>
        </p:blipFill>
        <p:spPr>
          <a:xfrm>
            <a:off x="8946547" y="4220418"/>
            <a:ext cx="1236379" cy="12363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3" name="TextBox 2">
            <a:extLst>
              <a:ext uri="{FF2B5EF4-FFF2-40B4-BE49-F238E27FC236}">
                <a16:creationId xmlns:a16="http://schemas.microsoft.com/office/drawing/2014/main" id="{0EE80F79-CDA8-5CCE-256E-8284B8B56065}"/>
              </a:ext>
            </a:extLst>
          </p:cNvPr>
          <p:cNvSpPr txBox="1"/>
          <p:nvPr/>
        </p:nvSpPr>
        <p:spPr>
          <a:xfrm>
            <a:off x="1935480" y="4288453"/>
            <a:ext cx="12786360" cy="523220"/>
          </a:xfrm>
          <a:prstGeom prst="rect">
            <a:avLst/>
          </a:prstGeom>
          <a:noFill/>
        </p:spPr>
        <p:txBody>
          <a:bodyPr wrap="square">
            <a:spAutoFit/>
          </a:bodyPr>
          <a:lstStyle/>
          <a:p>
            <a:pPr algn="ctr">
              <a:spcBef>
                <a:spcPts val="1000"/>
              </a:spcBef>
              <a:buClr>
                <a:schemeClr val="dk1"/>
              </a:buClr>
              <a:buSzPts val="2800"/>
            </a:pPr>
            <a:r>
              <a:rPr lang="en-US" sz="2800" b="1">
                <a:solidFill>
                  <a:schemeClr val="lt1"/>
                </a:solidFill>
                <a:latin typeface="Open Sans"/>
                <a:ea typeface="Open Sans"/>
                <a:cs typeface="Open Sans"/>
                <a:sym typeface="Open Sans"/>
              </a:rPr>
              <a:t>Network Attack</a:t>
            </a:r>
          </a:p>
        </p:txBody>
      </p:sp>
    </p:spTree>
    <p:extLst>
      <p:ext uri="{BB962C8B-B14F-4D97-AF65-F5344CB8AC3E}">
        <p14:creationId xmlns:p14="http://schemas.microsoft.com/office/powerpoint/2010/main" val="2293430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099"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Network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1693165" y="7569973"/>
            <a:ext cx="12869670" cy="1280142"/>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gn="ctr" defTabSz="577850"/>
            <a:r>
              <a:rPr lang="en-US" sz="2200">
                <a:solidFill>
                  <a:srgbClr val="434343"/>
                </a:solidFill>
                <a:latin typeface="Open Sans"/>
                <a:ea typeface="Open Sans"/>
                <a:cs typeface="Open Sans"/>
              </a:rPr>
              <a:t>Network attacks that target an organization’s servers, holding confidential information, are called server-side attacks.</a:t>
            </a:r>
          </a:p>
        </p:txBody>
      </p:sp>
      <p:pic>
        <p:nvPicPr>
          <p:cNvPr id="4" name="Picture 3">
            <a:extLst>
              <a:ext uri="{FF2B5EF4-FFF2-40B4-BE49-F238E27FC236}">
                <a16:creationId xmlns:a16="http://schemas.microsoft.com/office/drawing/2014/main" id="{1879ECED-446C-9892-8A83-225268E678D8}"/>
              </a:ext>
            </a:extLst>
          </p:cNvPr>
          <p:cNvPicPr>
            <a:picLocks noChangeAspect="1"/>
          </p:cNvPicPr>
          <p:nvPr/>
        </p:nvPicPr>
        <p:blipFill>
          <a:blip r:embed="rId4"/>
          <a:stretch>
            <a:fillRect/>
          </a:stretch>
        </p:blipFill>
        <p:spPr>
          <a:xfrm>
            <a:off x="5911273" y="2355273"/>
            <a:ext cx="4433455" cy="4433455"/>
          </a:xfrm>
          <a:prstGeom prst="rect">
            <a:avLst/>
          </a:prstGeom>
        </p:spPr>
      </p:pic>
      <p:sp>
        <p:nvSpPr>
          <p:cNvPr id="6" name="TextBox 5">
            <a:extLst>
              <a:ext uri="{FF2B5EF4-FFF2-40B4-BE49-F238E27FC236}">
                <a16:creationId xmlns:a16="http://schemas.microsoft.com/office/drawing/2014/main" id="{CD5DBB50-9A72-D715-6574-667908718E5E}"/>
              </a:ext>
            </a:extLst>
          </p:cNvPr>
          <p:cNvSpPr txBox="1"/>
          <p:nvPr/>
        </p:nvSpPr>
        <p:spPr>
          <a:xfrm>
            <a:off x="1067753" y="1281526"/>
            <a:ext cx="14120495" cy="769441"/>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rPr>
              <a:t>A network attack is an unauthorized and malicious attempt to disrupt, compromise, or gain access to computer systems, data, or communication within a network, often for malicious purposes.</a:t>
            </a:r>
          </a:p>
        </p:txBody>
      </p:sp>
    </p:spTree>
    <p:extLst>
      <p:ext uri="{BB962C8B-B14F-4D97-AF65-F5344CB8AC3E}">
        <p14:creationId xmlns:p14="http://schemas.microsoft.com/office/powerpoint/2010/main" val="20653220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t>Forms of Network Attacks</a:t>
            </a:r>
            <a:endParaRPr/>
          </a:p>
        </p:txBody>
      </p:sp>
      <p:pic>
        <p:nvPicPr>
          <p:cNvPr id="293" name="Google Shape;293;p13"/>
          <p:cNvPicPr preferRelativeResize="0"/>
          <p:nvPr/>
        </p:nvPicPr>
        <p:blipFill>
          <a:blip r:embed="rId3">
            <a:alphaModFix/>
          </a:blip>
          <a:stretch>
            <a:fillRect/>
          </a:stretch>
        </p:blipFill>
        <p:spPr>
          <a:xfrm>
            <a:off x="5047328" y="760639"/>
            <a:ext cx="6303594" cy="365760"/>
          </a:xfrm>
          <a:prstGeom prst="rect">
            <a:avLst/>
          </a:prstGeom>
          <a:noFill/>
          <a:ln>
            <a:noFill/>
          </a:ln>
        </p:spPr>
      </p:pic>
      <p:sp>
        <p:nvSpPr>
          <p:cNvPr id="295" name="Google Shape;295;p13"/>
          <p:cNvSpPr txBox="1"/>
          <p:nvPr/>
        </p:nvSpPr>
        <p:spPr>
          <a:xfrm>
            <a:off x="6604520" y="5764452"/>
            <a:ext cx="7587600" cy="86417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ct val="0"/>
              </a:spcBef>
              <a:spcAft>
                <a:spcPct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Active attacks:</a:t>
            </a:r>
            <a:endParaRPr sz="2200" b="0" i="0" u="none" strike="noStrike" cap="none">
              <a:solidFill>
                <a:srgbClr val="3F3F3F"/>
              </a:solidFill>
              <a:latin typeface="Open Sans"/>
              <a:ea typeface="Open Sans"/>
              <a:cs typeface="Open Sans"/>
              <a:sym typeface="Open Sans"/>
            </a:endParaRPr>
          </a:p>
          <a:p>
            <a:pPr>
              <a:lnSpc>
                <a:spcPct val="114000"/>
              </a:lnSpc>
              <a:spcBef>
                <a:spcPct val="0"/>
              </a:spcBef>
              <a:spcAft>
                <a:spcPct val="0"/>
              </a:spcAft>
              <a:buSzPts val="2200"/>
            </a:pPr>
            <a:r>
              <a:rPr lang="en-US" sz="2200">
                <a:solidFill>
                  <a:srgbClr val="3F3F3F"/>
                </a:solidFill>
                <a:latin typeface="Open Sans"/>
                <a:ea typeface="Open Sans"/>
                <a:cs typeface="Open Sans"/>
              </a:rPr>
              <a:t>Involve modifying network traffic or systems</a:t>
            </a:r>
            <a:endParaRPr sz="2200">
              <a:solidFill>
                <a:srgbClr val="3F3F3F"/>
              </a:solidFill>
              <a:latin typeface="Open Sans"/>
              <a:ea typeface="Open Sans"/>
              <a:cs typeface="Open Sans"/>
            </a:endParaRPr>
          </a:p>
        </p:txBody>
      </p:sp>
      <p:sp>
        <p:nvSpPr>
          <p:cNvPr id="296" name="Google Shape;296;p13"/>
          <p:cNvSpPr txBox="1"/>
          <p:nvPr/>
        </p:nvSpPr>
        <p:spPr>
          <a:xfrm>
            <a:off x="6604520" y="3199061"/>
            <a:ext cx="7749300" cy="1250110"/>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ct val="0"/>
              </a:spcBef>
              <a:spcAft>
                <a:spcPct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Passive attacks:</a:t>
            </a: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ct val="0"/>
              </a:spcBef>
              <a:spcAft>
                <a:spcPct val="0"/>
              </a:spcAft>
              <a:buClr>
                <a:srgbClr val="000000"/>
              </a:buClr>
              <a:buSzPts val="2200"/>
              <a:buFont typeface="Arial"/>
              <a:buNone/>
            </a:pPr>
            <a:r>
              <a:rPr lang="en-US" sz="2200">
                <a:solidFill>
                  <a:srgbClr val="3F3F3F"/>
                </a:solidFill>
                <a:latin typeface="Open Sans"/>
                <a:ea typeface="Open Sans"/>
                <a:cs typeface="Open Sans"/>
              </a:rPr>
              <a:t>Involve monitoring network traffic to gather information without altering it</a:t>
            </a:r>
            <a:endParaRPr sz="2400" b="0" i="0" u="none" strike="noStrike" cap="none">
              <a:solidFill>
                <a:srgbClr val="000000"/>
              </a:solidFill>
              <a:latin typeface="Arial"/>
              <a:ea typeface="Arial"/>
              <a:cs typeface="Arial"/>
              <a:sym typeface="Arial"/>
            </a:endParaRPr>
          </a:p>
        </p:txBody>
      </p:sp>
      <p:grpSp>
        <p:nvGrpSpPr>
          <p:cNvPr id="300" name="Google Shape;300;p13"/>
          <p:cNvGrpSpPr/>
          <p:nvPr/>
        </p:nvGrpSpPr>
        <p:grpSpPr>
          <a:xfrm rot="10800000">
            <a:off x="5225525" y="3178236"/>
            <a:ext cx="1275887" cy="1654477"/>
            <a:chOff x="7615373" y="4639598"/>
            <a:chExt cx="1275887" cy="1654477"/>
          </a:xfrm>
        </p:grpSpPr>
        <p:sp>
          <p:nvSpPr>
            <p:cNvPr id="301" name="Google Shape;301;p13"/>
            <p:cNvSpPr/>
            <p:nvPr/>
          </p:nvSpPr>
          <p:spPr>
            <a:xfrm>
              <a:off x="8115241" y="4639598"/>
              <a:ext cx="776019" cy="1654477"/>
            </a:xfrm>
            <a:custGeom>
              <a:avLst/>
              <a:gdLst/>
              <a:ahLst/>
              <a:cxnLst/>
              <a:rect l="l" t="t" r="r" b="b"/>
              <a:pathLst>
                <a:path w="516" h="1033" extrusionOk="0">
                  <a:moveTo>
                    <a:pt x="516" y="517"/>
                  </a:moveTo>
                  <a:cubicBezTo>
                    <a:pt x="516" y="801"/>
                    <a:pt x="284" y="1033"/>
                    <a:pt x="0" y="1033"/>
                  </a:cubicBezTo>
                  <a:cubicBezTo>
                    <a:pt x="0" y="834"/>
                    <a:pt x="0" y="834"/>
                    <a:pt x="0" y="834"/>
                  </a:cubicBezTo>
                  <a:cubicBezTo>
                    <a:pt x="174" y="834"/>
                    <a:pt x="317" y="692"/>
                    <a:pt x="317" y="517"/>
                  </a:cubicBezTo>
                  <a:cubicBezTo>
                    <a:pt x="317" y="342"/>
                    <a:pt x="174" y="199"/>
                    <a:pt x="0" y="199"/>
                  </a:cubicBezTo>
                  <a:cubicBezTo>
                    <a:pt x="0" y="0"/>
                    <a:pt x="0" y="0"/>
                    <a:pt x="0" y="0"/>
                  </a:cubicBezTo>
                  <a:cubicBezTo>
                    <a:pt x="284" y="0"/>
                    <a:pt x="516" y="232"/>
                    <a:pt x="516" y="517"/>
                  </a:cubicBezTo>
                  <a:close/>
                </a:path>
              </a:pathLst>
            </a:custGeom>
            <a:solidFill>
              <a:srgbClr val="EF6461"/>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302" name="Google Shape;302;p13"/>
            <p:cNvSpPr/>
            <p:nvPr/>
          </p:nvSpPr>
          <p:spPr>
            <a:xfrm>
              <a:off x="7615373" y="4936015"/>
              <a:ext cx="997406" cy="106164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grpSp>
        <p:nvGrpSpPr>
          <p:cNvPr id="304" name="Google Shape;304;p13"/>
          <p:cNvGrpSpPr/>
          <p:nvPr/>
        </p:nvGrpSpPr>
        <p:grpSpPr>
          <a:xfrm>
            <a:off x="5225524" y="5691576"/>
            <a:ext cx="1275888" cy="1651996"/>
            <a:chOff x="7336892" y="3306342"/>
            <a:chExt cx="1275888" cy="1651996"/>
          </a:xfrm>
        </p:grpSpPr>
        <p:sp>
          <p:nvSpPr>
            <p:cNvPr id="305" name="Google Shape;305;p13"/>
            <p:cNvSpPr/>
            <p:nvPr/>
          </p:nvSpPr>
          <p:spPr>
            <a:xfrm>
              <a:off x="7336892" y="3306342"/>
              <a:ext cx="778350" cy="1651996"/>
            </a:xfrm>
            <a:custGeom>
              <a:avLst/>
              <a:gdLst/>
              <a:ahLst/>
              <a:cxnLst/>
              <a:rect l="l" t="t" r="r" b="b"/>
              <a:pathLst>
                <a:path w="517" h="1032" extrusionOk="0">
                  <a:moveTo>
                    <a:pt x="517" y="0"/>
                  </a:moveTo>
                  <a:cubicBezTo>
                    <a:pt x="517" y="199"/>
                    <a:pt x="517" y="199"/>
                    <a:pt x="517" y="199"/>
                  </a:cubicBezTo>
                  <a:cubicBezTo>
                    <a:pt x="342" y="199"/>
                    <a:pt x="199" y="341"/>
                    <a:pt x="199" y="516"/>
                  </a:cubicBezTo>
                  <a:cubicBezTo>
                    <a:pt x="199" y="691"/>
                    <a:pt x="342" y="833"/>
                    <a:pt x="517" y="833"/>
                  </a:cubicBezTo>
                  <a:cubicBezTo>
                    <a:pt x="517" y="1032"/>
                    <a:pt x="517" y="1032"/>
                    <a:pt x="517" y="1032"/>
                  </a:cubicBezTo>
                  <a:cubicBezTo>
                    <a:pt x="232" y="1032"/>
                    <a:pt x="0" y="801"/>
                    <a:pt x="0" y="516"/>
                  </a:cubicBezTo>
                  <a:cubicBezTo>
                    <a:pt x="0" y="231"/>
                    <a:pt x="232" y="0"/>
                    <a:pt x="517" y="0"/>
                  </a:cubicBezTo>
                  <a:close/>
                </a:path>
              </a:pathLst>
            </a:custGeom>
            <a:solidFill>
              <a:srgbClr val="E4B363"/>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306" name="Google Shape;306;p13"/>
            <p:cNvSpPr/>
            <p:nvPr/>
          </p:nvSpPr>
          <p:spPr>
            <a:xfrm>
              <a:off x="7615374" y="3601518"/>
              <a:ext cx="997406" cy="1062883"/>
            </a:xfrm>
            <a:prstGeom prst="ellipse">
              <a:avLst/>
            </a:prstGeom>
            <a:solidFill>
              <a:srgbClr val="EFEFEF"/>
            </a:solidFill>
            <a:ln>
              <a:noFill/>
            </a:ln>
          </p:spPr>
          <p:txBody>
            <a:bodyPr spcFirstLastPara="1" wrap="square" lIns="60950" tIns="30475" rIns="60950" bIns="30475"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0073DC15-FC06-5DD1-C0A7-42A5F1CDE17F}"/>
              </a:ext>
            </a:extLst>
          </p:cNvPr>
          <p:cNvPicPr>
            <a:picLocks noChangeAspect="1"/>
          </p:cNvPicPr>
          <p:nvPr/>
        </p:nvPicPr>
        <p:blipFill>
          <a:blip r:embed="rId4"/>
          <a:stretch>
            <a:fillRect/>
          </a:stretch>
        </p:blipFill>
        <p:spPr>
          <a:xfrm>
            <a:off x="436113" y="2466772"/>
            <a:ext cx="4876800" cy="4876800"/>
          </a:xfrm>
          <a:prstGeom prst="rect">
            <a:avLst/>
          </a:prstGeom>
        </p:spPr>
      </p:pic>
    </p:spTree>
    <p:extLst>
      <p:ext uri="{BB962C8B-B14F-4D97-AF65-F5344CB8AC3E}">
        <p14:creationId xmlns:p14="http://schemas.microsoft.com/office/powerpoint/2010/main" val="20033816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D50B-7DC9-FC65-0973-418115D19E23}"/>
              </a:ext>
            </a:extLst>
          </p:cNvPr>
          <p:cNvSpPr>
            <a:spLocks noGrp="1"/>
          </p:cNvSpPr>
          <p:nvPr>
            <p:ph type="title"/>
          </p:nvPr>
        </p:nvSpPr>
        <p:spPr>
          <a:xfrm>
            <a:off x="0" y="172998"/>
            <a:ext cx="16276320" cy="687244"/>
          </a:xfrm>
        </p:spPr>
        <p:txBody>
          <a:bodyPr/>
          <a:lstStyle/>
          <a:p>
            <a:r>
              <a:rPr lang="en-US"/>
              <a:t>Types of Network Attacks</a:t>
            </a:r>
          </a:p>
        </p:txBody>
      </p:sp>
      <p:sp>
        <p:nvSpPr>
          <p:cNvPr id="4" name="Google Shape;658;ge961dd843d_0_403">
            <a:extLst>
              <a:ext uri="{FF2B5EF4-FFF2-40B4-BE49-F238E27FC236}">
                <a16:creationId xmlns:a16="http://schemas.microsoft.com/office/drawing/2014/main" id="{5BF112AD-73CB-E3D4-F158-7E614F10A890}"/>
              </a:ext>
            </a:extLst>
          </p:cNvPr>
          <p:cNvSpPr txBox="1"/>
          <p:nvPr/>
        </p:nvSpPr>
        <p:spPr>
          <a:xfrm>
            <a:off x="1481458" y="1490815"/>
            <a:ext cx="3951372"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800">
                <a:solidFill>
                  <a:srgbClr val="3F3F3F"/>
                </a:solidFill>
                <a:latin typeface="Open Sans"/>
                <a:ea typeface="Open Sans"/>
                <a:cs typeface="Open Sans"/>
                <a:sym typeface="Open Sans"/>
              </a:rPr>
              <a:t>Pivoting attack</a:t>
            </a:r>
            <a:endParaRPr lang="en-IN" sz="2800" i="0" u="none" strike="noStrike" cap="none">
              <a:solidFill>
                <a:srgbClr val="3F3F3F"/>
              </a:solidFill>
              <a:latin typeface="Open Sans"/>
              <a:ea typeface="Open Sans"/>
              <a:cs typeface="Open Sans"/>
              <a:sym typeface="Open Sans"/>
            </a:endParaRPr>
          </a:p>
        </p:txBody>
      </p:sp>
      <p:sp>
        <p:nvSpPr>
          <p:cNvPr id="5" name="Google Shape;658;ge961dd843d_0_403">
            <a:extLst>
              <a:ext uri="{FF2B5EF4-FFF2-40B4-BE49-F238E27FC236}">
                <a16:creationId xmlns:a16="http://schemas.microsoft.com/office/drawing/2014/main" id="{300213E4-8C6B-33EE-B1BC-173F77F74DC7}"/>
              </a:ext>
            </a:extLst>
          </p:cNvPr>
          <p:cNvSpPr txBox="1"/>
          <p:nvPr/>
        </p:nvSpPr>
        <p:spPr>
          <a:xfrm>
            <a:off x="1424866" y="5467319"/>
            <a:ext cx="4509368" cy="615523"/>
          </a:xfrm>
          <a:prstGeom prst="rect">
            <a:avLst/>
          </a:prstGeom>
          <a:noFill/>
          <a:ln>
            <a:noFill/>
          </a:ln>
        </p:spPr>
        <p:txBody>
          <a:bodyPr spcFirstLastPara="1" wrap="square" lIns="91425" tIns="91425" rIns="91425" bIns="91425" anchor="t" anchorCtr="0">
            <a:spAutoFit/>
          </a:bodyPr>
          <a:lstStyle/>
          <a:p>
            <a:pPr marL="0" lvl="0" indent="0" algn="ctr">
              <a:buSzPts val="2200"/>
              <a:buFont typeface="Arial"/>
              <a:buNone/>
            </a:pPr>
            <a:r>
              <a:rPr lang="en-US" sz="2800">
                <a:solidFill>
                  <a:srgbClr val="3F3F3F"/>
                </a:solidFill>
                <a:latin typeface="Open Sans"/>
                <a:ea typeface="Open Sans"/>
                <a:cs typeface="Open Sans"/>
                <a:sym typeface="Open Sans"/>
              </a:rPr>
              <a:t>ARP poisoning</a:t>
            </a:r>
            <a:endParaRPr lang="en-IN" sz="2800">
              <a:solidFill>
                <a:srgbClr val="3F3F3F"/>
              </a:solidFill>
              <a:latin typeface="Open Sans"/>
              <a:ea typeface="Open Sans"/>
              <a:cs typeface="Open Sans"/>
              <a:sym typeface="Open Sans"/>
            </a:endParaRPr>
          </a:p>
        </p:txBody>
      </p:sp>
      <p:sp>
        <p:nvSpPr>
          <p:cNvPr id="6" name="Google Shape;658;ge961dd843d_0_403">
            <a:extLst>
              <a:ext uri="{FF2B5EF4-FFF2-40B4-BE49-F238E27FC236}">
                <a16:creationId xmlns:a16="http://schemas.microsoft.com/office/drawing/2014/main" id="{CBA9DF98-72A8-9D9F-9262-5AAE3016D0B0}"/>
              </a:ext>
            </a:extLst>
          </p:cNvPr>
          <p:cNvSpPr txBox="1"/>
          <p:nvPr/>
        </p:nvSpPr>
        <p:spPr>
          <a:xfrm>
            <a:off x="10484398" y="1483765"/>
            <a:ext cx="4332372" cy="615523"/>
          </a:xfrm>
          <a:prstGeom prst="rect">
            <a:avLst/>
          </a:prstGeom>
          <a:noFill/>
          <a:ln>
            <a:noFill/>
          </a:ln>
        </p:spPr>
        <p:txBody>
          <a:bodyPr spcFirstLastPara="1" wrap="square" lIns="91425" tIns="91425" rIns="91425" bIns="91425" anchor="t" anchorCtr="0">
            <a:spAutoFit/>
          </a:bodyPr>
          <a:lstStyle/>
          <a:p>
            <a:pPr algn="ctr">
              <a:buSzPts val="2200"/>
            </a:pPr>
            <a:r>
              <a:rPr lang="en-US" sz="2800">
                <a:solidFill>
                  <a:srgbClr val="3F3F3F"/>
                </a:solidFill>
                <a:latin typeface="Open Sans"/>
                <a:ea typeface="Open Sans"/>
                <a:cs typeface="Open Sans"/>
                <a:sym typeface="Open Sans"/>
              </a:rPr>
              <a:t>DoS or DDoS attack</a:t>
            </a:r>
          </a:p>
        </p:txBody>
      </p:sp>
      <p:sp>
        <p:nvSpPr>
          <p:cNvPr id="7" name="Google Shape;658;ge961dd843d_0_403">
            <a:extLst>
              <a:ext uri="{FF2B5EF4-FFF2-40B4-BE49-F238E27FC236}">
                <a16:creationId xmlns:a16="http://schemas.microsoft.com/office/drawing/2014/main" id="{6FB99F3F-941D-E7E3-9F3B-7E0FB7873DD7}"/>
              </a:ext>
            </a:extLst>
          </p:cNvPr>
          <p:cNvSpPr txBox="1"/>
          <p:nvPr/>
        </p:nvSpPr>
        <p:spPr>
          <a:xfrm>
            <a:off x="10714655" y="5507704"/>
            <a:ext cx="4119012" cy="615523"/>
          </a:xfrm>
          <a:prstGeom prst="rect">
            <a:avLst/>
          </a:prstGeom>
          <a:noFill/>
          <a:ln>
            <a:noFill/>
          </a:ln>
        </p:spPr>
        <p:txBody>
          <a:bodyPr spcFirstLastPara="1" wrap="square" lIns="91425" tIns="91425" rIns="91425" bIns="91425" anchor="t" anchorCtr="0">
            <a:spAutoFit/>
          </a:bodyPr>
          <a:lstStyle/>
          <a:p>
            <a:pPr marL="0" lvl="0" indent="0" algn="ctr">
              <a:buSzPts val="2200"/>
              <a:buFont typeface="Arial"/>
              <a:buNone/>
            </a:pPr>
            <a:r>
              <a:rPr lang="en-US" sz="2800">
                <a:solidFill>
                  <a:srgbClr val="3F3F3F"/>
                </a:solidFill>
                <a:latin typeface="Open Sans"/>
                <a:ea typeface="Open Sans"/>
                <a:cs typeface="Open Sans"/>
                <a:sym typeface="Open Sans"/>
              </a:rPr>
              <a:t>Smurf attack</a:t>
            </a:r>
          </a:p>
        </p:txBody>
      </p:sp>
      <p:pic>
        <p:nvPicPr>
          <p:cNvPr id="21" name="Google Shape;580;ge961dd843d_0_334">
            <a:extLst>
              <a:ext uri="{FF2B5EF4-FFF2-40B4-BE49-F238E27FC236}">
                <a16:creationId xmlns:a16="http://schemas.microsoft.com/office/drawing/2014/main" id="{F32A71CB-1DD5-400A-9237-291944C1197F}"/>
              </a:ext>
            </a:extLst>
          </p:cNvPr>
          <p:cNvPicPr preferRelativeResize="0"/>
          <p:nvPr/>
        </p:nvPicPr>
        <p:blipFill rotWithShape="1">
          <a:blip r:embed="rId3">
            <a:alphaModFix/>
          </a:blip>
          <a:srcRect/>
          <a:stretch/>
        </p:blipFill>
        <p:spPr>
          <a:xfrm>
            <a:off x="5057059" y="674660"/>
            <a:ext cx="6162203" cy="539034"/>
          </a:xfrm>
          <a:prstGeom prst="rect">
            <a:avLst/>
          </a:prstGeom>
          <a:noFill/>
          <a:ln>
            <a:noFill/>
          </a:ln>
        </p:spPr>
      </p:pic>
      <p:pic>
        <p:nvPicPr>
          <p:cNvPr id="26" name="Picture 25">
            <a:extLst>
              <a:ext uri="{FF2B5EF4-FFF2-40B4-BE49-F238E27FC236}">
                <a16:creationId xmlns:a16="http://schemas.microsoft.com/office/drawing/2014/main" id="{D959CF47-7660-60D7-A1CA-16EBB52BEB6D}"/>
              </a:ext>
            </a:extLst>
          </p:cNvPr>
          <p:cNvPicPr>
            <a:picLocks noChangeAspect="1"/>
          </p:cNvPicPr>
          <p:nvPr/>
        </p:nvPicPr>
        <p:blipFill>
          <a:blip r:embed="rId4"/>
          <a:srcRect/>
          <a:stretch/>
        </p:blipFill>
        <p:spPr>
          <a:xfrm>
            <a:off x="6112793" y="3825342"/>
            <a:ext cx="4030414" cy="4030414"/>
          </a:xfrm>
          <a:prstGeom prst="rect">
            <a:avLst/>
          </a:prstGeom>
        </p:spPr>
      </p:pic>
      <p:sp>
        <p:nvSpPr>
          <p:cNvPr id="13" name="Circle: Hollow 12">
            <a:extLst>
              <a:ext uri="{FF2B5EF4-FFF2-40B4-BE49-F238E27FC236}">
                <a16:creationId xmlns:a16="http://schemas.microsoft.com/office/drawing/2014/main" id="{19A8E78E-F6A9-531F-DE34-AA2AC427F128}"/>
              </a:ext>
            </a:extLst>
          </p:cNvPr>
          <p:cNvSpPr/>
          <p:nvPr/>
        </p:nvSpPr>
        <p:spPr>
          <a:xfrm>
            <a:off x="2496779" y="6644640"/>
            <a:ext cx="2365543" cy="1813560"/>
          </a:xfrm>
          <a:prstGeom prst="don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7E4CAA92-7D4A-3F18-AF9A-693FBDD93287}"/>
              </a:ext>
            </a:extLst>
          </p:cNvPr>
          <p:cNvSpPr txBox="1"/>
          <p:nvPr/>
        </p:nvSpPr>
        <p:spPr>
          <a:xfrm>
            <a:off x="3214754" y="7289810"/>
            <a:ext cx="1249680" cy="523220"/>
          </a:xfrm>
          <a:prstGeom prst="rect">
            <a:avLst/>
          </a:prstGeom>
          <a:noFill/>
        </p:spPr>
        <p:txBody>
          <a:bodyPr wrap="square" rtlCol="0">
            <a:spAutoFit/>
          </a:bodyPr>
          <a:lstStyle/>
          <a:p>
            <a:pPr>
              <a:buSzPts val="2200"/>
            </a:pPr>
            <a:r>
              <a:rPr lang="en-US" sz="2800" b="1">
                <a:solidFill>
                  <a:srgbClr val="3F3F3F"/>
                </a:solidFill>
                <a:latin typeface="Open Sans"/>
                <a:ea typeface="Open Sans"/>
                <a:cs typeface="Open Sans"/>
              </a:rPr>
              <a:t>ARP</a:t>
            </a:r>
          </a:p>
        </p:txBody>
      </p:sp>
      <p:pic>
        <p:nvPicPr>
          <p:cNvPr id="8" name="Picture 7">
            <a:extLst>
              <a:ext uri="{FF2B5EF4-FFF2-40B4-BE49-F238E27FC236}">
                <a16:creationId xmlns:a16="http://schemas.microsoft.com/office/drawing/2014/main" id="{B47BC723-2F5A-2D29-E036-545D7B8D82C4}"/>
              </a:ext>
            </a:extLst>
          </p:cNvPr>
          <p:cNvPicPr>
            <a:picLocks noChangeAspect="1"/>
          </p:cNvPicPr>
          <p:nvPr/>
        </p:nvPicPr>
        <p:blipFill>
          <a:blip r:embed="rId5"/>
          <a:stretch>
            <a:fillRect/>
          </a:stretch>
        </p:blipFill>
        <p:spPr>
          <a:xfrm>
            <a:off x="2319612" y="2325067"/>
            <a:ext cx="2275064" cy="2275064"/>
          </a:xfrm>
          <a:prstGeom prst="rect">
            <a:avLst/>
          </a:prstGeom>
        </p:spPr>
      </p:pic>
      <p:pic>
        <p:nvPicPr>
          <p:cNvPr id="11" name="Picture 10">
            <a:extLst>
              <a:ext uri="{FF2B5EF4-FFF2-40B4-BE49-F238E27FC236}">
                <a16:creationId xmlns:a16="http://schemas.microsoft.com/office/drawing/2014/main" id="{B6837F74-5299-CD6B-077A-D6970E37A56B}"/>
              </a:ext>
            </a:extLst>
          </p:cNvPr>
          <p:cNvPicPr>
            <a:picLocks noChangeAspect="1"/>
          </p:cNvPicPr>
          <p:nvPr/>
        </p:nvPicPr>
        <p:blipFill>
          <a:blip r:embed="rId6"/>
          <a:stretch>
            <a:fillRect/>
          </a:stretch>
        </p:blipFill>
        <p:spPr>
          <a:xfrm>
            <a:off x="11513052" y="2325067"/>
            <a:ext cx="2275064" cy="2275064"/>
          </a:xfrm>
          <a:prstGeom prst="rect">
            <a:avLst/>
          </a:prstGeom>
        </p:spPr>
      </p:pic>
      <p:pic>
        <p:nvPicPr>
          <p:cNvPr id="16" name="Picture 15">
            <a:extLst>
              <a:ext uri="{FF2B5EF4-FFF2-40B4-BE49-F238E27FC236}">
                <a16:creationId xmlns:a16="http://schemas.microsoft.com/office/drawing/2014/main" id="{2F468F0B-BD09-6A6C-518B-C1E0598AD4A7}"/>
              </a:ext>
            </a:extLst>
          </p:cNvPr>
          <p:cNvPicPr>
            <a:picLocks noChangeAspect="1"/>
          </p:cNvPicPr>
          <p:nvPr/>
        </p:nvPicPr>
        <p:blipFill>
          <a:blip r:embed="rId7"/>
          <a:stretch>
            <a:fillRect/>
          </a:stretch>
        </p:blipFill>
        <p:spPr>
          <a:xfrm>
            <a:off x="11636629" y="6290318"/>
            <a:ext cx="2275064" cy="2275064"/>
          </a:xfrm>
          <a:prstGeom prst="rect">
            <a:avLst/>
          </a:prstGeom>
        </p:spPr>
      </p:pic>
    </p:spTree>
    <p:extLst>
      <p:ext uri="{BB962C8B-B14F-4D97-AF65-F5344CB8AC3E}">
        <p14:creationId xmlns:p14="http://schemas.microsoft.com/office/powerpoint/2010/main" val="42319792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Pivoting</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603391" y="760650"/>
            <a:ext cx="3141819" cy="365750"/>
          </a:xfrm>
          <a:prstGeom prst="rect">
            <a:avLst/>
          </a:prstGeom>
          <a:noFill/>
          <a:ln>
            <a:noFill/>
          </a:ln>
        </p:spPr>
      </p:pic>
      <p:sp>
        <p:nvSpPr>
          <p:cNvPr id="582" name="Google Shape;582;ge961dd843d_0_334"/>
          <p:cNvSpPr/>
          <p:nvPr/>
        </p:nvSpPr>
        <p:spPr>
          <a:xfrm>
            <a:off x="7123784" y="3576433"/>
            <a:ext cx="7264594" cy="3394110"/>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gn="ctr" defTabSz="577850">
              <a:lnSpc>
                <a:spcPct val="114000"/>
              </a:lnSpc>
              <a:spcBef>
                <a:spcPct val="0"/>
              </a:spcBef>
              <a:spcAft>
                <a:spcPct val="0"/>
              </a:spcAft>
              <a:buSzPts val="2200"/>
            </a:pPr>
            <a:r>
              <a:rPr lang="en-US" sz="2200">
                <a:solidFill>
                  <a:srgbClr val="3F3F3F"/>
                </a:solidFill>
                <a:latin typeface="Open Sans"/>
                <a:ea typeface="Open Sans"/>
                <a:cs typeface="Open Sans"/>
              </a:rPr>
              <a:t>It refers to a technique used by attackers or ethical hackers during penetration testing to move laterally within a network. </a:t>
            </a:r>
          </a:p>
        </p:txBody>
      </p:sp>
      <p:pic>
        <p:nvPicPr>
          <p:cNvPr id="9" name="Picture 8">
            <a:extLst>
              <a:ext uri="{FF2B5EF4-FFF2-40B4-BE49-F238E27FC236}">
                <a16:creationId xmlns:a16="http://schemas.microsoft.com/office/drawing/2014/main" id="{07CB6E1F-9FA8-0B19-209A-94CEDDCB4419}"/>
              </a:ext>
            </a:extLst>
          </p:cNvPr>
          <p:cNvPicPr>
            <a:picLocks noChangeAspect="1"/>
          </p:cNvPicPr>
          <p:nvPr/>
        </p:nvPicPr>
        <p:blipFill>
          <a:blip r:embed="rId4"/>
          <a:stretch>
            <a:fillRect/>
          </a:stretch>
        </p:blipFill>
        <p:spPr>
          <a:xfrm>
            <a:off x="1910681" y="3090193"/>
            <a:ext cx="4030414" cy="4030414"/>
          </a:xfrm>
          <a:prstGeom prst="rect">
            <a:avLst/>
          </a:prstGeom>
        </p:spPr>
      </p:pic>
    </p:spTree>
    <p:extLst>
      <p:ext uri="{BB962C8B-B14F-4D97-AF65-F5344CB8AC3E}">
        <p14:creationId xmlns:p14="http://schemas.microsoft.com/office/powerpoint/2010/main" val="4289658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5"/>
          <p:cNvSpPr txBox="1">
            <a:spLocks noGrp="1"/>
          </p:cNvSpPr>
          <p:nvPr>
            <p:ph type="title"/>
          </p:nvPr>
        </p:nvSpPr>
        <p:spPr>
          <a:xfrm>
            <a:off x="-10160" y="38552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Nation-State Threat Actors</a:t>
            </a:r>
            <a:endParaRPr/>
          </a:p>
        </p:txBody>
      </p:sp>
      <p:pic>
        <p:nvPicPr>
          <p:cNvPr id="4" name="Picture 3">
            <a:extLst>
              <a:ext uri="{FF2B5EF4-FFF2-40B4-BE49-F238E27FC236}">
                <a16:creationId xmlns:a16="http://schemas.microsoft.com/office/drawing/2014/main" id="{467346F7-3690-6F64-3F3A-922367F64933}"/>
              </a:ext>
            </a:extLst>
          </p:cNvPr>
          <p:cNvPicPr>
            <a:picLocks noChangeAspect="1"/>
          </p:cNvPicPr>
          <p:nvPr/>
        </p:nvPicPr>
        <p:blipFill>
          <a:blip r:embed="rId3"/>
          <a:stretch>
            <a:fillRect/>
          </a:stretch>
        </p:blipFill>
        <p:spPr>
          <a:xfrm>
            <a:off x="2435983" y="3436394"/>
            <a:ext cx="3678347" cy="3678347"/>
          </a:xfrm>
          <a:prstGeom prst="rect">
            <a:avLst/>
          </a:prstGeom>
        </p:spPr>
      </p:pic>
      <p:pic>
        <p:nvPicPr>
          <p:cNvPr id="6" name="Picture 5">
            <a:extLst>
              <a:ext uri="{FF2B5EF4-FFF2-40B4-BE49-F238E27FC236}">
                <a16:creationId xmlns:a16="http://schemas.microsoft.com/office/drawing/2014/main" id="{87DBCADB-541F-3E17-C748-111C5FC2B521}"/>
              </a:ext>
            </a:extLst>
          </p:cNvPr>
          <p:cNvPicPr>
            <a:picLocks noChangeAspect="1"/>
          </p:cNvPicPr>
          <p:nvPr/>
        </p:nvPicPr>
        <p:blipFill>
          <a:blip r:embed="rId4"/>
          <a:stretch>
            <a:fillRect/>
          </a:stretch>
        </p:blipFill>
        <p:spPr>
          <a:xfrm>
            <a:off x="506342" y="3844270"/>
            <a:ext cx="3678346" cy="3013762"/>
          </a:xfrm>
          <a:prstGeom prst="rect">
            <a:avLst/>
          </a:prstGeom>
        </p:spPr>
      </p:pic>
      <p:sp>
        <p:nvSpPr>
          <p:cNvPr id="3" name="Brandline_LVC">
            <a:extLst>
              <a:ext uri="{FF2B5EF4-FFF2-40B4-BE49-F238E27FC236}">
                <a16:creationId xmlns:a16="http://schemas.microsoft.com/office/drawing/2014/main" id="{EC449E5F-51CB-09DD-FACB-A0E780E4AB69}"/>
              </a:ext>
            </a:extLst>
          </p:cNvPr>
          <p:cNvSpPr/>
          <p:nvPr/>
        </p:nvSpPr>
        <p:spPr>
          <a:xfrm>
            <a:off x="5168900" y="971966"/>
            <a:ext cx="5929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4846;p411">
            <a:extLst>
              <a:ext uri="{FF2B5EF4-FFF2-40B4-BE49-F238E27FC236}">
                <a16:creationId xmlns:a16="http://schemas.microsoft.com/office/drawing/2014/main" id="{3540FAD0-1146-B512-15AE-E0E6EFAFDFD1}"/>
              </a:ext>
            </a:extLst>
          </p:cNvPr>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Nation-state threat actors are among the most formidable adversaries in cybersecurity.</a:t>
            </a:r>
            <a:endParaRPr sz="2200" b="0" i="0" u="none" strike="noStrike" cap="none">
              <a:solidFill>
                <a:srgbClr val="FFFFFF"/>
              </a:solidFill>
              <a:latin typeface="Open Sans"/>
              <a:ea typeface="Open Sans"/>
              <a:cs typeface="Open Sans"/>
              <a:sym typeface="Open Sans"/>
            </a:endParaRPr>
          </a:p>
        </p:txBody>
      </p:sp>
      <p:grpSp>
        <p:nvGrpSpPr>
          <p:cNvPr id="9" name="Group 8">
            <a:extLst>
              <a:ext uri="{FF2B5EF4-FFF2-40B4-BE49-F238E27FC236}">
                <a16:creationId xmlns:a16="http://schemas.microsoft.com/office/drawing/2014/main" id="{B72FE061-B2FF-2AF5-5817-FB29FC8854E6}"/>
              </a:ext>
            </a:extLst>
          </p:cNvPr>
          <p:cNvGrpSpPr/>
          <p:nvPr/>
        </p:nvGrpSpPr>
        <p:grpSpPr>
          <a:xfrm>
            <a:off x="6286500" y="3800472"/>
            <a:ext cx="8859705" cy="1160634"/>
            <a:chOff x="2516042" y="2297061"/>
            <a:chExt cx="13016569" cy="1160634"/>
          </a:xfrm>
          <a:solidFill>
            <a:srgbClr val="EBF2FA"/>
          </a:solidFill>
        </p:grpSpPr>
        <p:sp>
          <p:nvSpPr>
            <p:cNvPr id="10" name="Round Same Side Corner Rectangle 162">
              <a:extLst>
                <a:ext uri="{FF2B5EF4-FFF2-40B4-BE49-F238E27FC236}">
                  <a16:creationId xmlns:a16="http://schemas.microsoft.com/office/drawing/2014/main" id="{D2C43C69-0EAA-4196-2E93-DB55A1ECFA9C}"/>
                </a:ext>
              </a:extLst>
            </p:cNvPr>
            <p:cNvSpPr/>
            <p:nvPr/>
          </p:nvSpPr>
          <p:spPr>
            <a:xfrm rot="5400000">
              <a:off x="8444010" y="-3630907"/>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FEA44D43-0A74-6E25-F7A6-A706108D3B3A}"/>
                </a:ext>
              </a:extLst>
            </p:cNvPr>
            <p:cNvSpPr txBox="1">
              <a:spLocks/>
            </p:cNvSpPr>
            <p:nvPr/>
          </p:nvSpPr>
          <p:spPr>
            <a:xfrm>
              <a:off x="2680678" y="2399321"/>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They are government-sponsored entities conducting cyber operations to advance national interests.</a:t>
              </a:r>
            </a:p>
          </p:txBody>
        </p:sp>
      </p:grpSp>
      <p:grpSp>
        <p:nvGrpSpPr>
          <p:cNvPr id="12" name="Group 11">
            <a:extLst>
              <a:ext uri="{FF2B5EF4-FFF2-40B4-BE49-F238E27FC236}">
                <a16:creationId xmlns:a16="http://schemas.microsoft.com/office/drawing/2014/main" id="{E4078517-A69A-2AC0-F4F8-827BC2B10037}"/>
              </a:ext>
            </a:extLst>
          </p:cNvPr>
          <p:cNvGrpSpPr/>
          <p:nvPr/>
        </p:nvGrpSpPr>
        <p:grpSpPr>
          <a:xfrm>
            <a:off x="6286500" y="5105831"/>
            <a:ext cx="8859705" cy="1547888"/>
            <a:chOff x="2516042" y="3602420"/>
            <a:chExt cx="13016569" cy="1160634"/>
          </a:xfrm>
          <a:solidFill>
            <a:schemeClr val="accent6">
              <a:lumMod val="20000"/>
              <a:lumOff val="80000"/>
            </a:schemeClr>
          </a:solidFill>
        </p:grpSpPr>
        <p:sp>
          <p:nvSpPr>
            <p:cNvPr id="13" name="Round Same Side Corner Rectangle 199">
              <a:extLst>
                <a:ext uri="{FF2B5EF4-FFF2-40B4-BE49-F238E27FC236}">
                  <a16:creationId xmlns:a16="http://schemas.microsoft.com/office/drawing/2014/main" id="{6FBED8A2-481C-89BA-64CD-DD924D9E070F}"/>
                </a:ext>
              </a:extLst>
            </p:cNvPr>
            <p:cNvSpPr/>
            <p:nvPr/>
          </p:nvSpPr>
          <p:spPr>
            <a:xfrm rot="5400000">
              <a:off x="8444010" y="-2325548"/>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5">
              <a:extLst>
                <a:ext uri="{FF2B5EF4-FFF2-40B4-BE49-F238E27FC236}">
                  <a16:creationId xmlns:a16="http://schemas.microsoft.com/office/drawing/2014/main" id="{C9B23CCA-7DD6-FC0A-60C0-FB3E8A366ACD}"/>
                </a:ext>
              </a:extLst>
            </p:cNvPr>
            <p:cNvSpPr txBox="1">
              <a:spLocks/>
            </p:cNvSpPr>
            <p:nvPr/>
          </p:nvSpPr>
          <p:spPr>
            <a:xfrm>
              <a:off x="2680678" y="3695974"/>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With substantial resources and advanced technical capabilities, these actors can execute sophisticated attacks, including espionage, data theft, and sabotage.</a:t>
              </a:r>
            </a:p>
          </p:txBody>
        </p:sp>
      </p:grpSp>
    </p:spTree>
    <p:extLst>
      <p:ext uri="{BB962C8B-B14F-4D97-AF65-F5344CB8AC3E}">
        <p14:creationId xmlns:p14="http://schemas.microsoft.com/office/powerpoint/2010/main" val="14727203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
          <p:cNvSpPr txBox="1">
            <a:spLocks noGrp="1"/>
          </p:cNvSpPr>
          <p:nvPr>
            <p:ph type="title"/>
          </p:nvPr>
        </p:nvSpPr>
        <p:spPr>
          <a:xfrm>
            <a:off x="58319" y="202191"/>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t>Pivoting Attack</a:t>
            </a:r>
            <a:endParaRPr/>
          </a:p>
        </p:txBody>
      </p:sp>
      <p:pic>
        <p:nvPicPr>
          <p:cNvPr id="463" name="Google Shape;463;p1"/>
          <p:cNvPicPr preferRelativeResize="0"/>
          <p:nvPr/>
        </p:nvPicPr>
        <p:blipFill>
          <a:blip r:embed="rId3">
            <a:alphaModFix/>
          </a:blip>
          <a:stretch>
            <a:fillRect/>
          </a:stretch>
        </p:blipFill>
        <p:spPr>
          <a:xfrm>
            <a:off x="6505160" y="732926"/>
            <a:ext cx="3245680" cy="365760"/>
          </a:xfrm>
          <a:prstGeom prst="rect">
            <a:avLst/>
          </a:prstGeom>
          <a:noFill/>
          <a:ln>
            <a:noFill/>
          </a:ln>
        </p:spPr>
      </p:pic>
      <p:sp>
        <p:nvSpPr>
          <p:cNvPr id="467" name="Google Shape;467;p1"/>
          <p:cNvSpPr/>
          <p:nvPr/>
        </p:nvSpPr>
        <p:spPr>
          <a:xfrm>
            <a:off x="5708268" y="2676829"/>
            <a:ext cx="4839465" cy="1794536"/>
          </a:xfrm>
          <a:prstGeom prst="roundRect">
            <a:avLst>
              <a:gd name="adj" fmla="val 16667"/>
            </a:avLst>
          </a:prstGeom>
          <a:noFill/>
          <a:ln w="9525" cap="flat" cmpd="sng">
            <a:solidFill>
              <a:srgbClr val="FDAD73"/>
            </a:solidFill>
            <a:prstDash val="solid"/>
            <a:round/>
            <a:headEnd type="none" w="sm" len="sm"/>
            <a:tailEnd type="none" w="sm" len="sm"/>
          </a:ln>
        </p:spPr>
        <p:txBody>
          <a:bodyPr spcFirstLastPara="1" wrap="square" lIns="91425" tIns="45700" rIns="91425" bIns="45700" anchor="ctr" anchorCtr="0">
            <a:noAutofit/>
          </a:bodyPr>
          <a:lstStyle/>
          <a:p>
            <a:pPr lvl="8" algn="ctr">
              <a:buSzPts val="2200"/>
            </a:pPr>
            <a:r>
              <a:rPr lang="en-US" sz="2200">
                <a:solidFill>
                  <a:srgbClr val="434343"/>
                </a:solidFill>
                <a:latin typeface="Open Sans"/>
                <a:ea typeface="Open Sans"/>
                <a:cs typeface="Open Sans"/>
              </a:rPr>
              <a:t>Once inside the initial system, the attacker leverages its resources to further their reach.</a:t>
            </a:r>
          </a:p>
        </p:txBody>
      </p:sp>
      <p:sp>
        <p:nvSpPr>
          <p:cNvPr id="468" name="Google Shape;468;p1"/>
          <p:cNvSpPr/>
          <p:nvPr/>
        </p:nvSpPr>
        <p:spPr>
          <a:xfrm>
            <a:off x="1486669" y="6333376"/>
            <a:ext cx="4484639" cy="2403710"/>
          </a:xfrm>
          <a:prstGeom prst="roundRect">
            <a:avLst>
              <a:gd name="adj" fmla="val 16667"/>
            </a:avLst>
          </a:prstGeom>
          <a:noFill/>
          <a:ln w="9525"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lvl="0"/>
            <a:endParaRPr lang="en-US"/>
          </a:p>
          <a:p>
            <a:pPr lvl="8" algn="ctr"/>
            <a:r>
              <a:rPr lang="en-US" sz="2200">
                <a:solidFill>
                  <a:srgbClr val="434343"/>
                </a:solidFill>
                <a:latin typeface="Open Sans" panose="020B0606030504020204" pitchFamily="34" charset="0"/>
                <a:ea typeface="Open Sans" panose="020B0606030504020204" pitchFamily="34" charset="0"/>
                <a:cs typeface="Open Sans" panose="020B0606030504020204" pitchFamily="34" charset="0"/>
              </a:rPr>
              <a:t>  The attacker first needs to gain access to a single system within the network. </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
        <p:nvSpPr>
          <p:cNvPr id="469" name="Google Shape;469;p1"/>
          <p:cNvSpPr/>
          <p:nvPr/>
        </p:nvSpPr>
        <p:spPr>
          <a:xfrm>
            <a:off x="10284693" y="6302209"/>
            <a:ext cx="4484639" cy="2466044"/>
          </a:xfrm>
          <a:prstGeom prst="roundRect">
            <a:avLst>
              <a:gd name="adj" fmla="val 16667"/>
            </a:avLst>
          </a:prstGeom>
          <a:noFill/>
          <a:ln w="9525" cap="flat" cmpd="sng">
            <a:solidFill>
              <a:srgbClr val="FDB3B4"/>
            </a:solidFill>
            <a:prstDash val="solid"/>
            <a:round/>
            <a:headEnd type="none" w="sm" len="sm"/>
            <a:tailEnd type="none" w="sm" len="sm"/>
          </a:ln>
        </p:spPr>
        <p:txBody>
          <a:bodyPr spcFirstLastPara="1" wrap="square" lIns="91425" tIns="45700" rIns="91425" bIns="45700" anchor="ctr" anchorCtr="0">
            <a:noAutofit/>
          </a:bodyPr>
          <a:lstStyle/>
          <a:p>
            <a:pPr marL="0" lvl="8" indent="0" algn="ctr">
              <a:buSzPts val="2200"/>
              <a:buFont typeface="Arial"/>
              <a:buNone/>
            </a:pPr>
            <a:r>
              <a:rPr lang="en-US" sz="2200">
                <a:solidFill>
                  <a:srgbClr val="434343"/>
                </a:solidFill>
                <a:latin typeface="Open Sans"/>
                <a:ea typeface="Open Sans"/>
                <a:cs typeface="Open Sans"/>
              </a:rPr>
              <a:t>With the compromised system as a pivot point, the attacker can then launch attacks on other machines on the network. </a:t>
            </a:r>
            <a:endParaRPr sz="2200">
              <a:solidFill>
                <a:srgbClr val="434343"/>
              </a:solidFill>
              <a:latin typeface="Open Sans"/>
              <a:ea typeface="Open Sans"/>
              <a:cs typeface="Open Sans"/>
            </a:endParaRPr>
          </a:p>
        </p:txBody>
      </p:sp>
      <p:sp>
        <p:nvSpPr>
          <p:cNvPr id="2" name="Oval 1">
            <a:extLst>
              <a:ext uri="{FF2B5EF4-FFF2-40B4-BE49-F238E27FC236}">
                <a16:creationId xmlns:a16="http://schemas.microsoft.com/office/drawing/2014/main" id="{85AC0637-ECF4-DC8C-18A0-C2CC384E35A3}"/>
              </a:ext>
            </a:extLst>
          </p:cNvPr>
          <p:cNvSpPr/>
          <p:nvPr/>
        </p:nvSpPr>
        <p:spPr>
          <a:xfrm>
            <a:off x="6775462" y="1431709"/>
            <a:ext cx="2705075" cy="984808"/>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Using foothold</a:t>
            </a:r>
            <a:endParaRPr lang="en-IN"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Oval 2">
            <a:extLst>
              <a:ext uri="{FF2B5EF4-FFF2-40B4-BE49-F238E27FC236}">
                <a16:creationId xmlns:a16="http://schemas.microsoft.com/office/drawing/2014/main" id="{04D3742C-3A18-2B75-5AAF-8D904DAD8156}"/>
              </a:ext>
            </a:extLst>
          </p:cNvPr>
          <p:cNvSpPr/>
          <p:nvPr/>
        </p:nvSpPr>
        <p:spPr>
          <a:xfrm>
            <a:off x="2376451" y="5085565"/>
            <a:ext cx="2705075" cy="984808"/>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Gaining foothold</a:t>
            </a:r>
            <a:endParaRPr lang="en-IN"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Oval 4">
            <a:extLst>
              <a:ext uri="{FF2B5EF4-FFF2-40B4-BE49-F238E27FC236}">
                <a16:creationId xmlns:a16="http://schemas.microsoft.com/office/drawing/2014/main" id="{5CC3A2B1-64CB-2462-1976-8C99FD2AB2AF}"/>
              </a:ext>
            </a:extLst>
          </p:cNvPr>
          <p:cNvSpPr/>
          <p:nvPr/>
        </p:nvSpPr>
        <p:spPr>
          <a:xfrm>
            <a:off x="11153009" y="5060327"/>
            <a:ext cx="2705075" cy="984808"/>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Moving laterally</a:t>
            </a:r>
            <a:endParaRPr lang="en-IN"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4A9A8F6D-20B9-CC32-207B-ED8231C84BE8}"/>
              </a:ext>
            </a:extLst>
          </p:cNvPr>
          <p:cNvGrpSpPr/>
          <p:nvPr/>
        </p:nvGrpSpPr>
        <p:grpSpPr>
          <a:xfrm>
            <a:off x="5765934" y="5227902"/>
            <a:ext cx="4724136" cy="3087303"/>
            <a:chOff x="4206779" y="2718949"/>
            <a:chExt cx="8048721" cy="5259977"/>
          </a:xfrm>
        </p:grpSpPr>
        <p:grpSp>
          <p:nvGrpSpPr>
            <p:cNvPr id="9" name="Group 8">
              <a:extLst>
                <a:ext uri="{FF2B5EF4-FFF2-40B4-BE49-F238E27FC236}">
                  <a16:creationId xmlns:a16="http://schemas.microsoft.com/office/drawing/2014/main" id="{5AD2F76C-EEAE-0034-6731-7279E0ACCC01}"/>
                </a:ext>
              </a:extLst>
            </p:cNvPr>
            <p:cNvGrpSpPr/>
            <p:nvPr/>
          </p:nvGrpSpPr>
          <p:grpSpPr>
            <a:xfrm>
              <a:off x="9165023" y="5089484"/>
              <a:ext cx="1733122" cy="2889442"/>
              <a:chOff x="9165023" y="5481369"/>
              <a:chExt cx="1733122" cy="2889442"/>
            </a:xfrm>
          </p:grpSpPr>
          <p:sp>
            <p:nvSpPr>
              <p:cNvPr id="20" name="Freeform 7">
                <a:extLst>
                  <a:ext uri="{FF2B5EF4-FFF2-40B4-BE49-F238E27FC236}">
                    <a16:creationId xmlns:a16="http://schemas.microsoft.com/office/drawing/2014/main" id="{74E4DD59-505E-0697-EDE1-3A17CBE8F583}"/>
                  </a:ext>
                </a:extLst>
              </p:cNvPr>
              <p:cNvSpPr>
                <a:spLocks/>
              </p:cNvSpPr>
              <p:nvPr/>
            </p:nvSpPr>
            <p:spPr bwMode="auto">
              <a:xfrm>
                <a:off x="9265405" y="5481369"/>
                <a:ext cx="1632740" cy="2824431"/>
              </a:xfrm>
              <a:custGeom>
                <a:avLst/>
                <a:gdLst>
                  <a:gd name="T0" fmla="*/ 48 w 433"/>
                  <a:gd name="T1" fmla="*/ 176 h 749"/>
                  <a:gd name="T2" fmla="*/ 12 w 433"/>
                  <a:gd name="T3" fmla="*/ 551 h 749"/>
                  <a:gd name="T4" fmla="*/ 0 w 433"/>
                  <a:gd name="T5" fmla="*/ 567 h 749"/>
                  <a:gd name="T6" fmla="*/ 256 w 433"/>
                  <a:gd name="T7" fmla="*/ 749 h 749"/>
                  <a:gd name="T8" fmla="*/ 268 w 433"/>
                  <a:gd name="T9" fmla="*/ 733 h 749"/>
                  <a:gd name="T10" fmla="*/ 310 w 433"/>
                  <a:gd name="T11" fmla="*/ 0 h 749"/>
                  <a:gd name="T12" fmla="*/ 48 w 433"/>
                  <a:gd name="T13" fmla="*/ 176 h 749"/>
                </a:gdLst>
                <a:ahLst/>
                <a:cxnLst>
                  <a:cxn ang="0">
                    <a:pos x="T0" y="T1"/>
                  </a:cxn>
                  <a:cxn ang="0">
                    <a:pos x="T2" y="T3"/>
                  </a:cxn>
                  <a:cxn ang="0">
                    <a:pos x="T4" y="T5"/>
                  </a:cxn>
                  <a:cxn ang="0">
                    <a:pos x="T6" y="T7"/>
                  </a:cxn>
                  <a:cxn ang="0">
                    <a:pos x="T8" y="T9"/>
                  </a:cxn>
                  <a:cxn ang="0">
                    <a:pos x="T10" y="T11"/>
                  </a:cxn>
                  <a:cxn ang="0">
                    <a:pos x="T12" y="T13"/>
                  </a:cxn>
                </a:cxnLst>
                <a:rect l="0" t="0" r="r" b="b"/>
                <a:pathLst>
                  <a:path w="433" h="749">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rgbClr val="2DA99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4494E"/>
                  </a:solidFill>
                </a:endParaRPr>
              </a:p>
            </p:txBody>
          </p:sp>
          <p:sp>
            <p:nvSpPr>
              <p:cNvPr id="21" name="Up Arrow 17">
                <a:extLst>
                  <a:ext uri="{FF2B5EF4-FFF2-40B4-BE49-F238E27FC236}">
                    <a16:creationId xmlns:a16="http://schemas.microsoft.com/office/drawing/2014/main" id="{E586FE6A-C14B-D7E3-4646-5549A9C249DD}"/>
                  </a:ext>
                </a:extLst>
              </p:cNvPr>
              <p:cNvSpPr/>
              <p:nvPr/>
            </p:nvSpPr>
            <p:spPr>
              <a:xfrm rot="12966545">
                <a:off x="9165023" y="7775725"/>
                <a:ext cx="1046631" cy="595086"/>
              </a:xfrm>
              <a:prstGeom prst="upArrow">
                <a:avLst/>
              </a:prstGeom>
              <a:solidFill>
                <a:srgbClr val="2DA99D"/>
              </a:solidFill>
              <a:ln>
                <a:noFill/>
              </a:ln>
            </p:spPr>
            <p:txBody>
              <a:bodyPr vert="horz" wrap="square" lIns="91440" tIns="45720" rIns="91440" bIns="45720" numCol="1" anchor="t" anchorCtr="0" compatLnSpc="1">
                <a:prstTxWarp prst="textNoShape">
                  <a:avLst/>
                </a:prstTxWarp>
              </a:bodyPr>
              <a:lstStyle/>
              <a:p>
                <a:endParaRPr lang="en-GB" kern="0">
                  <a:solidFill>
                    <a:srgbClr val="44494E"/>
                  </a:solidFill>
                </a:endParaRPr>
              </a:p>
            </p:txBody>
          </p:sp>
        </p:grpSp>
        <p:sp>
          <p:nvSpPr>
            <p:cNvPr id="11" name="Rectangle 10">
              <a:extLst>
                <a:ext uri="{FF2B5EF4-FFF2-40B4-BE49-F238E27FC236}">
                  <a16:creationId xmlns:a16="http://schemas.microsoft.com/office/drawing/2014/main" id="{0CE9CE0D-82A5-B576-4440-0E5812167C5F}"/>
                </a:ext>
              </a:extLst>
            </p:cNvPr>
            <p:cNvSpPr/>
            <p:nvPr/>
          </p:nvSpPr>
          <p:spPr>
            <a:xfrm>
              <a:off x="4206779" y="5632317"/>
              <a:ext cx="1486592" cy="749854"/>
            </a:xfrm>
            <a:prstGeom prst="rect">
              <a:avLst/>
            </a:prstGeom>
          </p:spPr>
          <p:txBody>
            <a:bodyPr wrap="square">
              <a:spAutoFit/>
            </a:bodyPr>
            <a:lstStyle/>
            <a:p>
              <a:pPr algn="ctr"/>
              <a:r>
                <a:rPr lang="en-US" sz="2000" b="1">
                  <a:solidFill>
                    <a:prstClr val="black"/>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12" name="Rectangle 11">
              <a:extLst>
                <a:ext uri="{FF2B5EF4-FFF2-40B4-BE49-F238E27FC236}">
                  <a16:creationId xmlns:a16="http://schemas.microsoft.com/office/drawing/2014/main" id="{2E1BC2B3-E844-70A3-348E-B73A5BD0466A}"/>
                </a:ext>
              </a:extLst>
            </p:cNvPr>
            <p:cNvSpPr/>
            <p:nvPr/>
          </p:nvSpPr>
          <p:spPr>
            <a:xfrm>
              <a:off x="7590017" y="2718949"/>
              <a:ext cx="1109482" cy="749854"/>
            </a:xfrm>
            <a:prstGeom prst="rect">
              <a:avLst/>
            </a:prstGeom>
          </p:spPr>
          <p:txBody>
            <a:bodyPr wrap="square">
              <a:spAutoFit/>
            </a:bodyPr>
            <a:lstStyle/>
            <a:p>
              <a:pPr algn="ctr"/>
              <a:r>
                <a:rPr lang="en-US" sz="2000" b="1">
                  <a:solidFill>
                    <a:prstClr val="black"/>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3" name="Rectangle 12">
              <a:extLst>
                <a:ext uri="{FF2B5EF4-FFF2-40B4-BE49-F238E27FC236}">
                  <a16:creationId xmlns:a16="http://schemas.microsoft.com/office/drawing/2014/main" id="{5DE538F8-63E4-54CE-886D-8E5528F056F9}"/>
                </a:ext>
              </a:extLst>
            </p:cNvPr>
            <p:cNvSpPr/>
            <p:nvPr/>
          </p:nvSpPr>
          <p:spPr>
            <a:xfrm>
              <a:off x="11006744" y="5780583"/>
              <a:ext cx="1248756" cy="749854"/>
            </a:xfrm>
            <a:prstGeom prst="rect">
              <a:avLst/>
            </a:prstGeom>
          </p:spPr>
          <p:txBody>
            <a:bodyPr wrap="square">
              <a:spAutoFit/>
            </a:bodyPr>
            <a:lstStyle/>
            <a:p>
              <a:pPr algn="ctr"/>
              <a:r>
                <a:rPr lang="en-US" sz="2000" b="1">
                  <a:solidFill>
                    <a:prstClr val="black"/>
                  </a:solidFill>
                  <a:latin typeface="Open Sans" panose="020B0606030504020204" pitchFamily="34" charset="0"/>
                  <a:ea typeface="Open Sans" panose="020B0606030504020204" pitchFamily="34" charset="0"/>
                  <a:cs typeface="Open Sans" panose="020B0606030504020204" pitchFamily="34" charset="0"/>
                </a:rPr>
                <a:t>3</a:t>
              </a:r>
            </a:p>
          </p:txBody>
        </p:sp>
        <p:grpSp>
          <p:nvGrpSpPr>
            <p:cNvPr id="14" name="Group 13">
              <a:extLst>
                <a:ext uri="{FF2B5EF4-FFF2-40B4-BE49-F238E27FC236}">
                  <a16:creationId xmlns:a16="http://schemas.microsoft.com/office/drawing/2014/main" id="{18D8D110-E650-FE3E-6A30-B8489A618E95}"/>
                </a:ext>
              </a:extLst>
            </p:cNvPr>
            <p:cNvGrpSpPr/>
            <p:nvPr/>
          </p:nvGrpSpPr>
          <p:grpSpPr>
            <a:xfrm>
              <a:off x="5974476" y="3600931"/>
              <a:ext cx="4478402" cy="2114161"/>
              <a:chOff x="5974476" y="3992816"/>
              <a:chExt cx="4478402" cy="2114161"/>
            </a:xfrm>
          </p:grpSpPr>
          <p:sp>
            <p:nvSpPr>
              <p:cNvPr id="18" name="Freeform 5">
                <a:extLst>
                  <a:ext uri="{FF2B5EF4-FFF2-40B4-BE49-F238E27FC236}">
                    <a16:creationId xmlns:a16="http://schemas.microsoft.com/office/drawing/2014/main" id="{B7B5D04A-6053-23D3-9F92-CC575251BC41}"/>
                  </a:ext>
                </a:extLst>
              </p:cNvPr>
              <p:cNvSpPr>
                <a:spLocks/>
              </p:cNvSpPr>
              <p:nvPr/>
            </p:nvSpPr>
            <p:spPr bwMode="auto">
              <a:xfrm>
                <a:off x="5974476" y="3992816"/>
                <a:ext cx="4402041" cy="2031386"/>
              </a:xfrm>
              <a:custGeom>
                <a:avLst/>
                <a:gdLst>
                  <a:gd name="T0" fmla="*/ 12 w 1168"/>
                  <a:gd name="T1" fmla="*/ 322 h 538"/>
                  <a:gd name="T2" fmla="*/ 0 w 1168"/>
                  <a:gd name="T3" fmla="*/ 338 h 538"/>
                  <a:gd name="T4" fmla="*/ 256 w 1168"/>
                  <a:gd name="T5" fmla="*/ 519 h 538"/>
                  <a:gd name="T6" fmla="*/ 267 w 1168"/>
                  <a:gd name="T7" fmla="*/ 503 h 538"/>
                  <a:gd name="T8" fmla="*/ 795 w 1168"/>
                  <a:gd name="T9" fmla="*/ 413 h 538"/>
                  <a:gd name="T10" fmla="*/ 907 w 1168"/>
                  <a:gd name="T11" fmla="*/ 538 h 538"/>
                  <a:gd name="T12" fmla="*/ 1168 w 1168"/>
                  <a:gd name="T13" fmla="*/ 363 h 538"/>
                  <a:gd name="T14" fmla="*/ 977 w 1168"/>
                  <a:gd name="T15" fmla="*/ 157 h 538"/>
                  <a:gd name="T16" fmla="*/ 678 w 1168"/>
                  <a:gd name="T17" fmla="*/ 37 h 538"/>
                  <a:gd name="T18" fmla="*/ 12 w 1168"/>
                  <a:gd name="T19" fmla="*/ 3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538">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rgbClr val="9BBB5C"/>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4494E"/>
                  </a:solidFill>
                </a:endParaRPr>
              </a:p>
            </p:txBody>
          </p:sp>
          <p:sp>
            <p:nvSpPr>
              <p:cNvPr id="19" name="Up Arrow 15">
                <a:extLst>
                  <a:ext uri="{FF2B5EF4-FFF2-40B4-BE49-F238E27FC236}">
                    <a16:creationId xmlns:a16="http://schemas.microsoft.com/office/drawing/2014/main" id="{F2D01C79-6B60-4163-7AE0-4B62A651681C}"/>
                  </a:ext>
                </a:extLst>
              </p:cNvPr>
              <p:cNvSpPr/>
              <p:nvPr/>
            </p:nvSpPr>
            <p:spPr>
              <a:xfrm rot="8784812">
                <a:off x="9406247" y="5511891"/>
                <a:ext cx="1046631" cy="595086"/>
              </a:xfrm>
              <a:prstGeom prst="upArrow">
                <a:avLst/>
              </a:prstGeom>
              <a:solidFill>
                <a:srgbClr val="9BBB5C"/>
              </a:solidFill>
              <a:ln>
                <a:solidFill>
                  <a:srgbClr val="9BB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grpSp>
          <p:nvGrpSpPr>
            <p:cNvPr id="15" name="Group 14">
              <a:extLst>
                <a:ext uri="{FF2B5EF4-FFF2-40B4-BE49-F238E27FC236}">
                  <a16:creationId xmlns:a16="http://schemas.microsoft.com/office/drawing/2014/main" id="{D3008B82-D622-40A4-B757-4EA1A82A5CE2}"/>
                </a:ext>
              </a:extLst>
            </p:cNvPr>
            <p:cNvGrpSpPr/>
            <p:nvPr/>
          </p:nvGrpSpPr>
          <p:grpSpPr>
            <a:xfrm>
              <a:off x="5351064" y="4934982"/>
              <a:ext cx="1670910" cy="2966212"/>
              <a:chOff x="5351064" y="5326867"/>
              <a:chExt cx="1670910" cy="2966212"/>
            </a:xfrm>
          </p:grpSpPr>
          <p:sp>
            <p:nvSpPr>
              <p:cNvPr id="16" name="Freeform 6">
                <a:extLst>
                  <a:ext uri="{FF2B5EF4-FFF2-40B4-BE49-F238E27FC236}">
                    <a16:creationId xmlns:a16="http://schemas.microsoft.com/office/drawing/2014/main" id="{D339AADE-4DBC-319B-250D-C82904C6E5DD}"/>
                  </a:ext>
                </a:extLst>
              </p:cNvPr>
              <p:cNvSpPr>
                <a:spLocks/>
              </p:cNvSpPr>
              <p:nvPr/>
            </p:nvSpPr>
            <p:spPr bwMode="auto">
              <a:xfrm>
                <a:off x="5351064" y="5396551"/>
                <a:ext cx="1670910" cy="2896528"/>
              </a:xfrm>
              <a:custGeom>
                <a:avLst/>
                <a:gdLst>
                  <a:gd name="T0" fmla="*/ 184 w 444"/>
                  <a:gd name="T1" fmla="*/ 767 h 767"/>
                  <a:gd name="T2" fmla="*/ 444 w 444"/>
                  <a:gd name="T3" fmla="*/ 594 h 767"/>
                  <a:gd name="T4" fmla="*/ 404 w 444"/>
                  <a:gd name="T5" fmla="*/ 182 h 767"/>
                  <a:gd name="T6" fmla="*/ 147 w 444"/>
                  <a:gd name="T7" fmla="*/ 0 h 767"/>
                  <a:gd name="T8" fmla="*/ 184 w 444"/>
                  <a:gd name="T9" fmla="*/ 767 h 767"/>
                </a:gdLst>
                <a:ahLst/>
                <a:cxnLst>
                  <a:cxn ang="0">
                    <a:pos x="T0" y="T1"/>
                  </a:cxn>
                  <a:cxn ang="0">
                    <a:pos x="T2" y="T3"/>
                  </a:cxn>
                  <a:cxn ang="0">
                    <a:pos x="T4" y="T5"/>
                  </a:cxn>
                  <a:cxn ang="0">
                    <a:pos x="T6" y="T7"/>
                  </a:cxn>
                  <a:cxn ang="0">
                    <a:pos x="T8" y="T9"/>
                  </a:cxn>
                </a:cxnLst>
                <a:rect l="0" t="0" r="r" b="b"/>
                <a:pathLst>
                  <a:path w="444" h="767">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rgbClr val="F29B26"/>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4494E"/>
                  </a:solidFill>
                </a:endParaRPr>
              </a:p>
            </p:txBody>
          </p:sp>
          <p:sp>
            <p:nvSpPr>
              <p:cNvPr id="17" name="Up Arrow 2">
                <a:extLst>
                  <a:ext uri="{FF2B5EF4-FFF2-40B4-BE49-F238E27FC236}">
                    <a16:creationId xmlns:a16="http://schemas.microsoft.com/office/drawing/2014/main" id="{1DF60168-219D-C668-3E26-4E41FF484145}"/>
                  </a:ext>
                </a:extLst>
              </p:cNvPr>
              <p:cNvSpPr/>
              <p:nvPr/>
            </p:nvSpPr>
            <p:spPr>
              <a:xfrm rot="2121868">
                <a:off x="5910582" y="5326867"/>
                <a:ext cx="1105996" cy="595086"/>
              </a:xfrm>
              <a:prstGeom prst="upArrow">
                <a:avLst/>
              </a:prstGeom>
              <a:solidFill>
                <a:srgbClr val="F29B26"/>
              </a:solidFill>
              <a:ln>
                <a:solidFill>
                  <a:srgbClr val="F29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Denial-of-Service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5874332" y="760650"/>
            <a:ext cx="4599937" cy="365750"/>
          </a:xfrm>
          <a:prstGeom prst="rect">
            <a:avLst/>
          </a:prstGeom>
          <a:noFill/>
          <a:ln>
            <a:noFill/>
          </a:ln>
        </p:spPr>
      </p:pic>
      <p:sp>
        <p:nvSpPr>
          <p:cNvPr id="582" name="Google Shape;582;ge961dd843d_0_334"/>
          <p:cNvSpPr/>
          <p:nvPr/>
        </p:nvSpPr>
        <p:spPr>
          <a:xfrm>
            <a:off x="8192555" y="2879505"/>
            <a:ext cx="6604176" cy="4969316"/>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buFont typeface="Arial" panose="020B0604020202020204" pitchFamily="34" charset="0"/>
              <a:buChar char="•"/>
            </a:pPr>
            <a:r>
              <a:rPr lang="en-US" sz="2200">
                <a:solidFill>
                  <a:srgbClr val="3F3F3F"/>
                </a:solidFill>
                <a:latin typeface="Open Sans"/>
                <a:ea typeface="Open Sans"/>
                <a:cs typeface="Open Sans"/>
              </a:rPr>
              <a:t>A denial-of-service attack (DoS attack) is a cyber attack in which the perpetrator seeks to make a machine or network resource unavailable to its intended users by temporarily or indefinitely disrupting services of a host connected to the internet.</a:t>
            </a:r>
          </a:p>
          <a:p>
            <a:pPr marL="342900" indent="-342900">
              <a:buFont typeface="Arial" panose="020B0604020202020204" pitchFamily="34" charset="0"/>
              <a:buChar char="•"/>
            </a:pPr>
            <a:endParaRPr lang="en-IN" sz="2200">
              <a:solidFill>
                <a:srgbClr val="3F3F3F"/>
              </a:solidFill>
              <a:latin typeface="Open Sans"/>
              <a:ea typeface="Open Sans"/>
              <a:cs typeface="Open Sans"/>
            </a:endParaRPr>
          </a:p>
          <a:p>
            <a:pPr marL="342900" indent="-342900">
              <a:buFont typeface="Arial" panose="020B0604020202020204" pitchFamily="34" charset="0"/>
              <a:buChar char="•"/>
            </a:pPr>
            <a:r>
              <a:rPr lang="en-GB" sz="2200">
                <a:solidFill>
                  <a:srgbClr val="3F3F3F"/>
                </a:solidFill>
                <a:latin typeface="Open Sans"/>
                <a:ea typeface="Open Sans"/>
                <a:cs typeface="Open Sans"/>
              </a:rPr>
              <a:t>This can be accomplished by crashing the system, taking it offline, or sending an overwhelming number of requests that the machine cannot process.</a:t>
            </a:r>
            <a:endParaRPr lang="en-IN" sz="2200">
              <a:solidFill>
                <a:srgbClr val="3F3F3F"/>
              </a:solidFill>
              <a:latin typeface="Open Sans"/>
              <a:ea typeface="Open Sans"/>
              <a:cs typeface="Open Sans"/>
            </a:endParaRPr>
          </a:p>
        </p:txBody>
      </p:sp>
      <p:grpSp>
        <p:nvGrpSpPr>
          <p:cNvPr id="2" name="Group 1">
            <a:extLst>
              <a:ext uri="{FF2B5EF4-FFF2-40B4-BE49-F238E27FC236}">
                <a16:creationId xmlns:a16="http://schemas.microsoft.com/office/drawing/2014/main" id="{71ED53FE-E69D-7321-B04C-3675E5680D15}"/>
              </a:ext>
            </a:extLst>
          </p:cNvPr>
          <p:cNvGrpSpPr/>
          <p:nvPr/>
        </p:nvGrpSpPr>
        <p:grpSpPr>
          <a:xfrm>
            <a:off x="1451486" y="3060366"/>
            <a:ext cx="5558747" cy="5310106"/>
            <a:chOff x="8505958" y="3007579"/>
            <a:chExt cx="8138561" cy="7774527"/>
          </a:xfrm>
        </p:grpSpPr>
        <p:pic>
          <p:nvPicPr>
            <p:cNvPr id="10" name="Picture 9">
              <a:extLst>
                <a:ext uri="{FF2B5EF4-FFF2-40B4-BE49-F238E27FC236}">
                  <a16:creationId xmlns:a16="http://schemas.microsoft.com/office/drawing/2014/main" id="{7E5D5B43-4A3B-0ECA-5FA3-493666F9D4D2}"/>
                </a:ext>
              </a:extLst>
            </p:cNvPr>
            <p:cNvPicPr>
              <a:picLocks noChangeAspect="1"/>
            </p:cNvPicPr>
            <p:nvPr/>
          </p:nvPicPr>
          <p:blipFill>
            <a:blip r:embed="rId4"/>
            <a:stretch>
              <a:fillRect/>
            </a:stretch>
          </p:blipFill>
          <p:spPr>
            <a:xfrm rot="6720000">
              <a:off x="11487398" y="3382200"/>
              <a:ext cx="2265681" cy="3087604"/>
            </a:xfrm>
            <a:prstGeom prst="rect">
              <a:avLst/>
            </a:prstGeom>
          </p:spPr>
        </p:pic>
        <p:sp>
          <p:nvSpPr>
            <p:cNvPr id="13" name="TextBox 12">
              <a:extLst>
                <a:ext uri="{FF2B5EF4-FFF2-40B4-BE49-F238E27FC236}">
                  <a16:creationId xmlns:a16="http://schemas.microsoft.com/office/drawing/2014/main" id="{D36C8033-2228-ACEA-B8C0-23F744DB10AB}"/>
                </a:ext>
              </a:extLst>
            </p:cNvPr>
            <p:cNvSpPr txBox="1"/>
            <p:nvPr/>
          </p:nvSpPr>
          <p:spPr>
            <a:xfrm>
              <a:off x="12169126" y="3269753"/>
              <a:ext cx="3711517" cy="1216663"/>
            </a:xfrm>
            <a:prstGeom prst="rect">
              <a:avLst/>
            </a:prstGeom>
            <a:noFill/>
          </p:spPr>
          <p:txBody>
            <a:bodyPr wrap="square">
              <a:spAutoFit/>
            </a:bodyPr>
            <a:lstStyle/>
            <a:p>
              <a:r>
                <a:rPr lang="en-US" sz="2400">
                  <a:solidFill>
                    <a:srgbClr val="3F3F3F"/>
                  </a:solidFill>
                  <a:latin typeface="Open Sans"/>
                  <a:ea typeface="Open Sans"/>
                  <a:cs typeface="Open Sans"/>
                </a:rPr>
                <a:t>Bomb with HTTP request</a:t>
              </a:r>
            </a:p>
          </p:txBody>
        </p:sp>
        <p:pic>
          <p:nvPicPr>
            <p:cNvPr id="15" name="Picture 14">
              <a:extLst>
                <a:ext uri="{FF2B5EF4-FFF2-40B4-BE49-F238E27FC236}">
                  <a16:creationId xmlns:a16="http://schemas.microsoft.com/office/drawing/2014/main" id="{37769998-8556-4FDE-1C2F-E43F42B891AF}"/>
                </a:ext>
              </a:extLst>
            </p:cNvPr>
            <p:cNvPicPr>
              <a:picLocks noChangeAspect="1"/>
            </p:cNvPicPr>
            <p:nvPr/>
          </p:nvPicPr>
          <p:blipFill>
            <a:blip r:embed="rId5"/>
            <a:stretch>
              <a:fillRect/>
            </a:stretch>
          </p:blipFill>
          <p:spPr>
            <a:xfrm rot="-6660000">
              <a:off x="11409450" y="7360846"/>
              <a:ext cx="1268375" cy="1415243"/>
            </a:xfrm>
            <a:prstGeom prst="rect">
              <a:avLst/>
            </a:prstGeom>
          </p:spPr>
        </p:pic>
        <p:pic>
          <p:nvPicPr>
            <p:cNvPr id="16" name="Picture 15">
              <a:extLst>
                <a:ext uri="{FF2B5EF4-FFF2-40B4-BE49-F238E27FC236}">
                  <a16:creationId xmlns:a16="http://schemas.microsoft.com/office/drawing/2014/main" id="{81B3FFF2-BEBD-75BB-478C-78DB3374AC67}"/>
                </a:ext>
              </a:extLst>
            </p:cNvPr>
            <p:cNvPicPr>
              <a:picLocks noChangeAspect="1"/>
            </p:cNvPicPr>
            <p:nvPr/>
          </p:nvPicPr>
          <p:blipFill>
            <a:blip r:embed="rId5"/>
            <a:stretch>
              <a:fillRect/>
            </a:stretch>
          </p:blipFill>
          <p:spPr>
            <a:xfrm rot="-6660000">
              <a:off x="12488621" y="6849091"/>
              <a:ext cx="1268375" cy="1415243"/>
            </a:xfrm>
            <a:prstGeom prst="rect">
              <a:avLst/>
            </a:prstGeom>
          </p:spPr>
        </p:pic>
        <p:sp>
          <p:nvSpPr>
            <p:cNvPr id="18" name="TextBox 17">
              <a:extLst>
                <a:ext uri="{FF2B5EF4-FFF2-40B4-BE49-F238E27FC236}">
                  <a16:creationId xmlns:a16="http://schemas.microsoft.com/office/drawing/2014/main" id="{9F48776E-3A18-4681-2B71-2C184833F2B6}"/>
                </a:ext>
              </a:extLst>
            </p:cNvPr>
            <p:cNvSpPr txBox="1"/>
            <p:nvPr/>
          </p:nvSpPr>
          <p:spPr>
            <a:xfrm>
              <a:off x="13447241" y="7943227"/>
              <a:ext cx="3197278" cy="2838879"/>
            </a:xfrm>
            <a:prstGeom prst="rect">
              <a:avLst/>
            </a:prstGeom>
            <a:noFill/>
          </p:spPr>
          <p:txBody>
            <a:bodyPr wrap="square">
              <a:spAutoFit/>
            </a:bodyPr>
            <a:lstStyle/>
            <a:p>
              <a:r>
                <a:rPr lang="en-US" sz="2400">
                  <a:solidFill>
                    <a:srgbClr val="3F3F3F"/>
                  </a:solidFill>
                  <a:latin typeface="Open Sans"/>
                  <a:ea typeface="Open Sans"/>
                  <a:cs typeface="Open Sans"/>
                </a:rPr>
                <a:t>Legitimate request of user cannot go through and fail</a:t>
              </a:r>
            </a:p>
          </p:txBody>
        </p:sp>
        <p:pic>
          <p:nvPicPr>
            <p:cNvPr id="3" name="Picture 2">
              <a:extLst>
                <a:ext uri="{FF2B5EF4-FFF2-40B4-BE49-F238E27FC236}">
                  <a16:creationId xmlns:a16="http://schemas.microsoft.com/office/drawing/2014/main" id="{6C8B5D93-D5ED-FE16-1C0A-F4C3D2B19FF6}"/>
                </a:ext>
              </a:extLst>
            </p:cNvPr>
            <p:cNvPicPr>
              <a:picLocks noChangeAspect="1"/>
            </p:cNvPicPr>
            <p:nvPr/>
          </p:nvPicPr>
          <p:blipFill>
            <a:blip r:embed="rId6"/>
            <a:stretch>
              <a:fillRect/>
            </a:stretch>
          </p:blipFill>
          <p:spPr>
            <a:xfrm>
              <a:off x="8505958" y="3007579"/>
              <a:ext cx="2580640" cy="2438400"/>
            </a:xfrm>
            <a:prstGeom prst="rect">
              <a:avLst/>
            </a:prstGeom>
          </p:spPr>
        </p:pic>
        <p:pic>
          <p:nvPicPr>
            <p:cNvPr id="7" name="Picture 6">
              <a:extLst>
                <a:ext uri="{FF2B5EF4-FFF2-40B4-BE49-F238E27FC236}">
                  <a16:creationId xmlns:a16="http://schemas.microsoft.com/office/drawing/2014/main" id="{3753798A-48CC-D9A3-C7F8-705F378AB245}"/>
                </a:ext>
              </a:extLst>
            </p:cNvPr>
            <p:cNvPicPr>
              <a:picLocks noChangeAspect="1"/>
            </p:cNvPicPr>
            <p:nvPr/>
          </p:nvPicPr>
          <p:blipFill>
            <a:blip r:embed="rId7"/>
            <a:stretch>
              <a:fillRect/>
            </a:stretch>
          </p:blipFill>
          <p:spPr>
            <a:xfrm>
              <a:off x="8517352" y="6488827"/>
              <a:ext cx="2816357" cy="2636520"/>
            </a:xfrm>
            <a:prstGeom prst="rect">
              <a:avLst/>
            </a:prstGeom>
          </p:spPr>
        </p:pic>
        <p:pic>
          <p:nvPicPr>
            <p:cNvPr id="11" name="Picture 10">
              <a:extLst>
                <a:ext uri="{FF2B5EF4-FFF2-40B4-BE49-F238E27FC236}">
                  <a16:creationId xmlns:a16="http://schemas.microsoft.com/office/drawing/2014/main" id="{2F638B12-63F4-FAD8-9FFD-E6E52A9329BA}"/>
                </a:ext>
              </a:extLst>
            </p:cNvPr>
            <p:cNvPicPr>
              <a:picLocks noChangeAspect="1"/>
            </p:cNvPicPr>
            <p:nvPr/>
          </p:nvPicPr>
          <p:blipFill>
            <a:blip r:embed="rId8"/>
            <a:stretch>
              <a:fillRect/>
            </a:stretch>
          </p:blipFill>
          <p:spPr>
            <a:xfrm>
              <a:off x="14112429" y="4654985"/>
              <a:ext cx="2041066" cy="2901727"/>
            </a:xfrm>
            <a:prstGeom prst="rect">
              <a:avLst/>
            </a:prstGeom>
          </p:spPr>
        </p:pic>
        <p:pic>
          <p:nvPicPr>
            <p:cNvPr id="23" name="Picture 22">
              <a:extLst>
                <a:ext uri="{FF2B5EF4-FFF2-40B4-BE49-F238E27FC236}">
                  <a16:creationId xmlns:a16="http://schemas.microsoft.com/office/drawing/2014/main" id="{79312FFF-2B15-0645-D2DC-6291A02C76A5}"/>
                </a:ext>
              </a:extLst>
            </p:cNvPr>
            <p:cNvPicPr>
              <a:picLocks noChangeAspect="1"/>
            </p:cNvPicPr>
            <p:nvPr/>
          </p:nvPicPr>
          <p:blipFill>
            <a:blip r:embed="rId9"/>
            <a:stretch>
              <a:fillRect/>
            </a:stretch>
          </p:blipFill>
          <p:spPr>
            <a:xfrm>
              <a:off x="12025988" y="7269919"/>
              <a:ext cx="1102116" cy="942109"/>
            </a:xfrm>
            <a:prstGeom prst="rect">
              <a:avLst/>
            </a:prstGeom>
          </p:spPr>
        </p:pic>
      </p:grpSp>
    </p:spTree>
    <p:extLst>
      <p:ext uri="{BB962C8B-B14F-4D97-AF65-F5344CB8AC3E}">
        <p14:creationId xmlns:p14="http://schemas.microsoft.com/office/powerpoint/2010/main" val="17024609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SYN Flood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8309062" y="2879505"/>
            <a:ext cx="7264594" cy="4969316"/>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buFont typeface="Arial" panose="020B0604020202020204" pitchFamily="34" charset="0"/>
              <a:buChar char="•"/>
            </a:pPr>
            <a:r>
              <a:rPr lang="en-US" sz="2200">
                <a:solidFill>
                  <a:srgbClr val="3F3F3F"/>
                </a:solidFill>
                <a:latin typeface="Open Sans"/>
                <a:ea typeface="Open Sans"/>
                <a:cs typeface="Open Sans"/>
              </a:rPr>
              <a:t>A SYN flood (half-open attack) is a type of denial-of-service (DoS) attack that aims to make a server unavailable to legitimate traffic by consuming all available server resources. </a:t>
            </a:r>
          </a:p>
          <a:p>
            <a:pPr marL="342900" lvl="0" indent="-342900">
              <a:buFont typeface="Arial" panose="020B0604020202020204" pitchFamily="34" charset="0"/>
              <a:buChar char="•"/>
            </a:pPr>
            <a:endParaRPr lang="en-IN" sz="2200">
              <a:solidFill>
                <a:srgbClr val="3F3F3F"/>
              </a:solidFill>
              <a:latin typeface="Open Sans"/>
              <a:ea typeface="Open Sans"/>
              <a:cs typeface="Open Sans"/>
            </a:endParaRPr>
          </a:p>
          <a:p>
            <a:pPr marL="342900" lvl="0" indent="-342900">
              <a:buFont typeface="Arial" panose="020B0604020202020204" pitchFamily="34" charset="0"/>
              <a:buChar char="•"/>
            </a:pPr>
            <a:r>
              <a:rPr lang="en-US" sz="2200">
                <a:solidFill>
                  <a:srgbClr val="3F3F3F"/>
                </a:solidFill>
                <a:latin typeface="Open Sans"/>
                <a:ea typeface="Open Sans"/>
                <a:cs typeface="Open Sans"/>
              </a:rPr>
              <a:t>By repeatedly sending initial connection request (SYN) packets, the attacker can overwhelm all available ports on a targeted server machine, causing the targeted device to respond to legitimate traffic sluggishly or not at all.</a:t>
            </a:r>
            <a:endParaRPr lang="en-IN" sz="2200">
              <a:solidFill>
                <a:srgbClr val="3F3F3F"/>
              </a:solidFill>
              <a:latin typeface="Open Sans"/>
              <a:ea typeface="Open Sans"/>
              <a:cs typeface="Open Sans"/>
            </a:endParaRPr>
          </a:p>
        </p:txBody>
      </p:sp>
      <p:pic>
        <p:nvPicPr>
          <p:cNvPr id="2" name="Picture 1">
            <a:extLst>
              <a:ext uri="{FF2B5EF4-FFF2-40B4-BE49-F238E27FC236}">
                <a16:creationId xmlns:a16="http://schemas.microsoft.com/office/drawing/2014/main" id="{F7746C3A-28AB-870D-3AC1-2BB5C57874B0}"/>
              </a:ext>
            </a:extLst>
          </p:cNvPr>
          <p:cNvPicPr>
            <a:picLocks noChangeAspect="1"/>
          </p:cNvPicPr>
          <p:nvPr/>
        </p:nvPicPr>
        <p:blipFill>
          <a:blip r:embed="rId4"/>
          <a:stretch>
            <a:fillRect/>
          </a:stretch>
        </p:blipFill>
        <p:spPr>
          <a:xfrm>
            <a:off x="904107" y="2854801"/>
            <a:ext cx="7114223" cy="5018723"/>
          </a:xfrm>
          <a:prstGeom prst="rect">
            <a:avLst/>
          </a:prstGeom>
        </p:spPr>
      </p:pic>
    </p:spTree>
    <p:extLst>
      <p:ext uri="{BB962C8B-B14F-4D97-AF65-F5344CB8AC3E}">
        <p14:creationId xmlns:p14="http://schemas.microsoft.com/office/powerpoint/2010/main" val="1679089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Distributed Denial-of-Service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4806916" y="760650"/>
            <a:ext cx="6734768" cy="365750"/>
          </a:xfrm>
          <a:prstGeom prst="rect">
            <a:avLst/>
          </a:prstGeom>
          <a:noFill/>
          <a:ln>
            <a:noFill/>
          </a:ln>
        </p:spPr>
      </p:pic>
      <p:pic>
        <p:nvPicPr>
          <p:cNvPr id="3" name="Picture 2">
            <a:extLst>
              <a:ext uri="{FF2B5EF4-FFF2-40B4-BE49-F238E27FC236}">
                <a16:creationId xmlns:a16="http://schemas.microsoft.com/office/drawing/2014/main" id="{64392376-D5C2-E6D8-6B99-D1EE4553064D}"/>
              </a:ext>
            </a:extLst>
          </p:cNvPr>
          <p:cNvPicPr>
            <a:picLocks noChangeAspect="1"/>
          </p:cNvPicPr>
          <p:nvPr/>
        </p:nvPicPr>
        <p:blipFill>
          <a:blip r:embed="rId4"/>
          <a:stretch>
            <a:fillRect/>
          </a:stretch>
        </p:blipFill>
        <p:spPr>
          <a:xfrm>
            <a:off x="4879694" y="3477904"/>
            <a:ext cx="6496613" cy="2682472"/>
          </a:xfrm>
          <a:prstGeom prst="rect">
            <a:avLst/>
          </a:prstGeom>
        </p:spPr>
      </p:pic>
      <p:sp>
        <p:nvSpPr>
          <p:cNvPr id="2" name="TextBox 1">
            <a:extLst>
              <a:ext uri="{FF2B5EF4-FFF2-40B4-BE49-F238E27FC236}">
                <a16:creationId xmlns:a16="http://schemas.microsoft.com/office/drawing/2014/main" id="{1C2A186B-41DB-2A1C-EE52-782B6BD106EB}"/>
              </a:ext>
            </a:extLst>
          </p:cNvPr>
          <p:cNvSpPr txBox="1"/>
          <p:nvPr/>
        </p:nvSpPr>
        <p:spPr>
          <a:xfrm>
            <a:off x="1679790" y="1464400"/>
            <a:ext cx="12896421" cy="769441"/>
          </a:xfrm>
          <a:prstGeom prst="rect">
            <a:avLst/>
          </a:prstGeom>
          <a:noFill/>
        </p:spPr>
        <p:txBody>
          <a:bodyPr wrap="square" rtlCol="0">
            <a:spAutoFit/>
          </a:bodyPr>
          <a:lstStyle/>
          <a:p>
            <a:pPr algn="ctr"/>
            <a:r>
              <a:rPr lang="en-GB" sz="2200">
                <a:solidFill>
                  <a:schemeClr val="tx1">
                    <a:lumMod val="75000"/>
                    <a:lumOff val="25000"/>
                  </a:schemeClr>
                </a:solidFill>
                <a:latin typeface="Open Sans"/>
                <a:ea typeface="Open Sans"/>
                <a:cs typeface="Open Sans"/>
              </a:rPr>
              <a:t>In a typical DDoS attack, the hacker begins by exploiting a computer system and making it the DDoS master, which then identifies other vulnerable systems and gains control over them.</a:t>
            </a:r>
          </a:p>
        </p:txBody>
      </p:sp>
      <p:sp>
        <p:nvSpPr>
          <p:cNvPr id="4" name="Rectangle: Rounded Corners 3">
            <a:extLst>
              <a:ext uri="{FF2B5EF4-FFF2-40B4-BE49-F238E27FC236}">
                <a16:creationId xmlns:a16="http://schemas.microsoft.com/office/drawing/2014/main" id="{378999E0-D399-8D01-5CDF-3D3BF6343549}"/>
              </a:ext>
            </a:extLst>
          </p:cNvPr>
          <p:cNvSpPr/>
          <p:nvPr/>
        </p:nvSpPr>
        <p:spPr>
          <a:xfrm>
            <a:off x="1449388" y="7339914"/>
            <a:ext cx="13357224" cy="88690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a:solidFill>
                  <a:schemeClr val="tx1">
                    <a:lumMod val="75000"/>
                    <a:lumOff val="25000"/>
                  </a:schemeClr>
                </a:solidFill>
                <a:latin typeface="Open Sans"/>
                <a:ea typeface="Open Sans"/>
                <a:cs typeface="Open Sans"/>
              </a:rPr>
              <a:t>Their main aim is to prevent legitimate users from accessing a system or site. </a:t>
            </a:r>
            <a:endParaRPr lang="en-IN" sz="2200">
              <a:solidFill>
                <a:schemeClr val="tx1">
                  <a:lumMod val="75000"/>
                  <a:lumOff val="25000"/>
                </a:schemeClr>
              </a:solidFill>
              <a:latin typeface="Open Sans"/>
              <a:ea typeface="Open Sans"/>
              <a:cs typeface="Open Sans"/>
            </a:endParaRPr>
          </a:p>
        </p:txBody>
      </p:sp>
    </p:spTree>
    <p:extLst>
      <p:ext uri="{BB962C8B-B14F-4D97-AF65-F5344CB8AC3E}">
        <p14:creationId xmlns:p14="http://schemas.microsoft.com/office/powerpoint/2010/main" val="26646723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7"/>
          <p:cNvSpPr txBox="1">
            <a:spLocks noGrp="1"/>
          </p:cNvSpPr>
          <p:nvPr>
            <p:ph type="title"/>
          </p:nvPr>
        </p:nvSpPr>
        <p:spPr>
          <a:xfrm>
            <a:off x="0" y="192002"/>
            <a:ext cx="16276320" cy="687244"/>
          </a:xfrm>
          <a:prstGeom prst="rect">
            <a:avLst/>
          </a:prstGeom>
          <a:noFill/>
          <a:ln>
            <a:noFill/>
          </a:ln>
        </p:spPr>
        <p:txBody>
          <a:bodyPr spcFirstLastPara="1" wrap="square" lIns="45675" tIns="45675" rIns="45675" bIns="45675" anchor="ctr" anchorCtr="0">
            <a:normAutofit/>
          </a:bodyPr>
          <a:lstStyle/>
          <a:p>
            <a:pPr marL="0" marR="0" lvl="0" indent="0" algn="ctr" rtl="0">
              <a:lnSpc>
                <a:spcPct val="90000"/>
              </a:lnSpc>
              <a:spcBef>
                <a:spcPts val="0"/>
              </a:spcBef>
              <a:spcAft>
                <a:spcPts val="0"/>
              </a:spcAft>
              <a:buClr>
                <a:srgbClr val="3F3F3F"/>
              </a:buClr>
              <a:buSzPts val="3200"/>
              <a:buFont typeface="Open Sans"/>
              <a:buNone/>
            </a:pPr>
            <a:r>
              <a:rPr lang="en-US" b="1">
                <a:solidFill>
                  <a:srgbClr val="3F3F3F"/>
                </a:solidFill>
                <a:latin typeface="Open Sans"/>
                <a:ea typeface="Open Sans"/>
                <a:cs typeface="Open Sans"/>
                <a:sym typeface="Open Sans"/>
              </a:rPr>
              <a:t>Types of DDoS Attacks</a:t>
            </a:r>
            <a:endParaRPr>
              <a:solidFill>
                <a:srgbClr val="3F3F3F"/>
              </a:solidFill>
              <a:latin typeface="Open Sans"/>
              <a:ea typeface="Open Sans"/>
              <a:cs typeface="Open Sans"/>
              <a:sym typeface="Open Sans"/>
            </a:endParaRPr>
          </a:p>
        </p:txBody>
      </p:sp>
      <p:pic>
        <p:nvPicPr>
          <p:cNvPr id="1700" name="Google Shape;1700;p67"/>
          <p:cNvPicPr preferRelativeResize="0"/>
          <p:nvPr/>
        </p:nvPicPr>
        <p:blipFill rotWithShape="1">
          <a:blip r:embed="rId3">
            <a:alphaModFix/>
          </a:blip>
          <a:srcRect/>
          <a:stretch/>
        </p:blipFill>
        <p:spPr>
          <a:xfrm>
            <a:off x="5344494" y="771540"/>
            <a:ext cx="5549599" cy="365760"/>
          </a:xfrm>
          <a:prstGeom prst="rect">
            <a:avLst/>
          </a:prstGeom>
          <a:noFill/>
          <a:ln>
            <a:noFill/>
          </a:ln>
        </p:spPr>
      </p:pic>
      <p:grpSp>
        <p:nvGrpSpPr>
          <p:cNvPr id="1701" name="Google Shape;1701;p67"/>
          <p:cNvGrpSpPr/>
          <p:nvPr/>
        </p:nvGrpSpPr>
        <p:grpSpPr>
          <a:xfrm rot="5400000">
            <a:off x="874633" y="2846189"/>
            <a:ext cx="5789880" cy="4820194"/>
            <a:chOff x="2340286" y="3754690"/>
            <a:chExt cx="10804144" cy="2596895"/>
          </a:xfrm>
        </p:grpSpPr>
        <p:grpSp>
          <p:nvGrpSpPr>
            <p:cNvPr id="1702" name="Google Shape;1702;p67"/>
            <p:cNvGrpSpPr/>
            <p:nvPr/>
          </p:nvGrpSpPr>
          <p:grpSpPr>
            <a:xfrm>
              <a:off x="2340286" y="3754690"/>
              <a:ext cx="10804144" cy="2596895"/>
              <a:chOff x="990497" y="1599941"/>
              <a:chExt cx="10804144" cy="3005586"/>
            </a:xfrm>
          </p:grpSpPr>
          <p:grpSp>
            <p:nvGrpSpPr>
              <p:cNvPr id="1703" name="Google Shape;1703;p67"/>
              <p:cNvGrpSpPr/>
              <p:nvPr/>
            </p:nvGrpSpPr>
            <p:grpSpPr>
              <a:xfrm>
                <a:off x="990497" y="1599941"/>
                <a:ext cx="10804144" cy="3005586"/>
                <a:chOff x="1562534" y="4707250"/>
                <a:chExt cx="10804144" cy="3095793"/>
              </a:xfrm>
            </p:grpSpPr>
            <p:sp>
              <p:nvSpPr>
                <p:cNvPr id="1704" name="Google Shape;1704;p67"/>
                <p:cNvSpPr/>
                <p:nvPr/>
              </p:nvSpPr>
              <p:spPr>
                <a:xfrm>
                  <a:off x="1562534" y="4707250"/>
                  <a:ext cx="10804144" cy="3095793"/>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05" name="Google Shape;1705;p67"/>
                <p:cNvSpPr txBox="1"/>
                <p:nvPr/>
              </p:nvSpPr>
              <p:spPr>
                <a:xfrm rot="16200000">
                  <a:off x="1327896" y="5695576"/>
                  <a:ext cx="1932172" cy="1226671"/>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Network or volume </a:t>
                  </a:r>
                  <a:r>
                    <a:rPr lang="en-US" sz="2200" b="1">
                      <a:solidFill>
                        <a:schemeClr val="lt1"/>
                      </a:solidFill>
                      <a:latin typeface="Open Sans"/>
                      <a:ea typeface="Open Sans"/>
                      <a:cs typeface="Open Sans"/>
                      <a:sym typeface="Open Sans"/>
                    </a:rPr>
                    <a:t>c</a:t>
                  </a:r>
                  <a:r>
                    <a:rPr lang="en-US" sz="2200" b="1" i="0" u="none" strike="noStrike" cap="none">
                      <a:solidFill>
                        <a:schemeClr val="lt1"/>
                      </a:solidFill>
                      <a:latin typeface="Open Sans"/>
                      <a:ea typeface="Open Sans"/>
                      <a:cs typeface="Open Sans"/>
                      <a:sym typeface="Open Sans"/>
                    </a:rPr>
                    <a:t>entric </a:t>
                  </a:r>
                  <a:endParaRPr sz="2200" b="0" i="0" u="none" strike="noStrike" cap="none">
                    <a:solidFill>
                      <a:schemeClr val="lt1"/>
                    </a:solidFill>
                    <a:latin typeface="Open Sans"/>
                    <a:ea typeface="Open Sans"/>
                    <a:cs typeface="Open Sans"/>
                    <a:sym typeface="Open Sans"/>
                  </a:endParaRPr>
                </a:p>
              </p:txBody>
            </p:sp>
          </p:grpSp>
          <p:sp>
            <p:nvSpPr>
              <p:cNvPr id="1706" name="Google Shape;1706;p67"/>
              <p:cNvSpPr/>
              <p:nvPr/>
            </p:nvSpPr>
            <p:spPr>
              <a:xfrm>
                <a:off x="2523027" y="1703732"/>
                <a:ext cx="8940233"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07" name="Google Shape;1707;p67"/>
            <p:cNvSpPr txBox="1"/>
            <p:nvPr/>
          </p:nvSpPr>
          <p:spPr>
            <a:xfrm rot="16200000">
              <a:off x="7806321" y="2309685"/>
              <a:ext cx="2499379" cy="5405170"/>
            </a:xfrm>
            <a:prstGeom prst="rect">
              <a:avLst/>
            </a:prstGeom>
            <a:noFill/>
            <a:ln>
              <a:noFill/>
            </a:ln>
          </p:spPr>
          <p:txBody>
            <a:bodyPr spcFirstLastPara="1" wrap="square" lIns="91425" tIns="0" rIns="365750" bIns="457200" anchor="t" anchorCtr="0">
              <a:noAutofit/>
            </a:bodyPr>
            <a:lstStyle/>
            <a:p>
              <a:pPr lvl="1" algn="ctr">
                <a:buSzPts val="2200"/>
              </a:pPr>
              <a:r>
                <a:rPr lang="en-GB" sz="2200">
                  <a:solidFill>
                    <a:srgbClr val="3F3F3F"/>
                  </a:solidFill>
                  <a:latin typeface="Open Sans"/>
                  <a:ea typeface="Open Sans"/>
                  <a:cs typeface="Open Sans"/>
                </a:rPr>
                <a:t>These attacks use bots and botnets to flood the network layers with seemingly legitimate traffic, causing network operations to become extremely slow or to not work at all.</a:t>
              </a:r>
              <a:endParaRPr lang="en-US" sz="2200">
                <a:solidFill>
                  <a:srgbClr val="3F3F3F"/>
                </a:solidFill>
                <a:latin typeface="Open Sans"/>
                <a:ea typeface="Open Sans"/>
                <a:cs typeface="Open Sans"/>
              </a:endParaRPr>
            </a:p>
          </p:txBody>
        </p:sp>
      </p:grpSp>
      <p:grpSp>
        <p:nvGrpSpPr>
          <p:cNvPr id="1708" name="Google Shape;1708;p67"/>
          <p:cNvGrpSpPr/>
          <p:nvPr/>
        </p:nvGrpSpPr>
        <p:grpSpPr>
          <a:xfrm rot="5400000">
            <a:off x="9897238" y="2908615"/>
            <a:ext cx="5789882" cy="4695343"/>
            <a:chOff x="2340286" y="3754690"/>
            <a:chExt cx="10804144" cy="2596895"/>
          </a:xfrm>
        </p:grpSpPr>
        <p:grpSp>
          <p:nvGrpSpPr>
            <p:cNvPr id="1709" name="Google Shape;1709;p67"/>
            <p:cNvGrpSpPr/>
            <p:nvPr/>
          </p:nvGrpSpPr>
          <p:grpSpPr>
            <a:xfrm>
              <a:off x="2340286" y="3754690"/>
              <a:ext cx="10804144" cy="2596895"/>
              <a:chOff x="990497" y="1599941"/>
              <a:chExt cx="10804144" cy="3005586"/>
            </a:xfrm>
          </p:grpSpPr>
          <p:grpSp>
            <p:nvGrpSpPr>
              <p:cNvPr id="1710" name="Google Shape;1710;p67"/>
              <p:cNvGrpSpPr/>
              <p:nvPr/>
            </p:nvGrpSpPr>
            <p:grpSpPr>
              <a:xfrm>
                <a:off x="990497" y="1599941"/>
                <a:ext cx="10804144" cy="3005586"/>
                <a:chOff x="1562534" y="4707250"/>
                <a:chExt cx="10804144" cy="3095793"/>
              </a:xfrm>
            </p:grpSpPr>
            <p:sp>
              <p:nvSpPr>
                <p:cNvPr id="1711" name="Google Shape;1711;p67"/>
                <p:cNvSpPr/>
                <p:nvPr/>
              </p:nvSpPr>
              <p:spPr>
                <a:xfrm>
                  <a:off x="1562534" y="4707250"/>
                  <a:ext cx="10804144" cy="3095793"/>
                </a:xfrm>
                <a:prstGeom prst="roundRect">
                  <a:avLst>
                    <a:gd name="adj" fmla="val 8753"/>
                  </a:avLst>
                </a:prstGeom>
                <a:solidFill>
                  <a:srgbClr val="E78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12" name="Google Shape;1712;p67"/>
                <p:cNvSpPr txBox="1"/>
                <p:nvPr/>
              </p:nvSpPr>
              <p:spPr>
                <a:xfrm rot="16200000">
                  <a:off x="1340667" y="5789092"/>
                  <a:ext cx="1932172" cy="932170"/>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Application layer </a:t>
                  </a:r>
                  <a:endParaRPr sz="2200" b="0" i="0" u="none" strike="noStrike" cap="none">
                    <a:solidFill>
                      <a:schemeClr val="lt1"/>
                    </a:solidFill>
                    <a:latin typeface="Open Sans"/>
                    <a:ea typeface="Open Sans"/>
                    <a:cs typeface="Open Sans"/>
                    <a:sym typeface="Open Sans"/>
                  </a:endParaRPr>
                </a:p>
              </p:txBody>
            </p:sp>
          </p:grpSp>
          <p:sp>
            <p:nvSpPr>
              <p:cNvPr id="1713" name="Google Shape;1713;p67"/>
              <p:cNvSpPr/>
              <p:nvPr/>
            </p:nvSpPr>
            <p:spPr>
              <a:xfrm>
                <a:off x="2473633" y="1703732"/>
                <a:ext cx="8989625" cy="2798064"/>
              </a:xfrm>
              <a:prstGeom prst="roundRect">
                <a:avLst>
                  <a:gd name="adj" fmla="val 8118"/>
                </a:avLst>
              </a:prstGeom>
              <a:solidFill>
                <a:schemeClr val="lt1"/>
              </a:solidFill>
              <a:ln w="38100" cap="flat" cmpd="sng">
                <a:solidFill>
                  <a:srgbClr val="D26A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14" name="Google Shape;1714;p67"/>
            <p:cNvSpPr txBox="1"/>
            <p:nvPr/>
          </p:nvSpPr>
          <p:spPr>
            <a:xfrm rot="16200000">
              <a:off x="7496725" y="2612979"/>
              <a:ext cx="2417591" cy="4704190"/>
            </a:xfrm>
            <a:prstGeom prst="rect">
              <a:avLst/>
            </a:prstGeom>
            <a:noFill/>
            <a:ln>
              <a:noFill/>
            </a:ln>
          </p:spPr>
          <p:txBody>
            <a:bodyPr spcFirstLastPara="1" wrap="square" lIns="91425" tIns="0" rIns="365750" bIns="457200" anchor="t" anchorCtr="0">
              <a:noAutofit/>
            </a:bodyPr>
            <a:lstStyle/>
            <a:p>
              <a:pPr lvl="1" algn="ctr">
                <a:buSzPts val="2200"/>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These attacks exhaust resources by consuming too much of the application's resources. They target the layer managing HTTP and SMTP communication.</a:t>
              </a:r>
              <a:endPara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3" name="Picture 2">
            <a:extLst>
              <a:ext uri="{FF2B5EF4-FFF2-40B4-BE49-F238E27FC236}">
                <a16:creationId xmlns:a16="http://schemas.microsoft.com/office/drawing/2014/main" id="{D26EB101-BC21-B15E-B48F-BE7B8521D0F5}"/>
              </a:ext>
            </a:extLst>
          </p:cNvPr>
          <p:cNvPicPr>
            <a:picLocks noChangeAspect="1"/>
          </p:cNvPicPr>
          <p:nvPr/>
        </p:nvPicPr>
        <p:blipFill>
          <a:blip r:embed="rId4"/>
          <a:srcRect/>
          <a:stretch/>
        </p:blipFill>
        <p:spPr>
          <a:xfrm>
            <a:off x="6860397" y="3391675"/>
            <a:ext cx="3641240" cy="364124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6243510" y="293405"/>
            <a:ext cx="3768981" cy="480131"/>
          </a:xfrm>
          <a:prstGeom prst="rect">
            <a:avLst/>
          </a:prstGeom>
          <a:noFill/>
        </p:spPr>
        <p:txBody>
          <a:bodyPr wrap="none" rtlCol="0">
            <a:spAutoFit/>
          </a:bodyPr>
          <a:lstStyle/>
          <a:p>
            <a:pPr algn="ctr">
              <a:lnSpc>
                <a:spcPct val="90000"/>
              </a:lnSpc>
              <a:buClr>
                <a:srgbClr val="3F3F3F"/>
              </a:buClr>
              <a:buSzPts val="3200"/>
            </a:pPr>
            <a:r>
              <a:rPr lang="en-US" sz="2800" b="1">
                <a:solidFill>
                  <a:srgbClr val="3F3F3F"/>
                </a:solidFill>
                <a:latin typeface="Open Sans"/>
                <a:ea typeface="Open Sans"/>
                <a:cs typeface="Open Sans"/>
                <a:sym typeface="Open Sans"/>
              </a:rPr>
              <a:t>DoS vs. DDoS Attack</a:t>
            </a:r>
            <a:endParaRPr lang="id-ID" sz="2800" b="1">
              <a:solidFill>
                <a:srgbClr val="3F3F3F"/>
              </a:solidFill>
              <a:latin typeface="Open Sans"/>
              <a:ea typeface="Open Sans"/>
              <a:cs typeface="Open Sans"/>
              <a:sym typeface="Open Sans"/>
            </a:endParaRPr>
          </a:p>
        </p:txBody>
      </p:sp>
      <p:pic>
        <p:nvPicPr>
          <p:cNvPr id="2" name="Google Shape;1700;p67">
            <a:extLst>
              <a:ext uri="{FF2B5EF4-FFF2-40B4-BE49-F238E27FC236}">
                <a16:creationId xmlns:a16="http://schemas.microsoft.com/office/drawing/2014/main" id="{96CD4697-83AD-A9D7-9A2F-9C48942EFB05}"/>
              </a:ext>
            </a:extLst>
          </p:cNvPr>
          <p:cNvPicPr preferRelativeResize="0"/>
          <p:nvPr/>
        </p:nvPicPr>
        <p:blipFill rotWithShape="1">
          <a:blip r:embed="rId3">
            <a:alphaModFix/>
          </a:blip>
          <a:srcRect/>
          <a:stretch/>
        </p:blipFill>
        <p:spPr>
          <a:xfrm>
            <a:off x="5596748" y="771540"/>
            <a:ext cx="5045090" cy="365760"/>
          </a:xfrm>
          <a:prstGeom prst="rect">
            <a:avLst/>
          </a:prstGeom>
          <a:noFill/>
          <a:ln>
            <a:noFill/>
          </a:ln>
        </p:spPr>
      </p:pic>
      <p:grpSp>
        <p:nvGrpSpPr>
          <p:cNvPr id="19" name="Group 18">
            <a:extLst>
              <a:ext uri="{FF2B5EF4-FFF2-40B4-BE49-F238E27FC236}">
                <a16:creationId xmlns:a16="http://schemas.microsoft.com/office/drawing/2014/main" id="{71E0BEA7-B70D-BDB6-2336-EA98DB04872E}"/>
              </a:ext>
            </a:extLst>
          </p:cNvPr>
          <p:cNvGrpSpPr/>
          <p:nvPr/>
        </p:nvGrpSpPr>
        <p:grpSpPr>
          <a:xfrm>
            <a:off x="3258142" y="2364249"/>
            <a:ext cx="9739717" cy="5865352"/>
            <a:chOff x="3223908" y="2364248"/>
            <a:chExt cx="9739717" cy="6282429"/>
          </a:xfrm>
        </p:grpSpPr>
        <p:grpSp>
          <p:nvGrpSpPr>
            <p:cNvPr id="20" name="Group 19">
              <a:extLst>
                <a:ext uri="{FF2B5EF4-FFF2-40B4-BE49-F238E27FC236}">
                  <a16:creationId xmlns:a16="http://schemas.microsoft.com/office/drawing/2014/main" id="{D00CE191-1851-BAE1-004D-724510DE5AD7}"/>
                </a:ext>
              </a:extLst>
            </p:cNvPr>
            <p:cNvGrpSpPr/>
            <p:nvPr/>
          </p:nvGrpSpPr>
          <p:grpSpPr>
            <a:xfrm>
              <a:off x="3264984" y="2364248"/>
              <a:ext cx="4380249" cy="6282428"/>
              <a:chOff x="1930133" y="2184880"/>
              <a:chExt cx="4381009" cy="5988309"/>
            </a:xfrm>
          </p:grpSpPr>
          <p:sp>
            <p:nvSpPr>
              <p:cNvPr id="26" name="Rectangle 25">
                <a:extLst>
                  <a:ext uri="{FF2B5EF4-FFF2-40B4-BE49-F238E27FC236}">
                    <a16:creationId xmlns:a16="http://schemas.microsoft.com/office/drawing/2014/main" id="{3B5B7D21-F93E-0D22-3557-4A8D81B8B198}"/>
                  </a:ext>
                </a:extLst>
              </p:cNvPr>
              <p:cNvSpPr/>
              <p:nvPr/>
            </p:nvSpPr>
            <p:spPr>
              <a:xfrm>
                <a:off x="1936592" y="3001298"/>
                <a:ext cx="4362141" cy="5171891"/>
              </a:xfrm>
              <a:prstGeom prst="rect">
                <a:avLst/>
              </a:prstGeom>
              <a:solidFill>
                <a:srgbClr val="F6F6F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ounded Rectangular Callout 12">
                <a:extLst>
                  <a:ext uri="{FF2B5EF4-FFF2-40B4-BE49-F238E27FC236}">
                    <a16:creationId xmlns:a16="http://schemas.microsoft.com/office/drawing/2014/main" id="{32B75360-3E3E-52AA-28AE-46A286A2C1BE}"/>
                  </a:ext>
                </a:extLst>
              </p:cNvPr>
              <p:cNvSpPr/>
              <p:nvPr/>
            </p:nvSpPr>
            <p:spPr>
              <a:xfrm>
                <a:off x="1930133" y="2184880"/>
                <a:ext cx="4381009" cy="94775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609397A2-773A-4399-01CE-A2FA0FF3640E}"/>
                  </a:ext>
                </a:extLst>
              </p:cNvPr>
              <p:cNvSpPr/>
              <p:nvPr/>
            </p:nvSpPr>
            <p:spPr>
              <a:xfrm>
                <a:off x="3418932" y="2489459"/>
                <a:ext cx="1699799" cy="439920"/>
              </a:xfrm>
              <a:prstGeom prst="rect">
                <a:avLst/>
              </a:prstGeom>
            </p:spPr>
            <p:txBody>
              <a:bodyPr wrap="none">
                <a:spAutoFit/>
              </a:bodyPr>
              <a:lstStyle/>
              <a:p>
                <a:pPr algn="r" defTabSz="914217"/>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DoS attack</a:t>
                </a:r>
              </a:p>
            </p:txBody>
          </p:sp>
        </p:grpSp>
        <p:sp>
          <p:nvSpPr>
            <p:cNvPr id="21" name="Rectangle 20">
              <a:extLst>
                <a:ext uri="{FF2B5EF4-FFF2-40B4-BE49-F238E27FC236}">
                  <a16:creationId xmlns:a16="http://schemas.microsoft.com/office/drawing/2014/main" id="{1B0B5F45-2A19-77E6-0732-2AFF96505D60}"/>
                </a:ext>
              </a:extLst>
            </p:cNvPr>
            <p:cNvSpPr/>
            <p:nvPr/>
          </p:nvSpPr>
          <p:spPr>
            <a:xfrm>
              <a:off x="8582098" y="3220765"/>
              <a:ext cx="4361384" cy="5425912"/>
            </a:xfrm>
            <a:prstGeom prst="rect">
              <a:avLst/>
            </a:prstGeom>
            <a:solidFill>
              <a:srgbClr val="F2F2F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ular Callout 12">
              <a:extLst>
                <a:ext uri="{FF2B5EF4-FFF2-40B4-BE49-F238E27FC236}">
                  <a16:creationId xmlns:a16="http://schemas.microsoft.com/office/drawing/2014/main" id="{A36A1D9C-69FF-5466-9BFF-A28E2A883EA9}"/>
                </a:ext>
              </a:extLst>
            </p:cNvPr>
            <p:cNvSpPr/>
            <p:nvPr/>
          </p:nvSpPr>
          <p:spPr>
            <a:xfrm>
              <a:off x="8561955" y="2365981"/>
              <a:ext cx="4380248" cy="99257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59593DF-7C72-B21B-0E09-6DF4950A9530}"/>
                </a:ext>
              </a:extLst>
            </p:cNvPr>
            <p:cNvSpPr/>
            <p:nvPr/>
          </p:nvSpPr>
          <p:spPr>
            <a:xfrm>
              <a:off x="10020306" y="2689031"/>
              <a:ext cx="1907895" cy="461527"/>
            </a:xfrm>
            <a:prstGeom prst="rect">
              <a:avLst/>
            </a:prstGeom>
          </p:spPr>
          <p:txBody>
            <a:bodyPr wrap="none">
              <a:spAutoFit/>
            </a:bodyPr>
            <a:lstStyle/>
            <a:p>
              <a:pPr algn="r" defTabSz="914217"/>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DDoS attack</a:t>
              </a:r>
            </a:p>
          </p:txBody>
        </p:sp>
        <p:sp>
          <p:nvSpPr>
            <p:cNvPr id="24" name="Rectangle 23">
              <a:extLst>
                <a:ext uri="{FF2B5EF4-FFF2-40B4-BE49-F238E27FC236}">
                  <a16:creationId xmlns:a16="http://schemas.microsoft.com/office/drawing/2014/main" id="{F3FF7BF8-53B3-AF1D-139E-938B925E02FD}"/>
                </a:ext>
              </a:extLst>
            </p:cNvPr>
            <p:cNvSpPr/>
            <p:nvPr/>
          </p:nvSpPr>
          <p:spPr>
            <a:xfrm>
              <a:off x="3223908" y="4585500"/>
              <a:ext cx="4380249" cy="1938992"/>
            </a:xfrm>
            <a:prstGeom prst="rect">
              <a:avLst/>
            </a:prstGeom>
          </p:spPr>
          <p:txBody>
            <a:bodyPr wrap="square">
              <a:spAutoFit/>
            </a:bodyPr>
            <a:lstStyle/>
            <a:p>
              <a:pPr algn="ctr">
                <a:spcAft>
                  <a:spcPts val="1250"/>
                </a:spcAft>
                <a:buSzPct val="80000"/>
                <a:defRPr/>
              </a:pPr>
              <a:r>
                <a:rPr lang="en-GB" sz="2400">
                  <a:solidFill>
                    <a:srgbClr val="3F3F3F"/>
                  </a:solidFill>
                  <a:latin typeface="Open Sans"/>
                  <a:ea typeface="Open Sans"/>
                  <a:cs typeface="Open Sans"/>
                </a:rPr>
                <a:t>A</a:t>
              </a:r>
              <a:r>
                <a:rPr lang="en-GB" sz="2400" b="0" i="0" u="none" strike="noStrike" cap="none">
                  <a:solidFill>
                    <a:srgbClr val="3F3F3F"/>
                  </a:solidFill>
                  <a:latin typeface="Open Sans"/>
                  <a:ea typeface="Open Sans"/>
                  <a:cs typeface="Open Sans"/>
                  <a:sym typeface="Arial"/>
                </a:rPr>
                <a:t> hacker uses a single internet connection to either exploit a software vulnerability or flood a target with fake requests.</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a:extLst>
                <a:ext uri="{FF2B5EF4-FFF2-40B4-BE49-F238E27FC236}">
                  <a16:creationId xmlns:a16="http://schemas.microsoft.com/office/drawing/2014/main" id="{D2646CA5-DFBC-CFE4-C8CA-048409BBD973}"/>
                </a:ext>
              </a:extLst>
            </p:cNvPr>
            <p:cNvSpPr/>
            <p:nvPr/>
          </p:nvSpPr>
          <p:spPr>
            <a:xfrm>
              <a:off x="8671580" y="4585500"/>
              <a:ext cx="4292045" cy="1681276"/>
            </a:xfrm>
            <a:prstGeom prst="rect">
              <a:avLst/>
            </a:prstGeom>
          </p:spPr>
          <p:txBody>
            <a:bodyPr wrap="square">
              <a:spAutoFit/>
            </a:bodyPr>
            <a:lstStyle/>
            <a:p>
              <a:pPr algn="ctr"/>
              <a:r>
                <a:rPr lang="en-GB" sz="2400" b="0" i="0" u="none" strike="noStrike" cap="none">
                  <a:solidFill>
                    <a:srgbClr val="3F3F3F"/>
                  </a:solidFill>
                  <a:latin typeface="Open Sans"/>
                  <a:ea typeface="Open Sans"/>
                  <a:cs typeface="Open Sans"/>
                  <a:sym typeface="Arial"/>
                </a:rPr>
                <a:t>A hacker launches attacks from multiple connected devices that are distributed across the internet.</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787105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099"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Smurf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27200" y="760650"/>
            <a:ext cx="3801601" cy="365750"/>
          </a:xfrm>
          <a:prstGeom prst="rect">
            <a:avLst/>
          </a:prstGeom>
          <a:noFill/>
          <a:ln>
            <a:noFill/>
          </a:ln>
        </p:spPr>
      </p:pic>
      <p:pic>
        <p:nvPicPr>
          <p:cNvPr id="2" name="Picture 1">
            <a:extLst>
              <a:ext uri="{FF2B5EF4-FFF2-40B4-BE49-F238E27FC236}">
                <a16:creationId xmlns:a16="http://schemas.microsoft.com/office/drawing/2014/main" id="{9EE3A0BB-4258-E977-751C-A4230F49BA35}"/>
              </a:ext>
            </a:extLst>
          </p:cNvPr>
          <p:cNvPicPr>
            <a:picLocks noChangeAspect="1"/>
          </p:cNvPicPr>
          <p:nvPr/>
        </p:nvPicPr>
        <p:blipFill>
          <a:blip r:embed="rId4"/>
          <a:stretch>
            <a:fillRect/>
          </a:stretch>
        </p:blipFill>
        <p:spPr>
          <a:xfrm>
            <a:off x="2049099" y="3258905"/>
            <a:ext cx="12157803" cy="4603260"/>
          </a:xfrm>
          <a:prstGeom prst="rect">
            <a:avLst/>
          </a:prstGeom>
        </p:spPr>
      </p:pic>
      <p:sp>
        <p:nvSpPr>
          <p:cNvPr id="3" name="TextBox 2">
            <a:extLst>
              <a:ext uri="{FF2B5EF4-FFF2-40B4-BE49-F238E27FC236}">
                <a16:creationId xmlns:a16="http://schemas.microsoft.com/office/drawing/2014/main" id="{F26B9161-B1D5-D872-82E2-07CE0F19443C}"/>
              </a:ext>
            </a:extLst>
          </p:cNvPr>
          <p:cNvSpPr txBox="1"/>
          <p:nvPr/>
        </p:nvSpPr>
        <p:spPr>
          <a:xfrm>
            <a:off x="1613615" y="1295400"/>
            <a:ext cx="13028771" cy="769441"/>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rPr>
              <a:t>It is a distributed denial-of-service (DDoS) attack in which an attacker attempts to flood a targeted server with Internet Control Message Protocol (ICMP) packets.</a:t>
            </a:r>
            <a:endParaRPr lang="en-IN" sz="2200">
              <a:solidFill>
                <a:schemeClr val="tx1">
                  <a:lumMod val="75000"/>
                  <a:lumOff val="25000"/>
                </a:schemeClr>
              </a:solidFill>
            </a:endParaRPr>
          </a:p>
        </p:txBody>
      </p:sp>
    </p:spTree>
    <p:extLst>
      <p:ext uri="{BB962C8B-B14F-4D97-AF65-F5344CB8AC3E}">
        <p14:creationId xmlns:p14="http://schemas.microsoft.com/office/powerpoint/2010/main" val="35390758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AA5B373-8E18-F04D-A30F-B68A285E8599}"/>
              </a:ext>
            </a:extLst>
          </p:cNvPr>
          <p:cNvSpPr/>
          <p:nvPr/>
        </p:nvSpPr>
        <p:spPr>
          <a:xfrm>
            <a:off x="3916510" y="2011681"/>
            <a:ext cx="3065417" cy="1704704"/>
          </a:xfrm>
          <a:prstGeom prst="roundRect">
            <a:avLst>
              <a:gd name="adj" fmla="val 758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The request is sent to an intermediate IP broadcast network.</a:t>
            </a:r>
            <a:endParaRPr lang="en-IN" sz="2200">
              <a:solidFill>
                <a:schemeClr val="tx1">
                  <a:lumMod val="75000"/>
                  <a:lumOff val="25000"/>
                </a:schemeClr>
              </a:solidFill>
              <a:latin typeface="Open Sans"/>
              <a:ea typeface="Open Sans"/>
              <a:cs typeface="Open Sans"/>
            </a:endParaRPr>
          </a:p>
        </p:txBody>
      </p:sp>
      <p:sp>
        <p:nvSpPr>
          <p:cNvPr id="27" name="Rounded Rectangle 26">
            <a:extLst>
              <a:ext uri="{FF2B5EF4-FFF2-40B4-BE49-F238E27FC236}">
                <a16:creationId xmlns:a16="http://schemas.microsoft.com/office/drawing/2014/main" id="{35C4F656-F39A-854B-8084-EF3EA94ADD12}"/>
              </a:ext>
            </a:extLst>
          </p:cNvPr>
          <p:cNvSpPr/>
          <p:nvPr/>
        </p:nvSpPr>
        <p:spPr>
          <a:xfrm>
            <a:off x="9274075" y="2011681"/>
            <a:ext cx="3065416" cy="1704703"/>
          </a:xfrm>
          <a:prstGeom prst="roundRect">
            <a:avLst>
              <a:gd name="adj" fmla="val 758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Each host sends an ICMP response to the spoofed source address.</a:t>
            </a:r>
            <a:endParaRPr lang="en-IN" sz="2200">
              <a:solidFill>
                <a:schemeClr val="tx1">
                  <a:lumMod val="75000"/>
                  <a:lumOff val="25000"/>
                </a:schemeClr>
              </a:solidFill>
              <a:latin typeface="Open Sans"/>
              <a:ea typeface="Open Sans"/>
              <a:cs typeface="Open Sans"/>
            </a:endParaRPr>
          </a:p>
        </p:txBody>
      </p:sp>
      <p:sp>
        <p:nvSpPr>
          <p:cNvPr id="26" name="Rounded Rectangle 25">
            <a:extLst>
              <a:ext uri="{FF2B5EF4-FFF2-40B4-BE49-F238E27FC236}">
                <a16:creationId xmlns:a16="http://schemas.microsoft.com/office/drawing/2014/main" id="{DA1B324F-B74D-4C4F-A818-5A7327265104}"/>
              </a:ext>
            </a:extLst>
          </p:cNvPr>
          <p:cNvSpPr/>
          <p:nvPr/>
        </p:nvSpPr>
        <p:spPr>
          <a:xfrm>
            <a:off x="11952853" y="6464415"/>
            <a:ext cx="3065417" cy="1713755"/>
          </a:xfrm>
          <a:prstGeom prst="roundRect">
            <a:avLst>
              <a:gd name="adj" fmla="val 7584"/>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With enough ICMP responses forwarded, the target server is brought down.</a:t>
            </a:r>
            <a:endParaRPr lang="en-IN" sz="2200">
              <a:solidFill>
                <a:schemeClr val="tx1">
                  <a:lumMod val="75000"/>
                  <a:lumOff val="25000"/>
                </a:schemeClr>
              </a:solidFill>
              <a:latin typeface="Open Sans"/>
              <a:ea typeface="Open Sans"/>
              <a:cs typeface="Open Sans"/>
            </a:endParaRPr>
          </a:p>
        </p:txBody>
      </p:sp>
      <p:sp>
        <p:nvSpPr>
          <p:cNvPr id="25" name="Rounded Rectangle 24">
            <a:extLst>
              <a:ext uri="{FF2B5EF4-FFF2-40B4-BE49-F238E27FC236}">
                <a16:creationId xmlns:a16="http://schemas.microsoft.com/office/drawing/2014/main" id="{C7F4FD5C-842B-CE44-8467-B6A5D729DA68}"/>
              </a:ext>
            </a:extLst>
          </p:cNvPr>
          <p:cNvSpPr/>
          <p:nvPr/>
        </p:nvSpPr>
        <p:spPr>
          <a:xfrm>
            <a:off x="6595290" y="6542313"/>
            <a:ext cx="3084281" cy="1574713"/>
          </a:xfrm>
          <a:prstGeom prst="roundRect">
            <a:avLst>
              <a:gd name="adj" fmla="val 7584"/>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The request is transmitted to all the network hosts on the network.</a:t>
            </a:r>
            <a:endParaRPr lang="en-IN" sz="2200">
              <a:solidFill>
                <a:schemeClr val="tx1">
                  <a:lumMod val="75000"/>
                  <a:lumOff val="25000"/>
                </a:schemeClr>
              </a:solidFill>
              <a:latin typeface="Open Sans"/>
              <a:ea typeface="Open Sans"/>
              <a:cs typeface="Open Sans"/>
            </a:endParaRPr>
          </a:p>
        </p:txBody>
      </p:sp>
      <p:sp>
        <p:nvSpPr>
          <p:cNvPr id="15" name="Rounded Rectangle 14">
            <a:extLst>
              <a:ext uri="{FF2B5EF4-FFF2-40B4-BE49-F238E27FC236}">
                <a16:creationId xmlns:a16="http://schemas.microsoft.com/office/drawing/2014/main" id="{523A46A7-E52E-3943-A624-F1938638A4BC}"/>
              </a:ext>
            </a:extLst>
          </p:cNvPr>
          <p:cNvSpPr/>
          <p:nvPr/>
        </p:nvSpPr>
        <p:spPr>
          <a:xfrm>
            <a:off x="938542" y="6426552"/>
            <a:ext cx="4105174" cy="1905402"/>
          </a:xfrm>
          <a:prstGeom prst="roundRect">
            <a:avLst>
              <a:gd name="adj" fmla="val 758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rPr>
              <a:t>Smurf malware is used to generate a fake Echo request containing a spoofed source IP, which is the target server address.</a:t>
            </a:r>
            <a:endParaRPr lang="en-IN" sz="2200">
              <a:solidFill>
                <a:schemeClr val="tx1">
                  <a:lumMod val="75000"/>
                  <a:lumOff val="25000"/>
                </a:schemeClr>
              </a:solidFill>
              <a:latin typeface="Open Sans"/>
              <a:ea typeface="Open Sans"/>
              <a:cs typeface="Open Sans"/>
            </a:endParaRPr>
          </a:p>
        </p:txBody>
      </p:sp>
      <p:cxnSp>
        <p:nvCxnSpPr>
          <p:cNvPr id="30" name="Straight Connector 29">
            <a:extLst>
              <a:ext uri="{FF2B5EF4-FFF2-40B4-BE49-F238E27FC236}">
                <a16:creationId xmlns:a16="http://schemas.microsoft.com/office/drawing/2014/main" id="{23C6FE28-7082-7D40-832B-D7B6ED14C7FA}"/>
              </a:ext>
            </a:extLst>
          </p:cNvPr>
          <p:cNvCxnSpPr>
            <a:cxnSpLocks/>
            <a:stCxn id="15" idx="0"/>
          </p:cNvCxnSpPr>
          <p:nvPr/>
        </p:nvCxnSpPr>
        <p:spPr>
          <a:xfrm flipH="1" flipV="1">
            <a:off x="2981698" y="6076579"/>
            <a:ext cx="9431" cy="349973"/>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AE41E25-858E-6D43-8B7A-5F94CE66D71B}"/>
              </a:ext>
            </a:extLst>
          </p:cNvPr>
          <p:cNvCxnSpPr/>
          <p:nvPr/>
        </p:nvCxnSpPr>
        <p:spPr>
          <a:xfrm flipH="1" flipV="1">
            <a:off x="8127996" y="6043748"/>
            <a:ext cx="1" cy="51531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B0E3C07-316E-B60F-AA02-98CBC6752DD9}"/>
              </a:ext>
            </a:extLst>
          </p:cNvPr>
          <p:cNvGrpSpPr/>
          <p:nvPr/>
        </p:nvGrpSpPr>
        <p:grpSpPr>
          <a:xfrm>
            <a:off x="1662546" y="3684746"/>
            <a:ext cx="12930909" cy="2359003"/>
            <a:chOff x="1016000" y="3684746"/>
            <a:chExt cx="14224000" cy="2359003"/>
          </a:xfrm>
        </p:grpSpPr>
        <p:sp>
          <p:nvSpPr>
            <p:cNvPr id="2" name="Chevron 1">
              <a:extLst>
                <a:ext uri="{FF2B5EF4-FFF2-40B4-BE49-F238E27FC236}">
                  <a16:creationId xmlns:a16="http://schemas.microsoft.com/office/drawing/2014/main" id="{42EE9540-88D6-AB42-A6AF-BBFF4C140B03}"/>
                </a:ext>
              </a:extLst>
            </p:cNvPr>
            <p:cNvSpPr/>
            <p:nvPr/>
          </p:nvSpPr>
          <p:spPr>
            <a:xfrm>
              <a:off x="1016000" y="4214949"/>
              <a:ext cx="3508879" cy="18288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latin typeface="Lato Light" panose="020F0502020204030203" pitchFamily="34" charset="0"/>
              </a:endParaRPr>
            </a:p>
          </p:txBody>
        </p:sp>
        <p:sp>
          <p:nvSpPr>
            <p:cNvPr id="3" name="TextBox 2">
              <a:extLst>
                <a:ext uri="{FF2B5EF4-FFF2-40B4-BE49-F238E27FC236}">
                  <a16:creationId xmlns:a16="http://schemas.microsoft.com/office/drawing/2014/main" id="{64B83419-9DE3-0541-88D3-06438BDFAF98}"/>
                </a:ext>
              </a:extLst>
            </p:cNvPr>
            <p:cNvSpPr txBox="1"/>
            <p:nvPr/>
          </p:nvSpPr>
          <p:spPr>
            <a:xfrm>
              <a:off x="2456091" y="4375296"/>
              <a:ext cx="628697" cy="1508105"/>
            </a:xfrm>
            <a:prstGeom prst="rect">
              <a:avLst/>
            </a:prstGeom>
            <a:noFill/>
          </p:spPr>
          <p:txBody>
            <a:bodyPr wrap="none" rtlCol="0" anchor="ctr">
              <a:spAutoFit/>
            </a:bodyPr>
            <a:lstStyle/>
            <a:p>
              <a:pPr algn="ctr"/>
              <a:r>
                <a:rPr lang="en-US" sz="9200" b="1">
                  <a:solidFill>
                    <a:schemeClr val="bg1"/>
                  </a:solidFill>
                  <a:latin typeface="Poppins" pitchFamily="2" charset="77"/>
                  <a:cs typeface="Poppins" pitchFamily="2" charset="77"/>
                </a:rPr>
                <a:t>1</a:t>
              </a:r>
            </a:p>
          </p:txBody>
        </p:sp>
        <p:sp>
          <p:nvSpPr>
            <p:cNvPr id="4" name="Chevron 3">
              <a:extLst>
                <a:ext uri="{FF2B5EF4-FFF2-40B4-BE49-F238E27FC236}">
                  <a16:creationId xmlns:a16="http://schemas.microsoft.com/office/drawing/2014/main" id="{3E3FD789-BB54-1645-8542-6D4C85AC24FB}"/>
                </a:ext>
              </a:extLst>
            </p:cNvPr>
            <p:cNvSpPr/>
            <p:nvPr/>
          </p:nvSpPr>
          <p:spPr>
            <a:xfrm>
              <a:off x="3694780" y="4214949"/>
              <a:ext cx="3508879" cy="18288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latin typeface="Lato Light" panose="020F0502020204030203" pitchFamily="34" charset="0"/>
              </a:endParaRPr>
            </a:p>
          </p:txBody>
        </p:sp>
        <p:sp>
          <p:nvSpPr>
            <p:cNvPr id="5" name="TextBox 4">
              <a:extLst>
                <a:ext uri="{FF2B5EF4-FFF2-40B4-BE49-F238E27FC236}">
                  <a16:creationId xmlns:a16="http://schemas.microsoft.com/office/drawing/2014/main" id="{B4E6D141-89A4-5142-A465-1789E504B70C}"/>
                </a:ext>
              </a:extLst>
            </p:cNvPr>
            <p:cNvSpPr txBox="1"/>
            <p:nvPr/>
          </p:nvSpPr>
          <p:spPr>
            <a:xfrm>
              <a:off x="5020256" y="4375296"/>
              <a:ext cx="857927" cy="1508105"/>
            </a:xfrm>
            <a:prstGeom prst="rect">
              <a:avLst/>
            </a:prstGeom>
            <a:noFill/>
          </p:spPr>
          <p:txBody>
            <a:bodyPr wrap="none" rtlCol="0" anchor="ctr">
              <a:spAutoFit/>
            </a:bodyPr>
            <a:lstStyle/>
            <a:p>
              <a:pPr algn="ctr"/>
              <a:r>
                <a:rPr lang="en-US" sz="9200" b="1">
                  <a:solidFill>
                    <a:schemeClr val="bg1"/>
                  </a:solidFill>
                  <a:latin typeface="Poppins" pitchFamily="2" charset="77"/>
                  <a:cs typeface="Poppins" pitchFamily="2" charset="77"/>
                </a:rPr>
                <a:t>2</a:t>
              </a:r>
            </a:p>
          </p:txBody>
        </p:sp>
        <p:sp>
          <p:nvSpPr>
            <p:cNvPr id="6" name="Chevron 5">
              <a:extLst>
                <a:ext uri="{FF2B5EF4-FFF2-40B4-BE49-F238E27FC236}">
                  <a16:creationId xmlns:a16="http://schemas.microsoft.com/office/drawing/2014/main" id="{F6FE467B-3D7C-6044-9AE1-2E0A408284DE}"/>
                </a:ext>
              </a:extLst>
            </p:cNvPr>
            <p:cNvSpPr/>
            <p:nvPr/>
          </p:nvSpPr>
          <p:spPr>
            <a:xfrm>
              <a:off x="6373561" y="4214949"/>
              <a:ext cx="3508879" cy="18288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latin typeface="Lato Light" panose="020F0502020204030203" pitchFamily="34" charset="0"/>
              </a:endParaRPr>
            </a:p>
          </p:txBody>
        </p:sp>
        <p:sp>
          <p:nvSpPr>
            <p:cNvPr id="7" name="TextBox 6">
              <a:extLst>
                <a:ext uri="{FF2B5EF4-FFF2-40B4-BE49-F238E27FC236}">
                  <a16:creationId xmlns:a16="http://schemas.microsoft.com/office/drawing/2014/main" id="{048A4954-B143-D742-AB59-11723AAD6E7B}"/>
                </a:ext>
              </a:extLst>
            </p:cNvPr>
            <p:cNvSpPr txBox="1"/>
            <p:nvPr/>
          </p:nvSpPr>
          <p:spPr>
            <a:xfrm>
              <a:off x="7678999" y="4375296"/>
              <a:ext cx="898002" cy="1508105"/>
            </a:xfrm>
            <a:prstGeom prst="rect">
              <a:avLst/>
            </a:prstGeom>
            <a:noFill/>
          </p:spPr>
          <p:txBody>
            <a:bodyPr wrap="none" rtlCol="0" anchor="ctr">
              <a:spAutoFit/>
            </a:bodyPr>
            <a:lstStyle/>
            <a:p>
              <a:pPr algn="ctr"/>
              <a:r>
                <a:rPr lang="en-US" sz="9200" b="1">
                  <a:solidFill>
                    <a:schemeClr val="bg1"/>
                  </a:solidFill>
                  <a:latin typeface="Poppins" pitchFamily="2" charset="77"/>
                  <a:cs typeface="Poppins" pitchFamily="2" charset="77"/>
                </a:rPr>
                <a:t>3</a:t>
              </a:r>
            </a:p>
          </p:txBody>
        </p:sp>
        <p:sp>
          <p:nvSpPr>
            <p:cNvPr id="8" name="Chevron 7">
              <a:extLst>
                <a:ext uri="{FF2B5EF4-FFF2-40B4-BE49-F238E27FC236}">
                  <a16:creationId xmlns:a16="http://schemas.microsoft.com/office/drawing/2014/main" id="{856BE346-8FF0-6543-9BDA-27EC5E2E3350}"/>
                </a:ext>
              </a:extLst>
            </p:cNvPr>
            <p:cNvSpPr/>
            <p:nvPr/>
          </p:nvSpPr>
          <p:spPr>
            <a:xfrm>
              <a:off x="9052341" y="4214949"/>
              <a:ext cx="3508879" cy="18288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latin typeface="Lato Light" panose="020F0502020204030203" pitchFamily="34" charset="0"/>
              </a:endParaRPr>
            </a:p>
          </p:txBody>
        </p:sp>
        <p:sp>
          <p:nvSpPr>
            <p:cNvPr id="9" name="TextBox 8">
              <a:extLst>
                <a:ext uri="{FF2B5EF4-FFF2-40B4-BE49-F238E27FC236}">
                  <a16:creationId xmlns:a16="http://schemas.microsoft.com/office/drawing/2014/main" id="{F367491C-8CC3-124E-99A5-6C070E911ADD}"/>
                </a:ext>
              </a:extLst>
            </p:cNvPr>
            <p:cNvSpPr txBox="1"/>
            <p:nvPr/>
          </p:nvSpPr>
          <p:spPr>
            <a:xfrm>
              <a:off x="10315300" y="4375296"/>
              <a:ext cx="982961" cy="1508105"/>
            </a:xfrm>
            <a:prstGeom prst="rect">
              <a:avLst/>
            </a:prstGeom>
            <a:noFill/>
          </p:spPr>
          <p:txBody>
            <a:bodyPr wrap="none" rtlCol="0" anchor="ctr">
              <a:spAutoFit/>
            </a:bodyPr>
            <a:lstStyle/>
            <a:p>
              <a:pPr algn="ctr"/>
              <a:r>
                <a:rPr lang="en-US" sz="9200" b="1">
                  <a:solidFill>
                    <a:schemeClr val="bg1"/>
                  </a:solidFill>
                  <a:latin typeface="Poppins" pitchFamily="2" charset="77"/>
                  <a:cs typeface="Poppins" pitchFamily="2" charset="77"/>
                </a:rPr>
                <a:t>4</a:t>
              </a:r>
            </a:p>
          </p:txBody>
        </p:sp>
        <p:sp>
          <p:nvSpPr>
            <p:cNvPr id="10" name="Chevron 9">
              <a:extLst>
                <a:ext uri="{FF2B5EF4-FFF2-40B4-BE49-F238E27FC236}">
                  <a16:creationId xmlns:a16="http://schemas.microsoft.com/office/drawing/2014/main" id="{DC594FB3-B1EF-C041-AAAD-C218501CEAE0}"/>
                </a:ext>
              </a:extLst>
            </p:cNvPr>
            <p:cNvSpPr/>
            <p:nvPr/>
          </p:nvSpPr>
          <p:spPr>
            <a:xfrm>
              <a:off x="11731121" y="4214949"/>
              <a:ext cx="3508879" cy="18288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3">
                <a:latin typeface="Lato Light" panose="020F0502020204030203" pitchFamily="34" charset="0"/>
              </a:endParaRPr>
            </a:p>
          </p:txBody>
        </p:sp>
        <p:sp>
          <p:nvSpPr>
            <p:cNvPr id="11" name="TextBox 10">
              <a:extLst>
                <a:ext uri="{FF2B5EF4-FFF2-40B4-BE49-F238E27FC236}">
                  <a16:creationId xmlns:a16="http://schemas.microsoft.com/office/drawing/2014/main" id="{5C4A7B77-A597-B646-AFB6-2CCA17965109}"/>
                </a:ext>
              </a:extLst>
            </p:cNvPr>
            <p:cNvSpPr txBox="1"/>
            <p:nvPr/>
          </p:nvSpPr>
          <p:spPr>
            <a:xfrm>
              <a:off x="13010111" y="4375296"/>
              <a:ext cx="950902" cy="1508105"/>
            </a:xfrm>
            <a:prstGeom prst="rect">
              <a:avLst/>
            </a:prstGeom>
            <a:noFill/>
          </p:spPr>
          <p:txBody>
            <a:bodyPr wrap="none" rtlCol="0" anchor="ctr">
              <a:spAutoFit/>
            </a:bodyPr>
            <a:lstStyle/>
            <a:p>
              <a:pPr algn="ctr"/>
              <a:r>
                <a:rPr lang="en-US" sz="9200" b="1">
                  <a:solidFill>
                    <a:schemeClr val="bg1"/>
                  </a:solidFill>
                  <a:latin typeface="Poppins" pitchFamily="2" charset="77"/>
                  <a:cs typeface="Poppins" pitchFamily="2" charset="77"/>
                </a:rPr>
                <a:t>5</a:t>
              </a:r>
            </a:p>
          </p:txBody>
        </p:sp>
        <p:cxnSp>
          <p:nvCxnSpPr>
            <p:cNvPr id="31" name="Straight Connector 30">
              <a:extLst>
                <a:ext uri="{FF2B5EF4-FFF2-40B4-BE49-F238E27FC236}">
                  <a16:creationId xmlns:a16="http://schemas.microsoft.com/office/drawing/2014/main" id="{B0948746-B013-E14E-8772-B6497C727512}"/>
                </a:ext>
              </a:extLst>
            </p:cNvPr>
            <p:cNvCxnSpPr/>
            <p:nvPr/>
          </p:nvCxnSpPr>
          <p:spPr>
            <a:xfrm flipH="1" flipV="1">
              <a:off x="5318907" y="3684746"/>
              <a:ext cx="1" cy="51531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11DE0F-CF69-3D4E-A86E-BFFCAEDEBC1A}"/>
                </a:ext>
              </a:extLst>
            </p:cNvPr>
            <p:cNvCxnSpPr/>
            <p:nvPr/>
          </p:nvCxnSpPr>
          <p:spPr>
            <a:xfrm flipH="1" flipV="1">
              <a:off x="10806780" y="3714639"/>
              <a:ext cx="1" cy="51531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67B3872C-A997-8343-B3F2-293C24C5881D}"/>
              </a:ext>
            </a:extLst>
          </p:cNvPr>
          <p:cNvCxnSpPr/>
          <p:nvPr/>
        </p:nvCxnSpPr>
        <p:spPr>
          <a:xfrm flipH="1" flipV="1">
            <a:off x="13485554" y="6043801"/>
            <a:ext cx="1" cy="51531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1160BBCA-9652-9B5F-8ED2-6FE945B6BE72}"/>
              </a:ext>
            </a:extLst>
          </p:cNvPr>
          <p:cNvSpPr>
            <a:spLocks noGrp="1"/>
          </p:cNvSpPr>
          <p:nvPr>
            <p:ph type="title"/>
          </p:nvPr>
        </p:nvSpPr>
        <p:spPr/>
        <p:txBody>
          <a:bodyPr/>
          <a:lstStyle/>
          <a:p>
            <a:r>
              <a:rPr lang="en-US"/>
              <a:t>Smurf Attack Flow</a:t>
            </a:r>
          </a:p>
        </p:txBody>
      </p:sp>
      <p:pic>
        <p:nvPicPr>
          <p:cNvPr id="17" name="Google Shape;210;p44">
            <a:extLst>
              <a:ext uri="{FF2B5EF4-FFF2-40B4-BE49-F238E27FC236}">
                <a16:creationId xmlns:a16="http://schemas.microsoft.com/office/drawing/2014/main" id="{14571B39-62FD-0ED1-3238-F465A44A96C5}"/>
              </a:ext>
            </a:extLst>
          </p:cNvPr>
          <p:cNvPicPr preferRelativeResize="0"/>
          <p:nvPr/>
        </p:nvPicPr>
        <p:blipFill rotWithShape="1">
          <a:blip r:embed="rId3">
            <a:alphaModFix/>
          </a:blip>
          <a:srcRect/>
          <a:stretch/>
        </p:blipFill>
        <p:spPr>
          <a:xfrm>
            <a:off x="4913947" y="760639"/>
            <a:ext cx="6474444" cy="365760"/>
          </a:xfrm>
          <a:prstGeom prst="rect">
            <a:avLst/>
          </a:prstGeom>
          <a:noFill/>
          <a:ln>
            <a:noFill/>
          </a:ln>
        </p:spPr>
      </p:pic>
    </p:spTree>
    <p:extLst>
      <p:ext uri="{BB962C8B-B14F-4D97-AF65-F5344CB8AC3E}">
        <p14:creationId xmlns:p14="http://schemas.microsoft.com/office/powerpoint/2010/main" val="37003103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What Is ARP?</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8127939" y="3629139"/>
            <a:ext cx="6696136" cy="4068937"/>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buFont typeface="Arial" panose="020B0604020202020204" pitchFamily="34" charset="0"/>
              <a:buChar char="•"/>
            </a:pPr>
            <a:r>
              <a:rPr lang="en-US" sz="2400">
                <a:solidFill>
                  <a:srgbClr val="3F3F3F"/>
                </a:solidFill>
                <a:latin typeface="Open Sans"/>
                <a:ea typeface="Open Sans"/>
                <a:cs typeface="Open Sans"/>
              </a:rPr>
              <a:t>ARP helps translate logical IP addresses, which are the addresses used to identify devices on a network, to physical addresses. </a:t>
            </a:r>
          </a:p>
          <a:p>
            <a:pPr marL="342900" indent="-342900">
              <a:buFont typeface="Arial" panose="020B0604020202020204" pitchFamily="34" charset="0"/>
              <a:buChar char="•"/>
            </a:pPr>
            <a:endParaRPr lang="en-US" sz="2400">
              <a:solidFill>
                <a:srgbClr val="3F3F3F"/>
              </a:solidFill>
              <a:latin typeface="Open Sans"/>
              <a:ea typeface="Open Sans"/>
              <a:cs typeface="Open Sans"/>
            </a:endParaRPr>
          </a:p>
          <a:p>
            <a:pPr marL="342900" indent="-342900">
              <a:buFont typeface="Arial" panose="020B0604020202020204" pitchFamily="34" charset="0"/>
              <a:buChar char="•"/>
            </a:pPr>
            <a:r>
              <a:rPr lang="en-US" sz="2400">
                <a:solidFill>
                  <a:srgbClr val="3F3F3F"/>
                </a:solidFill>
                <a:latin typeface="Open Sans"/>
                <a:ea typeface="Open Sans"/>
                <a:cs typeface="Open Sans"/>
              </a:rPr>
              <a:t>These physical addresses are called Media Access Control (MAC) addresses and are baked into every network interface card (NIC).</a:t>
            </a:r>
            <a:endParaRPr lang="en-IN" sz="2400">
              <a:solidFill>
                <a:srgbClr val="3F3F3F"/>
              </a:solidFill>
              <a:latin typeface="Open Sans"/>
              <a:ea typeface="Open Sans"/>
              <a:cs typeface="Open Sans"/>
            </a:endParaRPr>
          </a:p>
        </p:txBody>
      </p:sp>
      <p:grpSp>
        <p:nvGrpSpPr>
          <p:cNvPr id="2" name="Group 1">
            <a:extLst>
              <a:ext uri="{FF2B5EF4-FFF2-40B4-BE49-F238E27FC236}">
                <a16:creationId xmlns:a16="http://schemas.microsoft.com/office/drawing/2014/main" id="{06739384-E334-C8E9-AC2F-2FB9E07BBA18}"/>
              </a:ext>
            </a:extLst>
          </p:cNvPr>
          <p:cNvGrpSpPr/>
          <p:nvPr/>
        </p:nvGrpSpPr>
        <p:grpSpPr>
          <a:xfrm>
            <a:off x="2979738" y="3594560"/>
            <a:ext cx="3329450" cy="3539206"/>
            <a:chOff x="11506200" y="3779520"/>
            <a:chExt cx="4028634" cy="4282440"/>
          </a:xfrm>
        </p:grpSpPr>
        <p:sp>
          <p:nvSpPr>
            <p:cNvPr id="7" name="Circle: Hollow 6">
              <a:extLst>
                <a:ext uri="{FF2B5EF4-FFF2-40B4-BE49-F238E27FC236}">
                  <a16:creationId xmlns:a16="http://schemas.microsoft.com/office/drawing/2014/main" id="{DD68EB50-EA43-F524-508F-29EE6DF12CB8}"/>
                </a:ext>
              </a:extLst>
            </p:cNvPr>
            <p:cNvSpPr/>
            <p:nvPr/>
          </p:nvSpPr>
          <p:spPr>
            <a:xfrm>
              <a:off x="11506200" y="3779520"/>
              <a:ext cx="4028634" cy="4282440"/>
            </a:xfrm>
            <a:prstGeom prst="donu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ADDD76BE-8EBB-D958-69C7-DCD8AA4A712C}"/>
                </a:ext>
              </a:extLst>
            </p:cNvPr>
            <p:cNvPicPr>
              <a:picLocks noChangeAspect="1"/>
            </p:cNvPicPr>
            <p:nvPr/>
          </p:nvPicPr>
          <p:blipFill>
            <a:blip r:embed="rId4"/>
            <a:stretch>
              <a:fillRect/>
            </a:stretch>
          </p:blipFill>
          <p:spPr>
            <a:xfrm>
              <a:off x="12627658" y="5166360"/>
              <a:ext cx="1785717" cy="1508760"/>
            </a:xfrm>
            <a:prstGeom prst="rect">
              <a:avLst/>
            </a:prstGeom>
          </p:spPr>
        </p:pic>
      </p:grpSp>
      <p:sp>
        <p:nvSpPr>
          <p:cNvPr id="4" name="TextBox 3">
            <a:extLst>
              <a:ext uri="{FF2B5EF4-FFF2-40B4-BE49-F238E27FC236}">
                <a16:creationId xmlns:a16="http://schemas.microsoft.com/office/drawing/2014/main" id="{C5EF30B7-27F8-8108-83DD-C2D203BE43F9}"/>
              </a:ext>
            </a:extLst>
          </p:cNvPr>
          <p:cNvSpPr txBox="1"/>
          <p:nvPr/>
        </p:nvSpPr>
        <p:spPr>
          <a:xfrm>
            <a:off x="1466850" y="1295400"/>
            <a:ext cx="13357225" cy="769441"/>
          </a:xfrm>
          <a:prstGeom prst="rect">
            <a:avLst/>
          </a:prstGeom>
          <a:noFill/>
        </p:spPr>
        <p:txBody>
          <a:bodyPr wrap="square" rtlCol="0">
            <a:spAutoFit/>
          </a:bodyPr>
          <a:lstStyle/>
          <a:p>
            <a:pPr algn="ctr"/>
            <a:r>
              <a:rPr lang="en-US" sz="2200">
                <a:solidFill>
                  <a:schemeClr val="tx1">
                    <a:lumMod val="75000"/>
                    <a:lumOff val="25000"/>
                  </a:schemeClr>
                </a:solidFill>
                <a:latin typeface="Open Sans"/>
                <a:ea typeface="Open Sans"/>
                <a:cs typeface="Open Sans"/>
              </a:rPr>
              <a:t>Address Resolution Protocol or ARP is a crucial protocol in networking, especially on Local Area Networks (LANs), like your home or office network. </a:t>
            </a:r>
          </a:p>
        </p:txBody>
      </p:sp>
    </p:spTree>
    <p:extLst>
      <p:ext uri="{BB962C8B-B14F-4D97-AF65-F5344CB8AC3E}">
        <p14:creationId xmlns:p14="http://schemas.microsoft.com/office/powerpoint/2010/main" val="937135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3E0F-B0A8-7C9B-D746-3849AE485CC4}"/>
              </a:ext>
            </a:extLst>
          </p:cNvPr>
          <p:cNvSpPr>
            <a:spLocks noGrp="1"/>
          </p:cNvSpPr>
          <p:nvPr>
            <p:ph type="title"/>
          </p:nvPr>
        </p:nvSpPr>
        <p:spPr>
          <a:xfrm>
            <a:off x="180550" y="101432"/>
            <a:ext cx="16263410" cy="687244"/>
          </a:xfrm>
        </p:spPr>
        <p:txBody>
          <a:bodyPr/>
          <a:lstStyle/>
          <a:p>
            <a:r>
              <a:rPr lang="en-US"/>
              <a:t>ARP Functioning</a:t>
            </a:r>
          </a:p>
        </p:txBody>
      </p:sp>
      <p:pic>
        <p:nvPicPr>
          <p:cNvPr id="15" name="Picture 14">
            <a:extLst>
              <a:ext uri="{FF2B5EF4-FFF2-40B4-BE49-F238E27FC236}">
                <a16:creationId xmlns:a16="http://schemas.microsoft.com/office/drawing/2014/main" id="{7EC9BF6A-8009-4AD9-058A-E5AE8E9A281A}"/>
              </a:ext>
            </a:extLst>
          </p:cNvPr>
          <p:cNvPicPr>
            <a:picLocks noChangeAspect="1"/>
          </p:cNvPicPr>
          <p:nvPr/>
        </p:nvPicPr>
        <p:blipFill>
          <a:blip r:embed="rId3">
            <a:duotone>
              <a:prstClr val="black"/>
              <a:schemeClr val="accent5">
                <a:tint val="45000"/>
                <a:satMod val="400000"/>
              </a:schemeClr>
            </a:duotone>
          </a:blip>
          <a:stretch>
            <a:fillRect/>
          </a:stretch>
        </p:blipFill>
        <p:spPr>
          <a:xfrm rot="-1560000">
            <a:off x="8944964" y="3136917"/>
            <a:ext cx="2881593" cy="1995805"/>
          </a:xfrm>
          <a:prstGeom prst="rect">
            <a:avLst/>
          </a:prstGeom>
          <a:scene3d>
            <a:camera prst="orthographicFront">
              <a:rot lat="0" lon="600000" rev="0"/>
            </a:camera>
            <a:lightRig rig="threePt" dir="t"/>
          </a:scene3d>
        </p:spPr>
      </p:pic>
      <p:pic>
        <p:nvPicPr>
          <p:cNvPr id="16" name="Picture 15">
            <a:extLst>
              <a:ext uri="{FF2B5EF4-FFF2-40B4-BE49-F238E27FC236}">
                <a16:creationId xmlns:a16="http://schemas.microsoft.com/office/drawing/2014/main" id="{179C9550-C258-F192-F548-E15664620C3D}"/>
              </a:ext>
            </a:extLst>
          </p:cNvPr>
          <p:cNvPicPr>
            <a:picLocks noChangeAspect="1"/>
          </p:cNvPicPr>
          <p:nvPr/>
        </p:nvPicPr>
        <p:blipFill>
          <a:blip r:embed="rId3">
            <a:duotone>
              <a:prstClr val="black"/>
              <a:schemeClr val="accent5">
                <a:tint val="45000"/>
                <a:satMod val="400000"/>
              </a:schemeClr>
            </a:duotone>
          </a:blip>
          <a:stretch>
            <a:fillRect/>
          </a:stretch>
        </p:blipFill>
        <p:spPr>
          <a:xfrm rot="1560000" flipV="1">
            <a:off x="9181307" y="5996080"/>
            <a:ext cx="2862571" cy="1950677"/>
          </a:xfrm>
          <a:prstGeom prst="rect">
            <a:avLst/>
          </a:prstGeom>
          <a:scene3d>
            <a:camera prst="orthographicFront">
              <a:rot lat="0" lon="600000" rev="0"/>
            </a:camera>
            <a:lightRig rig="threePt" dir="t"/>
          </a:scene3d>
        </p:spPr>
      </p:pic>
      <p:pic>
        <p:nvPicPr>
          <p:cNvPr id="17" name="Picture 16">
            <a:extLst>
              <a:ext uri="{FF2B5EF4-FFF2-40B4-BE49-F238E27FC236}">
                <a16:creationId xmlns:a16="http://schemas.microsoft.com/office/drawing/2014/main" id="{F7072599-B46E-C2BE-9ED8-F7F276FDF844}"/>
              </a:ext>
            </a:extLst>
          </p:cNvPr>
          <p:cNvPicPr>
            <a:picLocks noChangeAspect="1"/>
          </p:cNvPicPr>
          <p:nvPr/>
        </p:nvPicPr>
        <p:blipFill>
          <a:blip r:embed="rId3">
            <a:duotone>
              <a:prstClr val="black"/>
              <a:schemeClr val="accent5">
                <a:tint val="45000"/>
                <a:satMod val="400000"/>
              </a:schemeClr>
            </a:duotone>
          </a:blip>
          <a:stretch>
            <a:fillRect/>
          </a:stretch>
        </p:blipFill>
        <p:spPr>
          <a:xfrm rot="1560000" flipH="1">
            <a:off x="3222973" y="3094972"/>
            <a:ext cx="3169752" cy="2343441"/>
          </a:xfrm>
          <a:prstGeom prst="rect">
            <a:avLst/>
          </a:prstGeom>
          <a:scene3d>
            <a:camera prst="orthographicFront">
              <a:rot lat="0" lon="600000" rev="0"/>
            </a:camera>
            <a:lightRig rig="threePt" dir="t"/>
          </a:scene3d>
        </p:spPr>
      </p:pic>
      <p:pic>
        <p:nvPicPr>
          <p:cNvPr id="18" name="Picture 17">
            <a:extLst>
              <a:ext uri="{FF2B5EF4-FFF2-40B4-BE49-F238E27FC236}">
                <a16:creationId xmlns:a16="http://schemas.microsoft.com/office/drawing/2014/main" id="{FEEBE932-A451-DB17-4CDB-7762AEC5BC53}"/>
              </a:ext>
            </a:extLst>
          </p:cNvPr>
          <p:cNvPicPr>
            <a:picLocks noChangeAspect="1"/>
          </p:cNvPicPr>
          <p:nvPr/>
        </p:nvPicPr>
        <p:blipFill>
          <a:blip r:embed="rId3">
            <a:duotone>
              <a:prstClr val="black"/>
              <a:schemeClr val="accent5">
                <a:tint val="45000"/>
                <a:satMod val="400000"/>
              </a:schemeClr>
            </a:duotone>
          </a:blip>
          <a:stretch>
            <a:fillRect/>
          </a:stretch>
        </p:blipFill>
        <p:spPr>
          <a:xfrm rot="20040000" flipH="1" flipV="1">
            <a:off x="3348768" y="6451383"/>
            <a:ext cx="2925550" cy="1978575"/>
          </a:xfrm>
          <a:prstGeom prst="rect">
            <a:avLst/>
          </a:prstGeom>
          <a:scene3d>
            <a:camera prst="orthographicFront">
              <a:rot lat="0" lon="600000" rev="0"/>
            </a:camera>
            <a:lightRig rig="threePt" dir="t"/>
          </a:scene3d>
        </p:spPr>
      </p:pic>
      <p:pic>
        <p:nvPicPr>
          <p:cNvPr id="20" name="Picture 19">
            <a:extLst>
              <a:ext uri="{FF2B5EF4-FFF2-40B4-BE49-F238E27FC236}">
                <a16:creationId xmlns:a16="http://schemas.microsoft.com/office/drawing/2014/main" id="{9325BF19-5D5D-6E95-9874-61076E9B8902}"/>
              </a:ext>
            </a:extLst>
          </p:cNvPr>
          <p:cNvPicPr>
            <a:picLocks noChangeAspect="1"/>
          </p:cNvPicPr>
          <p:nvPr/>
        </p:nvPicPr>
        <p:blipFill>
          <a:blip r:embed="rId4"/>
          <a:stretch>
            <a:fillRect/>
          </a:stretch>
        </p:blipFill>
        <p:spPr>
          <a:xfrm>
            <a:off x="6433057" y="3821966"/>
            <a:ext cx="2392680" cy="3322320"/>
          </a:xfrm>
          <a:prstGeom prst="rect">
            <a:avLst/>
          </a:prstGeom>
        </p:spPr>
      </p:pic>
      <p:sp>
        <p:nvSpPr>
          <p:cNvPr id="26" name="TextBox 25">
            <a:extLst>
              <a:ext uri="{FF2B5EF4-FFF2-40B4-BE49-F238E27FC236}">
                <a16:creationId xmlns:a16="http://schemas.microsoft.com/office/drawing/2014/main" id="{C62D6434-66F8-C848-533B-59B82286E674}"/>
              </a:ext>
            </a:extLst>
          </p:cNvPr>
          <p:cNvSpPr txBox="1"/>
          <p:nvPr/>
        </p:nvSpPr>
        <p:spPr>
          <a:xfrm>
            <a:off x="661103" y="1255772"/>
            <a:ext cx="3950630" cy="1015663"/>
          </a:xfrm>
          <a:prstGeom prst="rect">
            <a:avLst/>
          </a:prstGeom>
          <a:noFill/>
        </p:spPr>
        <p:txBody>
          <a:bodyPr wrap="square" rtlCol="0">
            <a:spAutoFit/>
          </a:bodyPr>
          <a:lstStyle/>
          <a:p>
            <a:r>
              <a:rPr lang="en-US" sz="2000" dirty="0">
                <a:solidFill>
                  <a:srgbClr val="3F3F3F"/>
                </a:solidFill>
                <a:latin typeface="Open Sans"/>
                <a:ea typeface="Open Sans"/>
                <a:cs typeface="Open Sans"/>
              </a:rPr>
              <a:t>IP address 10.0.0.1</a:t>
            </a:r>
          </a:p>
          <a:p>
            <a:r>
              <a:rPr lang="en-US" sz="2000" dirty="0">
                <a:solidFill>
                  <a:srgbClr val="3F3F3F"/>
                </a:solidFill>
                <a:latin typeface="Open Sans"/>
                <a:ea typeface="Open Sans"/>
                <a:cs typeface="Open Sans"/>
              </a:rPr>
              <a:t>MAC address 00-B0-D0-63-C2-26</a:t>
            </a:r>
          </a:p>
        </p:txBody>
      </p:sp>
      <p:sp>
        <p:nvSpPr>
          <p:cNvPr id="27" name="TextBox 26">
            <a:extLst>
              <a:ext uri="{FF2B5EF4-FFF2-40B4-BE49-F238E27FC236}">
                <a16:creationId xmlns:a16="http://schemas.microsoft.com/office/drawing/2014/main" id="{46D13494-5302-4B19-7AF4-FC38D4B94F5D}"/>
              </a:ext>
            </a:extLst>
          </p:cNvPr>
          <p:cNvSpPr txBox="1"/>
          <p:nvPr/>
        </p:nvSpPr>
        <p:spPr>
          <a:xfrm>
            <a:off x="11644268" y="1197165"/>
            <a:ext cx="4611732" cy="707886"/>
          </a:xfrm>
          <a:prstGeom prst="rect">
            <a:avLst/>
          </a:prstGeom>
          <a:noFill/>
        </p:spPr>
        <p:txBody>
          <a:bodyPr wrap="square" rtlCol="0">
            <a:spAutoFit/>
          </a:bodyPr>
          <a:lstStyle/>
          <a:p>
            <a:r>
              <a:rPr lang="en-US" sz="2000" dirty="0">
                <a:solidFill>
                  <a:srgbClr val="3F3F3F"/>
                </a:solidFill>
                <a:latin typeface="Open Sans"/>
                <a:ea typeface="Open Sans"/>
                <a:cs typeface="Open Sans"/>
              </a:rPr>
              <a:t>IP Address 10.0.0.2</a:t>
            </a:r>
          </a:p>
          <a:p>
            <a:r>
              <a:rPr lang="en-US" sz="2000" dirty="0">
                <a:solidFill>
                  <a:srgbClr val="3F3F3F"/>
                </a:solidFill>
                <a:latin typeface="Open Sans"/>
                <a:ea typeface="Open Sans"/>
                <a:cs typeface="Open Sans"/>
              </a:rPr>
              <a:t>MAC Address 00-B0-D0-63-C2-27</a:t>
            </a:r>
          </a:p>
        </p:txBody>
      </p:sp>
      <p:sp>
        <p:nvSpPr>
          <p:cNvPr id="28" name="TextBox 27">
            <a:extLst>
              <a:ext uri="{FF2B5EF4-FFF2-40B4-BE49-F238E27FC236}">
                <a16:creationId xmlns:a16="http://schemas.microsoft.com/office/drawing/2014/main" id="{744E2B58-1DE9-2776-9E9E-3FFC147C9D8E}"/>
              </a:ext>
            </a:extLst>
          </p:cNvPr>
          <p:cNvSpPr txBox="1"/>
          <p:nvPr/>
        </p:nvSpPr>
        <p:spPr>
          <a:xfrm>
            <a:off x="12693044" y="6014592"/>
            <a:ext cx="3096179" cy="1015663"/>
          </a:xfrm>
          <a:prstGeom prst="rect">
            <a:avLst/>
          </a:prstGeom>
          <a:noFill/>
        </p:spPr>
        <p:txBody>
          <a:bodyPr wrap="square" rtlCol="0">
            <a:spAutoFit/>
          </a:bodyPr>
          <a:lstStyle/>
          <a:p>
            <a:r>
              <a:rPr lang="en-US" sz="2000" dirty="0">
                <a:solidFill>
                  <a:srgbClr val="3F3F3F"/>
                </a:solidFill>
                <a:latin typeface="Open Sans"/>
                <a:ea typeface="Open Sans"/>
                <a:cs typeface="Open Sans"/>
              </a:rPr>
              <a:t>IP Address 10.0.0.3</a:t>
            </a:r>
          </a:p>
          <a:p>
            <a:r>
              <a:rPr lang="en-US" sz="2000" dirty="0">
                <a:solidFill>
                  <a:srgbClr val="3F3F3F"/>
                </a:solidFill>
                <a:latin typeface="Open Sans"/>
                <a:ea typeface="Open Sans"/>
                <a:cs typeface="Open Sans"/>
              </a:rPr>
              <a:t>MAC Address 00-B0-D0-63-C2-28</a:t>
            </a:r>
          </a:p>
        </p:txBody>
      </p:sp>
      <p:sp>
        <p:nvSpPr>
          <p:cNvPr id="29" name="TextBox 28">
            <a:extLst>
              <a:ext uri="{FF2B5EF4-FFF2-40B4-BE49-F238E27FC236}">
                <a16:creationId xmlns:a16="http://schemas.microsoft.com/office/drawing/2014/main" id="{564C104D-95B4-1D5A-0A57-394451A1DF72}"/>
              </a:ext>
            </a:extLst>
          </p:cNvPr>
          <p:cNvSpPr txBox="1"/>
          <p:nvPr/>
        </p:nvSpPr>
        <p:spPr>
          <a:xfrm>
            <a:off x="402659" y="5524174"/>
            <a:ext cx="4611732" cy="707886"/>
          </a:xfrm>
          <a:prstGeom prst="rect">
            <a:avLst/>
          </a:prstGeom>
          <a:noFill/>
        </p:spPr>
        <p:txBody>
          <a:bodyPr wrap="square" rtlCol="0">
            <a:spAutoFit/>
          </a:bodyPr>
          <a:lstStyle/>
          <a:p>
            <a:r>
              <a:rPr lang="en-US" sz="2000" dirty="0">
                <a:solidFill>
                  <a:srgbClr val="3F3F3F"/>
                </a:solidFill>
                <a:latin typeface="Open Sans"/>
                <a:ea typeface="Open Sans"/>
                <a:cs typeface="Open Sans"/>
              </a:rPr>
              <a:t>IP Address 10.0.0.4</a:t>
            </a:r>
          </a:p>
          <a:p>
            <a:r>
              <a:rPr lang="en-US" sz="2000" dirty="0">
                <a:solidFill>
                  <a:srgbClr val="3F3F3F"/>
                </a:solidFill>
                <a:latin typeface="Open Sans"/>
                <a:ea typeface="Open Sans"/>
                <a:cs typeface="Open Sans"/>
              </a:rPr>
              <a:t>MAC Address 00-B0-D0-63-C2-29</a:t>
            </a:r>
          </a:p>
        </p:txBody>
      </p:sp>
      <p:graphicFrame>
        <p:nvGraphicFramePr>
          <p:cNvPr id="30" name="Table 29">
            <a:extLst>
              <a:ext uri="{FF2B5EF4-FFF2-40B4-BE49-F238E27FC236}">
                <a16:creationId xmlns:a16="http://schemas.microsoft.com/office/drawing/2014/main" id="{7787C313-C4D1-B150-AE79-8E3753C217C7}"/>
              </a:ext>
            </a:extLst>
          </p:cNvPr>
          <p:cNvGraphicFramePr>
            <a:graphicFrameLocks noGrp="1"/>
          </p:cNvGraphicFramePr>
          <p:nvPr>
            <p:extLst>
              <p:ext uri="{D42A27DB-BD31-4B8C-83A1-F6EECF244321}">
                <p14:modId xmlns:p14="http://schemas.microsoft.com/office/powerpoint/2010/main" val="3574304980"/>
              </p:ext>
            </p:extLst>
          </p:nvPr>
        </p:nvGraphicFramePr>
        <p:xfrm>
          <a:off x="5687214" y="1878324"/>
          <a:ext cx="4611732" cy="1854200"/>
        </p:xfrm>
        <a:graphic>
          <a:graphicData uri="http://schemas.openxmlformats.org/drawingml/2006/table">
            <a:tbl>
              <a:tblPr firstRow="1" bandRow="1">
                <a:tableStyleId>{A95A6ED9-2676-4281-9FAD-8015A04E7BE0}</a:tableStyleId>
              </a:tblPr>
              <a:tblGrid>
                <a:gridCol w="2305866">
                  <a:extLst>
                    <a:ext uri="{9D8B030D-6E8A-4147-A177-3AD203B41FA5}">
                      <a16:colId xmlns:a16="http://schemas.microsoft.com/office/drawing/2014/main" val="3379965098"/>
                    </a:ext>
                  </a:extLst>
                </a:gridCol>
                <a:gridCol w="2305866">
                  <a:extLst>
                    <a:ext uri="{9D8B030D-6E8A-4147-A177-3AD203B41FA5}">
                      <a16:colId xmlns:a16="http://schemas.microsoft.com/office/drawing/2014/main" val="1628528609"/>
                    </a:ext>
                  </a:extLst>
                </a:gridCol>
              </a:tblGrid>
              <a:tr h="370840">
                <a:tc>
                  <a:txBody>
                    <a:bodyPr/>
                    <a:lstStyle/>
                    <a:p>
                      <a:r>
                        <a:rPr lang="en-US"/>
                        <a:t>IP Address </a:t>
                      </a:r>
                    </a:p>
                  </a:txBody>
                  <a:tcPr/>
                </a:tc>
                <a:tc>
                  <a:txBody>
                    <a:bodyPr/>
                    <a:lstStyle/>
                    <a:p>
                      <a:r>
                        <a:rPr lang="en-US"/>
                        <a:t>MAC Address</a:t>
                      </a:r>
                    </a:p>
                  </a:txBody>
                  <a:tcPr/>
                </a:tc>
                <a:extLst>
                  <a:ext uri="{0D108BD9-81ED-4DB2-BD59-A6C34878D82A}">
                    <a16:rowId xmlns:a16="http://schemas.microsoft.com/office/drawing/2014/main" val="244139663"/>
                  </a:ext>
                </a:extLst>
              </a:tr>
              <a:tr h="370840">
                <a:tc>
                  <a:txBody>
                    <a:bodyPr/>
                    <a:lstStyle/>
                    <a:p>
                      <a:r>
                        <a:rPr lang="en-US" sz="1400" b="1">
                          <a:solidFill>
                            <a:srgbClr val="3F3F3F"/>
                          </a:solidFill>
                          <a:latin typeface="Open Sans"/>
                          <a:ea typeface="Open Sans"/>
                          <a:cs typeface="Open Sans"/>
                        </a:rPr>
                        <a:t>10.0.0.1</a:t>
                      </a:r>
                      <a:endParaRPr lang="en-US"/>
                    </a:p>
                  </a:txBody>
                  <a:tcPr/>
                </a:tc>
                <a:tc>
                  <a:txBody>
                    <a:bodyPr/>
                    <a:lstStyle/>
                    <a:p>
                      <a:r>
                        <a:rPr lang="en-US" sz="1400" b="1">
                          <a:solidFill>
                            <a:srgbClr val="3F3F3F"/>
                          </a:solidFill>
                          <a:latin typeface="Open Sans"/>
                          <a:ea typeface="Open Sans"/>
                          <a:cs typeface="Open Sans"/>
                        </a:rPr>
                        <a:t>00-B0-D0-63-C2-26</a:t>
                      </a:r>
                      <a:endParaRPr lang="en-US"/>
                    </a:p>
                  </a:txBody>
                  <a:tcPr/>
                </a:tc>
                <a:extLst>
                  <a:ext uri="{0D108BD9-81ED-4DB2-BD59-A6C34878D82A}">
                    <a16:rowId xmlns:a16="http://schemas.microsoft.com/office/drawing/2014/main" val="4089493123"/>
                  </a:ext>
                </a:extLst>
              </a:tr>
              <a:tr h="370840">
                <a:tc>
                  <a:txBody>
                    <a:bodyPr/>
                    <a:lstStyle/>
                    <a:p>
                      <a:r>
                        <a:rPr lang="en-US" sz="1400" b="1">
                          <a:solidFill>
                            <a:srgbClr val="3F3F3F"/>
                          </a:solidFill>
                          <a:latin typeface="Open Sans"/>
                          <a:ea typeface="Open Sans"/>
                          <a:cs typeface="Open Sans"/>
                        </a:rPr>
                        <a:t>10.0.0.2</a:t>
                      </a:r>
                      <a:endParaRPr lang="en-US"/>
                    </a:p>
                  </a:txBody>
                  <a:tcPr/>
                </a:tc>
                <a:tc>
                  <a:txBody>
                    <a:bodyPr/>
                    <a:lstStyle/>
                    <a:p>
                      <a:r>
                        <a:rPr lang="en-US" sz="1400" b="1">
                          <a:solidFill>
                            <a:srgbClr val="3F3F3F"/>
                          </a:solidFill>
                          <a:latin typeface="Open Sans"/>
                          <a:ea typeface="Open Sans"/>
                          <a:cs typeface="Open Sans"/>
                        </a:rPr>
                        <a:t>00-B0-D0-63-C2-27</a:t>
                      </a:r>
                      <a:endParaRPr lang="en-US"/>
                    </a:p>
                  </a:txBody>
                  <a:tcPr/>
                </a:tc>
                <a:extLst>
                  <a:ext uri="{0D108BD9-81ED-4DB2-BD59-A6C34878D82A}">
                    <a16:rowId xmlns:a16="http://schemas.microsoft.com/office/drawing/2014/main" val="1814632263"/>
                  </a:ext>
                </a:extLst>
              </a:tr>
              <a:tr h="370840">
                <a:tc>
                  <a:txBody>
                    <a:bodyPr/>
                    <a:lstStyle/>
                    <a:p>
                      <a:r>
                        <a:rPr lang="en-US" sz="1400" b="1">
                          <a:solidFill>
                            <a:srgbClr val="3F3F3F"/>
                          </a:solidFill>
                          <a:latin typeface="Open Sans"/>
                          <a:ea typeface="Open Sans"/>
                          <a:cs typeface="Open Sans"/>
                        </a:rPr>
                        <a:t>10.0.0.3</a:t>
                      </a:r>
                      <a:endParaRPr lang="en-US"/>
                    </a:p>
                  </a:txBody>
                  <a:tcPr/>
                </a:tc>
                <a:tc>
                  <a:txBody>
                    <a:bodyPr/>
                    <a:lstStyle/>
                    <a:p>
                      <a:r>
                        <a:rPr lang="en-US" sz="1400" b="1">
                          <a:solidFill>
                            <a:srgbClr val="3F3F3F"/>
                          </a:solidFill>
                          <a:latin typeface="Open Sans"/>
                          <a:ea typeface="Open Sans"/>
                          <a:cs typeface="Open Sans"/>
                        </a:rPr>
                        <a:t>00-B0-D0-63-C2-28</a:t>
                      </a:r>
                      <a:endParaRPr lang="en-US"/>
                    </a:p>
                  </a:txBody>
                  <a:tcPr/>
                </a:tc>
                <a:extLst>
                  <a:ext uri="{0D108BD9-81ED-4DB2-BD59-A6C34878D82A}">
                    <a16:rowId xmlns:a16="http://schemas.microsoft.com/office/drawing/2014/main" val="1123417038"/>
                  </a:ext>
                </a:extLst>
              </a:tr>
              <a:tr h="370840">
                <a:tc>
                  <a:txBody>
                    <a:bodyPr/>
                    <a:lstStyle/>
                    <a:p>
                      <a:r>
                        <a:rPr lang="en-US" sz="1400" b="1">
                          <a:solidFill>
                            <a:srgbClr val="3F3F3F"/>
                          </a:solidFill>
                          <a:latin typeface="Open Sans"/>
                          <a:ea typeface="Open Sans"/>
                          <a:cs typeface="Open Sans"/>
                        </a:rPr>
                        <a:t>10.0.0.4</a:t>
                      </a:r>
                      <a:endParaRPr lang="en-US"/>
                    </a:p>
                  </a:txBody>
                  <a:tcPr/>
                </a:tc>
                <a:tc>
                  <a:txBody>
                    <a:bodyPr/>
                    <a:lstStyle/>
                    <a:p>
                      <a:r>
                        <a:rPr lang="en-US"/>
                        <a:t>???</a:t>
                      </a:r>
                      <a:r>
                        <a:rPr lang="en-US" sz="1400" b="1">
                          <a:solidFill>
                            <a:srgbClr val="3F3F3F"/>
                          </a:solidFill>
                          <a:latin typeface="Open Sans"/>
                          <a:ea typeface="Open Sans"/>
                          <a:cs typeface="Open Sans"/>
                        </a:rPr>
                        <a:t> 00-B0-D0-63-C2-29</a:t>
                      </a:r>
                      <a:endParaRPr lang="en-US"/>
                    </a:p>
                  </a:txBody>
                  <a:tcPr/>
                </a:tc>
                <a:extLst>
                  <a:ext uri="{0D108BD9-81ED-4DB2-BD59-A6C34878D82A}">
                    <a16:rowId xmlns:a16="http://schemas.microsoft.com/office/drawing/2014/main" val="2698898779"/>
                  </a:ext>
                </a:extLst>
              </a:tr>
            </a:tbl>
          </a:graphicData>
        </a:graphic>
      </p:graphicFrame>
      <p:sp>
        <p:nvSpPr>
          <p:cNvPr id="33" name="TextBox 32">
            <a:extLst>
              <a:ext uri="{FF2B5EF4-FFF2-40B4-BE49-F238E27FC236}">
                <a16:creationId xmlns:a16="http://schemas.microsoft.com/office/drawing/2014/main" id="{B762FD2C-A963-ED74-2B7C-996B527BBB4F}"/>
              </a:ext>
            </a:extLst>
          </p:cNvPr>
          <p:cNvSpPr txBox="1"/>
          <p:nvPr/>
        </p:nvSpPr>
        <p:spPr>
          <a:xfrm>
            <a:off x="6861856" y="7819735"/>
            <a:ext cx="3608359" cy="1015663"/>
          </a:xfrm>
          <a:prstGeom prst="rect">
            <a:avLst/>
          </a:prstGeom>
          <a:noFill/>
        </p:spPr>
        <p:txBody>
          <a:bodyPr wrap="square" rtlCol="0">
            <a:spAutoFit/>
          </a:bodyPr>
          <a:lstStyle/>
          <a:p>
            <a:pPr algn="ctr"/>
            <a:r>
              <a:rPr lang="en-US" sz="2000" dirty="0">
                <a:solidFill>
                  <a:srgbClr val="3F3F3F"/>
                </a:solidFill>
                <a:latin typeface="Open Sans"/>
                <a:ea typeface="Open Sans"/>
                <a:cs typeface="Open Sans"/>
              </a:rPr>
              <a:t>ARP request is broadcast to all systems and received by all four systems</a:t>
            </a:r>
          </a:p>
        </p:txBody>
      </p:sp>
      <p:sp>
        <p:nvSpPr>
          <p:cNvPr id="34" name="TextBox 33">
            <a:extLst>
              <a:ext uri="{FF2B5EF4-FFF2-40B4-BE49-F238E27FC236}">
                <a16:creationId xmlns:a16="http://schemas.microsoft.com/office/drawing/2014/main" id="{484D4747-90BA-E0D6-FFC7-FE992DE6F88A}"/>
              </a:ext>
            </a:extLst>
          </p:cNvPr>
          <p:cNvSpPr txBox="1"/>
          <p:nvPr/>
        </p:nvSpPr>
        <p:spPr>
          <a:xfrm>
            <a:off x="2611126" y="4707879"/>
            <a:ext cx="3083338" cy="707886"/>
          </a:xfrm>
          <a:prstGeom prst="rect">
            <a:avLst/>
          </a:prstGeom>
          <a:noFill/>
        </p:spPr>
        <p:txBody>
          <a:bodyPr wrap="square" rtlCol="0">
            <a:spAutoFit/>
          </a:bodyPr>
          <a:lstStyle/>
          <a:p>
            <a:pPr algn="ctr"/>
            <a:r>
              <a:rPr lang="en-US" sz="2000" dirty="0">
                <a:solidFill>
                  <a:srgbClr val="3F3F3F"/>
                </a:solidFill>
                <a:latin typeface="Open Sans"/>
                <a:ea typeface="Open Sans"/>
                <a:cs typeface="Open Sans"/>
              </a:rPr>
              <a:t>ARP query looking for MAC address of 10.0.0.4</a:t>
            </a:r>
          </a:p>
        </p:txBody>
      </p:sp>
      <p:sp>
        <p:nvSpPr>
          <p:cNvPr id="36" name="TextBox 35">
            <a:extLst>
              <a:ext uri="{FF2B5EF4-FFF2-40B4-BE49-F238E27FC236}">
                <a16:creationId xmlns:a16="http://schemas.microsoft.com/office/drawing/2014/main" id="{5ED79B2D-0F53-D3EA-2ED0-3CEFA4BA2FE0}"/>
              </a:ext>
            </a:extLst>
          </p:cNvPr>
          <p:cNvSpPr txBox="1"/>
          <p:nvPr/>
        </p:nvSpPr>
        <p:spPr>
          <a:xfrm>
            <a:off x="3063134" y="6180600"/>
            <a:ext cx="3072086" cy="707886"/>
          </a:xfrm>
          <a:prstGeom prst="rect">
            <a:avLst/>
          </a:prstGeom>
          <a:noFill/>
        </p:spPr>
        <p:txBody>
          <a:bodyPr wrap="square" rtlCol="0">
            <a:spAutoFit/>
          </a:bodyPr>
          <a:lstStyle/>
          <a:p>
            <a:pPr algn="ctr"/>
            <a:r>
              <a:rPr lang="en-US" sz="2000" dirty="0">
                <a:solidFill>
                  <a:schemeClr val="tx1">
                    <a:lumMod val="75000"/>
                    <a:lumOff val="25000"/>
                  </a:schemeClr>
                </a:solidFill>
                <a:latin typeface="Open Sans"/>
                <a:ea typeface="Open Sans"/>
                <a:cs typeface="Open Sans"/>
              </a:rPr>
              <a:t>ARP query looking for MAC address of 10.0.0.4</a:t>
            </a:r>
          </a:p>
        </p:txBody>
      </p:sp>
      <p:sp>
        <p:nvSpPr>
          <p:cNvPr id="37" name="TextBox 36">
            <a:extLst>
              <a:ext uri="{FF2B5EF4-FFF2-40B4-BE49-F238E27FC236}">
                <a16:creationId xmlns:a16="http://schemas.microsoft.com/office/drawing/2014/main" id="{F7892849-B9D9-ECE8-290B-615F4E5808D5}"/>
              </a:ext>
            </a:extLst>
          </p:cNvPr>
          <p:cNvSpPr txBox="1"/>
          <p:nvPr/>
        </p:nvSpPr>
        <p:spPr>
          <a:xfrm>
            <a:off x="9942136" y="5682706"/>
            <a:ext cx="2631948" cy="1015663"/>
          </a:xfrm>
          <a:prstGeom prst="rect">
            <a:avLst/>
          </a:prstGeom>
          <a:noFill/>
        </p:spPr>
        <p:txBody>
          <a:bodyPr wrap="square" rtlCol="0">
            <a:spAutoFit/>
          </a:bodyPr>
          <a:lstStyle/>
          <a:p>
            <a:pPr algn="ctr"/>
            <a:r>
              <a:rPr lang="en-US" sz="2000" dirty="0">
                <a:solidFill>
                  <a:schemeClr val="tx1">
                    <a:lumMod val="75000"/>
                    <a:lumOff val="25000"/>
                  </a:schemeClr>
                </a:solidFill>
                <a:latin typeface="Open Sans"/>
                <a:ea typeface="Open Sans"/>
                <a:cs typeface="Open Sans"/>
              </a:rPr>
              <a:t>ARP query looking for MAC address of 10.0.0.4</a:t>
            </a:r>
          </a:p>
        </p:txBody>
      </p:sp>
      <p:sp>
        <p:nvSpPr>
          <p:cNvPr id="38" name="TextBox 37">
            <a:extLst>
              <a:ext uri="{FF2B5EF4-FFF2-40B4-BE49-F238E27FC236}">
                <a16:creationId xmlns:a16="http://schemas.microsoft.com/office/drawing/2014/main" id="{A44BAF2B-973A-55DC-4891-6FCA14A4092D}"/>
              </a:ext>
            </a:extLst>
          </p:cNvPr>
          <p:cNvSpPr txBox="1"/>
          <p:nvPr/>
        </p:nvSpPr>
        <p:spPr>
          <a:xfrm>
            <a:off x="9831539" y="4671807"/>
            <a:ext cx="3307581" cy="707886"/>
          </a:xfrm>
          <a:prstGeom prst="rect">
            <a:avLst/>
          </a:prstGeom>
          <a:noFill/>
        </p:spPr>
        <p:txBody>
          <a:bodyPr wrap="square" rtlCol="0">
            <a:spAutoFit/>
          </a:bodyPr>
          <a:lstStyle/>
          <a:p>
            <a:pPr algn="ctr"/>
            <a:r>
              <a:rPr lang="en-US" sz="2000" dirty="0">
                <a:solidFill>
                  <a:schemeClr val="tx1">
                    <a:lumMod val="75000"/>
                    <a:lumOff val="25000"/>
                  </a:schemeClr>
                </a:solidFill>
                <a:latin typeface="Open Sans"/>
                <a:ea typeface="Open Sans"/>
                <a:cs typeface="Open Sans"/>
              </a:rPr>
              <a:t>ARP query looking for MAC address of 10.0.0.4</a:t>
            </a:r>
          </a:p>
        </p:txBody>
      </p:sp>
      <p:sp>
        <p:nvSpPr>
          <p:cNvPr id="40" name="TextBox 39">
            <a:extLst>
              <a:ext uri="{FF2B5EF4-FFF2-40B4-BE49-F238E27FC236}">
                <a16:creationId xmlns:a16="http://schemas.microsoft.com/office/drawing/2014/main" id="{EC214FE7-AD30-B5C6-0D29-97C4CA32DA2E}"/>
              </a:ext>
            </a:extLst>
          </p:cNvPr>
          <p:cNvSpPr txBox="1"/>
          <p:nvPr/>
        </p:nvSpPr>
        <p:spPr>
          <a:xfrm>
            <a:off x="1127978" y="8466937"/>
            <a:ext cx="3634805" cy="707886"/>
          </a:xfrm>
          <a:prstGeom prst="rect">
            <a:avLst/>
          </a:prstGeom>
          <a:noFill/>
        </p:spPr>
        <p:txBody>
          <a:bodyPr wrap="square" rtlCol="0">
            <a:spAutoFit/>
          </a:bodyPr>
          <a:lstStyle/>
          <a:p>
            <a:pPr algn="ctr"/>
            <a:r>
              <a:rPr lang="en-US" sz="2000" dirty="0">
                <a:solidFill>
                  <a:srgbClr val="3F3F3F"/>
                </a:solidFill>
                <a:latin typeface="Open Sans"/>
                <a:ea typeface="Open Sans"/>
                <a:cs typeface="Open Sans"/>
              </a:rPr>
              <a:t>Only 10.0.0.4 will respond back with its MAC address</a:t>
            </a:r>
          </a:p>
        </p:txBody>
      </p:sp>
      <p:pic>
        <p:nvPicPr>
          <p:cNvPr id="41" name="Google Shape;580;ge961dd843d_0_334">
            <a:extLst>
              <a:ext uri="{FF2B5EF4-FFF2-40B4-BE49-F238E27FC236}">
                <a16:creationId xmlns:a16="http://schemas.microsoft.com/office/drawing/2014/main" id="{8D013576-07CB-67CF-6F67-8BA4A6619D5A}"/>
              </a:ext>
            </a:extLst>
          </p:cNvPr>
          <p:cNvPicPr preferRelativeResize="0"/>
          <p:nvPr/>
        </p:nvPicPr>
        <p:blipFill rotWithShape="1">
          <a:blip r:embed="rId5">
            <a:alphaModFix/>
          </a:blip>
          <a:srcRect/>
          <a:stretch/>
        </p:blipFill>
        <p:spPr>
          <a:xfrm>
            <a:off x="6277899" y="683139"/>
            <a:ext cx="3801601" cy="365750"/>
          </a:xfrm>
          <a:prstGeom prst="rect">
            <a:avLst/>
          </a:prstGeom>
          <a:noFill/>
          <a:ln>
            <a:noFill/>
          </a:ln>
        </p:spPr>
      </p:pic>
      <p:pic>
        <p:nvPicPr>
          <p:cNvPr id="42" name="Picture 41">
            <a:extLst>
              <a:ext uri="{FF2B5EF4-FFF2-40B4-BE49-F238E27FC236}">
                <a16:creationId xmlns:a16="http://schemas.microsoft.com/office/drawing/2014/main" id="{56BABFDC-4DB6-8674-677B-5F2F38B97344}"/>
              </a:ext>
            </a:extLst>
          </p:cNvPr>
          <p:cNvPicPr>
            <a:picLocks noChangeAspect="1"/>
          </p:cNvPicPr>
          <p:nvPr/>
        </p:nvPicPr>
        <p:blipFill>
          <a:blip r:embed="rId6">
            <a:duotone>
              <a:prstClr val="black"/>
              <a:schemeClr val="accent5">
                <a:tint val="45000"/>
                <a:satMod val="400000"/>
              </a:schemeClr>
            </a:duotone>
          </a:blip>
          <a:stretch>
            <a:fillRect/>
          </a:stretch>
        </p:blipFill>
        <p:spPr>
          <a:xfrm rot="-6660000">
            <a:off x="4498305" y="7852859"/>
            <a:ext cx="980183" cy="1169623"/>
          </a:xfrm>
          <a:prstGeom prst="rect">
            <a:avLst/>
          </a:prstGeom>
        </p:spPr>
      </p:pic>
      <p:pic>
        <p:nvPicPr>
          <p:cNvPr id="43" name="Picture 42">
            <a:extLst>
              <a:ext uri="{FF2B5EF4-FFF2-40B4-BE49-F238E27FC236}">
                <a16:creationId xmlns:a16="http://schemas.microsoft.com/office/drawing/2014/main" id="{B8140A1A-16A7-D3E3-5B2B-EDD57B2AD2F0}"/>
              </a:ext>
            </a:extLst>
          </p:cNvPr>
          <p:cNvPicPr>
            <a:picLocks noChangeAspect="1"/>
          </p:cNvPicPr>
          <p:nvPr/>
        </p:nvPicPr>
        <p:blipFill>
          <a:blip r:embed="rId6">
            <a:duotone>
              <a:prstClr val="black"/>
              <a:schemeClr val="accent5">
                <a:tint val="45000"/>
                <a:satMod val="400000"/>
              </a:schemeClr>
            </a:duotone>
          </a:blip>
          <a:stretch>
            <a:fillRect/>
          </a:stretch>
        </p:blipFill>
        <p:spPr>
          <a:xfrm rot="-6660000">
            <a:off x="5274540" y="7545773"/>
            <a:ext cx="980183" cy="1169623"/>
          </a:xfrm>
          <a:prstGeom prst="rect">
            <a:avLst/>
          </a:prstGeom>
        </p:spPr>
      </p:pic>
      <p:pic>
        <p:nvPicPr>
          <p:cNvPr id="44" name="Picture 43">
            <a:extLst>
              <a:ext uri="{FF2B5EF4-FFF2-40B4-BE49-F238E27FC236}">
                <a16:creationId xmlns:a16="http://schemas.microsoft.com/office/drawing/2014/main" id="{32C1C4CC-5219-C650-A67B-F6F062DA54E3}"/>
              </a:ext>
            </a:extLst>
          </p:cNvPr>
          <p:cNvPicPr>
            <a:picLocks noChangeAspect="1"/>
          </p:cNvPicPr>
          <p:nvPr/>
        </p:nvPicPr>
        <p:blipFill>
          <a:blip r:embed="rId7"/>
          <a:stretch>
            <a:fillRect/>
          </a:stretch>
        </p:blipFill>
        <p:spPr>
          <a:xfrm>
            <a:off x="6559098" y="6854886"/>
            <a:ext cx="964849" cy="964849"/>
          </a:xfrm>
          <a:prstGeom prst="rect">
            <a:avLst/>
          </a:prstGeom>
        </p:spPr>
      </p:pic>
      <p:pic>
        <p:nvPicPr>
          <p:cNvPr id="45" name="Picture 44">
            <a:extLst>
              <a:ext uri="{FF2B5EF4-FFF2-40B4-BE49-F238E27FC236}">
                <a16:creationId xmlns:a16="http://schemas.microsoft.com/office/drawing/2014/main" id="{1540D72B-A29C-A7C6-9438-C909F134977D}"/>
              </a:ext>
            </a:extLst>
          </p:cNvPr>
          <p:cNvPicPr>
            <a:picLocks noChangeAspect="1"/>
          </p:cNvPicPr>
          <p:nvPr/>
        </p:nvPicPr>
        <p:blipFill>
          <a:blip r:embed="rId8"/>
          <a:stretch>
            <a:fillRect/>
          </a:stretch>
        </p:blipFill>
        <p:spPr>
          <a:xfrm>
            <a:off x="5659276" y="4651268"/>
            <a:ext cx="763885" cy="677710"/>
          </a:xfrm>
          <a:prstGeom prst="rect">
            <a:avLst/>
          </a:prstGeom>
        </p:spPr>
      </p:pic>
      <p:pic>
        <p:nvPicPr>
          <p:cNvPr id="46" name="Picture 45">
            <a:extLst>
              <a:ext uri="{FF2B5EF4-FFF2-40B4-BE49-F238E27FC236}">
                <a16:creationId xmlns:a16="http://schemas.microsoft.com/office/drawing/2014/main" id="{03B06879-B159-1C9E-B029-107947107FFB}"/>
              </a:ext>
            </a:extLst>
          </p:cNvPr>
          <p:cNvPicPr>
            <a:picLocks noChangeAspect="1"/>
          </p:cNvPicPr>
          <p:nvPr/>
        </p:nvPicPr>
        <p:blipFill>
          <a:blip r:embed="rId8"/>
          <a:stretch>
            <a:fillRect/>
          </a:stretch>
        </p:blipFill>
        <p:spPr>
          <a:xfrm>
            <a:off x="9261168" y="4456842"/>
            <a:ext cx="763885" cy="677710"/>
          </a:xfrm>
          <a:prstGeom prst="rect">
            <a:avLst/>
          </a:prstGeom>
        </p:spPr>
      </p:pic>
      <p:pic>
        <p:nvPicPr>
          <p:cNvPr id="47" name="Picture 46">
            <a:extLst>
              <a:ext uri="{FF2B5EF4-FFF2-40B4-BE49-F238E27FC236}">
                <a16:creationId xmlns:a16="http://schemas.microsoft.com/office/drawing/2014/main" id="{A561DBB9-FFEB-29A7-937D-43A54EFC4138}"/>
              </a:ext>
            </a:extLst>
          </p:cNvPr>
          <p:cNvPicPr>
            <a:picLocks noChangeAspect="1"/>
          </p:cNvPicPr>
          <p:nvPr/>
        </p:nvPicPr>
        <p:blipFill>
          <a:blip r:embed="rId8"/>
          <a:stretch>
            <a:fillRect/>
          </a:stretch>
        </p:blipFill>
        <p:spPr>
          <a:xfrm>
            <a:off x="9217575" y="5465146"/>
            <a:ext cx="763885" cy="677710"/>
          </a:xfrm>
          <a:prstGeom prst="rect">
            <a:avLst/>
          </a:prstGeom>
        </p:spPr>
      </p:pic>
      <p:pic>
        <p:nvPicPr>
          <p:cNvPr id="48" name="Picture 47">
            <a:extLst>
              <a:ext uri="{FF2B5EF4-FFF2-40B4-BE49-F238E27FC236}">
                <a16:creationId xmlns:a16="http://schemas.microsoft.com/office/drawing/2014/main" id="{14AF3FC9-D35F-62B8-9317-1EB46F5AC339}"/>
              </a:ext>
            </a:extLst>
          </p:cNvPr>
          <p:cNvPicPr>
            <a:picLocks noChangeAspect="1"/>
          </p:cNvPicPr>
          <p:nvPr/>
        </p:nvPicPr>
        <p:blipFill>
          <a:blip r:embed="rId8"/>
          <a:stretch>
            <a:fillRect/>
          </a:stretch>
        </p:blipFill>
        <p:spPr>
          <a:xfrm>
            <a:off x="5744544" y="5646570"/>
            <a:ext cx="763885" cy="677710"/>
          </a:xfrm>
          <a:prstGeom prst="rect">
            <a:avLst/>
          </a:prstGeom>
        </p:spPr>
      </p:pic>
      <p:pic>
        <p:nvPicPr>
          <p:cNvPr id="49" name="Picture 48">
            <a:extLst>
              <a:ext uri="{FF2B5EF4-FFF2-40B4-BE49-F238E27FC236}">
                <a16:creationId xmlns:a16="http://schemas.microsoft.com/office/drawing/2014/main" id="{AF85B0CD-7E66-616F-DD95-666C944DADA2}"/>
              </a:ext>
            </a:extLst>
          </p:cNvPr>
          <p:cNvPicPr>
            <a:picLocks noChangeAspect="1"/>
          </p:cNvPicPr>
          <p:nvPr/>
        </p:nvPicPr>
        <p:blipFill>
          <a:blip r:embed="rId9"/>
          <a:stretch>
            <a:fillRect/>
          </a:stretch>
        </p:blipFill>
        <p:spPr>
          <a:xfrm>
            <a:off x="329630" y="8212437"/>
            <a:ext cx="877135" cy="877135"/>
          </a:xfrm>
          <a:prstGeom prst="rect">
            <a:avLst/>
          </a:prstGeom>
        </p:spPr>
      </p:pic>
      <p:pic>
        <p:nvPicPr>
          <p:cNvPr id="51" name="Picture 50">
            <a:extLst>
              <a:ext uri="{FF2B5EF4-FFF2-40B4-BE49-F238E27FC236}">
                <a16:creationId xmlns:a16="http://schemas.microsoft.com/office/drawing/2014/main" id="{F78679A4-30AE-0233-C0CD-5846AFF6F561}"/>
              </a:ext>
            </a:extLst>
          </p:cNvPr>
          <p:cNvPicPr>
            <a:picLocks noChangeAspect="1"/>
          </p:cNvPicPr>
          <p:nvPr/>
        </p:nvPicPr>
        <p:blipFill>
          <a:blip r:embed="rId10"/>
          <a:stretch>
            <a:fillRect/>
          </a:stretch>
        </p:blipFill>
        <p:spPr>
          <a:xfrm>
            <a:off x="10704692" y="1097050"/>
            <a:ext cx="877135" cy="877135"/>
          </a:xfrm>
          <a:prstGeom prst="rect">
            <a:avLst/>
          </a:prstGeom>
        </p:spPr>
      </p:pic>
      <p:sp>
        <p:nvSpPr>
          <p:cNvPr id="53" name="TextBox 52">
            <a:extLst>
              <a:ext uri="{FF2B5EF4-FFF2-40B4-BE49-F238E27FC236}">
                <a16:creationId xmlns:a16="http://schemas.microsoft.com/office/drawing/2014/main" id="{3AF7CAF1-1942-FCD7-6383-9663DEE3D1A2}"/>
              </a:ext>
            </a:extLst>
          </p:cNvPr>
          <p:cNvSpPr txBox="1"/>
          <p:nvPr/>
        </p:nvSpPr>
        <p:spPr>
          <a:xfrm>
            <a:off x="10329404" y="2167137"/>
            <a:ext cx="1997180" cy="1323439"/>
          </a:xfrm>
          <a:prstGeom prst="rect">
            <a:avLst/>
          </a:prstGeom>
          <a:noFill/>
        </p:spPr>
        <p:txBody>
          <a:bodyPr wrap="square">
            <a:spAutoFit/>
          </a:bodyPr>
          <a:lstStyle/>
          <a:p>
            <a:pPr algn="ctr"/>
            <a:r>
              <a:rPr lang="en-US" sz="2000" dirty="0">
                <a:solidFill>
                  <a:schemeClr val="tx1">
                    <a:lumMod val="75000"/>
                    <a:lumOff val="25000"/>
                  </a:schemeClr>
                </a:solidFill>
                <a:latin typeface="Open Sans"/>
                <a:ea typeface="Open Sans"/>
                <a:cs typeface="Open Sans"/>
              </a:rPr>
              <a:t>Arp table is updated with 10.0.04 MAC address</a:t>
            </a:r>
          </a:p>
        </p:txBody>
      </p:sp>
      <p:pic>
        <p:nvPicPr>
          <p:cNvPr id="4" name="Picture 3">
            <a:extLst>
              <a:ext uri="{FF2B5EF4-FFF2-40B4-BE49-F238E27FC236}">
                <a16:creationId xmlns:a16="http://schemas.microsoft.com/office/drawing/2014/main" id="{B40BB750-3379-EA62-2B9E-F908EB097474}"/>
              </a:ext>
            </a:extLst>
          </p:cNvPr>
          <p:cNvPicPr>
            <a:picLocks noChangeAspect="1"/>
          </p:cNvPicPr>
          <p:nvPr/>
        </p:nvPicPr>
        <p:blipFill>
          <a:blip r:embed="rId11"/>
          <a:stretch>
            <a:fillRect/>
          </a:stretch>
        </p:blipFill>
        <p:spPr>
          <a:xfrm>
            <a:off x="602125" y="1824365"/>
            <a:ext cx="2438400" cy="2201985"/>
          </a:xfrm>
          <a:prstGeom prst="rect">
            <a:avLst/>
          </a:prstGeom>
        </p:spPr>
      </p:pic>
      <p:pic>
        <p:nvPicPr>
          <p:cNvPr id="5" name="Picture 4">
            <a:extLst>
              <a:ext uri="{FF2B5EF4-FFF2-40B4-BE49-F238E27FC236}">
                <a16:creationId xmlns:a16="http://schemas.microsoft.com/office/drawing/2014/main" id="{8BFE7ED2-EBA0-FDD4-AE7D-F73A101B9AB4}"/>
              </a:ext>
            </a:extLst>
          </p:cNvPr>
          <p:cNvPicPr>
            <a:picLocks noChangeAspect="1"/>
          </p:cNvPicPr>
          <p:nvPr/>
        </p:nvPicPr>
        <p:blipFill>
          <a:blip r:embed="rId11"/>
          <a:stretch>
            <a:fillRect/>
          </a:stretch>
        </p:blipFill>
        <p:spPr>
          <a:xfrm>
            <a:off x="12574084" y="1932834"/>
            <a:ext cx="2438400" cy="2201985"/>
          </a:xfrm>
          <a:prstGeom prst="rect">
            <a:avLst/>
          </a:prstGeom>
        </p:spPr>
      </p:pic>
      <p:pic>
        <p:nvPicPr>
          <p:cNvPr id="6" name="Picture 5">
            <a:extLst>
              <a:ext uri="{FF2B5EF4-FFF2-40B4-BE49-F238E27FC236}">
                <a16:creationId xmlns:a16="http://schemas.microsoft.com/office/drawing/2014/main" id="{958F8F1F-FD59-2353-F7E6-7B606D065E29}"/>
              </a:ext>
            </a:extLst>
          </p:cNvPr>
          <p:cNvPicPr>
            <a:picLocks noChangeAspect="1"/>
          </p:cNvPicPr>
          <p:nvPr/>
        </p:nvPicPr>
        <p:blipFill>
          <a:blip r:embed="rId11"/>
          <a:stretch>
            <a:fillRect/>
          </a:stretch>
        </p:blipFill>
        <p:spPr>
          <a:xfrm>
            <a:off x="676537" y="6356847"/>
            <a:ext cx="2438400" cy="2201985"/>
          </a:xfrm>
          <a:prstGeom prst="rect">
            <a:avLst/>
          </a:prstGeom>
        </p:spPr>
      </p:pic>
      <p:pic>
        <p:nvPicPr>
          <p:cNvPr id="7" name="Picture 6">
            <a:extLst>
              <a:ext uri="{FF2B5EF4-FFF2-40B4-BE49-F238E27FC236}">
                <a16:creationId xmlns:a16="http://schemas.microsoft.com/office/drawing/2014/main" id="{91AA1C9D-4AA0-8E23-A7E5-735602261135}"/>
              </a:ext>
            </a:extLst>
          </p:cNvPr>
          <p:cNvPicPr>
            <a:picLocks noChangeAspect="1"/>
          </p:cNvPicPr>
          <p:nvPr/>
        </p:nvPicPr>
        <p:blipFill>
          <a:blip r:embed="rId11"/>
          <a:stretch>
            <a:fillRect/>
          </a:stretch>
        </p:blipFill>
        <p:spPr>
          <a:xfrm>
            <a:off x="12468015" y="6698369"/>
            <a:ext cx="2438400" cy="2201985"/>
          </a:xfrm>
          <a:prstGeom prst="rect">
            <a:avLst/>
          </a:prstGeom>
        </p:spPr>
      </p:pic>
    </p:spTree>
    <p:extLst>
      <p:ext uri="{BB962C8B-B14F-4D97-AF65-F5344CB8AC3E}">
        <p14:creationId xmlns:p14="http://schemas.microsoft.com/office/powerpoint/2010/main" val="3760201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4B84-F56B-E491-A56D-18422DCDD36F}"/>
              </a:ext>
            </a:extLst>
          </p:cNvPr>
          <p:cNvSpPr>
            <a:spLocks noGrp="1"/>
          </p:cNvSpPr>
          <p:nvPr>
            <p:ph type="title"/>
          </p:nvPr>
        </p:nvSpPr>
        <p:spPr>
          <a:xfrm>
            <a:off x="-10161" y="359730"/>
            <a:ext cx="16276320" cy="687244"/>
          </a:xfrm>
        </p:spPr>
        <p:txBody>
          <a:bodyPr/>
          <a:lstStyle/>
          <a:p>
            <a:r>
              <a:rPr lang="en-US"/>
              <a:t>Advance Persistent Threats</a:t>
            </a:r>
          </a:p>
        </p:txBody>
      </p:sp>
      <p:pic>
        <p:nvPicPr>
          <p:cNvPr id="9" name="Picture 8">
            <a:extLst>
              <a:ext uri="{FF2B5EF4-FFF2-40B4-BE49-F238E27FC236}">
                <a16:creationId xmlns:a16="http://schemas.microsoft.com/office/drawing/2014/main" id="{4245FFD9-15D6-400D-D28F-F30397E94B85}"/>
              </a:ext>
            </a:extLst>
          </p:cNvPr>
          <p:cNvPicPr>
            <a:picLocks noChangeAspect="1"/>
          </p:cNvPicPr>
          <p:nvPr/>
        </p:nvPicPr>
        <p:blipFill>
          <a:blip r:embed="rId3"/>
          <a:stretch>
            <a:fillRect/>
          </a:stretch>
        </p:blipFill>
        <p:spPr>
          <a:xfrm>
            <a:off x="1827354" y="3677146"/>
            <a:ext cx="3667761" cy="3667761"/>
          </a:xfrm>
          <a:prstGeom prst="rect">
            <a:avLst/>
          </a:prstGeom>
        </p:spPr>
      </p:pic>
      <p:sp>
        <p:nvSpPr>
          <p:cNvPr id="6" name="Brandline_LVC">
            <a:extLst>
              <a:ext uri="{FF2B5EF4-FFF2-40B4-BE49-F238E27FC236}">
                <a16:creationId xmlns:a16="http://schemas.microsoft.com/office/drawing/2014/main" id="{AB956BB5-8DA5-8985-61CF-414A8C9EA26F}"/>
              </a:ext>
            </a:extLst>
          </p:cNvPr>
          <p:cNvSpPr/>
          <p:nvPr/>
        </p:nvSpPr>
        <p:spPr>
          <a:xfrm>
            <a:off x="5092700" y="946176"/>
            <a:ext cx="607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4846;p411">
            <a:extLst>
              <a:ext uri="{FF2B5EF4-FFF2-40B4-BE49-F238E27FC236}">
                <a16:creationId xmlns:a16="http://schemas.microsoft.com/office/drawing/2014/main" id="{8337A8FA-10EF-6D86-6441-EE71C3D19E69}"/>
              </a:ext>
            </a:extLst>
          </p:cNvPr>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An Advanced Persistent Threat (APT) is a sophisticated cyberattack executed by well-funded and highly skilled entities, including nation-state actors and organized cybercriminal groups.</a:t>
            </a:r>
            <a:endParaRPr sz="2200" b="0" i="0" u="none" strike="noStrike" cap="none">
              <a:solidFill>
                <a:srgbClr val="FFFFFF"/>
              </a:solidFill>
              <a:latin typeface="Open Sans"/>
              <a:ea typeface="Open Sans"/>
              <a:cs typeface="Open Sans"/>
              <a:sym typeface="Open Sans"/>
            </a:endParaRPr>
          </a:p>
        </p:txBody>
      </p:sp>
      <p:grpSp>
        <p:nvGrpSpPr>
          <p:cNvPr id="11" name="Group 10">
            <a:extLst>
              <a:ext uri="{FF2B5EF4-FFF2-40B4-BE49-F238E27FC236}">
                <a16:creationId xmlns:a16="http://schemas.microsoft.com/office/drawing/2014/main" id="{F52855D0-2A4B-3667-2031-0EBE3FE2E6EC}"/>
              </a:ext>
            </a:extLst>
          </p:cNvPr>
          <p:cNvGrpSpPr/>
          <p:nvPr/>
        </p:nvGrpSpPr>
        <p:grpSpPr>
          <a:xfrm>
            <a:off x="6286500" y="3800472"/>
            <a:ext cx="8859705" cy="1160634"/>
            <a:chOff x="2516042" y="2297061"/>
            <a:chExt cx="13016569" cy="1160634"/>
          </a:xfrm>
          <a:solidFill>
            <a:srgbClr val="D6EBFE"/>
          </a:solidFill>
        </p:grpSpPr>
        <p:sp>
          <p:nvSpPr>
            <p:cNvPr id="12" name="Round Same Side Corner Rectangle 162">
              <a:extLst>
                <a:ext uri="{FF2B5EF4-FFF2-40B4-BE49-F238E27FC236}">
                  <a16:creationId xmlns:a16="http://schemas.microsoft.com/office/drawing/2014/main" id="{03E14101-4EA4-8B74-6A72-99F149F7C1CA}"/>
                </a:ext>
              </a:extLst>
            </p:cNvPr>
            <p:cNvSpPr/>
            <p:nvPr/>
          </p:nvSpPr>
          <p:spPr>
            <a:xfrm rot="5400000">
              <a:off x="8444010" y="-3630907"/>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5">
              <a:extLst>
                <a:ext uri="{FF2B5EF4-FFF2-40B4-BE49-F238E27FC236}">
                  <a16:creationId xmlns:a16="http://schemas.microsoft.com/office/drawing/2014/main" id="{5CD6586D-12EC-8E3C-0243-349D68C9F84B}"/>
                </a:ext>
              </a:extLst>
            </p:cNvPr>
            <p:cNvSpPr txBox="1">
              <a:spLocks/>
            </p:cNvSpPr>
            <p:nvPr/>
          </p:nvSpPr>
          <p:spPr>
            <a:xfrm>
              <a:off x="2680678" y="2399321"/>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APTs excel in infiltrating specific systems or networks, maintaining stealth over prolonged periods.</a:t>
              </a:r>
            </a:p>
          </p:txBody>
        </p:sp>
      </p:grpSp>
      <p:grpSp>
        <p:nvGrpSpPr>
          <p:cNvPr id="14" name="Group 13">
            <a:extLst>
              <a:ext uri="{FF2B5EF4-FFF2-40B4-BE49-F238E27FC236}">
                <a16:creationId xmlns:a16="http://schemas.microsoft.com/office/drawing/2014/main" id="{FCE0CB45-129C-52DD-AD27-845A3889D3EF}"/>
              </a:ext>
            </a:extLst>
          </p:cNvPr>
          <p:cNvGrpSpPr/>
          <p:nvPr/>
        </p:nvGrpSpPr>
        <p:grpSpPr>
          <a:xfrm>
            <a:off x="6286500" y="5105831"/>
            <a:ext cx="8859705" cy="1547888"/>
            <a:chOff x="2516042" y="3602420"/>
            <a:chExt cx="13016569" cy="1160634"/>
          </a:xfrm>
          <a:solidFill>
            <a:srgbClr val="E4E1F3"/>
          </a:solidFill>
        </p:grpSpPr>
        <p:sp>
          <p:nvSpPr>
            <p:cNvPr id="15" name="Round Same Side Corner Rectangle 199">
              <a:extLst>
                <a:ext uri="{FF2B5EF4-FFF2-40B4-BE49-F238E27FC236}">
                  <a16:creationId xmlns:a16="http://schemas.microsoft.com/office/drawing/2014/main" id="{9D0D7013-E879-610F-2CDE-B7F35056F5FD}"/>
                </a:ext>
              </a:extLst>
            </p:cNvPr>
            <p:cNvSpPr/>
            <p:nvPr/>
          </p:nvSpPr>
          <p:spPr>
            <a:xfrm rot="5400000">
              <a:off x="8444010" y="-2325548"/>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4CCBAAC8-DA98-DCAD-7DB0-8F37517B0B7C}"/>
                </a:ext>
              </a:extLst>
            </p:cNvPr>
            <p:cNvSpPr txBox="1">
              <a:spLocks/>
            </p:cNvSpPr>
            <p:nvPr/>
          </p:nvSpPr>
          <p:spPr>
            <a:xfrm>
              <a:off x="2680678" y="3695974"/>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These threats systematically extract valuable data or incrementally cause damage, thereby avoiding detection.</a:t>
              </a:r>
            </a:p>
          </p:txBody>
        </p:sp>
      </p:grpSp>
    </p:spTree>
    <p:extLst>
      <p:ext uri="{BB962C8B-B14F-4D97-AF65-F5344CB8AC3E}">
        <p14:creationId xmlns:p14="http://schemas.microsoft.com/office/powerpoint/2010/main" val="29165591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099"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ARP Cache Poisoning</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8256778" y="2521907"/>
            <a:ext cx="6567297" cy="4475831"/>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buFont typeface="Arial" panose="020B0604020202020204" pitchFamily="34" charset="0"/>
              <a:buChar char="•"/>
            </a:pPr>
            <a:r>
              <a:rPr lang="en-US" sz="2400">
                <a:solidFill>
                  <a:srgbClr val="3F3F3F"/>
                </a:solidFill>
                <a:latin typeface="Open Sans"/>
                <a:ea typeface="Open Sans"/>
                <a:cs typeface="Open Sans"/>
              </a:rPr>
              <a:t>ARP cache poisoning, also known as ARP spoofing, is a cyber attack that manipulates the Address Resolution Protocol (ARP) for malicious purposes. </a:t>
            </a:r>
          </a:p>
          <a:p>
            <a:pPr marL="342900" indent="-342900">
              <a:buFont typeface="Arial" panose="020B0604020202020204" pitchFamily="34" charset="0"/>
              <a:buChar char="•"/>
            </a:pPr>
            <a:endParaRPr lang="en-US" sz="2400">
              <a:solidFill>
                <a:srgbClr val="3F3F3F"/>
              </a:solidFill>
              <a:latin typeface="Open Sans"/>
              <a:ea typeface="Open Sans"/>
              <a:cs typeface="Open Sans"/>
            </a:endParaRPr>
          </a:p>
          <a:p>
            <a:pPr marL="342900" indent="-342900">
              <a:buFont typeface="Arial" panose="020B0604020202020204" pitchFamily="34" charset="0"/>
              <a:buChar char="•"/>
            </a:pPr>
            <a:r>
              <a:rPr lang="en-US" sz="2400">
                <a:solidFill>
                  <a:srgbClr val="3F3F3F"/>
                </a:solidFill>
                <a:latin typeface="Open Sans"/>
                <a:ea typeface="Open Sans"/>
                <a:cs typeface="Open Sans"/>
              </a:rPr>
              <a:t>It disrupts normal network traffic by creating a false mapping between IP addresses and Media Access Control (MAC) addresses.</a:t>
            </a:r>
            <a:endParaRPr lang="en-IN" sz="2400">
              <a:solidFill>
                <a:srgbClr val="3F3F3F"/>
              </a:solidFill>
              <a:latin typeface="Open Sans"/>
              <a:ea typeface="Open Sans"/>
              <a:cs typeface="Open Sans"/>
            </a:endParaRPr>
          </a:p>
        </p:txBody>
      </p:sp>
      <p:grpSp>
        <p:nvGrpSpPr>
          <p:cNvPr id="2" name="Group 1">
            <a:extLst>
              <a:ext uri="{FF2B5EF4-FFF2-40B4-BE49-F238E27FC236}">
                <a16:creationId xmlns:a16="http://schemas.microsoft.com/office/drawing/2014/main" id="{1A367D3B-8B6B-9876-C5D0-C31B3C05A3AD}"/>
              </a:ext>
            </a:extLst>
          </p:cNvPr>
          <p:cNvGrpSpPr/>
          <p:nvPr/>
        </p:nvGrpSpPr>
        <p:grpSpPr>
          <a:xfrm>
            <a:off x="1054668" y="2321423"/>
            <a:ext cx="5749037" cy="4876800"/>
            <a:chOff x="10075101" y="3779520"/>
            <a:chExt cx="5749037" cy="4876800"/>
          </a:xfrm>
        </p:grpSpPr>
        <p:pic>
          <p:nvPicPr>
            <p:cNvPr id="5" name="Picture 4">
              <a:extLst>
                <a:ext uri="{FF2B5EF4-FFF2-40B4-BE49-F238E27FC236}">
                  <a16:creationId xmlns:a16="http://schemas.microsoft.com/office/drawing/2014/main" id="{396417C4-FA0C-7EA0-82C7-702296F8B1DB}"/>
                </a:ext>
              </a:extLst>
            </p:cNvPr>
            <p:cNvPicPr>
              <a:picLocks noChangeAspect="1"/>
            </p:cNvPicPr>
            <p:nvPr/>
          </p:nvPicPr>
          <p:blipFill>
            <a:blip r:embed="rId4"/>
            <a:stretch>
              <a:fillRect/>
            </a:stretch>
          </p:blipFill>
          <p:spPr>
            <a:xfrm>
              <a:off x="10075101" y="3779520"/>
              <a:ext cx="4876800" cy="4876800"/>
            </a:xfrm>
            <a:prstGeom prst="rect">
              <a:avLst/>
            </a:prstGeom>
          </p:spPr>
        </p:pic>
        <p:pic>
          <p:nvPicPr>
            <p:cNvPr id="3" name="Picture 2">
              <a:extLst>
                <a:ext uri="{FF2B5EF4-FFF2-40B4-BE49-F238E27FC236}">
                  <a16:creationId xmlns:a16="http://schemas.microsoft.com/office/drawing/2014/main" id="{8E561BDA-BA71-C16B-6650-6573B6F1C2D5}"/>
                </a:ext>
              </a:extLst>
            </p:cNvPr>
            <p:cNvPicPr>
              <a:picLocks noChangeAspect="1"/>
            </p:cNvPicPr>
            <p:nvPr/>
          </p:nvPicPr>
          <p:blipFill>
            <a:blip r:embed="rId5"/>
            <a:stretch>
              <a:fillRect/>
            </a:stretch>
          </p:blipFill>
          <p:spPr>
            <a:xfrm>
              <a:off x="13182599" y="3901440"/>
              <a:ext cx="2641539" cy="2011680"/>
            </a:xfrm>
            <a:prstGeom prst="rect">
              <a:avLst/>
            </a:prstGeom>
          </p:spPr>
        </p:pic>
      </p:grpSp>
    </p:spTree>
    <p:extLst>
      <p:ext uri="{BB962C8B-B14F-4D97-AF65-F5344CB8AC3E}">
        <p14:creationId xmlns:p14="http://schemas.microsoft.com/office/powerpoint/2010/main" val="348282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21A348-6F37-9830-D3B3-2C15B28F2156}"/>
              </a:ext>
            </a:extLst>
          </p:cNvPr>
          <p:cNvSpPr txBox="1"/>
          <p:nvPr/>
        </p:nvSpPr>
        <p:spPr>
          <a:xfrm>
            <a:off x="2387586" y="7671907"/>
            <a:ext cx="3273844" cy="1323439"/>
          </a:xfrm>
          <a:prstGeom prst="rect">
            <a:avLst/>
          </a:prstGeom>
          <a:noFill/>
        </p:spPr>
        <p:txBody>
          <a:bodyPr wrap="square">
            <a:spAutoFit/>
          </a:bodyPr>
          <a:lstStyle/>
          <a:p>
            <a:r>
              <a:rPr lang="en-US" sz="2000" dirty="0">
                <a:solidFill>
                  <a:srgbClr val="3F3F3F"/>
                </a:solidFill>
                <a:latin typeface="Open Sans"/>
                <a:ea typeface="Open Sans"/>
                <a:cs typeface="Open Sans"/>
              </a:rPr>
              <a:t>Attacker responds with their MAC address, claiming to be 10.0.0.3, and poisons the cache</a:t>
            </a:r>
          </a:p>
        </p:txBody>
      </p:sp>
      <p:sp>
        <p:nvSpPr>
          <p:cNvPr id="2" name="Title 1">
            <a:extLst>
              <a:ext uri="{FF2B5EF4-FFF2-40B4-BE49-F238E27FC236}">
                <a16:creationId xmlns:a16="http://schemas.microsoft.com/office/drawing/2014/main" id="{48933E0F-B0A8-7C9B-D746-3849AE485CC4}"/>
              </a:ext>
            </a:extLst>
          </p:cNvPr>
          <p:cNvSpPr>
            <a:spLocks noGrp="1"/>
          </p:cNvSpPr>
          <p:nvPr>
            <p:ph type="title"/>
          </p:nvPr>
        </p:nvSpPr>
        <p:spPr>
          <a:xfrm>
            <a:off x="180550" y="101432"/>
            <a:ext cx="16263410" cy="687244"/>
          </a:xfrm>
        </p:spPr>
        <p:txBody>
          <a:bodyPr/>
          <a:lstStyle/>
          <a:p>
            <a:r>
              <a:rPr lang="en-US"/>
              <a:t>ARP Cache Poisoning</a:t>
            </a:r>
          </a:p>
        </p:txBody>
      </p:sp>
      <p:pic>
        <p:nvPicPr>
          <p:cNvPr id="15" name="Picture 14">
            <a:extLst>
              <a:ext uri="{FF2B5EF4-FFF2-40B4-BE49-F238E27FC236}">
                <a16:creationId xmlns:a16="http://schemas.microsoft.com/office/drawing/2014/main" id="{7EC9BF6A-8009-4AD9-058A-E5AE8E9A281A}"/>
              </a:ext>
            </a:extLst>
          </p:cNvPr>
          <p:cNvPicPr>
            <a:picLocks noChangeAspect="1"/>
          </p:cNvPicPr>
          <p:nvPr/>
        </p:nvPicPr>
        <p:blipFill>
          <a:blip r:embed="rId3">
            <a:duotone>
              <a:prstClr val="black"/>
              <a:schemeClr val="accent5">
                <a:tint val="45000"/>
                <a:satMod val="400000"/>
              </a:schemeClr>
            </a:duotone>
          </a:blip>
          <a:stretch>
            <a:fillRect/>
          </a:stretch>
        </p:blipFill>
        <p:spPr>
          <a:xfrm rot="-1560000">
            <a:off x="8683951" y="2975608"/>
            <a:ext cx="2619630" cy="1814368"/>
          </a:xfrm>
          <a:prstGeom prst="rect">
            <a:avLst/>
          </a:prstGeom>
          <a:scene3d>
            <a:camera prst="orthographicFront">
              <a:rot lat="0" lon="600000" rev="0"/>
            </a:camera>
            <a:lightRig rig="threePt" dir="t"/>
          </a:scene3d>
        </p:spPr>
      </p:pic>
      <p:pic>
        <p:nvPicPr>
          <p:cNvPr id="16" name="Picture 15">
            <a:extLst>
              <a:ext uri="{FF2B5EF4-FFF2-40B4-BE49-F238E27FC236}">
                <a16:creationId xmlns:a16="http://schemas.microsoft.com/office/drawing/2014/main" id="{179C9550-C258-F192-F548-E15664620C3D}"/>
              </a:ext>
            </a:extLst>
          </p:cNvPr>
          <p:cNvPicPr>
            <a:picLocks noChangeAspect="1"/>
          </p:cNvPicPr>
          <p:nvPr/>
        </p:nvPicPr>
        <p:blipFill>
          <a:blip r:embed="rId3">
            <a:duotone>
              <a:prstClr val="black"/>
              <a:schemeClr val="accent5">
                <a:tint val="45000"/>
                <a:satMod val="400000"/>
              </a:schemeClr>
            </a:duotone>
          </a:blip>
          <a:stretch>
            <a:fillRect/>
          </a:stretch>
        </p:blipFill>
        <p:spPr>
          <a:xfrm rot="1560000" flipV="1">
            <a:off x="8697607" y="6209420"/>
            <a:ext cx="2457077" cy="1773343"/>
          </a:xfrm>
          <a:prstGeom prst="rect">
            <a:avLst/>
          </a:prstGeom>
          <a:scene3d>
            <a:camera prst="orthographicFront">
              <a:rot lat="0" lon="600000" rev="0"/>
            </a:camera>
            <a:lightRig rig="threePt" dir="t"/>
          </a:scene3d>
        </p:spPr>
      </p:pic>
      <p:pic>
        <p:nvPicPr>
          <p:cNvPr id="17" name="Picture 16">
            <a:extLst>
              <a:ext uri="{FF2B5EF4-FFF2-40B4-BE49-F238E27FC236}">
                <a16:creationId xmlns:a16="http://schemas.microsoft.com/office/drawing/2014/main" id="{F7072599-B46E-C2BE-9ED8-F7F276FDF844}"/>
              </a:ext>
            </a:extLst>
          </p:cNvPr>
          <p:cNvPicPr>
            <a:picLocks noChangeAspect="1"/>
          </p:cNvPicPr>
          <p:nvPr/>
        </p:nvPicPr>
        <p:blipFill>
          <a:blip r:embed="rId3">
            <a:duotone>
              <a:prstClr val="black"/>
              <a:schemeClr val="accent5">
                <a:tint val="45000"/>
                <a:satMod val="400000"/>
              </a:schemeClr>
            </a:duotone>
          </a:blip>
          <a:stretch>
            <a:fillRect/>
          </a:stretch>
        </p:blipFill>
        <p:spPr>
          <a:xfrm rot="1560000" flipH="1">
            <a:off x="3965352" y="2990549"/>
            <a:ext cx="2619630" cy="1936728"/>
          </a:xfrm>
          <a:prstGeom prst="rect">
            <a:avLst/>
          </a:prstGeom>
          <a:scene3d>
            <a:camera prst="orthographicFront">
              <a:rot lat="0" lon="600000" rev="0"/>
            </a:camera>
            <a:lightRig rig="threePt" dir="t"/>
          </a:scene3d>
        </p:spPr>
      </p:pic>
      <p:pic>
        <p:nvPicPr>
          <p:cNvPr id="18" name="Picture 17">
            <a:extLst>
              <a:ext uri="{FF2B5EF4-FFF2-40B4-BE49-F238E27FC236}">
                <a16:creationId xmlns:a16="http://schemas.microsoft.com/office/drawing/2014/main" id="{FEEBE932-A451-DB17-4CDB-7762AEC5BC53}"/>
              </a:ext>
            </a:extLst>
          </p:cNvPr>
          <p:cNvPicPr>
            <a:picLocks noChangeAspect="1"/>
          </p:cNvPicPr>
          <p:nvPr/>
        </p:nvPicPr>
        <p:blipFill>
          <a:blip r:embed="rId3">
            <a:duotone>
              <a:prstClr val="black"/>
              <a:schemeClr val="accent5">
                <a:tint val="45000"/>
                <a:satMod val="400000"/>
              </a:schemeClr>
            </a:duotone>
          </a:blip>
          <a:stretch>
            <a:fillRect/>
          </a:stretch>
        </p:blipFill>
        <p:spPr>
          <a:xfrm rot="20040000" flipH="1" flipV="1">
            <a:off x="4065445" y="6174754"/>
            <a:ext cx="2533154" cy="1798705"/>
          </a:xfrm>
          <a:prstGeom prst="rect">
            <a:avLst/>
          </a:prstGeom>
          <a:scene3d>
            <a:camera prst="orthographicFront">
              <a:rot lat="0" lon="600000" rev="0"/>
            </a:camera>
            <a:lightRig rig="threePt" dir="t"/>
          </a:scene3d>
        </p:spPr>
      </p:pic>
      <p:pic>
        <p:nvPicPr>
          <p:cNvPr id="20" name="Picture 19">
            <a:extLst>
              <a:ext uri="{FF2B5EF4-FFF2-40B4-BE49-F238E27FC236}">
                <a16:creationId xmlns:a16="http://schemas.microsoft.com/office/drawing/2014/main" id="{9325BF19-5D5D-6E95-9874-61076E9B8902}"/>
              </a:ext>
            </a:extLst>
          </p:cNvPr>
          <p:cNvPicPr>
            <a:picLocks noChangeAspect="1"/>
          </p:cNvPicPr>
          <p:nvPr/>
        </p:nvPicPr>
        <p:blipFill>
          <a:blip r:embed="rId4"/>
          <a:stretch>
            <a:fillRect/>
          </a:stretch>
        </p:blipFill>
        <p:spPr>
          <a:xfrm>
            <a:off x="6433057" y="3821966"/>
            <a:ext cx="2392680" cy="3322320"/>
          </a:xfrm>
          <a:prstGeom prst="rect">
            <a:avLst/>
          </a:prstGeom>
        </p:spPr>
      </p:pic>
      <p:sp>
        <p:nvSpPr>
          <p:cNvPr id="26" name="TextBox 25">
            <a:extLst>
              <a:ext uri="{FF2B5EF4-FFF2-40B4-BE49-F238E27FC236}">
                <a16:creationId xmlns:a16="http://schemas.microsoft.com/office/drawing/2014/main" id="{C62D6434-66F8-C848-533B-59B82286E674}"/>
              </a:ext>
            </a:extLst>
          </p:cNvPr>
          <p:cNvSpPr txBox="1"/>
          <p:nvPr/>
        </p:nvSpPr>
        <p:spPr>
          <a:xfrm>
            <a:off x="661103" y="1255772"/>
            <a:ext cx="4393226" cy="707886"/>
          </a:xfrm>
          <a:prstGeom prst="rect">
            <a:avLst/>
          </a:prstGeom>
          <a:noFill/>
        </p:spPr>
        <p:txBody>
          <a:bodyPr wrap="square" rtlCol="0">
            <a:spAutoFit/>
          </a:bodyPr>
          <a:lstStyle/>
          <a:p>
            <a:r>
              <a:rPr lang="en-US" sz="2000" dirty="0">
                <a:solidFill>
                  <a:schemeClr val="tx1">
                    <a:lumMod val="75000"/>
                    <a:lumOff val="25000"/>
                  </a:schemeClr>
                </a:solidFill>
                <a:latin typeface="Open Sans"/>
                <a:ea typeface="Open Sans"/>
                <a:cs typeface="Open Sans"/>
              </a:rPr>
              <a:t>IP Address 10.0.0.1</a:t>
            </a:r>
          </a:p>
          <a:p>
            <a:r>
              <a:rPr lang="en-US" sz="2000" dirty="0">
                <a:solidFill>
                  <a:schemeClr val="tx1">
                    <a:lumMod val="75000"/>
                    <a:lumOff val="25000"/>
                  </a:schemeClr>
                </a:solidFill>
                <a:latin typeface="Open Sans"/>
                <a:ea typeface="Open Sans"/>
                <a:cs typeface="Open Sans"/>
              </a:rPr>
              <a:t>MAC Address 00-B0-D0-63-C2-26</a:t>
            </a:r>
          </a:p>
        </p:txBody>
      </p:sp>
      <p:sp>
        <p:nvSpPr>
          <p:cNvPr id="27" name="TextBox 26">
            <a:extLst>
              <a:ext uri="{FF2B5EF4-FFF2-40B4-BE49-F238E27FC236}">
                <a16:creationId xmlns:a16="http://schemas.microsoft.com/office/drawing/2014/main" id="{46D13494-5302-4B19-7AF4-FC38D4B94F5D}"/>
              </a:ext>
            </a:extLst>
          </p:cNvPr>
          <p:cNvSpPr txBox="1"/>
          <p:nvPr/>
        </p:nvSpPr>
        <p:spPr>
          <a:xfrm>
            <a:off x="12598693" y="1197165"/>
            <a:ext cx="3657307" cy="1015663"/>
          </a:xfrm>
          <a:prstGeom prst="rect">
            <a:avLst/>
          </a:prstGeom>
          <a:noFill/>
        </p:spPr>
        <p:txBody>
          <a:bodyPr wrap="square" rtlCol="0">
            <a:spAutoFit/>
          </a:bodyPr>
          <a:lstStyle/>
          <a:p>
            <a:r>
              <a:rPr lang="en-US" sz="2000" dirty="0">
                <a:solidFill>
                  <a:schemeClr val="tx1">
                    <a:lumMod val="75000"/>
                    <a:lumOff val="25000"/>
                  </a:schemeClr>
                </a:solidFill>
                <a:latin typeface="Open Sans"/>
                <a:ea typeface="Open Sans"/>
                <a:cs typeface="Open Sans"/>
              </a:rPr>
              <a:t>IP Address 10.0.0.2</a:t>
            </a:r>
          </a:p>
          <a:p>
            <a:r>
              <a:rPr lang="en-US" sz="2000" dirty="0">
                <a:solidFill>
                  <a:schemeClr val="tx1">
                    <a:lumMod val="75000"/>
                    <a:lumOff val="25000"/>
                  </a:schemeClr>
                </a:solidFill>
                <a:latin typeface="Open Sans"/>
                <a:ea typeface="Open Sans"/>
                <a:cs typeface="Open Sans"/>
              </a:rPr>
              <a:t>MAC Address 00-B0-D0-63-C2-27</a:t>
            </a:r>
          </a:p>
        </p:txBody>
      </p:sp>
      <p:sp>
        <p:nvSpPr>
          <p:cNvPr id="28" name="TextBox 27">
            <a:extLst>
              <a:ext uri="{FF2B5EF4-FFF2-40B4-BE49-F238E27FC236}">
                <a16:creationId xmlns:a16="http://schemas.microsoft.com/office/drawing/2014/main" id="{744E2B58-1DE9-2776-9E9E-3FFC147C9D8E}"/>
              </a:ext>
            </a:extLst>
          </p:cNvPr>
          <p:cNvSpPr txBox="1"/>
          <p:nvPr/>
        </p:nvSpPr>
        <p:spPr>
          <a:xfrm>
            <a:off x="13710881" y="5830486"/>
            <a:ext cx="2593680" cy="1015663"/>
          </a:xfrm>
          <a:prstGeom prst="rect">
            <a:avLst/>
          </a:prstGeom>
          <a:noFill/>
        </p:spPr>
        <p:txBody>
          <a:bodyPr wrap="square" rtlCol="0">
            <a:spAutoFit/>
          </a:bodyPr>
          <a:lstStyle/>
          <a:p>
            <a:r>
              <a:rPr lang="en-US" sz="2000" dirty="0">
                <a:solidFill>
                  <a:srgbClr val="3F3F3F"/>
                </a:solidFill>
                <a:latin typeface="Open Sans"/>
                <a:ea typeface="Open Sans"/>
                <a:cs typeface="Open Sans"/>
              </a:rPr>
              <a:t>IP Address 10.0.0.3</a:t>
            </a:r>
          </a:p>
          <a:p>
            <a:r>
              <a:rPr lang="en-US" sz="2000" dirty="0">
                <a:solidFill>
                  <a:srgbClr val="3F3F3F"/>
                </a:solidFill>
                <a:latin typeface="Open Sans"/>
                <a:ea typeface="Open Sans"/>
                <a:cs typeface="Open Sans"/>
              </a:rPr>
              <a:t>MAC Address 00-B0-D0-63-C2-28</a:t>
            </a:r>
          </a:p>
        </p:txBody>
      </p:sp>
      <p:sp>
        <p:nvSpPr>
          <p:cNvPr id="29" name="TextBox 28">
            <a:extLst>
              <a:ext uri="{FF2B5EF4-FFF2-40B4-BE49-F238E27FC236}">
                <a16:creationId xmlns:a16="http://schemas.microsoft.com/office/drawing/2014/main" id="{564C104D-95B4-1D5A-0A57-394451A1DF72}"/>
              </a:ext>
            </a:extLst>
          </p:cNvPr>
          <p:cNvSpPr txBox="1"/>
          <p:nvPr/>
        </p:nvSpPr>
        <p:spPr>
          <a:xfrm>
            <a:off x="305328" y="5507504"/>
            <a:ext cx="4611732" cy="707886"/>
          </a:xfrm>
          <a:prstGeom prst="rect">
            <a:avLst/>
          </a:prstGeom>
          <a:noFill/>
        </p:spPr>
        <p:txBody>
          <a:bodyPr wrap="square" rtlCol="0">
            <a:spAutoFit/>
          </a:bodyPr>
          <a:lstStyle/>
          <a:p>
            <a:r>
              <a:rPr lang="en-US" sz="2000" dirty="0">
                <a:solidFill>
                  <a:srgbClr val="3F3F3F"/>
                </a:solidFill>
                <a:latin typeface="Open Sans"/>
                <a:ea typeface="Open Sans"/>
                <a:cs typeface="Open Sans"/>
              </a:rPr>
              <a:t>IP Address 10.0.0.4</a:t>
            </a:r>
          </a:p>
          <a:p>
            <a:r>
              <a:rPr lang="en-US" sz="2000" dirty="0">
                <a:solidFill>
                  <a:srgbClr val="3F3F3F"/>
                </a:solidFill>
                <a:latin typeface="Open Sans"/>
                <a:ea typeface="Open Sans"/>
                <a:cs typeface="Open Sans"/>
              </a:rPr>
              <a:t>MAC Address 00-B0-D0-63-C2-29</a:t>
            </a:r>
          </a:p>
        </p:txBody>
      </p:sp>
      <p:graphicFrame>
        <p:nvGraphicFramePr>
          <p:cNvPr id="30" name="Table 29">
            <a:extLst>
              <a:ext uri="{FF2B5EF4-FFF2-40B4-BE49-F238E27FC236}">
                <a16:creationId xmlns:a16="http://schemas.microsoft.com/office/drawing/2014/main" id="{7787C313-C4D1-B150-AE79-8E3753C217C7}"/>
              </a:ext>
            </a:extLst>
          </p:cNvPr>
          <p:cNvGraphicFramePr>
            <a:graphicFrameLocks noGrp="1"/>
          </p:cNvGraphicFramePr>
          <p:nvPr>
            <p:extLst>
              <p:ext uri="{D42A27DB-BD31-4B8C-83A1-F6EECF244321}">
                <p14:modId xmlns:p14="http://schemas.microsoft.com/office/powerpoint/2010/main" val="4039731762"/>
              </p:ext>
            </p:extLst>
          </p:nvPr>
        </p:nvGraphicFramePr>
        <p:xfrm>
          <a:off x="5687214" y="1878324"/>
          <a:ext cx="4611732" cy="1483360"/>
        </p:xfrm>
        <a:graphic>
          <a:graphicData uri="http://schemas.openxmlformats.org/drawingml/2006/table">
            <a:tbl>
              <a:tblPr firstRow="1" bandRow="1">
                <a:tableStyleId>{A95A6ED9-2676-4281-9FAD-8015A04E7BE0}</a:tableStyleId>
              </a:tblPr>
              <a:tblGrid>
                <a:gridCol w="2305866">
                  <a:extLst>
                    <a:ext uri="{9D8B030D-6E8A-4147-A177-3AD203B41FA5}">
                      <a16:colId xmlns:a16="http://schemas.microsoft.com/office/drawing/2014/main" val="3379965098"/>
                    </a:ext>
                  </a:extLst>
                </a:gridCol>
                <a:gridCol w="2305866">
                  <a:extLst>
                    <a:ext uri="{9D8B030D-6E8A-4147-A177-3AD203B41FA5}">
                      <a16:colId xmlns:a16="http://schemas.microsoft.com/office/drawing/2014/main" val="1628528609"/>
                    </a:ext>
                  </a:extLst>
                </a:gridCol>
              </a:tblGrid>
              <a:tr h="370840">
                <a:tc>
                  <a:txBody>
                    <a:bodyPr/>
                    <a:lstStyle/>
                    <a:p>
                      <a:r>
                        <a:rPr lang="en-US"/>
                        <a:t>IP Address </a:t>
                      </a:r>
                    </a:p>
                  </a:txBody>
                  <a:tcPr/>
                </a:tc>
                <a:tc>
                  <a:txBody>
                    <a:bodyPr/>
                    <a:lstStyle/>
                    <a:p>
                      <a:r>
                        <a:rPr lang="en-US"/>
                        <a:t>MAC Address</a:t>
                      </a:r>
                    </a:p>
                  </a:txBody>
                  <a:tcPr/>
                </a:tc>
                <a:extLst>
                  <a:ext uri="{0D108BD9-81ED-4DB2-BD59-A6C34878D82A}">
                    <a16:rowId xmlns:a16="http://schemas.microsoft.com/office/drawing/2014/main" val="244139663"/>
                  </a:ext>
                </a:extLst>
              </a:tr>
              <a:tr h="370840">
                <a:tc>
                  <a:txBody>
                    <a:bodyPr/>
                    <a:lstStyle/>
                    <a:p>
                      <a:r>
                        <a:rPr lang="en-US" sz="1400" b="1">
                          <a:solidFill>
                            <a:srgbClr val="3F3F3F"/>
                          </a:solidFill>
                          <a:latin typeface="Open Sans"/>
                          <a:ea typeface="Open Sans"/>
                          <a:cs typeface="Open Sans"/>
                        </a:rPr>
                        <a:t>10.0.0.1</a:t>
                      </a:r>
                      <a:endParaRPr lang="en-US"/>
                    </a:p>
                  </a:txBody>
                  <a:tcPr/>
                </a:tc>
                <a:tc>
                  <a:txBody>
                    <a:bodyPr/>
                    <a:lstStyle/>
                    <a:p>
                      <a:r>
                        <a:rPr lang="en-US" sz="1400" b="1">
                          <a:solidFill>
                            <a:srgbClr val="3F3F3F"/>
                          </a:solidFill>
                          <a:latin typeface="Open Sans"/>
                          <a:ea typeface="Open Sans"/>
                          <a:cs typeface="Open Sans"/>
                        </a:rPr>
                        <a:t>00-B0-D0-63-C2-26</a:t>
                      </a:r>
                      <a:endParaRPr lang="en-US"/>
                    </a:p>
                  </a:txBody>
                  <a:tcPr/>
                </a:tc>
                <a:extLst>
                  <a:ext uri="{0D108BD9-81ED-4DB2-BD59-A6C34878D82A}">
                    <a16:rowId xmlns:a16="http://schemas.microsoft.com/office/drawing/2014/main" val="4089493123"/>
                  </a:ext>
                </a:extLst>
              </a:tr>
              <a:tr h="370840">
                <a:tc>
                  <a:txBody>
                    <a:bodyPr/>
                    <a:lstStyle/>
                    <a:p>
                      <a:r>
                        <a:rPr lang="en-US" sz="1400" b="1">
                          <a:solidFill>
                            <a:srgbClr val="3F3F3F"/>
                          </a:solidFill>
                          <a:latin typeface="Open Sans"/>
                          <a:ea typeface="Open Sans"/>
                          <a:cs typeface="Open Sans"/>
                        </a:rPr>
                        <a:t>10.0.0.2</a:t>
                      </a:r>
                      <a:endParaRPr lang="en-US"/>
                    </a:p>
                  </a:txBody>
                  <a:tcPr/>
                </a:tc>
                <a:tc>
                  <a:txBody>
                    <a:bodyPr/>
                    <a:lstStyle/>
                    <a:p>
                      <a:r>
                        <a:rPr lang="en-US" sz="1400" b="1">
                          <a:solidFill>
                            <a:srgbClr val="3F3F3F"/>
                          </a:solidFill>
                          <a:latin typeface="Open Sans"/>
                          <a:ea typeface="Open Sans"/>
                          <a:cs typeface="Open Sans"/>
                        </a:rPr>
                        <a:t>00-B0-D0-63-C2-27</a:t>
                      </a:r>
                      <a:endParaRPr lang="en-US"/>
                    </a:p>
                  </a:txBody>
                  <a:tcPr/>
                </a:tc>
                <a:extLst>
                  <a:ext uri="{0D108BD9-81ED-4DB2-BD59-A6C34878D82A}">
                    <a16:rowId xmlns:a16="http://schemas.microsoft.com/office/drawing/2014/main" val="1814632263"/>
                  </a:ext>
                </a:extLst>
              </a:tr>
              <a:tr h="370840">
                <a:tc>
                  <a:txBody>
                    <a:bodyPr/>
                    <a:lstStyle/>
                    <a:p>
                      <a:r>
                        <a:rPr lang="en-US" sz="1400" b="1">
                          <a:solidFill>
                            <a:srgbClr val="3F3F3F"/>
                          </a:solidFill>
                          <a:highlight>
                            <a:srgbClr val="FF0000"/>
                          </a:highlight>
                          <a:latin typeface="Open Sans"/>
                          <a:ea typeface="Open Sans"/>
                          <a:cs typeface="Open Sans"/>
                        </a:rPr>
                        <a:t>10.0.0.3</a:t>
                      </a:r>
                      <a:endParaRPr lang="en-US">
                        <a:highlight>
                          <a:srgbClr val="FF0000"/>
                        </a:highlight>
                      </a:endParaRPr>
                    </a:p>
                  </a:txBody>
                  <a:tcPr/>
                </a:tc>
                <a:tc>
                  <a:txBody>
                    <a:bodyPr/>
                    <a:lstStyle/>
                    <a:p>
                      <a:r>
                        <a:rPr lang="en-US" sz="1400" b="1">
                          <a:solidFill>
                            <a:srgbClr val="3F3F3F"/>
                          </a:solidFill>
                          <a:highlight>
                            <a:srgbClr val="FF0000"/>
                          </a:highlight>
                          <a:latin typeface="Open Sans"/>
                          <a:ea typeface="Open Sans"/>
                          <a:cs typeface="Open Sans"/>
                        </a:rPr>
                        <a:t>00-B0-D0-63-C2-29</a:t>
                      </a:r>
                      <a:endParaRPr lang="en-US">
                        <a:highlight>
                          <a:srgbClr val="FF0000"/>
                        </a:highlight>
                      </a:endParaRPr>
                    </a:p>
                  </a:txBody>
                  <a:tcPr/>
                </a:tc>
                <a:extLst>
                  <a:ext uri="{0D108BD9-81ED-4DB2-BD59-A6C34878D82A}">
                    <a16:rowId xmlns:a16="http://schemas.microsoft.com/office/drawing/2014/main" val="1123417038"/>
                  </a:ext>
                </a:extLst>
              </a:tr>
            </a:tbl>
          </a:graphicData>
        </a:graphic>
      </p:graphicFrame>
      <p:sp>
        <p:nvSpPr>
          <p:cNvPr id="33" name="TextBox 32">
            <a:extLst>
              <a:ext uri="{FF2B5EF4-FFF2-40B4-BE49-F238E27FC236}">
                <a16:creationId xmlns:a16="http://schemas.microsoft.com/office/drawing/2014/main" id="{B762FD2C-A963-ED74-2B7C-996B527BBB4F}"/>
              </a:ext>
            </a:extLst>
          </p:cNvPr>
          <p:cNvSpPr txBox="1"/>
          <p:nvPr/>
        </p:nvSpPr>
        <p:spPr>
          <a:xfrm>
            <a:off x="7263654" y="7692090"/>
            <a:ext cx="2743593" cy="1200329"/>
          </a:xfrm>
          <a:prstGeom prst="rect">
            <a:avLst/>
          </a:prstGeom>
          <a:noFill/>
        </p:spPr>
        <p:txBody>
          <a:bodyPr wrap="square" rtlCol="0">
            <a:spAutoFit/>
          </a:bodyPr>
          <a:lstStyle/>
          <a:p>
            <a:pPr algn="ctr"/>
            <a:r>
              <a:rPr lang="en-US" sz="1800" dirty="0">
                <a:solidFill>
                  <a:srgbClr val="3F3F3F"/>
                </a:solidFill>
                <a:latin typeface="Open Sans"/>
                <a:ea typeface="Open Sans"/>
                <a:cs typeface="Open Sans"/>
              </a:rPr>
              <a:t>ARP request is broadcast to all systems and received by all four systems </a:t>
            </a:r>
          </a:p>
        </p:txBody>
      </p:sp>
      <p:sp>
        <p:nvSpPr>
          <p:cNvPr id="34" name="TextBox 33">
            <a:extLst>
              <a:ext uri="{FF2B5EF4-FFF2-40B4-BE49-F238E27FC236}">
                <a16:creationId xmlns:a16="http://schemas.microsoft.com/office/drawing/2014/main" id="{484D4747-90BA-E0D6-FFC7-FE992DE6F88A}"/>
              </a:ext>
            </a:extLst>
          </p:cNvPr>
          <p:cNvSpPr txBox="1"/>
          <p:nvPr/>
        </p:nvSpPr>
        <p:spPr>
          <a:xfrm>
            <a:off x="2611126" y="4707879"/>
            <a:ext cx="3083338" cy="707886"/>
          </a:xfrm>
          <a:prstGeom prst="rect">
            <a:avLst/>
          </a:prstGeom>
          <a:noFill/>
        </p:spPr>
        <p:txBody>
          <a:bodyPr wrap="square" rtlCol="0">
            <a:spAutoFit/>
          </a:bodyPr>
          <a:lstStyle/>
          <a:p>
            <a:pPr algn="ctr"/>
            <a:r>
              <a:rPr lang="en-US" sz="2000" dirty="0">
                <a:solidFill>
                  <a:srgbClr val="3F3F3F"/>
                </a:solidFill>
                <a:latin typeface="Open Sans"/>
                <a:ea typeface="Open Sans"/>
                <a:cs typeface="Open Sans"/>
              </a:rPr>
              <a:t>ARP query looking for MAC address of 10.0.0.3</a:t>
            </a:r>
          </a:p>
        </p:txBody>
      </p:sp>
      <p:sp>
        <p:nvSpPr>
          <p:cNvPr id="36" name="TextBox 35">
            <a:extLst>
              <a:ext uri="{FF2B5EF4-FFF2-40B4-BE49-F238E27FC236}">
                <a16:creationId xmlns:a16="http://schemas.microsoft.com/office/drawing/2014/main" id="{5ED79B2D-0F53-D3EA-2ED0-3CEFA4BA2FE0}"/>
              </a:ext>
            </a:extLst>
          </p:cNvPr>
          <p:cNvSpPr txBox="1"/>
          <p:nvPr/>
        </p:nvSpPr>
        <p:spPr>
          <a:xfrm>
            <a:off x="3295373" y="6241009"/>
            <a:ext cx="3072086" cy="707886"/>
          </a:xfrm>
          <a:prstGeom prst="rect">
            <a:avLst/>
          </a:prstGeom>
          <a:noFill/>
        </p:spPr>
        <p:txBody>
          <a:bodyPr wrap="square" rtlCol="0">
            <a:spAutoFit/>
          </a:bodyPr>
          <a:lstStyle/>
          <a:p>
            <a:pPr algn="ctr"/>
            <a:r>
              <a:rPr lang="en-US" sz="2000" dirty="0">
                <a:solidFill>
                  <a:srgbClr val="3F3F3F"/>
                </a:solidFill>
                <a:latin typeface="Open Sans"/>
                <a:ea typeface="Open Sans"/>
                <a:cs typeface="Open Sans"/>
              </a:rPr>
              <a:t>ARP query looking for MAC address of 10.0.0.3</a:t>
            </a:r>
          </a:p>
        </p:txBody>
      </p:sp>
      <p:sp>
        <p:nvSpPr>
          <p:cNvPr id="37" name="TextBox 36">
            <a:extLst>
              <a:ext uri="{FF2B5EF4-FFF2-40B4-BE49-F238E27FC236}">
                <a16:creationId xmlns:a16="http://schemas.microsoft.com/office/drawing/2014/main" id="{F7892849-B9D9-ECE8-290B-615F4E5808D5}"/>
              </a:ext>
            </a:extLst>
          </p:cNvPr>
          <p:cNvSpPr txBox="1"/>
          <p:nvPr/>
        </p:nvSpPr>
        <p:spPr>
          <a:xfrm>
            <a:off x="10034962" y="5665361"/>
            <a:ext cx="2392680" cy="1015663"/>
          </a:xfrm>
          <a:prstGeom prst="rect">
            <a:avLst/>
          </a:prstGeom>
          <a:noFill/>
        </p:spPr>
        <p:txBody>
          <a:bodyPr wrap="square" rtlCol="0">
            <a:spAutoFit/>
          </a:bodyPr>
          <a:lstStyle/>
          <a:p>
            <a:pPr algn="ctr"/>
            <a:r>
              <a:rPr lang="en-US" sz="2000" dirty="0">
                <a:solidFill>
                  <a:srgbClr val="3F3F3F"/>
                </a:solidFill>
                <a:latin typeface="Open Sans"/>
                <a:ea typeface="Open Sans"/>
                <a:cs typeface="Open Sans"/>
              </a:rPr>
              <a:t>ARP query looking for MAC address of 10.0.0.3</a:t>
            </a:r>
          </a:p>
        </p:txBody>
      </p:sp>
      <p:sp>
        <p:nvSpPr>
          <p:cNvPr id="38" name="TextBox 37">
            <a:extLst>
              <a:ext uri="{FF2B5EF4-FFF2-40B4-BE49-F238E27FC236}">
                <a16:creationId xmlns:a16="http://schemas.microsoft.com/office/drawing/2014/main" id="{A44BAF2B-973A-55DC-4891-6FCA14A4092D}"/>
              </a:ext>
            </a:extLst>
          </p:cNvPr>
          <p:cNvSpPr txBox="1"/>
          <p:nvPr/>
        </p:nvSpPr>
        <p:spPr>
          <a:xfrm>
            <a:off x="9692994" y="4671807"/>
            <a:ext cx="3307581" cy="707886"/>
          </a:xfrm>
          <a:prstGeom prst="rect">
            <a:avLst/>
          </a:prstGeom>
          <a:noFill/>
        </p:spPr>
        <p:txBody>
          <a:bodyPr wrap="square" rtlCol="0">
            <a:spAutoFit/>
          </a:bodyPr>
          <a:lstStyle/>
          <a:p>
            <a:pPr algn="ctr"/>
            <a:r>
              <a:rPr lang="en-US" sz="2000" dirty="0">
                <a:solidFill>
                  <a:srgbClr val="3F3F3F"/>
                </a:solidFill>
                <a:latin typeface="Open Sans"/>
                <a:ea typeface="Open Sans"/>
                <a:cs typeface="Open Sans"/>
              </a:rPr>
              <a:t>ARP query looking for MAC address of 10.0.0.3</a:t>
            </a:r>
          </a:p>
        </p:txBody>
      </p:sp>
      <p:pic>
        <p:nvPicPr>
          <p:cNvPr id="41" name="Google Shape;580;ge961dd843d_0_334">
            <a:extLst>
              <a:ext uri="{FF2B5EF4-FFF2-40B4-BE49-F238E27FC236}">
                <a16:creationId xmlns:a16="http://schemas.microsoft.com/office/drawing/2014/main" id="{8D013576-07CB-67CF-6F67-8BA4A6619D5A}"/>
              </a:ext>
            </a:extLst>
          </p:cNvPr>
          <p:cNvPicPr preferRelativeResize="0"/>
          <p:nvPr/>
        </p:nvPicPr>
        <p:blipFill rotWithShape="1">
          <a:blip r:embed="rId5">
            <a:alphaModFix/>
          </a:blip>
          <a:srcRect/>
          <a:stretch/>
        </p:blipFill>
        <p:spPr>
          <a:xfrm>
            <a:off x="6277899" y="683139"/>
            <a:ext cx="3801601" cy="365750"/>
          </a:xfrm>
          <a:prstGeom prst="rect">
            <a:avLst/>
          </a:prstGeom>
          <a:noFill/>
          <a:ln>
            <a:noFill/>
          </a:ln>
        </p:spPr>
      </p:pic>
      <p:pic>
        <p:nvPicPr>
          <p:cNvPr id="42" name="Picture 41">
            <a:extLst>
              <a:ext uri="{FF2B5EF4-FFF2-40B4-BE49-F238E27FC236}">
                <a16:creationId xmlns:a16="http://schemas.microsoft.com/office/drawing/2014/main" id="{56BABFDC-4DB6-8674-677B-5F2F38B97344}"/>
              </a:ext>
            </a:extLst>
          </p:cNvPr>
          <p:cNvPicPr>
            <a:picLocks noChangeAspect="1"/>
          </p:cNvPicPr>
          <p:nvPr/>
        </p:nvPicPr>
        <p:blipFill>
          <a:blip r:embed="rId6">
            <a:duotone>
              <a:prstClr val="black"/>
              <a:schemeClr val="accent5">
                <a:tint val="45000"/>
                <a:satMod val="400000"/>
              </a:schemeClr>
            </a:duotone>
          </a:blip>
          <a:stretch>
            <a:fillRect/>
          </a:stretch>
        </p:blipFill>
        <p:spPr>
          <a:xfrm rot="-6660000">
            <a:off x="5518850" y="7492826"/>
            <a:ext cx="980183" cy="1169623"/>
          </a:xfrm>
          <a:prstGeom prst="rect">
            <a:avLst/>
          </a:prstGeom>
        </p:spPr>
      </p:pic>
      <p:pic>
        <p:nvPicPr>
          <p:cNvPr id="4" name="Picture 3">
            <a:extLst>
              <a:ext uri="{FF2B5EF4-FFF2-40B4-BE49-F238E27FC236}">
                <a16:creationId xmlns:a16="http://schemas.microsoft.com/office/drawing/2014/main" id="{2B91A1F3-F8B1-C9DF-7248-A4310B4ACF3A}"/>
              </a:ext>
            </a:extLst>
          </p:cNvPr>
          <p:cNvPicPr>
            <a:picLocks noChangeAspect="1"/>
          </p:cNvPicPr>
          <p:nvPr/>
        </p:nvPicPr>
        <p:blipFill>
          <a:blip r:embed="rId7"/>
          <a:stretch>
            <a:fillRect/>
          </a:stretch>
        </p:blipFill>
        <p:spPr>
          <a:xfrm>
            <a:off x="-10521" y="6617516"/>
            <a:ext cx="2511552" cy="2338592"/>
          </a:xfrm>
          <a:prstGeom prst="rect">
            <a:avLst/>
          </a:prstGeom>
        </p:spPr>
      </p:pic>
      <p:pic>
        <p:nvPicPr>
          <p:cNvPr id="7" name="Picture 6">
            <a:extLst>
              <a:ext uri="{FF2B5EF4-FFF2-40B4-BE49-F238E27FC236}">
                <a16:creationId xmlns:a16="http://schemas.microsoft.com/office/drawing/2014/main" id="{99C24BD5-4D1A-98C5-E523-92324ABA77A0}"/>
              </a:ext>
            </a:extLst>
          </p:cNvPr>
          <p:cNvPicPr>
            <a:picLocks noChangeAspect="1"/>
          </p:cNvPicPr>
          <p:nvPr/>
        </p:nvPicPr>
        <p:blipFill>
          <a:blip r:embed="rId8"/>
          <a:stretch>
            <a:fillRect/>
          </a:stretch>
        </p:blipFill>
        <p:spPr>
          <a:xfrm>
            <a:off x="6761867" y="7434162"/>
            <a:ext cx="855723" cy="769618"/>
          </a:xfrm>
          <a:prstGeom prst="rect">
            <a:avLst/>
          </a:prstGeom>
        </p:spPr>
      </p:pic>
      <p:pic>
        <p:nvPicPr>
          <p:cNvPr id="8" name="Picture 7">
            <a:extLst>
              <a:ext uri="{FF2B5EF4-FFF2-40B4-BE49-F238E27FC236}">
                <a16:creationId xmlns:a16="http://schemas.microsoft.com/office/drawing/2014/main" id="{608BD16E-297B-0788-DF80-7525173671D8}"/>
              </a:ext>
            </a:extLst>
          </p:cNvPr>
          <p:cNvPicPr>
            <a:picLocks noChangeAspect="1"/>
          </p:cNvPicPr>
          <p:nvPr/>
        </p:nvPicPr>
        <p:blipFill>
          <a:blip r:embed="rId9"/>
          <a:stretch>
            <a:fillRect/>
          </a:stretch>
        </p:blipFill>
        <p:spPr>
          <a:xfrm>
            <a:off x="1957907" y="4320336"/>
            <a:ext cx="763885" cy="677710"/>
          </a:xfrm>
          <a:prstGeom prst="rect">
            <a:avLst/>
          </a:prstGeom>
        </p:spPr>
      </p:pic>
      <p:pic>
        <p:nvPicPr>
          <p:cNvPr id="9" name="Picture 8">
            <a:extLst>
              <a:ext uri="{FF2B5EF4-FFF2-40B4-BE49-F238E27FC236}">
                <a16:creationId xmlns:a16="http://schemas.microsoft.com/office/drawing/2014/main" id="{BD4509DF-967D-75ED-D151-C485CC9279DF}"/>
              </a:ext>
            </a:extLst>
          </p:cNvPr>
          <p:cNvPicPr>
            <a:picLocks noChangeAspect="1"/>
          </p:cNvPicPr>
          <p:nvPr/>
        </p:nvPicPr>
        <p:blipFill>
          <a:blip r:embed="rId9"/>
          <a:stretch>
            <a:fillRect/>
          </a:stretch>
        </p:blipFill>
        <p:spPr>
          <a:xfrm>
            <a:off x="9259005" y="4472193"/>
            <a:ext cx="763885" cy="677710"/>
          </a:xfrm>
          <a:prstGeom prst="rect">
            <a:avLst/>
          </a:prstGeom>
        </p:spPr>
      </p:pic>
      <p:pic>
        <p:nvPicPr>
          <p:cNvPr id="10" name="Picture 9">
            <a:extLst>
              <a:ext uri="{FF2B5EF4-FFF2-40B4-BE49-F238E27FC236}">
                <a16:creationId xmlns:a16="http://schemas.microsoft.com/office/drawing/2014/main" id="{E8C6B55F-65EF-26A3-EEA8-C467F9D5E4D5}"/>
              </a:ext>
            </a:extLst>
          </p:cNvPr>
          <p:cNvPicPr>
            <a:picLocks noChangeAspect="1"/>
          </p:cNvPicPr>
          <p:nvPr/>
        </p:nvPicPr>
        <p:blipFill>
          <a:blip r:embed="rId9"/>
          <a:stretch>
            <a:fillRect/>
          </a:stretch>
        </p:blipFill>
        <p:spPr>
          <a:xfrm>
            <a:off x="9276365" y="5476905"/>
            <a:ext cx="763885" cy="677710"/>
          </a:xfrm>
          <a:prstGeom prst="rect">
            <a:avLst/>
          </a:prstGeom>
        </p:spPr>
      </p:pic>
      <p:pic>
        <p:nvPicPr>
          <p:cNvPr id="11" name="Picture 10">
            <a:extLst>
              <a:ext uri="{FF2B5EF4-FFF2-40B4-BE49-F238E27FC236}">
                <a16:creationId xmlns:a16="http://schemas.microsoft.com/office/drawing/2014/main" id="{1A0D50C6-0263-24A9-949B-126FCBD98708}"/>
              </a:ext>
            </a:extLst>
          </p:cNvPr>
          <p:cNvPicPr>
            <a:picLocks noChangeAspect="1"/>
          </p:cNvPicPr>
          <p:nvPr/>
        </p:nvPicPr>
        <p:blipFill>
          <a:blip r:embed="rId10"/>
          <a:stretch>
            <a:fillRect/>
          </a:stretch>
        </p:blipFill>
        <p:spPr>
          <a:xfrm>
            <a:off x="2112910" y="6724849"/>
            <a:ext cx="766443" cy="829343"/>
          </a:xfrm>
          <a:prstGeom prst="rect">
            <a:avLst/>
          </a:prstGeom>
        </p:spPr>
      </p:pic>
      <p:pic>
        <p:nvPicPr>
          <p:cNvPr id="12" name="Picture 11">
            <a:extLst>
              <a:ext uri="{FF2B5EF4-FFF2-40B4-BE49-F238E27FC236}">
                <a16:creationId xmlns:a16="http://schemas.microsoft.com/office/drawing/2014/main" id="{9A8E4E16-973C-8A7B-31F6-EA8617C3939A}"/>
              </a:ext>
            </a:extLst>
          </p:cNvPr>
          <p:cNvPicPr>
            <a:picLocks noChangeAspect="1"/>
          </p:cNvPicPr>
          <p:nvPr/>
        </p:nvPicPr>
        <p:blipFill>
          <a:blip r:embed="rId11"/>
          <a:stretch>
            <a:fillRect/>
          </a:stretch>
        </p:blipFill>
        <p:spPr>
          <a:xfrm>
            <a:off x="9917088" y="1231685"/>
            <a:ext cx="873404" cy="816804"/>
          </a:xfrm>
          <a:prstGeom prst="rect">
            <a:avLst/>
          </a:prstGeom>
        </p:spPr>
      </p:pic>
      <p:sp>
        <p:nvSpPr>
          <p:cNvPr id="19" name="TextBox 18">
            <a:extLst>
              <a:ext uri="{FF2B5EF4-FFF2-40B4-BE49-F238E27FC236}">
                <a16:creationId xmlns:a16="http://schemas.microsoft.com/office/drawing/2014/main" id="{2C6782ED-66B3-7110-33E2-2FBABE2735F2}"/>
              </a:ext>
            </a:extLst>
          </p:cNvPr>
          <p:cNvSpPr txBox="1"/>
          <p:nvPr/>
        </p:nvSpPr>
        <p:spPr>
          <a:xfrm>
            <a:off x="10427394" y="1948657"/>
            <a:ext cx="2042851" cy="1323439"/>
          </a:xfrm>
          <a:prstGeom prst="rect">
            <a:avLst/>
          </a:prstGeom>
          <a:noFill/>
        </p:spPr>
        <p:txBody>
          <a:bodyPr wrap="square" rtlCol="0">
            <a:spAutoFit/>
          </a:bodyPr>
          <a:lstStyle/>
          <a:p>
            <a:r>
              <a:rPr lang="en-US" sz="2000" dirty="0">
                <a:solidFill>
                  <a:schemeClr val="tx1">
                    <a:lumMod val="75000"/>
                    <a:lumOff val="25000"/>
                  </a:schemeClr>
                </a:solidFill>
                <a:latin typeface="Open Sans"/>
                <a:ea typeface="Open Sans"/>
                <a:cs typeface="Open Sans"/>
              </a:rPr>
              <a:t>ARP cache is poisoned with hacker’s MAC address</a:t>
            </a:r>
          </a:p>
        </p:txBody>
      </p:sp>
      <p:pic>
        <p:nvPicPr>
          <p:cNvPr id="3" name="Picture 2">
            <a:extLst>
              <a:ext uri="{FF2B5EF4-FFF2-40B4-BE49-F238E27FC236}">
                <a16:creationId xmlns:a16="http://schemas.microsoft.com/office/drawing/2014/main" id="{4BB40040-B0FF-92C8-EBED-6FD749BDC829}"/>
              </a:ext>
            </a:extLst>
          </p:cNvPr>
          <p:cNvPicPr>
            <a:picLocks noChangeAspect="1"/>
          </p:cNvPicPr>
          <p:nvPr/>
        </p:nvPicPr>
        <p:blipFill>
          <a:blip r:embed="rId12"/>
          <a:stretch>
            <a:fillRect/>
          </a:stretch>
        </p:blipFill>
        <p:spPr>
          <a:xfrm>
            <a:off x="602125" y="1824365"/>
            <a:ext cx="2438400" cy="2201985"/>
          </a:xfrm>
          <a:prstGeom prst="rect">
            <a:avLst/>
          </a:prstGeom>
        </p:spPr>
      </p:pic>
      <p:pic>
        <p:nvPicPr>
          <p:cNvPr id="5" name="Picture 4">
            <a:extLst>
              <a:ext uri="{FF2B5EF4-FFF2-40B4-BE49-F238E27FC236}">
                <a16:creationId xmlns:a16="http://schemas.microsoft.com/office/drawing/2014/main" id="{DDD71192-FA74-926B-EE45-DB6ADCDDF778}"/>
              </a:ext>
            </a:extLst>
          </p:cNvPr>
          <p:cNvPicPr>
            <a:picLocks noChangeAspect="1"/>
          </p:cNvPicPr>
          <p:nvPr/>
        </p:nvPicPr>
        <p:blipFill>
          <a:blip r:embed="rId12"/>
          <a:stretch>
            <a:fillRect/>
          </a:stretch>
        </p:blipFill>
        <p:spPr>
          <a:xfrm>
            <a:off x="12598693" y="1948657"/>
            <a:ext cx="2438400" cy="2201985"/>
          </a:xfrm>
          <a:prstGeom prst="rect">
            <a:avLst/>
          </a:prstGeom>
        </p:spPr>
      </p:pic>
      <p:pic>
        <p:nvPicPr>
          <p:cNvPr id="13" name="Picture 12">
            <a:extLst>
              <a:ext uri="{FF2B5EF4-FFF2-40B4-BE49-F238E27FC236}">
                <a16:creationId xmlns:a16="http://schemas.microsoft.com/office/drawing/2014/main" id="{99805774-6927-E233-A1D9-1ADD386D60E4}"/>
              </a:ext>
            </a:extLst>
          </p:cNvPr>
          <p:cNvPicPr>
            <a:picLocks noChangeAspect="1"/>
          </p:cNvPicPr>
          <p:nvPr/>
        </p:nvPicPr>
        <p:blipFill>
          <a:blip r:embed="rId12"/>
          <a:stretch>
            <a:fillRect/>
          </a:stretch>
        </p:blipFill>
        <p:spPr>
          <a:xfrm>
            <a:off x="12413291" y="6584153"/>
            <a:ext cx="2438400" cy="2201985"/>
          </a:xfrm>
          <a:prstGeom prst="rect">
            <a:avLst/>
          </a:prstGeom>
        </p:spPr>
      </p:pic>
    </p:spTree>
    <p:extLst>
      <p:ext uri="{BB962C8B-B14F-4D97-AF65-F5344CB8AC3E}">
        <p14:creationId xmlns:p14="http://schemas.microsoft.com/office/powerpoint/2010/main" val="5977159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gea9e385443_0_151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Domain Name System</a:t>
            </a:r>
            <a:endParaRPr/>
          </a:p>
        </p:txBody>
      </p:sp>
      <p:pic>
        <p:nvPicPr>
          <p:cNvPr id="1406" name="Google Shape;1406;gea9e385443_0_1512"/>
          <p:cNvPicPr preferRelativeResize="0"/>
          <p:nvPr/>
        </p:nvPicPr>
        <p:blipFill rotWithShape="1">
          <a:blip r:embed="rId3">
            <a:alphaModFix/>
          </a:blip>
          <a:srcRect/>
          <a:stretch/>
        </p:blipFill>
        <p:spPr>
          <a:xfrm>
            <a:off x="4267200" y="778483"/>
            <a:ext cx="7867649" cy="266525"/>
          </a:xfrm>
          <a:prstGeom prst="rect">
            <a:avLst/>
          </a:prstGeom>
          <a:noFill/>
          <a:ln>
            <a:noFill/>
          </a:ln>
        </p:spPr>
      </p:pic>
      <p:sp>
        <p:nvSpPr>
          <p:cNvPr id="1407" name="Google Shape;1407;gea9e385443_0_1512"/>
          <p:cNvSpPr/>
          <p:nvPr/>
        </p:nvSpPr>
        <p:spPr>
          <a:xfrm>
            <a:off x="1389730" y="1613941"/>
            <a:ext cx="13476540" cy="1492200"/>
          </a:xfrm>
          <a:prstGeom prst="roundRect">
            <a:avLst>
              <a:gd name="adj" fmla="val 16667"/>
            </a:avLst>
          </a:prstGeom>
          <a:solidFill>
            <a:schemeClr val="lt1"/>
          </a:solidFill>
          <a:ln w="19050"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Domain Name System (DNS) is a name service that provides a standardized system for naming TCP/IP hosts. It is also a way to search for a host's IP address using the DNS name.</a:t>
            </a:r>
            <a:endParaRPr sz="2200" b="0" i="0" u="none" strike="noStrike" cap="none">
              <a:solidFill>
                <a:srgbClr val="3F3F3F"/>
              </a:solidFill>
              <a:latin typeface="Open Sans"/>
              <a:ea typeface="Open Sans"/>
              <a:cs typeface="Open Sans"/>
              <a:sym typeface="Open Sans"/>
            </a:endParaRPr>
          </a:p>
        </p:txBody>
      </p:sp>
      <p:pic>
        <p:nvPicPr>
          <p:cNvPr id="1408" name="Google Shape;1408;gea9e385443_0_1512"/>
          <p:cNvPicPr preferRelativeResize="0"/>
          <p:nvPr/>
        </p:nvPicPr>
        <p:blipFill rotWithShape="1">
          <a:blip r:embed="rId4"/>
          <a:srcRect/>
          <a:stretch/>
        </p:blipFill>
        <p:spPr>
          <a:xfrm>
            <a:off x="5751134" y="3681421"/>
            <a:ext cx="4753733" cy="4753733"/>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geb41dd67a6_2_1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Domain Name System</a:t>
            </a:r>
            <a:endParaRPr/>
          </a:p>
        </p:txBody>
      </p:sp>
      <p:pic>
        <p:nvPicPr>
          <p:cNvPr id="1425" name="Google Shape;1425;geb41dd67a6_2_16"/>
          <p:cNvPicPr preferRelativeResize="0"/>
          <p:nvPr/>
        </p:nvPicPr>
        <p:blipFill rotWithShape="1">
          <a:blip r:embed="rId3">
            <a:alphaModFix/>
          </a:blip>
          <a:srcRect/>
          <a:stretch/>
        </p:blipFill>
        <p:spPr>
          <a:xfrm>
            <a:off x="4305300" y="796550"/>
            <a:ext cx="7581899" cy="266525"/>
          </a:xfrm>
          <a:prstGeom prst="rect">
            <a:avLst/>
          </a:prstGeom>
          <a:noFill/>
          <a:ln>
            <a:noFill/>
          </a:ln>
        </p:spPr>
      </p:pic>
      <p:sp>
        <p:nvSpPr>
          <p:cNvPr id="1426" name="Google Shape;1426;geb41dd67a6_2_16"/>
          <p:cNvSpPr/>
          <p:nvPr/>
        </p:nvSpPr>
        <p:spPr>
          <a:xfrm>
            <a:off x="3175000" y="1584325"/>
            <a:ext cx="9906000" cy="1198500"/>
          </a:xfrm>
          <a:prstGeom prst="roundRect">
            <a:avLst>
              <a:gd name="adj" fmla="val 16667"/>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DNS is used to look up the name abc.com, </a:t>
            </a:r>
            <a:r>
              <a:rPr lang="en-US" sz="2200">
                <a:solidFill>
                  <a:srgbClr val="3F3F3F"/>
                </a:solidFill>
                <a:latin typeface="Open Sans"/>
                <a:ea typeface="Open Sans"/>
                <a:cs typeface="Open Sans"/>
                <a:sym typeface="Open Sans"/>
              </a:rPr>
              <a:t>the user will</a:t>
            </a:r>
            <a:r>
              <a:rPr lang="en-US" sz="2200" b="0" i="0" u="none" strike="noStrike" cap="none">
                <a:solidFill>
                  <a:srgbClr val="3F3F3F"/>
                </a:solidFill>
                <a:latin typeface="Open Sans"/>
                <a:ea typeface="Open Sans"/>
                <a:cs typeface="Open Sans"/>
                <a:sym typeface="Open Sans"/>
              </a:rPr>
              <a:t> get the IP address of the web host: 99.86.47.10.</a:t>
            </a:r>
            <a:endParaRPr sz="2200" b="0" i="0" u="none" strike="noStrike" cap="none">
              <a:solidFill>
                <a:srgbClr val="3F3F3F"/>
              </a:solidFill>
              <a:latin typeface="Open Sans"/>
              <a:ea typeface="Open Sans"/>
              <a:cs typeface="Open Sans"/>
              <a:sym typeface="Open Sans"/>
            </a:endParaRPr>
          </a:p>
        </p:txBody>
      </p:sp>
      <p:sp>
        <p:nvSpPr>
          <p:cNvPr id="1427" name="Google Shape;1427;geb41dd67a6_2_16"/>
          <p:cNvSpPr/>
          <p:nvPr/>
        </p:nvSpPr>
        <p:spPr>
          <a:xfrm>
            <a:off x="8510475" y="3951938"/>
            <a:ext cx="4172100" cy="1257300"/>
          </a:xfrm>
          <a:prstGeom prst="horizontalScroll">
            <a:avLst>
              <a:gd name="adj" fmla="val 12500"/>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Abc.com is 99.86.47.10.</a:t>
            </a:r>
            <a:endParaRPr sz="2200" b="0" i="0" u="none" strike="noStrike" cap="none">
              <a:solidFill>
                <a:srgbClr val="3F3F3F"/>
              </a:solidFill>
              <a:latin typeface="Open Sans"/>
              <a:ea typeface="Open Sans"/>
              <a:cs typeface="Open Sans"/>
              <a:sym typeface="Open Sans"/>
            </a:endParaRPr>
          </a:p>
        </p:txBody>
      </p:sp>
      <p:grpSp>
        <p:nvGrpSpPr>
          <p:cNvPr id="1428" name="Google Shape;1428;geb41dd67a6_2_16"/>
          <p:cNvGrpSpPr/>
          <p:nvPr/>
        </p:nvGrpSpPr>
        <p:grpSpPr>
          <a:xfrm>
            <a:off x="3573425" y="3932463"/>
            <a:ext cx="4172100" cy="3675825"/>
            <a:chOff x="2162100" y="5010150"/>
            <a:chExt cx="4172100" cy="3675825"/>
          </a:xfrm>
        </p:grpSpPr>
        <p:sp>
          <p:nvSpPr>
            <p:cNvPr id="1429" name="Google Shape;1429;geb41dd67a6_2_16"/>
            <p:cNvSpPr/>
            <p:nvPr/>
          </p:nvSpPr>
          <p:spPr>
            <a:xfrm>
              <a:off x="2162100" y="5010150"/>
              <a:ext cx="4172100" cy="1257300"/>
            </a:xfrm>
            <a:prstGeom prst="horizontalScroll">
              <a:avLst>
                <a:gd name="adj" fmla="val 12500"/>
              </a:avLst>
            </a:prstGeom>
            <a:solidFill>
              <a:schemeClr val="lt1"/>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Who is abc.com?</a:t>
              </a:r>
              <a:endParaRPr sz="2200" b="0" i="0" u="none" strike="noStrike" cap="none">
                <a:solidFill>
                  <a:srgbClr val="3F3F3F"/>
                </a:solidFill>
                <a:latin typeface="Open Sans"/>
                <a:ea typeface="Open Sans"/>
                <a:cs typeface="Open Sans"/>
                <a:sym typeface="Open Sans"/>
              </a:endParaRPr>
            </a:p>
          </p:txBody>
        </p:sp>
        <p:pic>
          <p:nvPicPr>
            <p:cNvPr id="1430" name="Google Shape;1430;geb41dd67a6_2_16"/>
            <p:cNvPicPr preferRelativeResize="0"/>
            <p:nvPr/>
          </p:nvPicPr>
          <p:blipFill rotWithShape="1">
            <a:blip r:embed="rId4">
              <a:alphaModFix/>
            </a:blip>
            <a:srcRect/>
            <a:stretch/>
          </p:blipFill>
          <p:spPr>
            <a:xfrm>
              <a:off x="3315563" y="6476175"/>
              <a:ext cx="2017575" cy="2209800"/>
            </a:xfrm>
            <a:prstGeom prst="rect">
              <a:avLst/>
            </a:prstGeom>
            <a:noFill/>
            <a:ln>
              <a:noFill/>
            </a:ln>
          </p:spPr>
        </p:pic>
      </p:grpSp>
      <p:pic>
        <p:nvPicPr>
          <p:cNvPr id="1431" name="Google Shape;1431;geb41dd67a6_2_16"/>
          <p:cNvPicPr preferRelativeResize="0"/>
          <p:nvPr/>
        </p:nvPicPr>
        <p:blipFill rotWithShape="1">
          <a:blip r:embed="rId5">
            <a:alphaModFix/>
          </a:blip>
          <a:srcRect/>
          <a:stretch/>
        </p:blipFill>
        <p:spPr>
          <a:xfrm>
            <a:off x="9473200" y="5361650"/>
            <a:ext cx="2246650" cy="22466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geb41dd67a6_2_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DNS Features</a:t>
            </a:r>
            <a:endParaRPr/>
          </a:p>
        </p:txBody>
      </p:sp>
      <p:pic>
        <p:nvPicPr>
          <p:cNvPr id="1414" name="Google Shape;1414;geb41dd67a6_2_2"/>
          <p:cNvPicPr preferRelativeResize="0"/>
          <p:nvPr/>
        </p:nvPicPr>
        <p:blipFill rotWithShape="1">
          <a:blip r:embed="rId3">
            <a:alphaModFix/>
          </a:blip>
          <a:srcRect/>
          <a:stretch/>
        </p:blipFill>
        <p:spPr>
          <a:xfrm>
            <a:off x="5708650" y="821925"/>
            <a:ext cx="4838699" cy="266525"/>
          </a:xfrm>
          <a:prstGeom prst="rect">
            <a:avLst/>
          </a:prstGeom>
          <a:noFill/>
          <a:ln>
            <a:noFill/>
          </a:ln>
        </p:spPr>
      </p:pic>
      <p:pic>
        <p:nvPicPr>
          <p:cNvPr id="1415" name="Google Shape;1415;geb41dd67a6_2_2"/>
          <p:cNvPicPr preferRelativeResize="0"/>
          <p:nvPr/>
        </p:nvPicPr>
        <p:blipFill rotWithShape="1">
          <a:blip r:embed="rId4">
            <a:alphaModFix/>
          </a:blip>
          <a:srcRect/>
          <a:stretch/>
        </p:blipFill>
        <p:spPr>
          <a:xfrm>
            <a:off x="6128538" y="3221539"/>
            <a:ext cx="3998925" cy="3255818"/>
          </a:xfrm>
          <a:prstGeom prst="rect">
            <a:avLst/>
          </a:prstGeom>
          <a:noFill/>
          <a:ln>
            <a:noFill/>
          </a:ln>
        </p:spPr>
      </p:pic>
      <p:sp>
        <p:nvSpPr>
          <p:cNvPr id="1416" name="Google Shape;1416;geb41dd67a6_2_2"/>
          <p:cNvSpPr/>
          <p:nvPr/>
        </p:nvSpPr>
        <p:spPr>
          <a:xfrm>
            <a:off x="1298864" y="2045477"/>
            <a:ext cx="4641273" cy="10197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DNS uses a hierarchical naming structure.</a:t>
            </a:r>
            <a:endParaRPr sz="2200" b="0" i="0" u="none" strike="noStrike" cap="none">
              <a:solidFill>
                <a:srgbClr val="3F3F3F"/>
              </a:solidFill>
              <a:latin typeface="Open Sans"/>
              <a:ea typeface="Open Sans"/>
              <a:cs typeface="Open Sans"/>
              <a:sym typeface="Open Sans"/>
            </a:endParaRPr>
          </a:p>
        </p:txBody>
      </p:sp>
      <p:sp>
        <p:nvSpPr>
          <p:cNvPr id="1417" name="Google Shape;1417;geb41dd67a6_2_2"/>
          <p:cNvSpPr/>
          <p:nvPr/>
        </p:nvSpPr>
        <p:spPr>
          <a:xfrm>
            <a:off x="9975800" y="2045475"/>
            <a:ext cx="4934100" cy="10197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DNS names are not case-sensitive.</a:t>
            </a:r>
            <a:endParaRPr sz="2200" b="0" i="0" u="none" strike="noStrike" cap="none">
              <a:solidFill>
                <a:srgbClr val="3F3F3F"/>
              </a:solidFill>
              <a:latin typeface="Open Sans"/>
              <a:ea typeface="Open Sans"/>
              <a:cs typeface="Open Sans"/>
              <a:sym typeface="Open Sans"/>
            </a:endParaRPr>
          </a:p>
        </p:txBody>
      </p:sp>
      <p:sp>
        <p:nvSpPr>
          <p:cNvPr id="1418" name="Google Shape;1418;geb41dd67a6_2_2"/>
          <p:cNvSpPr/>
          <p:nvPr/>
        </p:nvSpPr>
        <p:spPr>
          <a:xfrm>
            <a:off x="1264228" y="6139802"/>
            <a:ext cx="4710545" cy="10197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3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DNS names can be up to 63 characters.</a:t>
            </a:r>
            <a:endParaRPr sz="2200" b="0" i="0" u="none" strike="noStrike" cap="none">
              <a:solidFill>
                <a:srgbClr val="3F3F3F"/>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19" name="Google Shape;1419;geb41dd67a6_2_2"/>
          <p:cNvSpPr/>
          <p:nvPr/>
        </p:nvSpPr>
        <p:spPr>
          <a:xfrm>
            <a:off x="10057672" y="6103540"/>
            <a:ext cx="4934100" cy="1019700"/>
          </a:xfrm>
          <a:prstGeom prst="roundRect">
            <a:avLst>
              <a:gd name="adj" fmla="val 16667"/>
            </a:avLst>
          </a:prstGeom>
          <a:solidFill>
            <a:srgbClr val="EBF2FA"/>
          </a:solidFill>
          <a:ln w="9525"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DNS organizes domains into subdomains.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DNS Cache Poisoning</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7834184" y="2385498"/>
            <a:ext cx="6989891" cy="5957331"/>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DNS cache poisoning, also known as DNS spoofing, is a cyberattack that corrupts the data stored in the Domain Name System (DNS) cache. </a:t>
            </a: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Attackers tamper with the cache to provide false information, essentially giving you the wrong address when you look up a website.</a:t>
            </a:r>
            <a:endParaRPr lang="en-IN" sz="2200">
              <a:solidFill>
                <a:srgbClr val="3F3F3F"/>
              </a:solidFill>
              <a:latin typeface="Open Sans"/>
              <a:ea typeface="Open Sans"/>
              <a:cs typeface="Open Sans"/>
            </a:endParaRPr>
          </a:p>
        </p:txBody>
      </p:sp>
      <p:grpSp>
        <p:nvGrpSpPr>
          <p:cNvPr id="2" name="Group 1">
            <a:extLst>
              <a:ext uri="{FF2B5EF4-FFF2-40B4-BE49-F238E27FC236}">
                <a16:creationId xmlns:a16="http://schemas.microsoft.com/office/drawing/2014/main" id="{95B2E71A-177B-CF7F-8B6D-4B188472A018}"/>
              </a:ext>
            </a:extLst>
          </p:cNvPr>
          <p:cNvGrpSpPr/>
          <p:nvPr/>
        </p:nvGrpSpPr>
        <p:grpSpPr>
          <a:xfrm>
            <a:off x="1940346" y="2742926"/>
            <a:ext cx="4717415" cy="4143768"/>
            <a:chOff x="10353040" y="3642360"/>
            <a:chExt cx="6278880" cy="5013960"/>
          </a:xfrm>
        </p:grpSpPr>
        <p:pic>
          <p:nvPicPr>
            <p:cNvPr id="3" name="Picture 2">
              <a:extLst>
                <a:ext uri="{FF2B5EF4-FFF2-40B4-BE49-F238E27FC236}">
                  <a16:creationId xmlns:a16="http://schemas.microsoft.com/office/drawing/2014/main" id="{0F3A942E-31E3-44E4-BE9C-E8A6E1AE8B9C}"/>
                </a:ext>
              </a:extLst>
            </p:cNvPr>
            <p:cNvPicPr>
              <a:picLocks noChangeAspect="1"/>
            </p:cNvPicPr>
            <p:nvPr/>
          </p:nvPicPr>
          <p:blipFill>
            <a:blip r:embed="rId4"/>
            <a:stretch>
              <a:fillRect/>
            </a:stretch>
          </p:blipFill>
          <p:spPr>
            <a:xfrm>
              <a:off x="10353040" y="4572000"/>
              <a:ext cx="4876800" cy="4084320"/>
            </a:xfrm>
            <a:prstGeom prst="rect">
              <a:avLst/>
            </a:prstGeom>
          </p:spPr>
        </p:pic>
        <p:pic>
          <p:nvPicPr>
            <p:cNvPr id="5" name="Picture 4">
              <a:extLst>
                <a:ext uri="{FF2B5EF4-FFF2-40B4-BE49-F238E27FC236}">
                  <a16:creationId xmlns:a16="http://schemas.microsoft.com/office/drawing/2014/main" id="{D210B85D-4B68-E911-FDFE-B3C901FB67AE}"/>
                </a:ext>
              </a:extLst>
            </p:cNvPr>
            <p:cNvPicPr>
              <a:picLocks noChangeAspect="1"/>
            </p:cNvPicPr>
            <p:nvPr/>
          </p:nvPicPr>
          <p:blipFill>
            <a:blip r:embed="rId5"/>
            <a:stretch>
              <a:fillRect/>
            </a:stretch>
          </p:blipFill>
          <p:spPr>
            <a:xfrm>
              <a:off x="13609320" y="3642360"/>
              <a:ext cx="3022600" cy="2438400"/>
            </a:xfrm>
            <a:prstGeom prst="rect">
              <a:avLst/>
            </a:prstGeom>
          </p:spPr>
        </p:pic>
      </p:grpSp>
    </p:spTree>
    <p:extLst>
      <p:ext uri="{BB962C8B-B14F-4D97-AF65-F5344CB8AC3E}">
        <p14:creationId xmlns:p14="http://schemas.microsoft.com/office/powerpoint/2010/main" val="34674179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A251-30B1-B873-0826-80806BCA8C7F}"/>
              </a:ext>
            </a:extLst>
          </p:cNvPr>
          <p:cNvSpPr>
            <a:spLocks noGrp="1"/>
          </p:cNvSpPr>
          <p:nvPr>
            <p:ph type="title"/>
          </p:nvPr>
        </p:nvSpPr>
        <p:spPr>
          <a:xfrm>
            <a:off x="-10160" y="128229"/>
            <a:ext cx="16276320" cy="687244"/>
          </a:xfrm>
        </p:spPr>
        <p:txBody>
          <a:bodyPr/>
          <a:lstStyle/>
          <a:p>
            <a:r>
              <a:rPr lang="en-US"/>
              <a:t>DNS Cache Poisoning</a:t>
            </a:r>
          </a:p>
        </p:txBody>
      </p:sp>
      <p:pic>
        <p:nvPicPr>
          <p:cNvPr id="5" name="Picture 4">
            <a:extLst>
              <a:ext uri="{FF2B5EF4-FFF2-40B4-BE49-F238E27FC236}">
                <a16:creationId xmlns:a16="http://schemas.microsoft.com/office/drawing/2014/main" id="{D3089A86-14B1-FF58-4FDF-1E08B3874397}"/>
              </a:ext>
            </a:extLst>
          </p:cNvPr>
          <p:cNvPicPr>
            <a:picLocks noChangeAspect="1"/>
          </p:cNvPicPr>
          <p:nvPr/>
        </p:nvPicPr>
        <p:blipFill>
          <a:blip r:embed="rId3"/>
          <a:stretch>
            <a:fillRect/>
          </a:stretch>
        </p:blipFill>
        <p:spPr>
          <a:xfrm>
            <a:off x="6098739" y="2561760"/>
            <a:ext cx="2761462" cy="2761462"/>
          </a:xfrm>
          <a:prstGeom prst="rect">
            <a:avLst/>
          </a:prstGeom>
        </p:spPr>
      </p:pic>
      <p:pic>
        <p:nvPicPr>
          <p:cNvPr id="7" name="Picture 6">
            <a:extLst>
              <a:ext uri="{FF2B5EF4-FFF2-40B4-BE49-F238E27FC236}">
                <a16:creationId xmlns:a16="http://schemas.microsoft.com/office/drawing/2014/main" id="{E3226541-01CE-7B7D-8A4B-EAFAF96D2932}"/>
              </a:ext>
            </a:extLst>
          </p:cNvPr>
          <p:cNvPicPr>
            <a:picLocks noChangeAspect="1"/>
          </p:cNvPicPr>
          <p:nvPr/>
        </p:nvPicPr>
        <p:blipFill>
          <a:blip r:embed="rId4"/>
          <a:stretch>
            <a:fillRect/>
          </a:stretch>
        </p:blipFill>
        <p:spPr>
          <a:xfrm>
            <a:off x="11780517" y="1682848"/>
            <a:ext cx="2202183" cy="2202183"/>
          </a:xfrm>
          <a:prstGeom prst="rect">
            <a:avLst/>
          </a:prstGeom>
        </p:spPr>
      </p:pic>
      <p:pic>
        <p:nvPicPr>
          <p:cNvPr id="15" name="Picture 14">
            <a:extLst>
              <a:ext uri="{FF2B5EF4-FFF2-40B4-BE49-F238E27FC236}">
                <a16:creationId xmlns:a16="http://schemas.microsoft.com/office/drawing/2014/main" id="{58244EA6-8248-221D-7A3A-4B522430863D}"/>
              </a:ext>
            </a:extLst>
          </p:cNvPr>
          <p:cNvPicPr>
            <a:picLocks noChangeAspect="1"/>
          </p:cNvPicPr>
          <p:nvPr/>
        </p:nvPicPr>
        <p:blipFill>
          <a:blip r:embed="rId5"/>
          <a:stretch>
            <a:fillRect/>
          </a:stretch>
        </p:blipFill>
        <p:spPr>
          <a:xfrm>
            <a:off x="11790894" y="6575880"/>
            <a:ext cx="2256392" cy="2256392"/>
          </a:xfrm>
          <a:prstGeom prst="rect">
            <a:avLst/>
          </a:prstGeom>
        </p:spPr>
      </p:pic>
      <p:sp>
        <p:nvSpPr>
          <p:cNvPr id="16" name="TextBox 15">
            <a:extLst>
              <a:ext uri="{FF2B5EF4-FFF2-40B4-BE49-F238E27FC236}">
                <a16:creationId xmlns:a16="http://schemas.microsoft.com/office/drawing/2014/main" id="{FF73653D-A5DE-FFA6-A9FE-D24F7AC8A561}"/>
              </a:ext>
            </a:extLst>
          </p:cNvPr>
          <p:cNvSpPr txBox="1"/>
          <p:nvPr/>
        </p:nvSpPr>
        <p:spPr>
          <a:xfrm>
            <a:off x="11474962" y="1190850"/>
            <a:ext cx="3886200" cy="457176"/>
          </a:xfrm>
          <a:prstGeom prst="rect">
            <a:avLst/>
          </a:prstGeom>
          <a:noFill/>
        </p:spPr>
        <p:txBody>
          <a:bodyPr wrap="square" rtlCol="0">
            <a:spAutoFit/>
          </a:bodyPr>
          <a:lstStyle/>
          <a:p>
            <a:pPr>
              <a:lnSpc>
                <a:spcPct val="115000"/>
              </a:lnSpc>
              <a:buSzPts val="2200"/>
            </a:pPr>
            <a:r>
              <a:rPr lang="en-US" sz="2200" b="1">
                <a:solidFill>
                  <a:srgbClr val="3F3F3F"/>
                </a:solidFill>
                <a:latin typeface="Open Sans"/>
                <a:ea typeface="Open Sans"/>
                <a:cs typeface="Open Sans"/>
                <a:hlinkClick r:id="rId6">
                  <a:extLst>
                    <a:ext uri="{A12FA001-AC4F-418D-AE19-62706E023703}">
                      <ahyp:hlinkClr xmlns:ahyp="http://schemas.microsoft.com/office/drawing/2018/hyperlinkcolor" val="tx"/>
                    </a:ext>
                  </a:extLst>
                </a:hlinkClick>
              </a:rPr>
              <a:t>www.fake.com</a:t>
            </a:r>
            <a:r>
              <a:rPr lang="en-US" sz="2200" b="1">
                <a:solidFill>
                  <a:srgbClr val="3F3F3F"/>
                </a:solidFill>
                <a:latin typeface="Open Sans"/>
                <a:ea typeface="Open Sans"/>
                <a:cs typeface="Open Sans"/>
              </a:rPr>
              <a:t>--&gt;11.0.0.1</a:t>
            </a:r>
          </a:p>
        </p:txBody>
      </p:sp>
      <p:sp>
        <p:nvSpPr>
          <p:cNvPr id="17" name="TextBox 16">
            <a:extLst>
              <a:ext uri="{FF2B5EF4-FFF2-40B4-BE49-F238E27FC236}">
                <a16:creationId xmlns:a16="http://schemas.microsoft.com/office/drawing/2014/main" id="{34E00F80-531C-45E4-4EA2-E08C464D580C}"/>
              </a:ext>
            </a:extLst>
          </p:cNvPr>
          <p:cNvSpPr txBox="1"/>
          <p:nvPr/>
        </p:nvSpPr>
        <p:spPr>
          <a:xfrm>
            <a:off x="11493380" y="6147327"/>
            <a:ext cx="3886200" cy="457176"/>
          </a:xfrm>
          <a:prstGeom prst="rect">
            <a:avLst/>
          </a:prstGeom>
          <a:noFill/>
        </p:spPr>
        <p:txBody>
          <a:bodyPr wrap="square" rtlCol="0">
            <a:spAutoFit/>
          </a:bodyPr>
          <a:lstStyle/>
          <a:p>
            <a:pPr>
              <a:lnSpc>
                <a:spcPct val="115000"/>
              </a:lnSpc>
              <a:buSzPts val="2200"/>
            </a:pPr>
            <a:r>
              <a:rPr lang="en-US" sz="2200" dirty="0">
                <a:solidFill>
                  <a:srgbClr val="3F3F3F"/>
                </a:solidFill>
                <a:latin typeface="Open Sans"/>
                <a:ea typeface="Open Sans"/>
                <a:cs typeface="Open Sans"/>
                <a:hlinkClick r:id="rId7">
                  <a:extLst>
                    <a:ext uri="{A12FA001-AC4F-418D-AE19-62706E023703}">
                      <ahyp:hlinkClr xmlns:ahyp="http://schemas.microsoft.com/office/drawing/2018/hyperlinkcolor" val="tx"/>
                    </a:ext>
                  </a:extLst>
                </a:hlinkClick>
              </a:rPr>
              <a:t>www.abc.com</a:t>
            </a:r>
            <a:r>
              <a:rPr lang="en-US" sz="2200" dirty="0">
                <a:solidFill>
                  <a:srgbClr val="3F3F3F"/>
                </a:solidFill>
                <a:latin typeface="Open Sans"/>
                <a:ea typeface="Open Sans"/>
                <a:cs typeface="Open Sans"/>
              </a:rPr>
              <a:t>--&gt;11.0.0.2</a:t>
            </a:r>
          </a:p>
        </p:txBody>
      </p:sp>
      <p:graphicFrame>
        <p:nvGraphicFramePr>
          <p:cNvPr id="18" name="Table 17">
            <a:extLst>
              <a:ext uri="{FF2B5EF4-FFF2-40B4-BE49-F238E27FC236}">
                <a16:creationId xmlns:a16="http://schemas.microsoft.com/office/drawing/2014/main" id="{EFE3232F-E926-51D1-9768-E7C5F22C623B}"/>
              </a:ext>
            </a:extLst>
          </p:cNvPr>
          <p:cNvGraphicFramePr>
            <a:graphicFrameLocks noGrp="1"/>
          </p:cNvGraphicFramePr>
          <p:nvPr>
            <p:extLst>
              <p:ext uri="{D42A27DB-BD31-4B8C-83A1-F6EECF244321}">
                <p14:modId xmlns:p14="http://schemas.microsoft.com/office/powerpoint/2010/main" val="361769975"/>
              </p:ext>
            </p:extLst>
          </p:nvPr>
        </p:nvGraphicFramePr>
        <p:xfrm>
          <a:off x="4925060" y="1151425"/>
          <a:ext cx="5834380" cy="1402080"/>
        </p:xfrm>
        <a:graphic>
          <a:graphicData uri="http://schemas.openxmlformats.org/drawingml/2006/table">
            <a:tbl>
              <a:tblPr firstRow="1" bandRow="1">
                <a:tableStyleId>{A95A6ED9-2676-4281-9FAD-8015A04E7BE0}</a:tableStyleId>
              </a:tblPr>
              <a:tblGrid>
                <a:gridCol w="2917190">
                  <a:extLst>
                    <a:ext uri="{9D8B030D-6E8A-4147-A177-3AD203B41FA5}">
                      <a16:colId xmlns:a16="http://schemas.microsoft.com/office/drawing/2014/main" val="4185013981"/>
                    </a:ext>
                  </a:extLst>
                </a:gridCol>
                <a:gridCol w="2917190">
                  <a:extLst>
                    <a:ext uri="{9D8B030D-6E8A-4147-A177-3AD203B41FA5}">
                      <a16:colId xmlns:a16="http://schemas.microsoft.com/office/drawing/2014/main" val="3030157389"/>
                    </a:ext>
                  </a:extLst>
                </a:gridCol>
              </a:tblGrid>
              <a:tr h="247337">
                <a:tc>
                  <a:txBody>
                    <a:bodyPr/>
                    <a:lstStyle/>
                    <a:p>
                      <a:r>
                        <a:rPr lang="en-US" sz="2000" b="0" i="0" u="none" strike="noStrike" cap="none" dirty="0">
                          <a:solidFill>
                            <a:srgbClr val="3F3F3F"/>
                          </a:solidFill>
                          <a:latin typeface="Open Sans"/>
                          <a:ea typeface="Open Sans"/>
                          <a:cs typeface="Open Sans"/>
                          <a:sym typeface="Arial"/>
                        </a:rPr>
                        <a:t>Website</a:t>
                      </a:r>
                    </a:p>
                  </a:txBody>
                  <a:tcPr/>
                </a:tc>
                <a:tc>
                  <a:txBody>
                    <a:bodyPr/>
                    <a:lstStyle/>
                    <a:p>
                      <a:r>
                        <a:rPr lang="en-US" sz="2000" b="0" i="0" u="none" strike="noStrike" cap="none">
                          <a:solidFill>
                            <a:srgbClr val="3F3F3F"/>
                          </a:solidFill>
                          <a:latin typeface="Open Sans"/>
                          <a:ea typeface="Open Sans"/>
                          <a:cs typeface="Open Sans"/>
                          <a:sym typeface="Arial"/>
                        </a:rPr>
                        <a:t>IP address</a:t>
                      </a:r>
                    </a:p>
                  </a:txBody>
                  <a:tcPr/>
                </a:tc>
                <a:extLst>
                  <a:ext uri="{0D108BD9-81ED-4DB2-BD59-A6C34878D82A}">
                    <a16:rowId xmlns:a16="http://schemas.microsoft.com/office/drawing/2014/main" val="2242876910"/>
                  </a:ext>
                </a:extLst>
              </a:tr>
              <a:tr h="627857">
                <a:tc>
                  <a:txBody>
                    <a:bodyPr/>
                    <a:lstStyle/>
                    <a:p>
                      <a:r>
                        <a:rPr lang="en-US" sz="2000" b="0" i="0" u="none" strike="noStrike" cap="none" dirty="0">
                          <a:solidFill>
                            <a:srgbClr val="3F3F3F"/>
                          </a:solidFill>
                          <a:latin typeface="Open Sans"/>
                          <a:ea typeface="Open Sans"/>
                          <a:cs typeface="Open Sans"/>
                          <a:sym typeface="Arial"/>
                        </a:rPr>
                        <a:t>www.abc.com</a:t>
                      </a:r>
                    </a:p>
                  </a:txBody>
                  <a:tcPr/>
                </a:tc>
                <a:tc>
                  <a:txBody>
                    <a:bodyPr/>
                    <a:lstStyle/>
                    <a:p>
                      <a:r>
                        <a:rPr lang="en-US" sz="2000" b="0" i="0" u="none" strike="sngStrike" cap="none" dirty="0">
                          <a:solidFill>
                            <a:srgbClr val="3F3F3F"/>
                          </a:solidFill>
                          <a:latin typeface="Open Sans"/>
                          <a:ea typeface="Open Sans"/>
                          <a:cs typeface="Open Sans"/>
                          <a:sym typeface="Arial"/>
                        </a:rPr>
                        <a:t>11.0.0.2 </a:t>
                      </a:r>
                      <a:r>
                        <a:rPr lang="en-US" sz="2000" b="0" i="0" u="none" strike="noStrike" cap="none" dirty="0">
                          <a:solidFill>
                            <a:srgbClr val="3F3F3F"/>
                          </a:solidFill>
                          <a:highlight>
                            <a:srgbClr val="FF0000"/>
                          </a:highlight>
                          <a:latin typeface="Open Sans"/>
                          <a:ea typeface="Open Sans"/>
                          <a:cs typeface="Open Sans"/>
                          <a:sym typeface="Arial"/>
                        </a:rPr>
                        <a:t>replaced by fake DNS address by hacker 11.0.0.1</a:t>
                      </a:r>
                    </a:p>
                  </a:txBody>
                  <a:tcPr/>
                </a:tc>
                <a:extLst>
                  <a:ext uri="{0D108BD9-81ED-4DB2-BD59-A6C34878D82A}">
                    <a16:rowId xmlns:a16="http://schemas.microsoft.com/office/drawing/2014/main" val="1393114087"/>
                  </a:ext>
                </a:extLst>
              </a:tr>
            </a:tbl>
          </a:graphicData>
        </a:graphic>
      </p:graphicFrame>
      <p:pic>
        <p:nvPicPr>
          <p:cNvPr id="26" name="Picture 25">
            <a:extLst>
              <a:ext uri="{FF2B5EF4-FFF2-40B4-BE49-F238E27FC236}">
                <a16:creationId xmlns:a16="http://schemas.microsoft.com/office/drawing/2014/main" id="{456AC6C7-E418-145B-9391-71D96BAF424D}"/>
              </a:ext>
            </a:extLst>
          </p:cNvPr>
          <p:cNvPicPr>
            <a:picLocks noChangeAspect="1"/>
          </p:cNvPicPr>
          <p:nvPr/>
        </p:nvPicPr>
        <p:blipFill>
          <a:blip r:embed="rId8"/>
          <a:stretch>
            <a:fillRect/>
          </a:stretch>
        </p:blipFill>
        <p:spPr>
          <a:xfrm>
            <a:off x="6706840" y="6838860"/>
            <a:ext cx="2136774" cy="2136774"/>
          </a:xfrm>
          <a:prstGeom prst="rect">
            <a:avLst/>
          </a:prstGeom>
        </p:spPr>
      </p:pic>
      <p:sp>
        <p:nvSpPr>
          <p:cNvPr id="27" name="TextBox 26">
            <a:extLst>
              <a:ext uri="{FF2B5EF4-FFF2-40B4-BE49-F238E27FC236}">
                <a16:creationId xmlns:a16="http://schemas.microsoft.com/office/drawing/2014/main" id="{4255119D-3BC9-90C0-C9CF-58C027E0D50D}"/>
              </a:ext>
            </a:extLst>
          </p:cNvPr>
          <p:cNvSpPr txBox="1"/>
          <p:nvPr/>
        </p:nvSpPr>
        <p:spPr>
          <a:xfrm>
            <a:off x="2819520" y="7100023"/>
            <a:ext cx="3887320" cy="1785104"/>
          </a:xfrm>
          <a:prstGeom prst="rect">
            <a:avLst/>
          </a:prstGeom>
          <a:noFill/>
        </p:spPr>
        <p:txBody>
          <a:bodyPr wrap="square" rtlCol="0">
            <a:spAutoFit/>
          </a:bodyPr>
          <a:lstStyle/>
          <a:p>
            <a:pPr algn="ctr"/>
            <a:r>
              <a:rPr lang="en-US" sz="2200" dirty="0">
                <a:solidFill>
                  <a:srgbClr val="3F3F3F"/>
                </a:solidFill>
                <a:latin typeface="Open Sans"/>
                <a:ea typeface="Open Sans"/>
                <a:cs typeface="Open Sans"/>
              </a:rPr>
              <a:t>The hacker poisons the DNS cache and replaces the original IP of abc.com with the IP address of the website fake.com</a:t>
            </a:r>
          </a:p>
        </p:txBody>
      </p:sp>
      <p:pic>
        <p:nvPicPr>
          <p:cNvPr id="29" name="Picture 28">
            <a:extLst>
              <a:ext uri="{FF2B5EF4-FFF2-40B4-BE49-F238E27FC236}">
                <a16:creationId xmlns:a16="http://schemas.microsoft.com/office/drawing/2014/main" id="{C2B892D0-4E08-0FAB-11ED-0091926615AD}"/>
              </a:ext>
            </a:extLst>
          </p:cNvPr>
          <p:cNvPicPr>
            <a:picLocks noChangeAspect="1"/>
          </p:cNvPicPr>
          <p:nvPr/>
        </p:nvPicPr>
        <p:blipFill>
          <a:blip r:embed="rId9"/>
          <a:stretch>
            <a:fillRect/>
          </a:stretch>
        </p:blipFill>
        <p:spPr>
          <a:xfrm>
            <a:off x="2230012" y="3400932"/>
            <a:ext cx="1705006" cy="1705006"/>
          </a:xfrm>
          <a:prstGeom prst="rect">
            <a:avLst/>
          </a:prstGeom>
        </p:spPr>
      </p:pic>
      <p:sp>
        <p:nvSpPr>
          <p:cNvPr id="46" name="TextBox 45">
            <a:extLst>
              <a:ext uri="{FF2B5EF4-FFF2-40B4-BE49-F238E27FC236}">
                <a16:creationId xmlns:a16="http://schemas.microsoft.com/office/drawing/2014/main" id="{CD979760-66AE-1796-9367-19DEDF77B40B}"/>
              </a:ext>
            </a:extLst>
          </p:cNvPr>
          <p:cNvSpPr txBox="1"/>
          <p:nvPr/>
        </p:nvSpPr>
        <p:spPr>
          <a:xfrm>
            <a:off x="12096942" y="4048486"/>
            <a:ext cx="3640677" cy="1446550"/>
          </a:xfrm>
          <a:prstGeom prst="rect">
            <a:avLst/>
          </a:prstGeom>
          <a:noFill/>
        </p:spPr>
        <p:txBody>
          <a:bodyPr wrap="square">
            <a:spAutoFit/>
          </a:bodyPr>
          <a:lstStyle/>
          <a:p>
            <a:pPr algn="ctr"/>
            <a:r>
              <a:rPr lang="en-US" sz="2200" dirty="0">
                <a:solidFill>
                  <a:srgbClr val="3F3F3F"/>
                </a:solidFill>
                <a:latin typeface="Open Sans"/>
                <a:ea typeface="Open Sans"/>
                <a:cs typeface="Open Sans"/>
              </a:rPr>
              <a:t>The user’s request will be redirected to fake.com instead of abc.com due to cache poisoning</a:t>
            </a:r>
          </a:p>
        </p:txBody>
      </p:sp>
      <p:sp>
        <p:nvSpPr>
          <p:cNvPr id="48" name="TextBox 47">
            <a:extLst>
              <a:ext uri="{FF2B5EF4-FFF2-40B4-BE49-F238E27FC236}">
                <a16:creationId xmlns:a16="http://schemas.microsoft.com/office/drawing/2014/main" id="{1BE8CD82-CB92-C945-B8BD-BC1BB001EE63}"/>
              </a:ext>
            </a:extLst>
          </p:cNvPr>
          <p:cNvSpPr txBox="1"/>
          <p:nvPr/>
        </p:nvSpPr>
        <p:spPr>
          <a:xfrm>
            <a:off x="1445451" y="2641613"/>
            <a:ext cx="3220720" cy="769441"/>
          </a:xfrm>
          <a:prstGeom prst="rect">
            <a:avLst/>
          </a:prstGeom>
          <a:noFill/>
        </p:spPr>
        <p:txBody>
          <a:bodyPr wrap="square">
            <a:spAutoFit/>
          </a:bodyPr>
          <a:lstStyle/>
          <a:p>
            <a:pPr algn="ctr"/>
            <a:r>
              <a:rPr lang="en-US" sz="2200" dirty="0">
                <a:solidFill>
                  <a:srgbClr val="3F3F3F"/>
                </a:solidFill>
                <a:latin typeface="Open Sans"/>
                <a:ea typeface="Open Sans"/>
                <a:cs typeface="Open Sans"/>
              </a:rPr>
              <a:t>The user tries to access abc.com</a:t>
            </a:r>
          </a:p>
        </p:txBody>
      </p:sp>
      <p:pic>
        <p:nvPicPr>
          <p:cNvPr id="59" name="Picture 58">
            <a:extLst>
              <a:ext uri="{FF2B5EF4-FFF2-40B4-BE49-F238E27FC236}">
                <a16:creationId xmlns:a16="http://schemas.microsoft.com/office/drawing/2014/main" id="{3148D307-2802-0E79-BCB0-5572037661AA}"/>
              </a:ext>
            </a:extLst>
          </p:cNvPr>
          <p:cNvPicPr>
            <a:picLocks noChangeAspect="1"/>
          </p:cNvPicPr>
          <p:nvPr/>
        </p:nvPicPr>
        <p:blipFill>
          <a:blip r:embed="rId10">
            <a:duotone>
              <a:prstClr val="black"/>
              <a:srgbClr val="FF0000">
                <a:tint val="45000"/>
                <a:satMod val="400000"/>
              </a:srgbClr>
            </a:duotone>
          </a:blip>
          <a:stretch>
            <a:fillRect/>
          </a:stretch>
        </p:blipFill>
        <p:spPr>
          <a:xfrm>
            <a:off x="7021893" y="5094183"/>
            <a:ext cx="1307974" cy="1973716"/>
          </a:xfrm>
          <a:prstGeom prst="rect">
            <a:avLst/>
          </a:prstGeom>
        </p:spPr>
      </p:pic>
      <p:pic>
        <p:nvPicPr>
          <p:cNvPr id="60" name="Picture 59">
            <a:extLst>
              <a:ext uri="{FF2B5EF4-FFF2-40B4-BE49-F238E27FC236}">
                <a16:creationId xmlns:a16="http://schemas.microsoft.com/office/drawing/2014/main" id="{3FE6EFFE-A0B3-5454-01FC-72144BAB9336}"/>
              </a:ext>
            </a:extLst>
          </p:cNvPr>
          <p:cNvPicPr>
            <a:picLocks noChangeAspect="1"/>
          </p:cNvPicPr>
          <p:nvPr/>
        </p:nvPicPr>
        <p:blipFill>
          <a:blip r:embed="rId10"/>
          <a:stretch>
            <a:fillRect/>
          </a:stretch>
        </p:blipFill>
        <p:spPr>
          <a:xfrm rot="5400000">
            <a:off x="4255289" y="3052016"/>
            <a:ext cx="1402080" cy="1868708"/>
          </a:xfrm>
          <a:prstGeom prst="rect">
            <a:avLst/>
          </a:prstGeom>
        </p:spPr>
      </p:pic>
      <p:pic>
        <p:nvPicPr>
          <p:cNvPr id="61" name="Picture 60">
            <a:extLst>
              <a:ext uri="{FF2B5EF4-FFF2-40B4-BE49-F238E27FC236}">
                <a16:creationId xmlns:a16="http://schemas.microsoft.com/office/drawing/2014/main" id="{09371A44-BDF3-CA4A-80AE-8707BDF46952}"/>
              </a:ext>
            </a:extLst>
          </p:cNvPr>
          <p:cNvPicPr>
            <a:picLocks noChangeAspect="1"/>
          </p:cNvPicPr>
          <p:nvPr/>
        </p:nvPicPr>
        <p:blipFill>
          <a:blip r:embed="rId10">
            <a:duotone>
              <a:prstClr val="black"/>
              <a:srgbClr val="FF0000">
                <a:tint val="45000"/>
                <a:satMod val="400000"/>
              </a:srgbClr>
            </a:duotone>
          </a:blip>
          <a:stretch>
            <a:fillRect/>
          </a:stretch>
        </p:blipFill>
        <p:spPr>
          <a:xfrm rot="3420000">
            <a:off x="9576500" y="2473234"/>
            <a:ext cx="1545086" cy="2685167"/>
          </a:xfrm>
          <a:prstGeom prst="rect">
            <a:avLst/>
          </a:prstGeom>
        </p:spPr>
      </p:pic>
      <p:pic>
        <p:nvPicPr>
          <p:cNvPr id="62" name="Picture 61">
            <a:extLst>
              <a:ext uri="{FF2B5EF4-FFF2-40B4-BE49-F238E27FC236}">
                <a16:creationId xmlns:a16="http://schemas.microsoft.com/office/drawing/2014/main" id="{B4A922F3-C3A5-F9C4-EED6-9325844FA063}"/>
              </a:ext>
            </a:extLst>
          </p:cNvPr>
          <p:cNvPicPr>
            <a:picLocks noChangeAspect="1"/>
          </p:cNvPicPr>
          <p:nvPr/>
        </p:nvPicPr>
        <p:blipFill>
          <a:blip r:embed="rId10"/>
          <a:stretch>
            <a:fillRect/>
          </a:stretch>
        </p:blipFill>
        <p:spPr>
          <a:xfrm rot="7440000">
            <a:off x="9683819" y="4562948"/>
            <a:ext cx="1589505" cy="2653898"/>
          </a:xfrm>
          <a:prstGeom prst="rect">
            <a:avLst/>
          </a:prstGeom>
        </p:spPr>
      </p:pic>
      <p:pic>
        <p:nvPicPr>
          <p:cNvPr id="66" name="Picture 65">
            <a:extLst>
              <a:ext uri="{FF2B5EF4-FFF2-40B4-BE49-F238E27FC236}">
                <a16:creationId xmlns:a16="http://schemas.microsoft.com/office/drawing/2014/main" id="{3DEBAA39-907B-F769-6C33-0FE64981E203}"/>
              </a:ext>
            </a:extLst>
          </p:cNvPr>
          <p:cNvPicPr>
            <a:picLocks noChangeAspect="1"/>
          </p:cNvPicPr>
          <p:nvPr/>
        </p:nvPicPr>
        <p:blipFill>
          <a:blip r:embed="rId11"/>
          <a:stretch>
            <a:fillRect/>
          </a:stretch>
        </p:blipFill>
        <p:spPr>
          <a:xfrm>
            <a:off x="9305522" y="4990271"/>
            <a:ext cx="1402080" cy="1402080"/>
          </a:xfrm>
          <a:prstGeom prst="rect">
            <a:avLst/>
          </a:prstGeom>
        </p:spPr>
      </p:pic>
      <p:sp>
        <p:nvSpPr>
          <p:cNvPr id="6" name="Brandline_LVC">
            <a:extLst>
              <a:ext uri="{FF2B5EF4-FFF2-40B4-BE49-F238E27FC236}">
                <a16:creationId xmlns:a16="http://schemas.microsoft.com/office/drawing/2014/main" id="{318F0398-6243-E424-B2A9-FB4BFF4386D8}"/>
              </a:ext>
            </a:extLst>
          </p:cNvPr>
          <p:cNvSpPr/>
          <p:nvPr/>
        </p:nvSpPr>
        <p:spPr>
          <a:xfrm>
            <a:off x="5803900" y="714675"/>
            <a:ext cx="4655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A88FF0B-064F-947C-434A-5326D51C88D0}"/>
              </a:ext>
            </a:extLst>
          </p:cNvPr>
          <p:cNvSpPr/>
          <p:nvPr/>
        </p:nvSpPr>
        <p:spPr>
          <a:xfrm>
            <a:off x="4015480" y="691722"/>
            <a:ext cx="765560" cy="715124"/>
          </a:xfrm>
          <a:prstGeom prst="ellipse">
            <a:avLst/>
          </a:prstGeom>
          <a:solidFill>
            <a:srgbClr val="0566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a:solidFill>
                  <a:schemeClr val="bg1"/>
                </a:solidFill>
                <a:latin typeface="Open Sans" pitchFamily="2" charset="0"/>
              </a:rPr>
              <a:t>1</a:t>
            </a:r>
            <a:endParaRPr lang="en-IN" sz="2200" b="1">
              <a:solidFill>
                <a:schemeClr val="bg1"/>
              </a:solidFill>
              <a:latin typeface="Open Sans" pitchFamily="2" charset="0"/>
            </a:endParaRPr>
          </a:p>
        </p:txBody>
      </p:sp>
      <p:sp>
        <p:nvSpPr>
          <p:cNvPr id="9" name="Oval 8">
            <a:extLst>
              <a:ext uri="{FF2B5EF4-FFF2-40B4-BE49-F238E27FC236}">
                <a16:creationId xmlns:a16="http://schemas.microsoft.com/office/drawing/2014/main" id="{14AA3462-F3F3-AD59-6785-2D70A7A50B19}"/>
              </a:ext>
            </a:extLst>
          </p:cNvPr>
          <p:cNvSpPr/>
          <p:nvPr/>
        </p:nvSpPr>
        <p:spPr>
          <a:xfrm>
            <a:off x="1109218" y="2722758"/>
            <a:ext cx="765560" cy="715124"/>
          </a:xfrm>
          <a:prstGeom prst="ellipse">
            <a:avLst/>
          </a:prstGeom>
          <a:solidFill>
            <a:srgbClr val="0566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a:solidFill>
                  <a:schemeClr val="bg1"/>
                </a:solidFill>
                <a:latin typeface="Open Sans" pitchFamily="2" charset="0"/>
              </a:rPr>
              <a:t>2</a:t>
            </a:r>
            <a:endParaRPr lang="en-IN" sz="2200" b="1">
              <a:solidFill>
                <a:schemeClr val="bg1"/>
              </a:solidFill>
              <a:latin typeface="Open Sans" pitchFamily="2" charset="0"/>
            </a:endParaRPr>
          </a:p>
        </p:txBody>
      </p:sp>
      <p:sp>
        <p:nvSpPr>
          <p:cNvPr id="10" name="Oval 9">
            <a:extLst>
              <a:ext uri="{FF2B5EF4-FFF2-40B4-BE49-F238E27FC236}">
                <a16:creationId xmlns:a16="http://schemas.microsoft.com/office/drawing/2014/main" id="{8B1CC1C6-3955-27ED-39B4-7845D9FC06B7}"/>
              </a:ext>
            </a:extLst>
          </p:cNvPr>
          <p:cNvSpPr/>
          <p:nvPr/>
        </p:nvSpPr>
        <p:spPr>
          <a:xfrm>
            <a:off x="11446161" y="4048486"/>
            <a:ext cx="765560" cy="715124"/>
          </a:xfrm>
          <a:prstGeom prst="ellipse">
            <a:avLst/>
          </a:prstGeom>
          <a:solidFill>
            <a:srgbClr val="0566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a:solidFill>
                  <a:schemeClr val="bg1"/>
                </a:solidFill>
                <a:latin typeface="Open Sans" pitchFamily="2" charset="0"/>
              </a:rPr>
              <a:t>3</a:t>
            </a:r>
            <a:endParaRPr lang="en-IN" sz="2200" b="1">
              <a:solidFill>
                <a:schemeClr val="bg1"/>
              </a:solidFill>
              <a:latin typeface="Open Sans" pitchFamily="2" charset="0"/>
            </a:endParaRPr>
          </a:p>
        </p:txBody>
      </p:sp>
      <p:sp>
        <p:nvSpPr>
          <p:cNvPr id="11" name="Oval 10">
            <a:extLst>
              <a:ext uri="{FF2B5EF4-FFF2-40B4-BE49-F238E27FC236}">
                <a16:creationId xmlns:a16="http://schemas.microsoft.com/office/drawing/2014/main" id="{79E1CA93-60A9-B8B3-57CE-7190275439D7}"/>
              </a:ext>
            </a:extLst>
          </p:cNvPr>
          <p:cNvSpPr/>
          <p:nvPr/>
        </p:nvSpPr>
        <p:spPr>
          <a:xfrm>
            <a:off x="2110348" y="6803427"/>
            <a:ext cx="765560" cy="715124"/>
          </a:xfrm>
          <a:prstGeom prst="ellipse">
            <a:avLst/>
          </a:prstGeom>
          <a:solidFill>
            <a:srgbClr val="0566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a:solidFill>
                  <a:schemeClr val="bg1"/>
                </a:solidFill>
                <a:latin typeface="Open Sans" pitchFamily="2" charset="0"/>
              </a:rPr>
              <a:t>4</a:t>
            </a:r>
            <a:endParaRPr lang="en-IN" sz="2200" b="1">
              <a:solidFill>
                <a:schemeClr val="bg1"/>
              </a:solidFill>
              <a:latin typeface="Open Sans" pitchFamily="2" charset="0"/>
            </a:endParaRPr>
          </a:p>
        </p:txBody>
      </p:sp>
    </p:spTree>
    <p:extLst>
      <p:ext uri="{BB962C8B-B14F-4D97-AF65-F5344CB8AC3E}">
        <p14:creationId xmlns:p14="http://schemas.microsoft.com/office/powerpoint/2010/main" val="185878320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099"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DNS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9028486" y="3033303"/>
            <a:ext cx="5788207" cy="4590345"/>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Attackers flood DNS servers with a massive amount of valid but spoofed DNS request packets. </a:t>
            </a: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This overload of requests can slow down or even crash the DNS server, preventing legitimate users from resolving website names to IP addresses and accessing the internet.</a:t>
            </a:r>
            <a:endParaRPr lang="en-IN" sz="2200">
              <a:solidFill>
                <a:srgbClr val="3F3F3F"/>
              </a:solidFill>
              <a:latin typeface="Open Sans"/>
              <a:ea typeface="Open Sans"/>
              <a:cs typeface="Open Sans"/>
            </a:endParaRPr>
          </a:p>
        </p:txBody>
      </p:sp>
      <p:sp>
        <p:nvSpPr>
          <p:cNvPr id="10" name="Speech Bubble: Rectangle with Corners Rounded 9">
            <a:extLst>
              <a:ext uri="{FF2B5EF4-FFF2-40B4-BE49-F238E27FC236}">
                <a16:creationId xmlns:a16="http://schemas.microsoft.com/office/drawing/2014/main" id="{E462CF1E-C585-C2C9-EDB5-C2518F9C7C5B}"/>
              </a:ext>
            </a:extLst>
          </p:cNvPr>
          <p:cNvSpPr/>
          <p:nvPr/>
        </p:nvSpPr>
        <p:spPr>
          <a:xfrm>
            <a:off x="1403209" y="1794410"/>
            <a:ext cx="3511778" cy="2258190"/>
          </a:xfrm>
          <a:prstGeom prst="wedgeRoundRectCallou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SzPts val="2200"/>
            </a:pPr>
            <a:r>
              <a:rPr lang="en-US" sz="2200">
                <a:solidFill>
                  <a:srgbClr val="3F3F3F"/>
                </a:solidFill>
                <a:latin typeface="Open Sans"/>
                <a:ea typeface="Open Sans"/>
                <a:cs typeface="Open Sans"/>
              </a:rPr>
              <a:t>An attacker disrupts the DNS server with lots of DNS requests, making it inaccessible.</a:t>
            </a:r>
          </a:p>
        </p:txBody>
      </p:sp>
      <p:grpSp>
        <p:nvGrpSpPr>
          <p:cNvPr id="2" name="Group 1">
            <a:extLst>
              <a:ext uri="{FF2B5EF4-FFF2-40B4-BE49-F238E27FC236}">
                <a16:creationId xmlns:a16="http://schemas.microsoft.com/office/drawing/2014/main" id="{4B3C4D35-227D-F97E-D932-DCFA91F0E9A5}"/>
              </a:ext>
            </a:extLst>
          </p:cNvPr>
          <p:cNvGrpSpPr/>
          <p:nvPr/>
        </p:nvGrpSpPr>
        <p:grpSpPr>
          <a:xfrm>
            <a:off x="1200956" y="4818920"/>
            <a:ext cx="7428061" cy="2923286"/>
            <a:chOff x="8199438" y="5318070"/>
            <a:chExt cx="7428061" cy="2923286"/>
          </a:xfrm>
        </p:grpSpPr>
        <p:pic>
          <p:nvPicPr>
            <p:cNvPr id="3" name="Picture 2">
              <a:extLst>
                <a:ext uri="{FF2B5EF4-FFF2-40B4-BE49-F238E27FC236}">
                  <a16:creationId xmlns:a16="http://schemas.microsoft.com/office/drawing/2014/main" id="{F99F0886-95AB-7846-07B3-DE33776B4097}"/>
                </a:ext>
              </a:extLst>
            </p:cNvPr>
            <p:cNvPicPr>
              <a:picLocks noChangeAspect="1"/>
            </p:cNvPicPr>
            <p:nvPr/>
          </p:nvPicPr>
          <p:blipFill>
            <a:blip r:embed="rId4"/>
            <a:stretch>
              <a:fillRect/>
            </a:stretch>
          </p:blipFill>
          <p:spPr>
            <a:xfrm rot="998477">
              <a:off x="11239526" y="5450058"/>
              <a:ext cx="1832005" cy="1019054"/>
            </a:xfrm>
            <a:prstGeom prst="rect">
              <a:avLst/>
            </a:prstGeom>
          </p:spPr>
        </p:pic>
        <p:pic>
          <p:nvPicPr>
            <p:cNvPr id="4" name="Picture 3">
              <a:extLst>
                <a:ext uri="{FF2B5EF4-FFF2-40B4-BE49-F238E27FC236}">
                  <a16:creationId xmlns:a16="http://schemas.microsoft.com/office/drawing/2014/main" id="{93A5B73E-F168-3874-C4F2-83916535861E}"/>
                </a:ext>
              </a:extLst>
            </p:cNvPr>
            <p:cNvPicPr>
              <a:picLocks noChangeAspect="1"/>
            </p:cNvPicPr>
            <p:nvPr/>
          </p:nvPicPr>
          <p:blipFill>
            <a:blip r:embed="rId4"/>
            <a:stretch>
              <a:fillRect/>
            </a:stretch>
          </p:blipFill>
          <p:spPr>
            <a:xfrm>
              <a:off x="11120961" y="6340853"/>
              <a:ext cx="1832005" cy="1019054"/>
            </a:xfrm>
            <a:prstGeom prst="rect">
              <a:avLst/>
            </a:prstGeom>
          </p:spPr>
        </p:pic>
        <p:pic>
          <p:nvPicPr>
            <p:cNvPr id="5" name="Picture 4">
              <a:extLst>
                <a:ext uri="{FF2B5EF4-FFF2-40B4-BE49-F238E27FC236}">
                  <a16:creationId xmlns:a16="http://schemas.microsoft.com/office/drawing/2014/main" id="{2B200491-CAB4-4BB7-04FA-19510CA8C11A}"/>
                </a:ext>
              </a:extLst>
            </p:cNvPr>
            <p:cNvPicPr>
              <a:picLocks noChangeAspect="1"/>
            </p:cNvPicPr>
            <p:nvPr/>
          </p:nvPicPr>
          <p:blipFill>
            <a:blip r:embed="rId4"/>
            <a:stretch>
              <a:fillRect/>
            </a:stretch>
          </p:blipFill>
          <p:spPr>
            <a:xfrm rot="20994091">
              <a:off x="11196398" y="7222302"/>
              <a:ext cx="1832005" cy="1019054"/>
            </a:xfrm>
            <a:prstGeom prst="rect">
              <a:avLst/>
            </a:prstGeom>
          </p:spPr>
        </p:pic>
        <p:pic>
          <p:nvPicPr>
            <p:cNvPr id="8" name="Picture 7">
              <a:extLst>
                <a:ext uri="{FF2B5EF4-FFF2-40B4-BE49-F238E27FC236}">
                  <a16:creationId xmlns:a16="http://schemas.microsoft.com/office/drawing/2014/main" id="{85CC52BB-024A-90FD-9051-3151754201DE}"/>
                </a:ext>
              </a:extLst>
            </p:cNvPr>
            <p:cNvPicPr>
              <a:picLocks noChangeAspect="1"/>
            </p:cNvPicPr>
            <p:nvPr/>
          </p:nvPicPr>
          <p:blipFill>
            <a:blip r:embed="rId5"/>
            <a:stretch>
              <a:fillRect/>
            </a:stretch>
          </p:blipFill>
          <p:spPr>
            <a:xfrm>
              <a:off x="8199438" y="5318070"/>
              <a:ext cx="2752827" cy="2752827"/>
            </a:xfrm>
            <a:prstGeom prst="rect">
              <a:avLst/>
            </a:prstGeom>
          </p:spPr>
        </p:pic>
        <p:pic>
          <p:nvPicPr>
            <p:cNvPr id="7" name="Picture 6">
              <a:extLst>
                <a:ext uri="{FF2B5EF4-FFF2-40B4-BE49-F238E27FC236}">
                  <a16:creationId xmlns:a16="http://schemas.microsoft.com/office/drawing/2014/main" id="{3CC35659-2657-E7CE-65D7-DEDB313A8A0E}"/>
                </a:ext>
              </a:extLst>
            </p:cNvPr>
            <p:cNvPicPr>
              <a:picLocks noChangeAspect="1"/>
            </p:cNvPicPr>
            <p:nvPr/>
          </p:nvPicPr>
          <p:blipFill>
            <a:blip r:embed="rId6"/>
            <a:stretch>
              <a:fillRect/>
            </a:stretch>
          </p:blipFill>
          <p:spPr>
            <a:xfrm>
              <a:off x="13352435" y="5601445"/>
              <a:ext cx="2275064" cy="2275064"/>
            </a:xfrm>
            <a:prstGeom prst="rect">
              <a:avLst/>
            </a:prstGeom>
          </p:spPr>
        </p:pic>
      </p:grpSp>
    </p:spTree>
    <p:extLst>
      <p:ext uri="{BB962C8B-B14F-4D97-AF65-F5344CB8AC3E}">
        <p14:creationId xmlns:p14="http://schemas.microsoft.com/office/powerpoint/2010/main" val="20427907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DNS Amplification</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grpSp>
        <p:nvGrpSpPr>
          <p:cNvPr id="4" name="Graphic 5">
            <a:extLst>
              <a:ext uri="{FF2B5EF4-FFF2-40B4-BE49-F238E27FC236}">
                <a16:creationId xmlns:a16="http://schemas.microsoft.com/office/drawing/2014/main" id="{292F5C03-207A-F7DA-20CF-88E999F41C2C}"/>
              </a:ext>
            </a:extLst>
          </p:cNvPr>
          <p:cNvGrpSpPr/>
          <p:nvPr/>
        </p:nvGrpSpPr>
        <p:grpSpPr>
          <a:xfrm>
            <a:off x="10982224" y="2395361"/>
            <a:ext cx="3707148" cy="4798131"/>
            <a:chOff x="10006456" y="2591606"/>
            <a:chExt cx="3069130" cy="3972343"/>
          </a:xfrm>
          <a:solidFill>
            <a:srgbClr val="ED7D31">
              <a:lumMod val="75000"/>
            </a:srgbClr>
          </a:solidFill>
        </p:grpSpPr>
        <p:sp>
          <p:nvSpPr>
            <p:cNvPr id="14" name="Freeform: Shape 13">
              <a:extLst>
                <a:ext uri="{FF2B5EF4-FFF2-40B4-BE49-F238E27FC236}">
                  <a16:creationId xmlns:a16="http://schemas.microsoft.com/office/drawing/2014/main" id="{1D1AF30E-B370-DE4D-82C0-C3185CFDADA6}"/>
                </a:ext>
              </a:extLst>
            </p:cNvPr>
            <p:cNvSpPr/>
            <p:nvPr/>
          </p:nvSpPr>
          <p:spPr>
            <a:xfrm>
              <a:off x="10015304" y="2591606"/>
              <a:ext cx="3060282" cy="3972343"/>
            </a:xfrm>
            <a:custGeom>
              <a:avLst/>
              <a:gdLst>
                <a:gd name="connsiteX0" fmla="*/ 2722572 w 3060282"/>
                <a:gd name="connsiteY0" fmla="*/ 0 h 3972343"/>
                <a:gd name="connsiteX1" fmla="*/ 337711 w 3060282"/>
                <a:gd name="connsiteY1" fmla="*/ 0 h 3972343"/>
                <a:gd name="connsiteX2" fmla="*/ 0 w 3060282"/>
                <a:gd name="connsiteY2" fmla="*/ 337737 h 3972343"/>
                <a:gd name="connsiteX3" fmla="*/ 0 w 3060282"/>
                <a:gd name="connsiteY3" fmla="*/ 1458468 h 3972343"/>
                <a:gd name="connsiteX4" fmla="*/ 48858 w 3060282"/>
                <a:gd name="connsiteY4" fmla="*/ 1507365 h 3972343"/>
                <a:gd name="connsiteX5" fmla="*/ 48858 w 3060282"/>
                <a:gd name="connsiteY5" fmla="*/ 337737 h 3972343"/>
                <a:gd name="connsiteX6" fmla="*/ 337711 w 3060282"/>
                <a:gd name="connsiteY6" fmla="*/ 48903 h 3972343"/>
                <a:gd name="connsiteX7" fmla="*/ 2722572 w 3060282"/>
                <a:gd name="connsiteY7" fmla="*/ 48903 h 3972343"/>
                <a:gd name="connsiteX8" fmla="*/ 3011425 w 3060282"/>
                <a:gd name="connsiteY8" fmla="*/ 337737 h 3972343"/>
                <a:gd name="connsiteX9" fmla="*/ 3011425 w 3060282"/>
                <a:gd name="connsiteY9" fmla="*/ 3634619 h 3972343"/>
                <a:gd name="connsiteX10" fmla="*/ 2722572 w 3060282"/>
                <a:gd name="connsiteY10" fmla="*/ 3923453 h 3972343"/>
                <a:gd name="connsiteX11" fmla="*/ 337711 w 3060282"/>
                <a:gd name="connsiteY11" fmla="*/ 3923453 h 3972343"/>
                <a:gd name="connsiteX12" fmla="*/ 48858 w 3060282"/>
                <a:gd name="connsiteY12" fmla="*/ 3634619 h 3972343"/>
                <a:gd name="connsiteX13" fmla="*/ 48858 w 3060282"/>
                <a:gd name="connsiteY13" fmla="*/ 2334585 h 3972343"/>
                <a:gd name="connsiteX14" fmla="*/ 0 w 3060282"/>
                <a:gd name="connsiteY14" fmla="*/ 2383482 h 3972343"/>
                <a:gd name="connsiteX15" fmla="*/ 0 w 3060282"/>
                <a:gd name="connsiteY15" fmla="*/ 3634612 h 3972343"/>
                <a:gd name="connsiteX16" fmla="*/ 337711 w 3060282"/>
                <a:gd name="connsiteY16" fmla="*/ 3972343 h 3972343"/>
                <a:gd name="connsiteX17" fmla="*/ 2722572 w 3060282"/>
                <a:gd name="connsiteY17" fmla="*/ 3972343 h 3972343"/>
                <a:gd name="connsiteX18" fmla="*/ 3060283 w 3060282"/>
                <a:gd name="connsiteY18" fmla="*/ 3634612 h 3972343"/>
                <a:gd name="connsiteX19" fmla="*/ 3060283 w 3060282"/>
                <a:gd name="connsiteY19" fmla="*/ 337737 h 3972343"/>
                <a:gd name="connsiteX20" fmla="*/ 2722572 w 3060282"/>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282" h="3972343">
                  <a:moveTo>
                    <a:pt x="2722572" y="0"/>
                  </a:moveTo>
                  <a:lnTo>
                    <a:pt x="337711" y="0"/>
                  </a:lnTo>
                  <a:cubicBezTo>
                    <a:pt x="151518" y="0"/>
                    <a:pt x="0" y="151505"/>
                    <a:pt x="0" y="337737"/>
                  </a:cubicBezTo>
                  <a:lnTo>
                    <a:pt x="0" y="1458468"/>
                  </a:lnTo>
                  <a:lnTo>
                    <a:pt x="48858" y="1507365"/>
                  </a:lnTo>
                  <a:lnTo>
                    <a:pt x="48858" y="337737"/>
                  </a:lnTo>
                  <a:cubicBezTo>
                    <a:pt x="48858" y="178471"/>
                    <a:pt x="178452" y="48903"/>
                    <a:pt x="337711" y="48903"/>
                  </a:cubicBezTo>
                  <a:lnTo>
                    <a:pt x="2722572" y="48903"/>
                  </a:lnTo>
                  <a:cubicBezTo>
                    <a:pt x="2881831" y="48903"/>
                    <a:pt x="3011425" y="178471"/>
                    <a:pt x="3011425" y="337737"/>
                  </a:cubicBezTo>
                  <a:lnTo>
                    <a:pt x="3011425" y="3634619"/>
                  </a:lnTo>
                  <a:cubicBezTo>
                    <a:pt x="3011425" y="3793885"/>
                    <a:pt x="2881831" y="3923453"/>
                    <a:pt x="2722572" y="3923453"/>
                  </a:cubicBezTo>
                  <a:lnTo>
                    <a:pt x="337711" y="3923453"/>
                  </a:lnTo>
                  <a:cubicBezTo>
                    <a:pt x="178452" y="3923453"/>
                    <a:pt x="48858" y="3793885"/>
                    <a:pt x="48858" y="3634619"/>
                  </a:cubicBezTo>
                  <a:lnTo>
                    <a:pt x="48858" y="2334585"/>
                  </a:lnTo>
                  <a:lnTo>
                    <a:pt x="0" y="2383482"/>
                  </a:lnTo>
                  <a:lnTo>
                    <a:pt x="0" y="3634612"/>
                  </a:lnTo>
                  <a:cubicBezTo>
                    <a:pt x="0" y="3820838"/>
                    <a:pt x="151453" y="3972343"/>
                    <a:pt x="337711" y="3972343"/>
                  </a:cubicBezTo>
                  <a:lnTo>
                    <a:pt x="2722572" y="3972343"/>
                  </a:lnTo>
                  <a:cubicBezTo>
                    <a:pt x="2908765" y="3972343"/>
                    <a:pt x="3060283" y="3820838"/>
                    <a:pt x="3060283" y="3634612"/>
                  </a:cubicBezTo>
                  <a:lnTo>
                    <a:pt x="3060283" y="337737"/>
                  </a:lnTo>
                  <a:cubicBezTo>
                    <a:pt x="3060283" y="151505"/>
                    <a:pt x="2908765" y="0"/>
                    <a:pt x="2722572" y="0"/>
                  </a:cubicBezTo>
                  <a:close/>
                </a:path>
              </a:pathLst>
            </a:custGeom>
            <a:grpFill/>
            <a:ln w="6502" cap="flat">
              <a:noFill/>
              <a:prstDash val="solid"/>
              <a:miter/>
            </a:ln>
          </p:spPr>
          <p:txBody>
            <a:bodyPr rtlCol="0" anchor="ctr"/>
            <a:lstStyle/>
            <a:p>
              <a:pPr defTabSz="685800">
                <a:defRPr/>
              </a:pPr>
              <a:endParaRPr lang="en-US" sz="1350">
                <a:solidFill>
                  <a:prstClr val="black"/>
                </a:solidFill>
                <a:latin typeface="Calibri" panose="020F0502020204030204"/>
              </a:endParaRPr>
            </a:p>
          </p:txBody>
        </p:sp>
        <p:sp>
          <p:nvSpPr>
            <p:cNvPr id="15" name="Freeform: Shape 14">
              <a:extLst>
                <a:ext uri="{FF2B5EF4-FFF2-40B4-BE49-F238E27FC236}">
                  <a16:creationId xmlns:a16="http://schemas.microsoft.com/office/drawing/2014/main" id="{84E6AEBD-49C5-AF37-B4F0-06A5D6566371}"/>
                </a:ext>
              </a:extLst>
            </p:cNvPr>
            <p:cNvSpPr/>
            <p:nvPr/>
          </p:nvSpPr>
          <p:spPr>
            <a:xfrm>
              <a:off x="10006456"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grpFill/>
            <a:ln w="6502" cap="flat">
              <a:noFill/>
              <a:prstDash val="solid"/>
              <a:miter/>
            </a:ln>
          </p:spPr>
          <p:txBody>
            <a:bodyPr rtlCol="0" anchor="ctr"/>
            <a:lstStyle/>
            <a:p>
              <a:pPr defTabSz="685800">
                <a:defRPr/>
              </a:pPr>
              <a:endParaRPr lang="en-US" sz="1350">
                <a:solidFill>
                  <a:prstClr val="black"/>
                </a:solidFill>
                <a:latin typeface="Calibri" panose="020F0502020204030204"/>
              </a:endParaRPr>
            </a:p>
          </p:txBody>
        </p:sp>
      </p:grpSp>
      <p:grpSp>
        <p:nvGrpSpPr>
          <p:cNvPr id="5" name="Graphic 5">
            <a:extLst>
              <a:ext uri="{FF2B5EF4-FFF2-40B4-BE49-F238E27FC236}">
                <a16:creationId xmlns:a16="http://schemas.microsoft.com/office/drawing/2014/main" id="{3439B19C-4390-B540-15EE-36B9875B3C9E}"/>
              </a:ext>
            </a:extLst>
          </p:cNvPr>
          <p:cNvGrpSpPr/>
          <p:nvPr/>
        </p:nvGrpSpPr>
        <p:grpSpPr>
          <a:xfrm>
            <a:off x="6279355" y="2395361"/>
            <a:ext cx="3707148" cy="4798131"/>
            <a:chOff x="6573982" y="2591606"/>
            <a:chExt cx="3069130" cy="3972343"/>
          </a:xfrm>
          <a:solidFill>
            <a:srgbClr val="00AEE3"/>
          </a:solidFill>
        </p:grpSpPr>
        <p:sp>
          <p:nvSpPr>
            <p:cNvPr id="12" name="Freeform: Shape 11">
              <a:extLst>
                <a:ext uri="{FF2B5EF4-FFF2-40B4-BE49-F238E27FC236}">
                  <a16:creationId xmlns:a16="http://schemas.microsoft.com/office/drawing/2014/main" id="{4B87133E-4BA1-0E9A-2B84-7ED19B5C59AC}"/>
                </a:ext>
              </a:extLst>
            </p:cNvPr>
            <p:cNvSpPr/>
            <p:nvPr/>
          </p:nvSpPr>
          <p:spPr>
            <a:xfrm>
              <a:off x="6582791" y="2591606"/>
              <a:ext cx="3060321" cy="3972343"/>
            </a:xfrm>
            <a:custGeom>
              <a:avLst/>
              <a:gdLst>
                <a:gd name="connsiteX0" fmla="*/ 2722604 w 3060321"/>
                <a:gd name="connsiteY0" fmla="*/ 0 h 3972343"/>
                <a:gd name="connsiteX1" fmla="*/ 337737 w 3060321"/>
                <a:gd name="connsiteY1" fmla="*/ 0 h 3972343"/>
                <a:gd name="connsiteX2" fmla="*/ 6 w 3060321"/>
                <a:gd name="connsiteY2" fmla="*/ 337737 h 3972343"/>
                <a:gd name="connsiteX3" fmla="*/ 6 w 3060321"/>
                <a:gd name="connsiteY3" fmla="*/ 1458468 h 3972343"/>
                <a:gd name="connsiteX4" fmla="*/ 48910 w 3060321"/>
                <a:gd name="connsiteY4" fmla="*/ 1507365 h 3972343"/>
                <a:gd name="connsiteX5" fmla="*/ 48910 w 3060321"/>
                <a:gd name="connsiteY5" fmla="*/ 337737 h 3972343"/>
                <a:gd name="connsiteX6" fmla="*/ 337743 w 3060321"/>
                <a:gd name="connsiteY6" fmla="*/ 48903 h 3972343"/>
                <a:gd name="connsiteX7" fmla="*/ 2722611 w 3060321"/>
                <a:gd name="connsiteY7" fmla="*/ 48903 h 3972343"/>
                <a:gd name="connsiteX8" fmla="*/ 3011464 w 3060321"/>
                <a:gd name="connsiteY8" fmla="*/ 337737 h 3972343"/>
                <a:gd name="connsiteX9" fmla="*/ 3011464 w 3060321"/>
                <a:gd name="connsiteY9" fmla="*/ 3634619 h 3972343"/>
                <a:gd name="connsiteX10" fmla="*/ 2722611 w 3060321"/>
                <a:gd name="connsiteY10" fmla="*/ 3923453 h 3972343"/>
                <a:gd name="connsiteX11" fmla="*/ 337737 w 3060321"/>
                <a:gd name="connsiteY11" fmla="*/ 3923453 h 3972343"/>
                <a:gd name="connsiteX12" fmla="*/ 48903 w 3060321"/>
                <a:gd name="connsiteY12" fmla="*/ 3634619 h 3972343"/>
                <a:gd name="connsiteX13" fmla="*/ 48903 w 3060321"/>
                <a:gd name="connsiteY13" fmla="*/ 2334585 h 3972343"/>
                <a:gd name="connsiteX14" fmla="*/ 0 w 3060321"/>
                <a:gd name="connsiteY14" fmla="*/ 2383482 h 3972343"/>
                <a:gd name="connsiteX15" fmla="*/ 0 w 3060321"/>
                <a:gd name="connsiteY15" fmla="*/ 3634612 h 3972343"/>
                <a:gd name="connsiteX16" fmla="*/ 337730 w 3060321"/>
                <a:gd name="connsiteY16" fmla="*/ 3972343 h 3972343"/>
                <a:gd name="connsiteX17" fmla="*/ 2722598 w 3060321"/>
                <a:gd name="connsiteY17" fmla="*/ 3972343 h 3972343"/>
                <a:gd name="connsiteX18" fmla="*/ 3060322 w 3060321"/>
                <a:gd name="connsiteY18" fmla="*/ 3634612 h 3972343"/>
                <a:gd name="connsiteX19" fmla="*/ 3060322 w 3060321"/>
                <a:gd name="connsiteY19" fmla="*/ 337737 h 3972343"/>
                <a:gd name="connsiteX20" fmla="*/ 2722604 w 3060321"/>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321" h="3972343">
                  <a:moveTo>
                    <a:pt x="2722604" y="0"/>
                  </a:moveTo>
                  <a:lnTo>
                    <a:pt x="337737" y="0"/>
                  </a:lnTo>
                  <a:cubicBezTo>
                    <a:pt x="151511" y="0"/>
                    <a:pt x="6" y="151505"/>
                    <a:pt x="6" y="337737"/>
                  </a:cubicBezTo>
                  <a:lnTo>
                    <a:pt x="6" y="1458468"/>
                  </a:lnTo>
                  <a:lnTo>
                    <a:pt x="48910" y="1507365"/>
                  </a:lnTo>
                  <a:lnTo>
                    <a:pt x="48910" y="337737"/>
                  </a:lnTo>
                  <a:cubicBezTo>
                    <a:pt x="48910" y="178471"/>
                    <a:pt x="178478" y="48903"/>
                    <a:pt x="337743" y="48903"/>
                  </a:cubicBezTo>
                  <a:lnTo>
                    <a:pt x="2722611" y="48903"/>
                  </a:lnTo>
                  <a:cubicBezTo>
                    <a:pt x="2881871" y="48903"/>
                    <a:pt x="3011464" y="178471"/>
                    <a:pt x="3011464" y="337737"/>
                  </a:cubicBezTo>
                  <a:lnTo>
                    <a:pt x="3011464" y="3634619"/>
                  </a:lnTo>
                  <a:cubicBezTo>
                    <a:pt x="3011464" y="3793885"/>
                    <a:pt x="2881871" y="3923453"/>
                    <a:pt x="2722611" y="3923453"/>
                  </a:cubicBezTo>
                  <a:lnTo>
                    <a:pt x="337737" y="3923453"/>
                  </a:lnTo>
                  <a:cubicBezTo>
                    <a:pt x="178471" y="3923453"/>
                    <a:pt x="48903" y="3793885"/>
                    <a:pt x="48903" y="3634619"/>
                  </a:cubicBezTo>
                  <a:lnTo>
                    <a:pt x="48903" y="2334585"/>
                  </a:lnTo>
                  <a:lnTo>
                    <a:pt x="0" y="2383482"/>
                  </a:lnTo>
                  <a:lnTo>
                    <a:pt x="0" y="3634612"/>
                  </a:lnTo>
                  <a:cubicBezTo>
                    <a:pt x="0" y="3820838"/>
                    <a:pt x="151505" y="3972343"/>
                    <a:pt x="337730" y="3972343"/>
                  </a:cubicBezTo>
                  <a:lnTo>
                    <a:pt x="2722598" y="3972343"/>
                  </a:lnTo>
                  <a:cubicBezTo>
                    <a:pt x="2908804" y="3972343"/>
                    <a:pt x="3060322" y="3820838"/>
                    <a:pt x="3060322" y="3634612"/>
                  </a:cubicBezTo>
                  <a:lnTo>
                    <a:pt x="3060322" y="337737"/>
                  </a:lnTo>
                  <a:cubicBezTo>
                    <a:pt x="3060322" y="151505"/>
                    <a:pt x="2908804" y="0"/>
                    <a:pt x="2722604" y="0"/>
                  </a:cubicBezTo>
                  <a:close/>
                </a:path>
              </a:pathLst>
            </a:custGeom>
            <a:solidFill>
              <a:srgbClr val="00AEE3"/>
            </a:solidFill>
            <a:ln w="6502"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13" name="Freeform: Shape 12">
              <a:extLst>
                <a:ext uri="{FF2B5EF4-FFF2-40B4-BE49-F238E27FC236}">
                  <a16:creationId xmlns:a16="http://schemas.microsoft.com/office/drawing/2014/main" id="{3058B930-E9BE-1DB6-26D6-7A6FAEDA03DA}"/>
                </a:ext>
              </a:extLst>
            </p:cNvPr>
            <p:cNvSpPr/>
            <p:nvPr/>
          </p:nvSpPr>
          <p:spPr>
            <a:xfrm>
              <a:off x="6573982" y="4186583"/>
              <a:ext cx="326000" cy="651995"/>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solidFill>
              <a:srgbClr val="00AEE3"/>
            </a:solidFill>
            <a:ln w="6502"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grpSp>
      <p:grpSp>
        <p:nvGrpSpPr>
          <p:cNvPr id="6" name="Graphic 5">
            <a:extLst>
              <a:ext uri="{FF2B5EF4-FFF2-40B4-BE49-F238E27FC236}">
                <a16:creationId xmlns:a16="http://schemas.microsoft.com/office/drawing/2014/main" id="{715140DC-115F-8E00-8561-E107BA315B91}"/>
              </a:ext>
            </a:extLst>
          </p:cNvPr>
          <p:cNvGrpSpPr/>
          <p:nvPr/>
        </p:nvGrpSpPr>
        <p:grpSpPr>
          <a:xfrm>
            <a:off x="1566627" y="2395361"/>
            <a:ext cx="3717008" cy="4798131"/>
            <a:chOff x="3133350" y="2591606"/>
            <a:chExt cx="3077294" cy="3972343"/>
          </a:xfrm>
          <a:solidFill>
            <a:srgbClr val="5EC921"/>
          </a:solidFill>
        </p:grpSpPr>
        <p:sp>
          <p:nvSpPr>
            <p:cNvPr id="10" name="Freeform: Shape 9">
              <a:extLst>
                <a:ext uri="{FF2B5EF4-FFF2-40B4-BE49-F238E27FC236}">
                  <a16:creationId xmlns:a16="http://schemas.microsoft.com/office/drawing/2014/main" id="{56F83849-9431-8534-F08F-B5D58B1E2B14}"/>
                </a:ext>
              </a:extLst>
            </p:cNvPr>
            <p:cNvSpPr/>
            <p:nvPr/>
          </p:nvSpPr>
          <p:spPr>
            <a:xfrm>
              <a:off x="3150323" y="2591606"/>
              <a:ext cx="3060321" cy="3972343"/>
            </a:xfrm>
            <a:custGeom>
              <a:avLst/>
              <a:gdLst>
                <a:gd name="connsiteX0" fmla="*/ 2722591 w 3060321"/>
                <a:gd name="connsiteY0" fmla="*/ 0 h 3972343"/>
                <a:gd name="connsiteX1" fmla="*/ 337731 w 3060321"/>
                <a:gd name="connsiteY1" fmla="*/ 0 h 3972343"/>
                <a:gd name="connsiteX2" fmla="*/ 0 w 3060321"/>
                <a:gd name="connsiteY2" fmla="*/ 337737 h 3972343"/>
                <a:gd name="connsiteX3" fmla="*/ 0 w 3060321"/>
                <a:gd name="connsiteY3" fmla="*/ 1466626 h 3972343"/>
                <a:gd name="connsiteX4" fmla="*/ 48897 w 3060321"/>
                <a:gd name="connsiteY4" fmla="*/ 1515523 h 3972343"/>
                <a:gd name="connsiteX5" fmla="*/ 48897 w 3060321"/>
                <a:gd name="connsiteY5" fmla="*/ 337737 h 3972343"/>
                <a:gd name="connsiteX6" fmla="*/ 337731 w 3060321"/>
                <a:gd name="connsiteY6" fmla="*/ 48903 h 3972343"/>
                <a:gd name="connsiteX7" fmla="*/ 2722591 w 3060321"/>
                <a:gd name="connsiteY7" fmla="*/ 48903 h 3972343"/>
                <a:gd name="connsiteX8" fmla="*/ 3011425 w 3060321"/>
                <a:gd name="connsiteY8" fmla="*/ 337737 h 3972343"/>
                <a:gd name="connsiteX9" fmla="*/ 3011425 w 3060321"/>
                <a:gd name="connsiteY9" fmla="*/ 3634619 h 3972343"/>
                <a:gd name="connsiteX10" fmla="*/ 2722591 w 3060321"/>
                <a:gd name="connsiteY10" fmla="*/ 3923453 h 3972343"/>
                <a:gd name="connsiteX11" fmla="*/ 337731 w 3060321"/>
                <a:gd name="connsiteY11" fmla="*/ 3923453 h 3972343"/>
                <a:gd name="connsiteX12" fmla="*/ 48897 w 3060321"/>
                <a:gd name="connsiteY12" fmla="*/ 3634619 h 3972343"/>
                <a:gd name="connsiteX13" fmla="*/ 48897 w 3060321"/>
                <a:gd name="connsiteY13" fmla="*/ 2326426 h 3972343"/>
                <a:gd name="connsiteX14" fmla="*/ 0 w 3060321"/>
                <a:gd name="connsiteY14" fmla="*/ 2375323 h 3972343"/>
                <a:gd name="connsiteX15" fmla="*/ 0 w 3060321"/>
                <a:gd name="connsiteY15" fmla="*/ 3634612 h 3972343"/>
                <a:gd name="connsiteX16" fmla="*/ 337731 w 3060321"/>
                <a:gd name="connsiteY16" fmla="*/ 3972343 h 3972343"/>
                <a:gd name="connsiteX17" fmla="*/ 2722591 w 3060321"/>
                <a:gd name="connsiteY17" fmla="*/ 3972343 h 3972343"/>
                <a:gd name="connsiteX18" fmla="*/ 3060322 w 3060321"/>
                <a:gd name="connsiteY18" fmla="*/ 3634612 h 3972343"/>
                <a:gd name="connsiteX19" fmla="*/ 3060322 w 3060321"/>
                <a:gd name="connsiteY19" fmla="*/ 337737 h 3972343"/>
                <a:gd name="connsiteX20" fmla="*/ 2722591 w 3060321"/>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321" h="3972343">
                  <a:moveTo>
                    <a:pt x="2722591" y="0"/>
                  </a:moveTo>
                  <a:lnTo>
                    <a:pt x="337731" y="0"/>
                  </a:lnTo>
                  <a:cubicBezTo>
                    <a:pt x="151505" y="0"/>
                    <a:pt x="0" y="151505"/>
                    <a:pt x="0" y="337737"/>
                  </a:cubicBezTo>
                  <a:lnTo>
                    <a:pt x="0" y="1466626"/>
                  </a:lnTo>
                  <a:lnTo>
                    <a:pt x="48897" y="1515523"/>
                  </a:lnTo>
                  <a:lnTo>
                    <a:pt x="48897" y="337737"/>
                  </a:lnTo>
                  <a:cubicBezTo>
                    <a:pt x="48897" y="178471"/>
                    <a:pt x="178464" y="48903"/>
                    <a:pt x="337731" y="48903"/>
                  </a:cubicBezTo>
                  <a:lnTo>
                    <a:pt x="2722591" y="48903"/>
                  </a:lnTo>
                  <a:cubicBezTo>
                    <a:pt x="2881858" y="48903"/>
                    <a:pt x="3011425" y="178471"/>
                    <a:pt x="3011425" y="337737"/>
                  </a:cubicBezTo>
                  <a:lnTo>
                    <a:pt x="3011425" y="3634619"/>
                  </a:lnTo>
                  <a:cubicBezTo>
                    <a:pt x="3011425" y="3793885"/>
                    <a:pt x="2881858" y="3923453"/>
                    <a:pt x="2722591" y="3923453"/>
                  </a:cubicBezTo>
                  <a:lnTo>
                    <a:pt x="337731" y="3923453"/>
                  </a:lnTo>
                  <a:cubicBezTo>
                    <a:pt x="178464" y="3923453"/>
                    <a:pt x="48897" y="3793885"/>
                    <a:pt x="48897" y="3634619"/>
                  </a:cubicBezTo>
                  <a:lnTo>
                    <a:pt x="48897" y="2326426"/>
                  </a:lnTo>
                  <a:lnTo>
                    <a:pt x="0" y="2375323"/>
                  </a:lnTo>
                  <a:lnTo>
                    <a:pt x="0" y="3634612"/>
                  </a:lnTo>
                  <a:cubicBezTo>
                    <a:pt x="0" y="3820838"/>
                    <a:pt x="151505" y="3972343"/>
                    <a:pt x="337731" y="3972343"/>
                  </a:cubicBezTo>
                  <a:lnTo>
                    <a:pt x="2722591" y="3972343"/>
                  </a:lnTo>
                  <a:cubicBezTo>
                    <a:pt x="2908817" y="3972343"/>
                    <a:pt x="3060322" y="3820838"/>
                    <a:pt x="3060322" y="3634612"/>
                  </a:cubicBezTo>
                  <a:lnTo>
                    <a:pt x="3060322" y="337737"/>
                  </a:lnTo>
                  <a:cubicBezTo>
                    <a:pt x="3060322" y="151505"/>
                    <a:pt x="2908817" y="0"/>
                    <a:pt x="2722591" y="0"/>
                  </a:cubicBezTo>
                  <a:close/>
                </a:path>
              </a:pathLst>
            </a:custGeom>
            <a:solidFill>
              <a:srgbClr val="5EC921"/>
            </a:solidFill>
            <a:ln w="6502"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11" name="Freeform: Shape 10">
              <a:extLst>
                <a:ext uri="{FF2B5EF4-FFF2-40B4-BE49-F238E27FC236}">
                  <a16:creationId xmlns:a16="http://schemas.microsoft.com/office/drawing/2014/main" id="{7A01A143-FBDB-9275-6B94-6AB34508159C}"/>
                </a:ext>
              </a:extLst>
            </p:cNvPr>
            <p:cNvSpPr/>
            <p:nvPr/>
          </p:nvSpPr>
          <p:spPr>
            <a:xfrm>
              <a:off x="3133350" y="4186583"/>
              <a:ext cx="325994" cy="651995"/>
            </a:xfrm>
            <a:custGeom>
              <a:avLst/>
              <a:gdLst>
                <a:gd name="connsiteX0" fmla="*/ 0 w 325994"/>
                <a:gd name="connsiteY0" fmla="*/ 0 h 651995"/>
                <a:gd name="connsiteX1" fmla="*/ 0 w 325994"/>
                <a:gd name="connsiteY1" fmla="*/ 651995 h 651995"/>
                <a:gd name="connsiteX2" fmla="*/ 325994 w 325994"/>
                <a:gd name="connsiteY2" fmla="*/ 326001 h 651995"/>
              </a:gdLst>
              <a:ahLst/>
              <a:cxnLst>
                <a:cxn ang="0">
                  <a:pos x="connsiteX0" y="connsiteY0"/>
                </a:cxn>
                <a:cxn ang="0">
                  <a:pos x="connsiteX1" y="connsiteY1"/>
                </a:cxn>
                <a:cxn ang="0">
                  <a:pos x="connsiteX2" y="connsiteY2"/>
                </a:cxn>
              </a:cxnLst>
              <a:rect l="l" t="t" r="r" b="b"/>
              <a:pathLst>
                <a:path w="325994" h="651995">
                  <a:moveTo>
                    <a:pt x="0" y="0"/>
                  </a:moveTo>
                  <a:lnTo>
                    <a:pt x="0" y="651995"/>
                  </a:lnTo>
                  <a:lnTo>
                    <a:pt x="325994" y="326001"/>
                  </a:lnTo>
                  <a:close/>
                </a:path>
              </a:pathLst>
            </a:custGeom>
            <a:solidFill>
              <a:srgbClr val="5EC921"/>
            </a:solidFill>
            <a:ln w="6502"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grpSp>
      <p:sp>
        <p:nvSpPr>
          <p:cNvPr id="7" name="TextBox 6">
            <a:extLst>
              <a:ext uri="{FF2B5EF4-FFF2-40B4-BE49-F238E27FC236}">
                <a16:creationId xmlns:a16="http://schemas.microsoft.com/office/drawing/2014/main" id="{34D95C0A-39F8-8F7F-2FD0-C668C1CC2BB9}"/>
              </a:ext>
            </a:extLst>
          </p:cNvPr>
          <p:cNvSpPr txBox="1"/>
          <p:nvPr/>
        </p:nvSpPr>
        <p:spPr>
          <a:xfrm>
            <a:off x="1926514" y="3513744"/>
            <a:ext cx="2962354" cy="2014526"/>
          </a:xfrm>
          <a:prstGeom prst="rect">
            <a:avLst/>
          </a:prstGeom>
          <a:noFill/>
        </p:spPr>
        <p:txBody>
          <a:bodyPr wrap="square">
            <a:spAutoFit/>
          </a:bodyPr>
          <a:lstStyle/>
          <a:p>
            <a:pPr algn="ctr">
              <a:lnSpc>
                <a:spcPct val="115000"/>
              </a:lnSpc>
              <a:buSzPts val="2200"/>
            </a:pPr>
            <a:r>
              <a:rPr lang="en-US" sz="2200">
                <a:solidFill>
                  <a:srgbClr val="3F3F3F"/>
                </a:solidFill>
                <a:latin typeface="Open Sans"/>
                <a:ea typeface="Open Sans"/>
                <a:cs typeface="Open Sans"/>
              </a:rPr>
              <a:t>An attacker spoofs a DNS server and uses it to propagate false information about bogus websites.</a:t>
            </a:r>
          </a:p>
        </p:txBody>
      </p:sp>
      <p:sp>
        <p:nvSpPr>
          <p:cNvPr id="8" name="TextBox 7">
            <a:extLst>
              <a:ext uri="{FF2B5EF4-FFF2-40B4-BE49-F238E27FC236}">
                <a16:creationId xmlns:a16="http://schemas.microsoft.com/office/drawing/2014/main" id="{FDA7BB9E-C3F9-B80C-F77C-2B1683A8D788}"/>
              </a:ext>
            </a:extLst>
          </p:cNvPr>
          <p:cNvSpPr txBox="1"/>
          <p:nvPr/>
        </p:nvSpPr>
        <p:spPr>
          <a:xfrm>
            <a:off x="6780020" y="3708413"/>
            <a:ext cx="2597618" cy="1625188"/>
          </a:xfrm>
          <a:prstGeom prst="rect">
            <a:avLst/>
          </a:prstGeom>
          <a:noFill/>
        </p:spPr>
        <p:txBody>
          <a:bodyPr wrap="square">
            <a:spAutoFit/>
          </a:bodyPr>
          <a:lstStyle/>
          <a:p>
            <a:pPr algn="ctr">
              <a:lnSpc>
                <a:spcPct val="115000"/>
              </a:lnSpc>
              <a:buSzPts val="2200"/>
            </a:pPr>
            <a:r>
              <a:rPr lang="en-US" sz="2200">
                <a:solidFill>
                  <a:srgbClr val="3F3F3F"/>
                </a:solidFill>
                <a:latin typeface="Open Sans"/>
                <a:ea typeface="Open Sans"/>
                <a:cs typeface="Open Sans"/>
              </a:rPr>
              <a:t>Legitimate users are redirected toward these bogus websites.</a:t>
            </a:r>
          </a:p>
        </p:txBody>
      </p:sp>
      <p:sp>
        <p:nvSpPr>
          <p:cNvPr id="9" name="TextBox 8">
            <a:extLst>
              <a:ext uri="{FF2B5EF4-FFF2-40B4-BE49-F238E27FC236}">
                <a16:creationId xmlns:a16="http://schemas.microsoft.com/office/drawing/2014/main" id="{78B59BB4-1682-6BC7-5AF5-E3EC8B50B9AF}"/>
              </a:ext>
            </a:extLst>
          </p:cNvPr>
          <p:cNvSpPr txBox="1"/>
          <p:nvPr/>
        </p:nvSpPr>
        <p:spPr>
          <a:xfrm>
            <a:off x="11386681" y="3708413"/>
            <a:ext cx="2962354" cy="1625188"/>
          </a:xfrm>
          <a:prstGeom prst="rect">
            <a:avLst/>
          </a:prstGeom>
          <a:noFill/>
        </p:spPr>
        <p:txBody>
          <a:bodyPr wrap="square">
            <a:spAutoFit/>
          </a:bodyPr>
          <a:lstStyle/>
          <a:p>
            <a:pPr>
              <a:lnSpc>
                <a:spcPct val="115000"/>
              </a:lnSpc>
              <a:buSzPts val="2200"/>
            </a:pPr>
            <a:r>
              <a:rPr lang="en-US" sz="2200">
                <a:solidFill>
                  <a:srgbClr val="3F3F3F"/>
                </a:solidFill>
                <a:latin typeface="Open Sans"/>
                <a:ea typeface="Open Sans"/>
                <a:cs typeface="Open Sans"/>
              </a:rPr>
              <a:t>Users are then bombed with excessive and useless information.</a:t>
            </a:r>
            <a:endParaRPr lang="en-IN" sz="2200">
              <a:solidFill>
                <a:srgbClr val="3F3F3F"/>
              </a:solidFill>
              <a:latin typeface="Open Sans"/>
              <a:ea typeface="Open Sans"/>
              <a:cs typeface="Open Sans"/>
            </a:endParaRPr>
          </a:p>
        </p:txBody>
      </p:sp>
    </p:spTree>
    <p:extLst>
      <p:ext uri="{BB962C8B-B14F-4D97-AF65-F5344CB8AC3E}">
        <p14:creationId xmlns:p14="http://schemas.microsoft.com/office/powerpoint/2010/main" val="37730666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7383-5D38-E464-7EF5-78C393340662}"/>
              </a:ext>
            </a:extLst>
          </p:cNvPr>
          <p:cNvSpPr>
            <a:spLocks noGrp="1"/>
          </p:cNvSpPr>
          <p:nvPr>
            <p:ph type="title"/>
          </p:nvPr>
        </p:nvSpPr>
        <p:spPr/>
        <p:txBody>
          <a:bodyPr/>
          <a:lstStyle/>
          <a:p>
            <a:r>
              <a:rPr lang="en-US"/>
              <a:t>DNS Commands</a:t>
            </a:r>
          </a:p>
        </p:txBody>
      </p:sp>
      <p:graphicFrame>
        <p:nvGraphicFramePr>
          <p:cNvPr id="5" name="Table 4">
            <a:extLst>
              <a:ext uri="{FF2B5EF4-FFF2-40B4-BE49-F238E27FC236}">
                <a16:creationId xmlns:a16="http://schemas.microsoft.com/office/drawing/2014/main" id="{27EA813D-ED00-BB28-D8D0-28668D2CF64F}"/>
              </a:ext>
            </a:extLst>
          </p:cNvPr>
          <p:cNvGraphicFramePr>
            <a:graphicFrameLocks noGrp="1"/>
          </p:cNvGraphicFramePr>
          <p:nvPr>
            <p:extLst>
              <p:ext uri="{D42A27DB-BD31-4B8C-83A1-F6EECF244321}">
                <p14:modId xmlns:p14="http://schemas.microsoft.com/office/powerpoint/2010/main" val="947633426"/>
              </p:ext>
            </p:extLst>
          </p:nvPr>
        </p:nvGraphicFramePr>
        <p:xfrm>
          <a:off x="1691640" y="2879794"/>
          <a:ext cx="12633960" cy="4598114"/>
        </p:xfrm>
        <a:graphic>
          <a:graphicData uri="http://schemas.openxmlformats.org/drawingml/2006/table">
            <a:tbl>
              <a:tblPr firstRow="1" bandRow="1">
                <a:tableStyleId>{A95A6ED9-2676-4281-9FAD-8015A04E7BE0}</a:tableStyleId>
              </a:tblPr>
              <a:tblGrid>
                <a:gridCol w="4512127">
                  <a:extLst>
                    <a:ext uri="{9D8B030D-6E8A-4147-A177-3AD203B41FA5}">
                      <a16:colId xmlns:a16="http://schemas.microsoft.com/office/drawing/2014/main" val="1082081470"/>
                    </a:ext>
                  </a:extLst>
                </a:gridCol>
                <a:gridCol w="8121833">
                  <a:extLst>
                    <a:ext uri="{9D8B030D-6E8A-4147-A177-3AD203B41FA5}">
                      <a16:colId xmlns:a16="http://schemas.microsoft.com/office/drawing/2014/main" val="844018929"/>
                    </a:ext>
                  </a:extLst>
                </a:gridCol>
              </a:tblGrid>
              <a:tr h="869246">
                <a:tc>
                  <a:txBody>
                    <a:bodyPr/>
                    <a:lstStyle/>
                    <a:p>
                      <a:pPr algn="ctr"/>
                      <a:r>
                        <a:rPr lang="en-US" sz="2200" b="1" i="0" u="none" strike="noStrike" cap="none">
                          <a:solidFill>
                            <a:srgbClr val="3F3F3F"/>
                          </a:solidFill>
                          <a:latin typeface="Open Sans"/>
                          <a:ea typeface="Open Sans"/>
                          <a:cs typeface="Open Sans"/>
                          <a:sym typeface="Arial"/>
                        </a:rPr>
                        <a:t>Command</a:t>
                      </a:r>
                    </a:p>
                  </a:txBody>
                  <a:tcPr>
                    <a:solidFill>
                      <a:schemeClr val="accent1">
                        <a:lumMod val="40000"/>
                        <a:lumOff val="60000"/>
                      </a:schemeClr>
                    </a:solidFill>
                  </a:tcPr>
                </a:tc>
                <a:tc>
                  <a:txBody>
                    <a:bodyPr/>
                    <a:lstStyle/>
                    <a:p>
                      <a:pPr marR="0" algn="ctr" rtl="0">
                        <a:lnSpc>
                          <a:spcPct val="100000"/>
                        </a:lnSpc>
                        <a:spcBef>
                          <a:spcPts val="0"/>
                        </a:spcBef>
                        <a:spcAft>
                          <a:spcPts val="0"/>
                        </a:spcAft>
                        <a:buClr>
                          <a:srgbClr val="000000"/>
                        </a:buClr>
                        <a:buFont typeface="Arial"/>
                      </a:pPr>
                      <a:r>
                        <a:rPr lang="en-US" sz="2200" b="1" i="0" u="none" strike="noStrike" cap="none">
                          <a:solidFill>
                            <a:srgbClr val="3F3F3F"/>
                          </a:solidFill>
                          <a:latin typeface="Open Sans"/>
                          <a:ea typeface="Open Sans"/>
                          <a:cs typeface="Open Sans"/>
                          <a:sym typeface="Arial"/>
                        </a:rPr>
                        <a:t>Function</a:t>
                      </a:r>
                    </a:p>
                  </a:txBody>
                  <a:tcPr>
                    <a:solidFill>
                      <a:schemeClr val="accent1">
                        <a:lumMod val="40000"/>
                        <a:lumOff val="60000"/>
                      </a:schemeClr>
                    </a:solidFill>
                  </a:tcPr>
                </a:tc>
                <a:extLst>
                  <a:ext uri="{0D108BD9-81ED-4DB2-BD59-A6C34878D82A}">
                    <a16:rowId xmlns:a16="http://schemas.microsoft.com/office/drawing/2014/main" val="973346001"/>
                  </a:ext>
                </a:extLst>
              </a:tr>
              <a:tr h="1040562">
                <a:tc>
                  <a:txBody>
                    <a:bodyPr/>
                    <a:lstStyle/>
                    <a:p>
                      <a:pPr marR="0" algn="ctr" rtl="0">
                        <a:lnSpc>
                          <a:spcPct val="100000"/>
                        </a:lnSpc>
                        <a:spcBef>
                          <a:spcPts val="0"/>
                        </a:spcBef>
                        <a:spcAft>
                          <a:spcPts val="0"/>
                        </a:spcAft>
                        <a:buClr>
                          <a:srgbClr val="000000"/>
                        </a:buClr>
                        <a:buFont typeface="Arial"/>
                      </a:pPr>
                      <a:r>
                        <a:rPr lang="en-US" sz="2200" b="0" i="0" u="none" strike="noStrike" cap="none">
                          <a:solidFill>
                            <a:srgbClr val="3F3F3F"/>
                          </a:solidFill>
                          <a:latin typeface="Open Sans"/>
                          <a:ea typeface="Open Sans"/>
                          <a:cs typeface="Open Sans"/>
                          <a:sym typeface="Arial"/>
                        </a:rPr>
                        <a:t>ipconfig/displaydns</a:t>
                      </a:r>
                    </a:p>
                    <a:p>
                      <a:endParaRPr lang="en-US" sz="2200"/>
                    </a:p>
                  </a:txBody>
                  <a:tcPr/>
                </a:tc>
                <a:tc>
                  <a:txBody>
                    <a:bodyPr/>
                    <a:lstStyle/>
                    <a:p>
                      <a:pPr marR="0" algn="ctr" rtl="0">
                        <a:lnSpc>
                          <a:spcPct val="100000"/>
                        </a:lnSpc>
                        <a:spcBef>
                          <a:spcPts val="0"/>
                        </a:spcBef>
                        <a:spcAft>
                          <a:spcPts val="0"/>
                        </a:spcAft>
                        <a:buClr>
                          <a:srgbClr val="000000"/>
                        </a:buClr>
                        <a:buFont typeface="Arial"/>
                      </a:pPr>
                      <a:r>
                        <a:rPr lang="en-US" sz="2200" b="0" i="0" u="none" strike="noStrike" cap="none">
                          <a:solidFill>
                            <a:srgbClr val="3F3F3F"/>
                          </a:solidFill>
                          <a:latin typeface="Open Sans"/>
                          <a:ea typeface="Open Sans"/>
                          <a:cs typeface="Open Sans"/>
                          <a:sym typeface="Arial"/>
                        </a:rPr>
                        <a:t>To view the DNS cache</a:t>
                      </a:r>
                    </a:p>
                  </a:txBody>
                  <a:tcPr/>
                </a:tc>
                <a:extLst>
                  <a:ext uri="{0D108BD9-81ED-4DB2-BD59-A6C34878D82A}">
                    <a16:rowId xmlns:a16="http://schemas.microsoft.com/office/drawing/2014/main" val="1030500054"/>
                  </a:ext>
                </a:extLst>
              </a:tr>
              <a:tr h="1060965">
                <a:tc>
                  <a:txBody>
                    <a:bodyPr/>
                    <a:lstStyle/>
                    <a:p>
                      <a:pPr marR="0" algn="ctr" rtl="0">
                        <a:lnSpc>
                          <a:spcPct val="100000"/>
                        </a:lnSpc>
                        <a:spcBef>
                          <a:spcPts val="0"/>
                        </a:spcBef>
                        <a:spcAft>
                          <a:spcPts val="0"/>
                        </a:spcAft>
                        <a:buClr>
                          <a:srgbClr val="000000"/>
                        </a:buClr>
                        <a:buFont typeface="Arial"/>
                      </a:pPr>
                      <a:r>
                        <a:rPr lang="en-US" sz="2200" b="0" i="0" u="none" strike="noStrike" cap="none">
                          <a:solidFill>
                            <a:srgbClr val="3F3F3F"/>
                          </a:solidFill>
                          <a:latin typeface="Open Sans"/>
                          <a:ea typeface="Open Sans"/>
                          <a:cs typeface="Open Sans"/>
                          <a:sym typeface="Arial"/>
                        </a:rPr>
                        <a:t>ipconfig/flushdns</a:t>
                      </a:r>
                    </a:p>
                    <a:p>
                      <a:endParaRPr lang="en-US" sz="2200"/>
                    </a:p>
                  </a:txBody>
                  <a:tcPr/>
                </a:tc>
                <a:tc>
                  <a:txBody>
                    <a:bodyPr/>
                    <a:lstStyle/>
                    <a:p>
                      <a:pPr marR="0" algn="ctr" rtl="0">
                        <a:lnSpc>
                          <a:spcPct val="100000"/>
                        </a:lnSpc>
                        <a:spcBef>
                          <a:spcPts val="0"/>
                        </a:spcBef>
                        <a:spcAft>
                          <a:spcPts val="0"/>
                        </a:spcAft>
                        <a:buClr>
                          <a:srgbClr val="000000"/>
                        </a:buClr>
                        <a:buFont typeface="Arial"/>
                      </a:pPr>
                      <a:r>
                        <a:rPr lang="en-US" sz="2200" b="0" i="0" u="none" strike="noStrike" cap="none">
                          <a:solidFill>
                            <a:srgbClr val="3F3F3F"/>
                          </a:solidFill>
                          <a:latin typeface="Open Sans"/>
                          <a:ea typeface="Open Sans"/>
                          <a:cs typeface="Open Sans"/>
                          <a:sym typeface="Arial"/>
                        </a:rPr>
                        <a:t>To clear the DNS cache</a:t>
                      </a:r>
                    </a:p>
                  </a:txBody>
                  <a:tcPr/>
                </a:tc>
                <a:extLst>
                  <a:ext uri="{0D108BD9-81ED-4DB2-BD59-A6C34878D82A}">
                    <a16:rowId xmlns:a16="http://schemas.microsoft.com/office/drawing/2014/main" val="2054873966"/>
                  </a:ext>
                </a:extLst>
              </a:tr>
              <a:tr h="1627341">
                <a:tc>
                  <a:txBody>
                    <a:bodyPr/>
                    <a:lstStyle/>
                    <a:p>
                      <a:pPr marR="0" algn="ctr" rtl="0">
                        <a:lnSpc>
                          <a:spcPct val="100000"/>
                        </a:lnSpc>
                        <a:spcBef>
                          <a:spcPts val="0"/>
                        </a:spcBef>
                        <a:spcAft>
                          <a:spcPts val="0"/>
                        </a:spcAft>
                        <a:buClr>
                          <a:srgbClr val="000000"/>
                        </a:buClr>
                        <a:buFont typeface="Arial"/>
                      </a:pPr>
                      <a:r>
                        <a:rPr lang="en-US" sz="2200" b="0" i="0" u="none" strike="noStrike" cap="none">
                          <a:solidFill>
                            <a:srgbClr val="3F3F3F"/>
                          </a:solidFill>
                          <a:latin typeface="Open Sans"/>
                          <a:ea typeface="Open Sans"/>
                          <a:cs typeface="Open Sans"/>
                          <a:sym typeface="Arial"/>
                        </a:rPr>
                        <a:t>dnslookup/</a:t>
                      </a:r>
                    </a:p>
                    <a:p>
                      <a:endParaRPr lang="en-US" sz="2200"/>
                    </a:p>
                  </a:txBody>
                  <a:tcPr/>
                </a:tc>
                <a:tc>
                  <a:txBody>
                    <a:bodyPr/>
                    <a:lstStyle/>
                    <a:p>
                      <a:pPr marR="0" algn="ctr" rtl="0">
                        <a:lnSpc>
                          <a:spcPct val="100000"/>
                        </a:lnSpc>
                        <a:spcBef>
                          <a:spcPts val="0"/>
                        </a:spcBef>
                        <a:spcAft>
                          <a:spcPts val="0"/>
                        </a:spcAft>
                        <a:buClr>
                          <a:srgbClr val="000000"/>
                        </a:buClr>
                        <a:buFont typeface="Arial"/>
                      </a:pPr>
                      <a:r>
                        <a:rPr lang="en-US" sz="2200" b="0" i="0" u="none" strike="noStrike" cap="non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sym typeface="Arial"/>
                        </a:rPr>
                        <a:t>To check the DNS record on the DNS server, append the command with the name of the computer you want to check, for example, dnslookup computer 1​</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741745685"/>
                  </a:ext>
                </a:extLst>
              </a:tr>
            </a:tbl>
          </a:graphicData>
        </a:graphic>
      </p:graphicFrame>
      <p:pic>
        <p:nvPicPr>
          <p:cNvPr id="6" name="Google Shape;580;ge961dd843d_0_334">
            <a:extLst>
              <a:ext uri="{FF2B5EF4-FFF2-40B4-BE49-F238E27FC236}">
                <a16:creationId xmlns:a16="http://schemas.microsoft.com/office/drawing/2014/main" id="{D6D83D90-4848-FE9D-ABA4-B1666DD72189}"/>
              </a:ext>
            </a:extLst>
          </p:cNvPr>
          <p:cNvPicPr preferRelativeResize="0"/>
          <p:nvPr/>
        </p:nvPicPr>
        <p:blipFill rotWithShape="1">
          <a:blip r:embed="rId2">
            <a:alphaModFix/>
          </a:blip>
          <a:srcRect/>
          <a:stretch/>
        </p:blipFill>
        <p:spPr>
          <a:xfrm>
            <a:off x="6273500" y="760650"/>
            <a:ext cx="3801601" cy="365750"/>
          </a:xfrm>
          <a:prstGeom prst="rect">
            <a:avLst/>
          </a:prstGeom>
          <a:noFill/>
          <a:ln>
            <a:noFill/>
          </a:ln>
        </p:spPr>
      </p:pic>
    </p:spTree>
    <p:extLst>
      <p:ext uri="{BB962C8B-B14F-4D97-AF65-F5344CB8AC3E}">
        <p14:creationId xmlns:p14="http://schemas.microsoft.com/office/powerpoint/2010/main" val="196620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47"/>
          <p:cNvSpPr txBox="1">
            <a:spLocks noGrp="1"/>
          </p:cNvSpPr>
          <p:nvPr>
            <p:ph type="body" idx="1"/>
          </p:nvPr>
        </p:nvSpPr>
        <p:spPr>
          <a:xfrm>
            <a:off x="1204253" y="4114800"/>
            <a:ext cx="9640955"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Domain 2: Threats, Vulnerabilities, and Mitigations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10160" y="288243"/>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Criminal Syndicates</a:t>
            </a:r>
            <a:endParaRPr/>
          </a:p>
        </p:txBody>
      </p:sp>
      <p:sp>
        <p:nvSpPr>
          <p:cNvPr id="6" name="Brandline_LVC">
            <a:extLst>
              <a:ext uri="{FF2B5EF4-FFF2-40B4-BE49-F238E27FC236}">
                <a16:creationId xmlns:a16="http://schemas.microsoft.com/office/drawing/2014/main" id="{8C801ED1-6465-4688-C34F-0D015C987C20}"/>
              </a:ext>
            </a:extLst>
          </p:cNvPr>
          <p:cNvSpPr/>
          <p:nvPr/>
        </p:nvSpPr>
        <p:spPr>
          <a:xfrm>
            <a:off x="5943600" y="874689"/>
            <a:ext cx="4377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4846;p411">
            <a:extLst>
              <a:ext uri="{FF2B5EF4-FFF2-40B4-BE49-F238E27FC236}">
                <a16:creationId xmlns:a16="http://schemas.microsoft.com/office/drawing/2014/main" id="{9BF4655E-5F2C-A4AC-598F-4861FF23ED2D}"/>
              </a:ext>
            </a:extLst>
          </p:cNvPr>
          <p:cNvSpPr/>
          <p:nvPr/>
        </p:nvSpPr>
        <p:spPr>
          <a:xfrm>
            <a:off x="1827354" y="1433166"/>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Criminal syndicates, also known as organized crime groups, are intricately structured organizations dedicated to profit-driven illegal activities.</a:t>
            </a:r>
            <a:endParaRPr sz="2200" b="0" i="0" u="none" strike="noStrike" cap="none">
              <a:solidFill>
                <a:srgbClr val="FFFFFF"/>
              </a:solidFill>
              <a:latin typeface="Open Sans"/>
              <a:ea typeface="Open Sans"/>
              <a:cs typeface="Open Sans"/>
              <a:sym typeface="Open Sans"/>
            </a:endParaRPr>
          </a:p>
        </p:txBody>
      </p:sp>
      <p:grpSp>
        <p:nvGrpSpPr>
          <p:cNvPr id="9" name="Group 8">
            <a:extLst>
              <a:ext uri="{FF2B5EF4-FFF2-40B4-BE49-F238E27FC236}">
                <a16:creationId xmlns:a16="http://schemas.microsoft.com/office/drawing/2014/main" id="{79482F03-7308-4ACA-800B-4E88928B8E05}"/>
              </a:ext>
            </a:extLst>
          </p:cNvPr>
          <p:cNvGrpSpPr/>
          <p:nvPr/>
        </p:nvGrpSpPr>
        <p:grpSpPr>
          <a:xfrm>
            <a:off x="5891357" y="3709367"/>
            <a:ext cx="8859705" cy="1160634"/>
            <a:chOff x="2516042" y="2297061"/>
            <a:chExt cx="13016569" cy="1160634"/>
          </a:xfrm>
          <a:solidFill>
            <a:srgbClr val="D6EBFE"/>
          </a:solidFill>
        </p:grpSpPr>
        <p:sp>
          <p:nvSpPr>
            <p:cNvPr id="10" name="Round Same Side Corner Rectangle 162">
              <a:extLst>
                <a:ext uri="{FF2B5EF4-FFF2-40B4-BE49-F238E27FC236}">
                  <a16:creationId xmlns:a16="http://schemas.microsoft.com/office/drawing/2014/main" id="{29CB74C1-4BD5-5D3B-EA52-18DB774F999B}"/>
                </a:ext>
              </a:extLst>
            </p:cNvPr>
            <p:cNvSpPr/>
            <p:nvPr/>
          </p:nvSpPr>
          <p:spPr>
            <a:xfrm rot="5400000">
              <a:off x="8444010" y="-3630907"/>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B65BC826-8E13-C51F-3D65-707C8D91F210}"/>
                </a:ext>
              </a:extLst>
            </p:cNvPr>
            <p:cNvSpPr txBox="1">
              <a:spLocks/>
            </p:cNvSpPr>
            <p:nvPr/>
          </p:nvSpPr>
          <p:spPr>
            <a:xfrm>
              <a:off x="2680678" y="2399321"/>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b="1">
                  <a:solidFill>
                    <a:schemeClr val="tx1">
                      <a:lumMod val="75000"/>
                      <a:lumOff val="25000"/>
                    </a:schemeClr>
                  </a:solidFill>
                  <a:latin typeface="Open Sans"/>
                </a:rPr>
                <a:t>Engagement: </a:t>
              </a:r>
              <a:r>
                <a:rPr lang="en-US" sz="2200">
                  <a:solidFill>
                    <a:schemeClr val="tx1">
                      <a:lumMod val="75000"/>
                      <a:lumOff val="25000"/>
                    </a:schemeClr>
                  </a:solidFill>
                  <a:latin typeface="Open Sans"/>
                </a:rPr>
                <a:t>These syndicates are engaged in diverse criminal enterprises.</a:t>
              </a:r>
            </a:p>
          </p:txBody>
        </p:sp>
      </p:grpSp>
      <p:grpSp>
        <p:nvGrpSpPr>
          <p:cNvPr id="12" name="Group 11">
            <a:extLst>
              <a:ext uri="{FF2B5EF4-FFF2-40B4-BE49-F238E27FC236}">
                <a16:creationId xmlns:a16="http://schemas.microsoft.com/office/drawing/2014/main" id="{68FC5F8B-0A17-55E8-542B-7603B4C43A28}"/>
              </a:ext>
            </a:extLst>
          </p:cNvPr>
          <p:cNvGrpSpPr/>
          <p:nvPr/>
        </p:nvGrpSpPr>
        <p:grpSpPr>
          <a:xfrm>
            <a:off x="5891357" y="5014726"/>
            <a:ext cx="8859705" cy="1547888"/>
            <a:chOff x="2516042" y="3602420"/>
            <a:chExt cx="13016569" cy="1160634"/>
          </a:xfrm>
          <a:solidFill>
            <a:srgbClr val="E4E1F3"/>
          </a:solidFill>
        </p:grpSpPr>
        <p:sp>
          <p:nvSpPr>
            <p:cNvPr id="13" name="Round Same Side Corner Rectangle 199">
              <a:extLst>
                <a:ext uri="{FF2B5EF4-FFF2-40B4-BE49-F238E27FC236}">
                  <a16:creationId xmlns:a16="http://schemas.microsoft.com/office/drawing/2014/main" id="{40DFD44A-B238-46D7-98F2-482EFC48C47D}"/>
                </a:ext>
              </a:extLst>
            </p:cNvPr>
            <p:cNvSpPr/>
            <p:nvPr/>
          </p:nvSpPr>
          <p:spPr>
            <a:xfrm rot="5400000">
              <a:off x="8444010" y="-2325548"/>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5">
              <a:extLst>
                <a:ext uri="{FF2B5EF4-FFF2-40B4-BE49-F238E27FC236}">
                  <a16:creationId xmlns:a16="http://schemas.microsoft.com/office/drawing/2014/main" id="{1CCFA0E5-3B5D-8E4D-C348-EFE31735C5D6}"/>
                </a:ext>
              </a:extLst>
            </p:cNvPr>
            <p:cNvSpPr txBox="1">
              <a:spLocks/>
            </p:cNvSpPr>
            <p:nvPr/>
          </p:nvSpPr>
          <p:spPr>
            <a:xfrm>
              <a:off x="2680678" y="3695974"/>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b="1">
                  <a:solidFill>
                    <a:schemeClr val="tx1">
                      <a:lumMod val="75000"/>
                      <a:lumOff val="25000"/>
                    </a:schemeClr>
                  </a:solidFill>
                  <a:latin typeface="Open Sans"/>
                </a:rPr>
                <a:t>Activities: </a:t>
              </a:r>
              <a:r>
                <a:rPr lang="en-US" sz="2200">
                  <a:solidFill>
                    <a:schemeClr val="tx1">
                      <a:lumMod val="75000"/>
                      <a:lumOff val="25000"/>
                    </a:schemeClr>
                  </a:solidFill>
                  <a:latin typeface="Open Sans"/>
                </a:rPr>
                <a:t>Their activities span drug trafficking, extortion, gambling, prostitution, and human trafficking.</a:t>
              </a:r>
            </a:p>
          </p:txBody>
        </p:sp>
      </p:grpSp>
      <p:pic>
        <p:nvPicPr>
          <p:cNvPr id="15" name="Picture 14">
            <a:extLst>
              <a:ext uri="{FF2B5EF4-FFF2-40B4-BE49-F238E27FC236}">
                <a16:creationId xmlns:a16="http://schemas.microsoft.com/office/drawing/2014/main" id="{5D47E894-8D07-3AB3-D171-2E94CC57D75E}"/>
              </a:ext>
            </a:extLst>
          </p:cNvPr>
          <p:cNvPicPr>
            <a:picLocks noChangeAspect="1"/>
          </p:cNvPicPr>
          <p:nvPr/>
        </p:nvPicPr>
        <p:blipFill>
          <a:blip r:embed="rId3"/>
          <a:stretch>
            <a:fillRect/>
          </a:stretch>
        </p:blipFill>
        <p:spPr>
          <a:xfrm>
            <a:off x="2265463" y="3456451"/>
            <a:ext cx="3298758" cy="3298758"/>
          </a:xfrm>
          <a:prstGeom prst="rect">
            <a:avLst/>
          </a:prstGeom>
        </p:spPr>
      </p:pic>
    </p:spTree>
    <p:extLst>
      <p:ext uri="{BB962C8B-B14F-4D97-AF65-F5344CB8AC3E}">
        <p14:creationId xmlns:p14="http://schemas.microsoft.com/office/powerpoint/2010/main" val="38344380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Steps to Protect</a:t>
            </a:r>
            <a:r>
              <a:rPr lang="en-US" sz="2800">
                <a:solidFill>
                  <a:srgbClr val="3F3F3F"/>
                </a:solidFill>
              </a:rPr>
              <a:t> Against DNS Attacks</a:t>
            </a:r>
            <a:endParaRPr>
              <a:solidFill>
                <a:srgbClr val="3F3F3F"/>
              </a:solidFill>
            </a:endParaRPr>
          </a:p>
        </p:txBody>
      </p:sp>
      <p:pic>
        <p:nvPicPr>
          <p:cNvPr id="286" name="Google Shape;286;p57"/>
          <p:cNvPicPr preferRelativeResize="0"/>
          <p:nvPr/>
        </p:nvPicPr>
        <p:blipFill rotWithShape="1">
          <a:blip r:embed="rId3">
            <a:alphaModFix/>
          </a:blip>
          <a:srcRect/>
          <a:stretch/>
        </p:blipFill>
        <p:spPr>
          <a:xfrm>
            <a:off x="4571255" y="760639"/>
            <a:ext cx="7159828" cy="365760"/>
          </a:xfrm>
          <a:prstGeom prst="rect">
            <a:avLst/>
          </a:prstGeom>
          <a:noFill/>
          <a:ln>
            <a:noFill/>
          </a:ln>
        </p:spPr>
      </p:pic>
      <p:grpSp>
        <p:nvGrpSpPr>
          <p:cNvPr id="3" name="Group 2">
            <a:extLst>
              <a:ext uri="{FF2B5EF4-FFF2-40B4-BE49-F238E27FC236}">
                <a16:creationId xmlns:a16="http://schemas.microsoft.com/office/drawing/2014/main" id="{E6ABBFC3-BCF4-4BBE-8D54-8BB6505937A7}"/>
              </a:ext>
            </a:extLst>
          </p:cNvPr>
          <p:cNvGrpSpPr/>
          <p:nvPr/>
        </p:nvGrpSpPr>
        <p:grpSpPr>
          <a:xfrm>
            <a:off x="2048030" y="1374114"/>
            <a:ext cx="12739117" cy="6943282"/>
            <a:chOff x="2048030" y="1439762"/>
            <a:chExt cx="11732743" cy="6943282"/>
          </a:xfrm>
        </p:grpSpPr>
        <p:cxnSp>
          <p:nvCxnSpPr>
            <p:cNvPr id="288" name="Google Shape;288;p57"/>
            <p:cNvCxnSpPr/>
            <p:nvPr/>
          </p:nvCxnSpPr>
          <p:spPr>
            <a:xfrm>
              <a:off x="6352115" y="5919677"/>
              <a:ext cx="1295400" cy="0"/>
            </a:xfrm>
            <a:prstGeom prst="straightConnector1">
              <a:avLst/>
            </a:prstGeom>
            <a:noFill/>
            <a:ln w="28575" cap="flat" cmpd="sng">
              <a:solidFill>
                <a:srgbClr val="81A688"/>
              </a:solidFill>
              <a:prstDash val="sysDash"/>
              <a:round/>
              <a:headEnd type="none" w="sm" len="sm"/>
              <a:tailEnd type="none" w="sm" len="sm"/>
            </a:ln>
          </p:spPr>
        </p:cxnSp>
        <p:cxnSp>
          <p:nvCxnSpPr>
            <p:cNvPr id="289" name="Google Shape;289;p57"/>
            <p:cNvCxnSpPr/>
            <p:nvPr/>
          </p:nvCxnSpPr>
          <p:spPr>
            <a:xfrm>
              <a:off x="6352115" y="4387431"/>
              <a:ext cx="1295400" cy="0"/>
            </a:xfrm>
            <a:prstGeom prst="straightConnector1">
              <a:avLst/>
            </a:prstGeom>
            <a:noFill/>
            <a:ln w="28575" cap="flat" cmpd="sng">
              <a:solidFill>
                <a:srgbClr val="0075C4"/>
              </a:solidFill>
              <a:prstDash val="sysDash"/>
              <a:round/>
              <a:headEnd type="none" w="sm" len="sm"/>
              <a:tailEnd type="none" w="sm" len="sm"/>
            </a:ln>
          </p:spPr>
        </p:cxnSp>
        <p:cxnSp>
          <p:nvCxnSpPr>
            <p:cNvPr id="290" name="Google Shape;290;p57"/>
            <p:cNvCxnSpPr/>
            <p:nvPr/>
          </p:nvCxnSpPr>
          <p:spPr>
            <a:xfrm>
              <a:off x="6352115" y="2799443"/>
              <a:ext cx="1295400" cy="0"/>
            </a:xfrm>
            <a:prstGeom prst="straightConnector1">
              <a:avLst/>
            </a:prstGeom>
            <a:noFill/>
            <a:ln w="28575" cap="flat" cmpd="sng">
              <a:solidFill>
                <a:srgbClr val="EBA64A"/>
              </a:solidFill>
              <a:prstDash val="sysDash"/>
              <a:round/>
              <a:headEnd type="none" w="sm" len="sm"/>
              <a:tailEnd type="none" w="sm" len="sm"/>
            </a:ln>
          </p:spPr>
        </p:cxnSp>
        <p:cxnSp>
          <p:nvCxnSpPr>
            <p:cNvPr id="291" name="Google Shape;291;p57"/>
            <p:cNvCxnSpPr/>
            <p:nvPr/>
          </p:nvCxnSpPr>
          <p:spPr>
            <a:xfrm>
              <a:off x="8107557" y="5158354"/>
              <a:ext cx="1295400" cy="0"/>
            </a:xfrm>
            <a:prstGeom prst="straightConnector1">
              <a:avLst/>
            </a:prstGeom>
            <a:noFill/>
            <a:ln w="28575" cap="flat" cmpd="sng">
              <a:solidFill>
                <a:srgbClr val="49BBCB"/>
              </a:solidFill>
              <a:prstDash val="sysDash"/>
              <a:round/>
              <a:headEnd type="none" w="sm" len="sm"/>
              <a:tailEnd type="none" w="sm" len="sm"/>
            </a:ln>
          </p:spPr>
        </p:cxnSp>
        <p:cxnSp>
          <p:nvCxnSpPr>
            <p:cNvPr id="292" name="Google Shape;292;p57"/>
            <p:cNvCxnSpPr/>
            <p:nvPr/>
          </p:nvCxnSpPr>
          <p:spPr>
            <a:xfrm>
              <a:off x="8107557" y="3609713"/>
              <a:ext cx="1295400" cy="0"/>
            </a:xfrm>
            <a:prstGeom prst="straightConnector1">
              <a:avLst/>
            </a:prstGeom>
            <a:noFill/>
            <a:ln w="28575" cap="flat" cmpd="sng">
              <a:solidFill>
                <a:srgbClr val="D08066"/>
              </a:solidFill>
              <a:prstDash val="sysDash"/>
              <a:round/>
              <a:headEnd type="none" w="sm" len="sm"/>
              <a:tailEnd type="none" w="sm" len="sm"/>
            </a:ln>
          </p:spPr>
        </p:cxnSp>
        <p:cxnSp>
          <p:nvCxnSpPr>
            <p:cNvPr id="293" name="Google Shape;293;p57"/>
            <p:cNvCxnSpPr/>
            <p:nvPr/>
          </p:nvCxnSpPr>
          <p:spPr>
            <a:xfrm>
              <a:off x="8107557" y="2045638"/>
              <a:ext cx="1295400" cy="0"/>
            </a:xfrm>
            <a:prstGeom prst="straightConnector1">
              <a:avLst/>
            </a:prstGeom>
            <a:noFill/>
            <a:ln w="28575" cap="flat" cmpd="sng">
              <a:solidFill>
                <a:srgbClr val="05668D"/>
              </a:solidFill>
              <a:prstDash val="sysDash"/>
              <a:round/>
              <a:headEnd type="none" w="sm" len="sm"/>
              <a:tailEnd type="none" w="sm" len="sm"/>
            </a:ln>
          </p:spPr>
        </p:cxnSp>
        <p:sp>
          <p:nvSpPr>
            <p:cNvPr id="294" name="Google Shape;294;p57"/>
            <p:cNvSpPr/>
            <p:nvPr/>
          </p:nvSpPr>
          <p:spPr>
            <a:xfrm>
              <a:off x="7642641" y="1817038"/>
              <a:ext cx="457200" cy="457200"/>
            </a:xfrm>
            <a:prstGeom prst="ellipse">
              <a:avLst/>
            </a:prstGeom>
            <a:solidFill>
              <a:srgbClr val="05668D"/>
            </a:solidFill>
            <a:ln w="2540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Open Sans"/>
                  <a:ea typeface="Open Sans"/>
                  <a:cs typeface="Open Sans"/>
                  <a:sym typeface="Open Sans"/>
                </a:rPr>
                <a:t>1</a:t>
              </a:r>
              <a:endParaRPr>
                <a:solidFill>
                  <a:schemeClr val="bg1"/>
                </a:solidFill>
              </a:endParaRPr>
            </a:p>
          </p:txBody>
        </p:sp>
        <p:sp>
          <p:nvSpPr>
            <p:cNvPr id="295" name="Google Shape;295;p57"/>
            <p:cNvSpPr/>
            <p:nvPr/>
          </p:nvSpPr>
          <p:spPr>
            <a:xfrm>
              <a:off x="7642641" y="2592533"/>
              <a:ext cx="457200" cy="457200"/>
            </a:xfrm>
            <a:prstGeom prst="ellipse">
              <a:avLst/>
            </a:prstGeom>
            <a:solidFill>
              <a:srgbClr val="EBA64A"/>
            </a:solidFill>
            <a:ln w="25400" cap="flat" cmpd="sng">
              <a:solidFill>
                <a:srgbClr val="EBA6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sym typeface="Arial"/>
                </a:rPr>
                <a:t>2</a:t>
              </a:r>
              <a:endParaRPr>
                <a:solidFill>
                  <a:schemeClr val="bg1"/>
                </a:solidFill>
              </a:endParaRPr>
            </a:p>
          </p:txBody>
        </p:sp>
        <p:sp>
          <p:nvSpPr>
            <p:cNvPr id="296" name="Google Shape;296;p57"/>
            <p:cNvSpPr/>
            <p:nvPr/>
          </p:nvSpPr>
          <p:spPr>
            <a:xfrm>
              <a:off x="7642641" y="3368028"/>
              <a:ext cx="457200" cy="457200"/>
            </a:xfrm>
            <a:prstGeom prst="ellipse">
              <a:avLst/>
            </a:prstGeom>
            <a:solidFill>
              <a:srgbClr val="D08066"/>
            </a:solidFill>
            <a:ln w="25400" cap="flat" cmpd="sng">
              <a:solidFill>
                <a:srgbClr val="D080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Open Sans"/>
                  <a:ea typeface="Open Sans"/>
                  <a:cs typeface="Open Sans"/>
                  <a:sym typeface="Open Sans"/>
                </a:rPr>
                <a:t>3</a:t>
              </a:r>
              <a:endParaRPr>
                <a:solidFill>
                  <a:schemeClr val="bg1"/>
                </a:solidFill>
              </a:endParaRPr>
            </a:p>
          </p:txBody>
        </p:sp>
        <p:sp>
          <p:nvSpPr>
            <p:cNvPr id="297" name="Google Shape;297;p57"/>
            <p:cNvSpPr/>
            <p:nvPr/>
          </p:nvSpPr>
          <p:spPr>
            <a:xfrm>
              <a:off x="7642641" y="4143523"/>
              <a:ext cx="457200" cy="457200"/>
            </a:xfrm>
            <a:prstGeom prst="ellipse">
              <a:avLst/>
            </a:prstGeom>
            <a:solidFill>
              <a:srgbClr val="0075C4"/>
            </a:solidFill>
            <a:ln w="25400"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sym typeface="Arial"/>
                </a:rPr>
                <a:t>4</a:t>
              </a:r>
              <a:endParaRPr>
                <a:solidFill>
                  <a:schemeClr val="bg1"/>
                </a:solidFill>
              </a:endParaRPr>
            </a:p>
          </p:txBody>
        </p:sp>
        <p:sp>
          <p:nvSpPr>
            <p:cNvPr id="298" name="Google Shape;298;p57"/>
            <p:cNvSpPr/>
            <p:nvPr/>
          </p:nvSpPr>
          <p:spPr>
            <a:xfrm>
              <a:off x="7642641" y="4919018"/>
              <a:ext cx="457200" cy="457200"/>
            </a:xfrm>
            <a:prstGeom prst="ellipse">
              <a:avLst/>
            </a:prstGeom>
            <a:solidFill>
              <a:srgbClr val="49BBCB"/>
            </a:solidFill>
            <a:ln w="25400" cap="flat" cmpd="sng">
              <a:solidFill>
                <a:srgbClr val="49BB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sym typeface="Arial"/>
                </a:rPr>
                <a:t>5</a:t>
              </a:r>
              <a:endParaRPr>
                <a:solidFill>
                  <a:schemeClr val="bg1"/>
                </a:solidFill>
              </a:endParaRPr>
            </a:p>
          </p:txBody>
        </p:sp>
        <p:sp>
          <p:nvSpPr>
            <p:cNvPr id="299" name="Google Shape;299;p57"/>
            <p:cNvSpPr/>
            <p:nvPr/>
          </p:nvSpPr>
          <p:spPr>
            <a:xfrm>
              <a:off x="7642641" y="5694513"/>
              <a:ext cx="457200" cy="457200"/>
            </a:xfrm>
            <a:prstGeom prst="ellipse">
              <a:avLst/>
            </a:prstGeom>
            <a:solidFill>
              <a:srgbClr val="81A688"/>
            </a:solidFill>
            <a:ln w="25400" cap="flat" cmpd="sng">
              <a:solidFill>
                <a:srgbClr val="81A6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Open Sans"/>
                  <a:ea typeface="Open Sans"/>
                  <a:cs typeface="Open Sans"/>
                  <a:sym typeface="Open Sans"/>
                </a:rPr>
                <a:t>6</a:t>
              </a:r>
              <a:endParaRPr>
                <a:solidFill>
                  <a:schemeClr val="bg1"/>
                </a:solidFill>
              </a:endParaRPr>
            </a:p>
          </p:txBody>
        </p:sp>
        <p:cxnSp>
          <p:nvCxnSpPr>
            <p:cNvPr id="300" name="Google Shape;300;p57"/>
            <p:cNvCxnSpPr>
              <a:stCxn id="294" idx="4"/>
              <a:endCxn id="295" idx="0"/>
            </p:cNvCxnSpPr>
            <p:nvPr/>
          </p:nvCxnSpPr>
          <p:spPr>
            <a:xfrm>
              <a:off x="7871241" y="2274238"/>
              <a:ext cx="0" cy="318300"/>
            </a:xfrm>
            <a:prstGeom prst="straightConnector1">
              <a:avLst/>
            </a:prstGeom>
            <a:noFill/>
            <a:ln w="19050" cap="flat" cmpd="sng">
              <a:solidFill>
                <a:srgbClr val="5B5B5B"/>
              </a:solidFill>
              <a:prstDash val="dot"/>
              <a:round/>
              <a:headEnd type="none" w="sm" len="sm"/>
              <a:tailEnd type="none" w="sm" len="sm"/>
            </a:ln>
          </p:spPr>
        </p:cxnSp>
        <p:cxnSp>
          <p:nvCxnSpPr>
            <p:cNvPr id="301" name="Google Shape;301;p57"/>
            <p:cNvCxnSpPr>
              <a:stCxn id="295" idx="4"/>
              <a:endCxn id="296" idx="0"/>
            </p:cNvCxnSpPr>
            <p:nvPr/>
          </p:nvCxnSpPr>
          <p:spPr>
            <a:xfrm>
              <a:off x="7871241" y="3049733"/>
              <a:ext cx="0" cy="318300"/>
            </a:xfrm>
            <a:prstGeom prst="straightConnector1">
              <a:avLst/>
            </a:prstGeom>
            <a:noFill/>
            <a:ln w="19050" cap="flat" cmpd="sng">
              <a:solidFill>
                <a:srgbClr val="5B5B5B"/>
              </a:solidFill>
              <a:prstDash val="dot"/>
              <a:round/>
              <a:headEnd type="none" w="sm" len="sm"/>
              <a:tailEnd type="none" w="sm" len="sm"/>
            </a:ln>
          </p:spPr>
        </p:cxnSp>
        <p:cxnSp>
          <p:nvCxnSpPr>
            <p:cNvPr id="302" name="Google Shape;302;p57"/>
            <p:cNvCxnSpPr>
              <a:stCxn id="296" idx="4"/>
              <a:endCxn id="297" idx="0"/>
            </p:cNvCxnSpPr>
            <p:nvPr/>
          </p:nvCxnSpPr>
          <p:spPr>
            <a:xfrm>
              <a:off x="7871241" y="3825228"/>
              <a:ext cx="0" cy="318300"/>
            </a:xfrm>
            <a:prstGeom prst="straightConnector1">
              <a:avLst/>
            </a:prstGeom>
            <a:noFill/>
            <a:ln w="19050" cap="flat" cmpd="sng">
              <a:solidFill>
                <a:srgbClr val="5B5B5B"/>
              </a:solidFill>
              <a:prstDash val="dot"/>
              <a:round/>
              <a:headEnd type="none" w="sm" len="sm"/>
              <a:tailEnd type="none" w="sm" len="sm"/>
            </a:ln>
          </p:spPr>
        </p:cxnSp>
        <p:cxnSp>
          <p:nvCxnSpPr>
            <p:cNvPr id="303" name="Google Shape;303;p57"/>
            <p:cNvCxnSpPr>
              <a:stCxn id="297" idx="4"/>
              <a:endCxn id="298" idx="0"/>
            </p:cNvCxnSpPr>
            <p:nvPr/>
          </p:nvCxnSpPr>
          <p:spPr>
            <a:xfrm>
              <a:off x="7871241" y="4600723"/>
              <a:ext cx="0" cy="318300"/>
            </a:xfrm>
            <a:prstGeom prst="straightConnector1">
              <a:avLst/>
            </a:prstGeom>
            <a:noFill/>
            <a:ln w="19050" cap="flat" cmpd="sng">
              <a:solidFill>
                <a:srgbClr val="5B5B5B"/>
              </a:solidFill>
              <a:prstDash val="dot"/>
              <a:round/>
              <a:headEnd type="none" w="sm" len="sm"/>
              <a:tailEnd type="none" w="sm" len="sm"/>
            </a:ln>
          </p:spPr>
        </p:cxnSp>
        <p:cxnSp>
          <p:nvCxnSpPr>
            <p:cNvPr id="304" name="Google Shape;304;p57"/>
            <p:cNvCxnSpPr>
              <a:stCxn id="298" idx="4"/>
              <a:endCxn id="299" idx="0"/>
            </p:cNvCxnSpPr>
            <p:nvPr/>
          </p:nvCxnSpPr>
          <p:spPr>
            <a:xfrm>
              <a:off x="7871241" y="5376218"/>
              <a:ext cx="0" cy="318300"/>
            </a:xfrm>
            <a:prstGeom prst="straightConnector1">
              <a:avLst/>
            </a:prstGeom>
            <a:noFill/>
            <a:ln w="19050" cap="flat" cmpd="sng">
              <a:solidFill>
                <a:srgbClr val="5B5B5B"/>
              </a:solidFill>
              <a:prstDash val="dot"/>
              <a:round/>
              <a:headEnd type="none" w="sm" len="sm"/>
              <a:tailEnd type="none" w="sm" len="sm"/>
            </a:ln>
          </p:spPr>
        </p:cxnSp>
        <p:sp>
          <p:nvSpPr>
            <p:cNvPr id="305" name="Google Shape;305;p57"/>
            <p:cNvSpPr/>
            <p:nvPr/>
          </p:nvSpPr>
          <p:spPr>
            <a:xfrm>
              <a:off x="7642641" y="6470008"/>
              <a:ext cx="457200" cy="457200"/>
            </a:xfrm>
            <a:prstGeom prst="ellipse">
              <a:avLst/>
            </a:prstGeom>
            <a:solidFill>
              <a:srgbClr val="5B9BD5"/>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Open Sans"/>
                  <a:ea typeface="Open Sans"/>
                  <a:cs typeface="Open Sans"/>
                  <a:sym typeface="Open Sans"/>
                </a:rPr>
                <a:t>7</a:t>
              </a:r>
              <a:endParaRPr>
                <a:solidFill>
                  <a:schemeClr val="bg1"/>
                </a:solidFill>
              </a:endParaRPr>
            </a:p>
          </p:txBody>
        </p:sp>
        <p:cxnSp>
          <p:nvCxnSpPr>
            <p:cNvPr id="306" name="Google Shape;306;p57"/>
            <p:cNvCxnSpPr>
              <a:stCxn id="299" idx="4"/>
              <a:endCxn id="305" idx="0"/>
            </p:cNvCxnSpPr>
            <p:nvPr/>
          </p:nvCxnSpPr>
          <p:spPr>
            <a:xfrm>
              <a:off x="7871241" y="6151713"/>
              <a:ext cx="0" cy="318300"/>
            </a:xfrm>
            <a:prstGeom prst="straightConnector1">
              <a:avLst/>
            </a:prstGeom>
            <a:noFill/>
            <a:ln w="19050" cap="flat" cmpd="sng">
              <a:solidFill>
                <a:srgbClr val="5B5B5B"/>
              </a:solidFill>
              <a:prstDash val="dot"/>
              <a:round/>
              <a:headEnd type="none" w="sm" len="sm"/>
              <a:tailEnd type="none" w="sm" len="sm"/>
            </a:ln>
          </p:spPr>
        </p:cxnSp>
        <p:sp>
          <p:nvSpPr>
            <p:cNvPr id="307" name="Google Shape;307;p57"/>
            <p:cNvSpPr/>
            <p:nvPr/>
          </p:nvSpPr>
          <p:spPr>
            <a:xfrm>
              <a:off x="7642641" y="7245504"/>
              <a:ext cx="457200" cy="457200"/>
            </a:xfrm>
            <a:prstGeom prst="ellipse">
              <a:avLst/>
            </a:prstGeom>
            <a:solidFill>
              <a:srgbClr val="7D8286"/>
            </a:solidFill>
            <a:ln w="25400" cap="flat" cmpd="sng">
              <a:solidFill>
                <a:srgbClr val="7D82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Open Sans"/>
                  <a:ea typeface="Open Sans"/>
                  <a:cs typeface="Open Sans"/>
                  <a:sym typeface="Open Sans"/>
                </a:rPr>
                <a:t>8</a:t>
              </a:r>
              <a:endParaRPr>
                <a:solidFill>
                  <a:schemeClr val="bg1"/>
                </a:solidFill>
              </a:endParaRPr>
            </a:p>
          </p:txBody>
        </p:sp>
        <p:cxnSp>
          <p:nvCxnSpPr>
            <p:cNvPr id="308" name="Google Shape;308;p57"/>
            <p:cNvCxnSpPr>
              <a:stCxn id="305" idx="4"/>
              <a:endCxn id="307" idx="0"/>
            </p:cNvCxnSpPr>
            <p:nvPr/>
          </p:nvCxnSpPr>
          <p:spPr>
            <a:xfrm>
              <a:off x="7871241" y="6927208"/>
              <a:ext cx="0" cy="318300"/>
            </a:xfrm>
            <a:prstGeom prst="straightConnector1">
              <a:avLst/>
            </a:prstGeom>
            <a:noFill/>
            <a:ln w="19050" cap="flat" cmpd="sng">
              <a:solidFill>
                <a:srgbClr val="5B5B5B"/>
              </a:solidFill>
              <a:prstDash val="dot"/>
              <a:round/>
              <a:headEnd type="none" w="sm" len="sm"/>
              <a:tailEnd type="none" w="sm" len="sm"/>
            </a:ln>
          </p:spPr>
        </p:cxnSp>
        <p:cxnSp>
          <p:nvCxnSpPr>
            <p:cNvPr id="309" name="Google Shape;309;p57"/>
            <p:cNvCxnSpPr/>
            <p:nvPr/>
          </p:nvCxnSpPr>
          <p:spPr>
            <a:xfrm>
              <a:off x="8110731" y="6690571"/>
              <a:ext cx="1295400" cy="0"/>
            </a:xfrm>
            <a:prstGeom prst="straightConnector1">
              <a:avLst/>
            </a:prstGeom>
            <a:noFill/>
            <a:ln w="28575" cap="flat" cmpd="sng">
              <a:solidFill>
                <a:srgbClr val="5B9BD5"/>
              </a:solidFill>
              <a:prstDash val="sysDash"/>
              <a:round/>
              <a:headEnd type="none" w="sm" len="sm"/>
              <a:tailEnd type="none" w="sm" len="sm"/>
            </a:ln>
          </p:spPr>
        </p:cxnSp>
        <p:cxnSp>
          <p:nvCxnSpPr>
            <p:cNvPr id="310" name="Google Shape;310;p57"/>
            <p:cNvCxnSpPr/>
            <p:nvPr/>
          </p:nvCxnSpPr>
          <p:spPr>
            <a:xfrm>
              <a:off x="6353570" y="7534441"/>
              <a:ext cx="1295400" cy="0"/>
            </a:xfrm>
            <a:prstGeom prst="straightConnector1">
              <a:avLst/>
            </a:prstGeom>
            <a:noFill/>
            <a:ln w="28575" cap="flat" cmpd="sng">
              <a:solidFill>
                <a:srgbClr val="7D8286"/>
              </a:solidFill>
              <a:prstDash val="sysDash"/>
              <a:round/>
              <a:headEnd type="none" w="sm" len="sm"/>
              <a:tailEnd type="none" w="sm" len="sm"/>
            </a:ln>
          </p:spPr>
        </p:cxnSp>
        <p:sp>
          <p:nvSpPr>
            <p:cNvPr id="311" name="Google Shape;311;p57"/>
            <p:cNvSpPr/>
            <p:nvPr/>
          </p:nvSpPr>
          <p:spPr>
            <a:xfrm>
              <a:off x="9381636" y="1439762"/>
              <a:ext cx="4389120" cy="1207430"/>
            </a:xfrm>
            <a:prstGeom prst="roundRect">
              <a:avLst/>
            </a:prstGeom>
            <a:solidFill>
              <a:srgbClr val="05668D"/>
            </a:solidFill>
            <a:ln w="25400" cap="flat" cmpd="sng">
              <a:solidFill>
                <a:srgbClr val="05668D"/>
              </a:solidFill>
              <a:prstDash val="solid"/>
              <a:round/>
              <a:headEnd type="none" w="sm" len="sm"/>
              <a:tailEnd type="none" w="sm" len="sm"/>
            </a:ln>
          </p:spPr>
          <p:txBody>
            <a:bodyPr spcFirstLastPara="1" wrap="square" lIns="91425" tIns="45700" rIns="91425" bIns="45700" anchor="ctr" anchorCtr="0">
              <a:noAutofit/>
            </a:bodyPr>
            <a:lstStyle/>
            <a:p>
              <a:pPr algn="ctr"/>
              <a:r>
                <a:rPr lang="en-US" sz="2200" i="0" u="none" strike="noStrike" cap="none">
                  <a:solidFill>
                    <a:schemeClr val="lt1"/>
                  </a:solidFill>
                  <a:latin typeface="Open Sans"/>
                  <a:ea typeface="Open Sans"/>
                  <a:cs typeface="Open Sans"/>
                  <a:sym typeface="Open Sans"/>
                </a:rPr>
                <a:t>Use DNSSEC</a:t>
              </a:r>
              <a:endParaRPr sz="2200" b="0" i="0" u="none" strike="noStrike" cap="none">
                <a:solidFill>
                  <a:srgbClr val="FFFFFF"/>
                </a:solidFill>
                <a:latin typeface="Arial"/>
                <a:ea typeface="Arial"/>
                <a:cs typeface="Arial"/>
                <a:sym typeface="Arial"/>
              </a:endParaRPr>
            </a:p>
          </p:txBody>
        </p:sp>
        <p:sp>
          <p:nvSpPr>
            <p:cNvPr id="313" name="Google Shape;313;p57"/>
            <p:cNvSpPr/>
            <p:nvPr/>
          </p:nvSpPr>
          <p:spPr>
            <a:xfrm rot="10800000" flipV="1">
              <a:off x="2048030" y="2215074"/>
              <a:ext cx="4389120" cy="1207430"/>
            </a:xfrm>
            <a:prstGeom prst="roundRect">
              <a:avLst/>
            </a:prstGeom>
            <a:solidFill>
              <a:srgbClr val="EBA64A"/>
            </a:solidFill>
            <a:ln w="25400" cap="flat" cmpd="sng">
              <a:solidFill>
                <a:srgbClr val="EBA64A"/>
              </a:solidFill>
              <a:prstDash val="solid"/>
              <a:round/>
              <a:headEnd type="none" w="sm" len="sm"/>
              <a:tailEnd type="none" w="sm" len="sm"/>
            </a:ln>
          </p:spPr>
          <p:txBody>
            <a:bodyPr spcFirstLastPara="1" wrap="square" lIns="91425" tIns="45700" rIns="91425" bIns="45700" anchor="ctr" anchorCtr="0">
              <a:noAutofit/>
            </a:bodyPr>
            <a:lstStyle/>
            <a:p>
              <a:pPr algn="ctr"/>
              <a:r>
                <a:rPr lang="en-US" sz="2200" i="0" u="none" strike="noStrike" cap="none">
                  <a:solidFill>
                    <a:schemeClr val="lt1"/>
                  </a:solidFill>
                  <a:latin typeface="Open Sans"/>
                  <a:ea typeface="Open Sans"/>
                  <a:cs typeface="Open Sans"/>
                  <a:sym typeface="Open Sans"/>
                </a:rPr>
                <a:t>Limit recursive queries</a:t>
              </a:r>
              <a:endParaRPr sz="2200" i="0" u="none" strike="noStrike" cap="none">
                <a:solidFill>
                  <a:srgbClr val="3F3F3F"/>
                </a:solidFill>
                <a:latin typeface="Open Sans"/>
                <a:ea typeface="Open Sans"/>
                <a:cs typeface="Open Sans"/>
                <a:sym typeface="Open Sans"/>
              </a:endParaRPr>
            </a:p>
          </p:txBody>
        </p:sp>
        <p:sp>
          <p:nvSpPr>
            <p:cNvPr id="315" name="Google Shape;315;p57"/>
            <p:cNvSpPr/>
            <p:nvPr/>
          </p:nvSpPr>
          <p:spPr>
            <a:xfrm>
              <a:off x="9391653" y="2984250"/>
              <a:ext cx="4389120" cy="1207430"/>
            </a:xfrm>
            <a:prstGeom prst="roundRect">
              <a:avLst>
                <a:gd name="adj" fmla="val 8252"/>
              </a:avLst>
            </a:prstGeom>
            <a:solidFill>
              <a:srgbClr val="D08066"/>
            </a:solidFill>
            <a:ln w="25400" cap="flat" cmpd="sng">
              <a:solidFill>
                <a:srgbClr val="D08066"/>
              </a:solidFill>
              <a:prstDash val="solid"/>
              <a:round/>
              <a:headEnd type="none" w="sm" len="sm"/>
              <a:tailEnd type="none" w="sm" len="sm"/>
            </a:ln>
          </p:spPr>
          <p:txBody>
            <a:bodyPr spcFirstLastPara="1" wrap="square" lIns="91425" tIns="45700" rIns="91425" bIns="45700" anchor="ctr" anchorCtr="0">
              <a:noAutofit/>
            </a:bodyPr>
            <a:lstStyle/>
            <a:p>
              <a:pPr algn="ctr"/>
              <a:r>
                <a:rPr lang="en-US" sz="2200">
                  <a:solidFill>
                    <a:schemeClr val="lt1"/>
                  </a:solidFill>
                  <a:latin typeface="Open Sans"/>
                  <a:ea typeface="Open Sans"/>
                  <a:cs typeface="Open Sans"/>
                  <a:sym typeface="Open Sans"/>
                </a:rPr>
                <a:t>Secure DNS</a:t>
              </a:r>
              <a:r>
                <a:rPr lang="en-US" sz="2200" i="0" u="none" strike="noStrike" cap="none">
                  <a:solidFill>
                    <a:schemeClr val="lt1"/>
                  </a:solidFill>
                  <a:latin typeface="Open Sans"/>
                  <a:ea typeface="Open Sans"/>
                  <a:cs typeface="Open Sans"/>
                  <a:sym typeface="Open Sans"/>
                </a:rPr>
                <a:t> Resolver privacy and protection</a:t>
              </a:r>
              <a:endParaRPr sz="2200" b="0" i="0" u="none" strike="noStrike" cap="none">
                <a:solidFill>
                  <a:srgbClr val="FFFFFF"/>
                </a:solidFill>
                <a:latin typeface="Arial"/>
                <a:ea typeface="Arial"/>
                <a:cs typeface="Arial"/>
                <a:sym typeface="Arial"/>
              </a:endParaRPr>
            </a:p>
          </p:txBody>
        </p:sp>
        <p:sp>
          <p:nvSpPr>
            <p:cNvPr id="316" name="Google Shape;316;p57"/>
            <p:cNvSpPr/>
            <p:nvPr/>
          </p:nvSpPr>
          <p:spPr>
            <a:xfrm rot="10800000" flipV="1">
              <a:off x="2048031" y="3773085"/>
              <a:ext cx="4389120" cy="1207430"/>
            </a:xfrm>
            <a:prstGeom prst="roundRect">
              <a:avLst>
                <a:gd name="adj" fmla="val 10356"/>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algn="ctr"/>
              <a:r>
                <a:rPr lang="en-US" sz="2200" i="0" u="none" strike="noStrike" cap="none">
                  <a:solidFill>
                    <a:schemeClr val="lt1"/>
                  </a:solidFill>
                  <a:latin typeface="Open Sans"/>
                  <a:ea typeface="Open Sans"/>
                  <a:cs typeface="Open Sans"/>
                  <a:sym typeface="Open Sans"/>
                </a:rPr>
                <a:t>Force clients and partners to use HTTPS</a:t>
              </a:r>
              <a:endParaRPr sz="2200" b="0" i="0" u="none" strike="noStrike" cap="none">
                <a:solidFill>
                  <a:srgbClr val="FFFFFF"/>
                </a:solidFill>
                <a:latin typeface="Arial"/>
                <a:ea typeface="Arial"/>
                <a:cs typeface="Arial"/>
                <a:sym typeface="Arial"/>
              </a:endParaRPr>
            </a:p>
          </p:txBody>
        </p:sp>
        <p:sp>
          <p:nvSpPr>
            <p:cNvPr id="317" name="Google Shape;317;p57"/>
            <p:cNvSpPr/>
            <p:nvPr/>
          </p:nvSpPr>
          <p:spPr>
            <a:xfrm>
              <a:off x="9383262" y="4528738"/>
              <a:ext cx="4389120" cy="1207430"/>
            </a:xfrm>
            <a:prstGeom prst="roundRect">
              <a:avLst>
                <a:gd name="adj" fmla="val 11408"/>
              </a:avLst>
            </a:prstGeom>
            <a:solidFill>
              <a:srgbClr val="49BBCB"/>
            </a:solidFill>
            <a:ln w="25400" cap="flat" cmpd="sng">
              <a:solidFill>
                <a:srgbClr val="49BBCB"/>
              </a:solidFill>
              <a:prstDash val="solid"/>
              <a:round/>
              <a:headEnd type="none" w="sm" len="sm"/>
              <a:tailEnd type="none" w="sm" len="sm"/>
            </a:ln>
          </p:spPr>
          <p:txBody>
            <a:bodyPr spcFirstLastPara="1" wrap="square" lIns="91425" tIns="45700" rIns="91425" bIns="45700" anchor="ctr" anchorCtr="0">
              <a:noAutofit/>
            </a:bodyPr>
            <a:lstStyle/>
            <a:p>
              <a:pPr algn="ctr"/>
              <a:r>
                <a:rPr lang="en-US" sz="2200">
                  <a:solidFill>
                    <a:schemeClr val="lt1"/>
                  </a:solidFill>
                  <a:latin typeface="Open Sans"/>
                  <a:ea typeface="Open Sans"/>
                  <a:cs typeface="Open Sans"/>
                  <a:sym typeface="Open Sans"/>
                </a:rPr>
                <a:t>T</a:t>
              </a:r>
              <a:r>
                <a:rPr lang="en-US" sz="2200" i="0" u="none" strike="noStrike" cap="none">
                  <a:solidFill>
                    <a:schemeClr val="lt1"/>
                  </a:solidFill>
                  <a:latin typeface="Open Sans"/>
                  <a:ea typeface="Open Sans"/>
                  <a:cs typeface="Open Sans"/>
                  <a:sym typeface="Open Sans"/>
                </a:rPr>
                <a:t>est </a:t>
              </a:r>
              <a:r>
                <a:rPr lang="en-US" sz="2200">
                  <a:solidFill>
                    <a:schemeClr val="lt1"/>
                  </a:solidFill>
                  <a:latin typeface="Open Sans"/>
                  <a:ea typeface="Open Sans"/>
                  <a:cs typeface="Open Sans"/>
                  <a:sym typeface="Open Sans"/>
                </a:rPr>
                <a:t>the</a:t>
              </a:r>
              <a:r>
                <a:rPr lang="en-US" sz="2200" i="0" u="none" strike="noStrike" cap="none">
                  <a:solidFill>
                    <a:schemeClr val="lt1"/>
                  </a:solidFill>
                  <a:latin typeface="Open Sans"/>
                  <a:ea typeface="Open Sans"/>
                  <a:cs typeface="Open Sans"/>
                  <a:sym typeface="Open Sans"/>
                </a:rPr>
                <a:t> DNS servers regularly for threats and vulnerabilities</a:t>
              </a:r>
              <a:endParaRPr sz="2200" b="0" i="0" u="none" strike="noStrike" cap="none">
                <a:solidFill>
                  <a:srgbClr val="FFFFFF"/>
                </a:solidFill>
                <a:latin typeface="Arial"/>
                <a:ea typeface="Arial"/>
                <a:cs typeface="Arial"/>
                <a:sym typeface="Arial"/>
              </a:endParaRPr>
            </a:p>
          </p:txBody>
        </p:sp>
        <p:sp>
          <p:nvSpPr>
            <p:cNvPr id="318" name="Google Shape;318;p57"/>
            <p:cNvSpPr/>
            <p:nvPr/>
          </p:nvSpPr>
          <p:spPr>
            <a:xfrm rot="10800000" flipV="1">
              <a:off x="2048031" y="5331096"/>
              <a:ext cx="4389120" cy="1207430"/>
            </a:xfrm>
            <a:prstGeom prst="roundRect">
              <a:avLst>
                <a:gd name="adj" fmla="val 13512"/>
              </a:avLst>
            </a:prstGeom>
            <a:solidFill>
              <a:srgbClr val="81A688"/>
            </a:solidFill>
            <a:ln w="25400" cap="flat" cmpd="sng">
              <a:solidFill>
                <a:srgbClr val="81A688"/>
              </a:solidFill>
              <a:prstDash val="solid"/>
              <a:round/>
              <a:headEnd type="none" w="sm" len="sm"/>
              <a:tailEnd type="none" w="sm" len="sm"/>
            </a:ln>
          </p:spPr>
          <p:txBody>
            <a:bodyPr spcFirstLastPara="1" wrap="square" lIns="91425" tIns="45700" rIns="91425" bIns="45700" anchor="ctr" anchorCtr="0">
              <a:noAutofit/>
            </a:bodyPr>
            <a:lstStyle/>
            <a:p>
              <a:pPr algn="ctr"/>
              <a:r>
                <a:rPr lang="en-US" sz="2200">
                  <a:solidFill>
                    <a:schemeClr val="lt1"/>
                  </a:solidFill>
                  <a:latin typeface="Open Sans"/>
                  <a:ea typeface="Open Sans"/>
                  <a:cs typeface="Open Sans"/>
                  <a:sym typeface="Open Sans"/>
                </a:rPr>
                <a:t>M</a:t>
              </a:r>
              <a:r>
                <a:rPr lang="en-US" sz="2200" i="0" u="none" strike="noStrike" cap="none">
                  <a:solidFill>
                    <a:schemeClr val="lt1"/>
                  </a:solidFill>
                  <a:latin typeface="Open Sans"/>
                  <a:ea typeface="Open Sans"/>
                  <a:cs typeface="Open Sans"/>
                  <a:sym typeface="Open Sans"/>
                </a:rPr>
                <a:t>anage the DNS servers securely</a:t>
              </a:r>
              <a:endParaRPr sz="2200" b="0" i="0" u="none" strike="noStrike" cap="none">
                <a:solidFill>
                  <a:srgbClr val="FFFFFF"/>
                </a:solidFill>
                <a:latin typeface="Arial"/>
                <a:ea typeface="Arial"/>
                <a:cs typeface="Arial"/>
                <a:sym typeface="Arial"/>
              </a:endParaRPr>
            </a:p>
          </p:txBody>
        </p:sp>
        <p:sp>
          <p:nvSpPr>
            <p:cNvPr id="319" name="Google Shape;319;p57"/>
            <p:cNvSpPr/>
            <p:nvPr/>
          </p:nvSpPr>
          <p:spPr>
            <a:xfrm>
              <a:off x="9367386" y="6073227"/>
              <a:ext cx="4389120" cy="1207430"/>
            </a:xfrm>
            <a:prstGeom prst="roundRect">
              <a:avLst>
                <a:gd name="adj" fmla="val 11408"/>
              </a:avLst>
            </a:prstGeom>
            <a:solidFill>
              <a:schemeClr val="accent1"/>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algn="ctr"/>
              <a:r>
                <a:rPr lang="en-US" sz="2200">
                  <a:solidFill>
                    <a:srgbClr val="EAF7FC"/>
                  </a:solidFill>
                  <a:latin typeface="Open Sans"/>
                  <a:ea typeface="Open Sans"/>
                  <a:cs typeface="Open Sans"/>
                  <a:sym typeface="Open Sans"/>
                </a:rPr>
                <a:t>P</a:t>
              </a:r>
              <a:r>
                <a:rPr lang="en-US" sz="2200" i="0" u="none" strike="noStrike" cap="none">
                  <a:solidFill>
                    <a:srgbClr val="EAF7FC"/>
                  </a:solidFill>
                  <a:latin typeface="Open Sans"/>
                  <a:ea typeface="Open Sans"/>
                  <a:cs typeface="Open Sans"/>
                  <a:sym typeface="Open Sans"/>
                </a:rPr>
                <a:t>atch servers regularly</a:t>
              </a:r>
              <a:endParaRPr sz="2200" b="0" i="0" u="none" strike="noStrike" cap="none">
                <a:solidFill>
                  <a:srgbClr val="FFFFFF"/>
                </a:solidFill>
                <a:latin typeface="Arial"/>
                <a:ea typeface="Arial"/>
                <a:cs typeface="Arial"/>
                <a:sym typeface="Arial"/>
              </a:endParaRPr>
            </a:p>
          </p:txBody>
        </p:sp>
        <p:sp>
          <p:nvSpPr>
            <p:cNvPr id="320" name="Google Shape;320;p57"/>
            <p:cNvSpPr/>
            <p:nvPr/>
          </p:nvSpPr>
          <p:spPr>
            <a:xfrm rot="10800000" flipV="1">
              <a:off x="2048031" y="6889108"/>
              <a:ext cx="4389120" cy="1493936"/>
            </a:xfrm>
            <a:prstGeom prst="roundRect">
              <a:avLst>
                <a:gd name="adj" fmla="val 9866"/>
              </a:avLst>
            </a:prstGeom>
            <a:solidFill>
              <a:srgbClr val="7D8286"/>
            </a:solidFill>
            <a:ln w="25400" cap="flat" cmpd="sng">
              <a:solidFill>
                <a:srgbClr val="7D82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i="0" u="none" strike="noStrike" cap="none">
                  <a:solidFill>
                    <a:schemeClr val="lt1"/>
                  </a:solidFill>
                  <a:latin typeface="Open Sans"/>
                  <a:ea typeface="Open Sans"/>
                  <a:cs typeface="Open Sans"/>
                  <a:sym typeface="Open Sans"/>
                </a:rPr>
                <a:t>Protect </a:t>
              </a:r>
              <a:r>
                <a:rPr lang="en-US" sz="2200">
                  <a:solidFill>
                    <a:schemeClr val="lt1"/>
                  </a:solidFill>
                  <a:latin typeface="Open Sans"/>
                  <a:ea typeface="Open Sans"/>
                  <a:cs typeface="Open Sans"/>
                  <a:sym typeface="Open Sans"/>
                </a:rPr>
                <a:t>the r</a:t>
              </a:r>
              <a:r>
                <a:rPr lang="en-US" sz="2200" i="0" u="none" strike="noStrike" cap="none">
                  <a:solidFill>
                    <a:schemeClr val="lt1"/>
                  </a:solidFill>
                  <a:latin typeface="Open Sans"/>
                  <a:ea typeface="Open Sans"/>
                  <a:cs typeface="Open Sans"/>
                  <a:sym typeface="Open Sans"/>
                </a:rPr>
                <a:t>elay </a:t>
              </a:r>
              <a:r>
                <a:rPr lang="en-US" sz="2200">
                  <a:solidFill>
                    <a:schemeClr val="lt1"/>
                  </a:solidFill>
                  <a:latin typeface="Open Sans"/>
                  <a:ea typeface="Open Sans"/>
                  <a:cs typeface="Open Sans"/>
                  <a:sym typeface="Open Sans"/>
                </a:rPr>
                <a:t>s</a:t>
              </a:r>
              <a:r>
                <a:rPr lang="en-US" sz="2200" i="0" u="none" strike="noStrike" cap="none">
                  <a:solidFill>
                    <a:schemeClr val="lt1"/>
                  </a:solidFill>
                  <a:latin typeface="Open Sans"/>
                  <a:ea typeface="Open Sans"/>
                  <a:cs typeface="Open Sans"/>
                  <a:sym typeface="Open Sans"/>
                </a:rPr>
                <a:t>erver</a:t>
              </a:r>
              <a:endParaRPr sz="2400" b="0" i="0" u="none" strike="noStrike" cap="none">
                <a:solidFill>
                  <a:srgbClr val="FFFFFF"/>
                </a:solidFill>
                <a:latin typeface="Arial"/>
                <a:ea typeface="Arial"/>
                <a:cs typeface="Arial"/>
                <a:sym typeface="Arial"/>
              </a:endParaRPr>
            </a:p>
          </p:txBody>
        </p:sp>
      </p:grpSp>
      <p:pic>
        <p:nvPicPr>
          <p:cNvPr id="37" name="Google Shape;280;p56">
            <a:extLst>
              <a:ext uri="{FF2B5EF4-FFF2-40B4-BE49-F238E27FC236}">
                <a16:creationId xmlns:a16="http://schemas.microsoft.com/office/drawing/2014/main" id="{F2A517EE-EE5F-4606-811A-C3AF515ED2E1}"/>
              </a:ext>
            </a:extLst>
          </p:cNvPr>
          <p:cNvPicPr preferRelativeResize="0"/>
          <p:nvPr/>
        </p:nvPicPr>
        <p:blipFill rotWithShape="1">
          <a:blip r:embed="rId3">
            <a:alphaModFix/>
          </a:blip>
          <a:srcRect/>
          <a:stretch/>
        </p:blipFill>
        <p:spPr>
          <a:xfrm>
            <a:off x="4590207" y="760639"/>
            <a:ext cx="7121925" cy="365760"/>
          </a:xfrm>
          <a:prstGeom prst="rect">
            <a:avLst/>
          </a:prstGeom>
          <a:noFill/>
          <a:ln>
            <a:noFill/>
          </a:ln>
        </p:spPr>
      </p:pic>
    </p:spTree>
    <p:extLst>
      <p:ext uri="{BB962C8B-B14F-4D97-AF65-F5344CB8AC3E}">
        <p14:creationId xmlns:p14="http://schemas.microsoft.com/office/powerpoint/2010/main" val="18482595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Wi-Fi</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6895070" y="2938958"/>
            <a:ext cx="7929005" cy="4465515"/>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A wireless network is a computer network that uses radio waves instead of cables to connect devices to each other. </a:t>
            </a: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This allows you to connect to the internet or other devices on the network without being tethered to a physical location.</a:t>
            </a:r>
          </a:p>
        </p:txBody>
      </p:sp>
      <p:pic>
        <p:nvPicPr>
          <p:cNvPr id="3" name="Picture 2">
            <a:extLst>
              <a:ext uri="{FF2B5EF4-FFF2-40B4-BE49-F238E27FC236}">
                <a16:creationId xmlns:a16="http://schemas.microsoft.com/office/drawing/2014/main" id="{29B97AF1-543A-8FD8-66FD-98452254A68D}"/>
              </a:ext>
            </a:extLst>
          </p:cNvPr>
          <p:cNvPicPr>
            <a:picLocks noChangeAspect="1"/>
          </p:cNvPicPr>
          <p:nvPr/>
        </p:nvPicPr>
        <p:blipFill>
          <a:blip r:embed="rId4"/>
          <a:stretch>
            <a:fillRect/>
          </a:stretch>
        </p:blipFill>
        <p:spPr>
          <a:xfrm>
            <a:off x="1466850" y="2850351"/>
            <a:ext cx="3028110" cy="3028110"/>
          </a:xfrm>
          <a:prstGeom prst="rect">
            <a:avLst/>
          </a:prstGeom>
        </p:spPr>
      </p:pic>
    </p:spTree>
    <p:extLst>
      <p:ext uri="{BB962C8B-B14F-4D97-AF65-F5344CB8AC3E}">
        <p14:creationId xmlns:p14="http://schemas.microsoft.com/office/powerpoint/2010/main" val="2460788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Benefits of Wireless Network</a:t>
            </a:r>
            <a:endParaRPr/>
          </a:p>
        </p:txBody>
      </p:sp>
      <p:pic>
        <p:nvPicPr>
          <p:cNvPr id="470" name="Google Shape;470;p60"/>
          <p:cNvPicPr preferRelativeResize="0"/>
          <p:nvPr/>
        </p:nvPicPr>
        <p:blipFill rotWithShape="1">
          <a:blip r:embed="rId3">
            <a:alphaModFix/>
          </a:blip>
          <a:srcRect/>
          <a:stretch/>
        </p:blipFill>
        <p:spPr>
          <a:xfrm>
            <a:off x="5521960" y="760639"/>
            <a:ext cx="5212080" cy="365760"/>
          </a:xfrm>
          <a:prstGeom prst="rect">
            <a:avLst/>
          </a:prstGeom>
          <a:noFill/>
          <a:ln>
            <a:noFill/>
          </a:ln>
        </p:spPr>
      </p:pic>
      <p:grpSp>
        <p:nvGrpSpPr>
          <p:cNvPr id="471" name="Google Shape;471;p60"/>
          <p:cNvGrpSpPr/>
          <p:nvPr/>
        </p:nvGrpSpPr>
        <p:grpSpPr>
          <a:xfrm>
            <a:off x="5201231" y="3614572"/>
            <a:ext cx="7839094" cy="3653256"/>
            <a:chOff x="5448894" y="2890138"/>
            <a:chExt cx="4801044" cy="2782595"/>
          </a:xfrm>
        </p:grpSpPr>
        <p:grpSp>
          <p:nvGrpSpPr>
            <p:cNvPr id="472" name="Google Shape;472;p60"/>
            <p:cNvGrpSpPr/>
            <p:nvPr/>
          </p:nvGrpSpPr>
          <p:grpSpPr>
            <a:xfrm>
              <a:off x="5456388" y="2994136"/>
              <a:ext cx="1030675" cy="710704"/>
              <a:chOff x="5135316" y="1329109"/>
              <a:chExt cx="1030675" cy="710704"/>
            </a:xfrm>
          </p:grpSpPr>
          <p:sp>
            <p:nvSpPr>
              <p:cNvPr id="473" name="Google Shape;473;p60"/>
              <p:cNvSpPr/>
              <p:nvPr/>
            </p:nvSpPr>
            <p:spPr>
              <a:xfrm>
                <a:off x="5562487" y="1329109"/>
                <a:ext cx="603504" cy="5333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474" name="Google Shape;474;p60"/>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5" name="Google Shape;475;p60"/>
            <p:cNvGrpSpPr/>
            <p:nvPr/>
          </p:nvGrpSpPr>
          <p:grpSpPr>
            <a:xfrm>
              <a:off x="5448894" y="4897673"/>
              <a:ext cx="1030675" cy="710704"/>
              <a:chOff x="5127822" y="3232646"/>
              <a:chExt cx="1030675" cy="710704"/>
            </a:xfrm>
          </p:grpSpPr>
          <p:sp>
            <p:nvSpPr>
              <p:cNvPr id="476" name="Google Shape;476;p60"/>
              <p:cNvSpPr/>
              <p:nvPr/>
            </p:nvSpPr>
            <p:spPr>
              <a:xfrm>
                <a:off x="5554993" y="3411259"/>
                <a:ext cx="603504" cy="5320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477" name="Google Shape;477;p60"/>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8" name="Google Shape;478;p60"/>
            <p:cNvGrpSpPr/>
            <p:nvPr/>
          </p:nvGrpSpPr>
          <p:grpSpPr>
            <a:xfrm>
              <a:off x="5747414" y="4010855"/>
              <a:ext cx="805988" cy="533340"/>
              <a:chOff x="5426342" y="2345828"/>
              <a:chExt cx="805988" cy="533340"/>
            </a:xfrm>
          </p:grpSpPr>
          <p:sp>
            <p:nvSpPr>
              <p:cNvPr id="479" name="Google Shape;479;p60"/>
              <p:cNvSpPr/>
              <p:nvPr/>
            </p:nvSpPr>
            <p:spPr>
              <a:xfrm>
                <a:off x="5711122" y="2345828"/>
                <a:ext cx="521208" cy="5333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480" name="Google Shape;480;p60"/>
              <p:cNvSpPr/>
              <p:nvPr/>
            </p:nvSpPr>
            <p:spPr>
              <a:xfrm>
                <a:off x="5426342" y="2345828"/>
                <a:ext cx="28478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481" name="Google Shape;481;p60"/>
            <p:cNvSpPr txBox="1"/>
            <p:nvPr/>
          </p:nvSpPr>
          <p:spPr>
            <a:xfrm>
              <a:off x="6684031" y="2890138"/>
              <a:ext cx="3565907" cy="952178"/>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a:solidFill>
                    <a:srgbClr val="3F3F3F"/>
                  </a:solidFill>
                  <a:latin typeface="Open Sans"/>
                  <a:ea typeface="Open Sans"/>
                  <a:cs typeface="Open Sans"/>
                </a:rPr>
                <a:t>Mobility: One can move around freely without having to worry about being tangled in cables.</a:t>
              </a:r>
              <a:endParaRPr sz="2200">
                <a:solidFill>
                  <a:srgbClr val="3F3F3F"/>
                </a:solidFill>
                <a:latin typeface="Open Sans"/>
                <a:ea typeface="Open Sans"/>
                <a:cs typeface="Open Sans"/>
              </a:endParaRPr>
            </a:p>
          </p:txBody>
        </p:sp>
        <p:sp>
          <p:nvSpPr>
            <p:cNvPr id="482" name="Google Shape;482;p60"/>
            <p:cNvSpPr txBox="1"/>
            <p:nvPr/>
          </p:nvSpPr>
          <p:spPr>
            <a:xfrm>
              <a:off x="6684031" y="4111457"/>
              <a:ext cx="3565907" cy="658218"/>
            </a:xfrm>
            <a:prstGeom prst="rect">
              <a:avLst/>
            </a:prstGeom>
            <a:noFill/>
            <a:ln>
              <a:noFill/>
            </a:ln>
          </p:spPr>
          <p:txBody>
            <a:bodyPr spcFirstLastPara="1" wrap="square" lIns="91425" tIns="45700" rIns="91425" bIns="45700" anchor="t" anchorCtr="0">
              <a:spAutoFit/>
            </a:bodyPr>
            <a:lstStyle/>
            <a:p>
              <a:pPr marL="0" lvl="0" indent="0">
                <a:lnSpc>
                  <a:spcPct val="114000"/>
                </a:lnSpc>
                <a:buSzPts val="2200"/>
                <a:buFont typeface="Arial"/>
                <a:buNone/>
              </a:pPr>
              <a:r>
                <a:rPr lang="en-US" sz="2200">
                  <a:solidFill>
                    <a:srgbClr val="3F3F3F"/>
                  </a:solidFill>
                  <a:latin typeface="Open Sans"/>
                  <a:ea typeface="Open Sans"/>
                  <a:cs typeface="Open Sans"/>
                </a:rPr>
                <a:t>Flexibility: One can easily set up a wireless network and expand.</a:t>
              </a:r>
              <a:endParaRPr sz="2200">
                <a:solidFill>
                  <a:srgbClr val="3F3F3F"/>
                </a:solidFill>
                <a:latin typeface="Open Sans"/>
                <a:ea typeface="Open Sans"/>
                <a:cs typeface="Open Sans"/>
              </a:endParaRPr>
            </a:p>
          </p:txBody>
        </p:sp>
        <p:sp>
          <p:nvSpPr>
            <p:cNvPr id="483" name="Google Shape;483;p60"/>
            <p:cNvSpPr txBox="1"/>
            <p:nvPr/>
          </p:nvSpPr>
          <p:spPr>
            <a:xfrm>
              <a:off x="6684031" y="5014515"/>
              <a:ext cx="3565907" cy="658218"/>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a:solidFill>
                    <a:srgbClr val="3F3F3F"/>
                  </a:solidFill>
                  <a:latin typeface="Open Sans"/>
                  <a:ea typeface="Open Sans"/>
                  <a:cs typeface="Open Sans"/>
                </a:rPr>
                <a:t>Cost-effective: One does not need to spend money on cables or installation fees.</a:t>
              </a:r>
              <a:endParaRPr sz="2200">
                <a:solidFill>
                  <a:srgbClr val="3F3F3F"/>
                </a:solidFill>
                <a:latin typeface="Open Sans"/>
                <a:ea typeface="Open Sans"/>
                <a:cs typeface="Open Sans"/>
              </a:endParaRPr>
            </a:p>
          </p:txBody>
        </p:sp>
      </p:grpSp>
      <p:sp>
        <p:nvSpPr>
          <p:cNvPr id="2" name="Oval 1">
            <a:extLst>
              <a:ext uri="{FF2B5EF4-FFF2-40B4-BE49-F238E27FC236}">
                <a16:creationId xmlns:a16="http://schemas.microsoft.com/office/drawing/2014/main" id="{D5D5D740-8C47-F9E2-43AD-FAF34F81F69E}"/>
              </a:ext>
            </a:extLst>
          </p:cNvPr>
          <p:cNvSpPr/>
          <p:nvPr/>
        </p:nvSpPr>
        <p:spPr>
          <a:xfrm>
            <a:off x="2499360" y="3925964"/>
            <a:ext cx="2761880" cy="314539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9DD369-E45E-A589-4A25-E6DF9FD8A257}"/>
              </a:ext>
            </a:extLst>
          </p:cNvPr>
          <p:cNvPicPr>
            <a:picLocks noChangeAspect="1"/>
          </p:cNvPicPr>
          <p:nvPr/>
        </p:nvPicPr>
        <p:blipFill>
          <a:blip r:embed="rId4"/>
          <a:stretch>
            <a:fillRect/>
          </a:stretch>
        </p:blipFill>
        <p:spPr>
          <a:xfrm>
            <a:off x="2777564" y="4257169"/>
            <a:ext cx="2210378" cy="2145718"/>
          </a:xfrm>
          <a:prstGeom prst="rect">
            <a:avLst/>
          </a:prstGeom>
        </p:spPr>
      </p:pic>
    </p:spTree>
    <p:extLst>
      <p:ext uri="{BB962C8B-B14F-4D97-AF65-F5344CB8AC3E}">
        <p14:creationId xmlns:p14="http://schemas.microsoft.com/office/powerpoint/2010/main" val="12427346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937" algn="ctr" rtl="0">
              <a:lnSpc>
                <a:spcPct val="90000"/>
              </a:lnSpc>
              <a:spcBef>
                <a:spcPts val="0"/>
              </a:spcBef>
              <a:spcAft>
                <a:spcPts val="0"/>
              </a:spcAft>
              <a:buSzPts val="4400"/>
              <a:buNone/>
            </a:pPr>
            <a:r>
              <a:rPr lang="en-US" sz="3008"/>
              <a:t>Wireless Attacks</a:t>
            </a:r>
            <a:endParaRPr/>
          </a:p>
        </p:txBody>
      </p:sp>
      <p:pic>
        <p:nvPicPr>
          <p:cNvPr id="179" name="Google Shape;179;p6"/>
          <p:cNvPicPr preferRelativeResize="0"/>
          <p:nvPr/>
        </p:nvPicPr>
        <p:blipFill rotWithShape="1">
          <a:blip r:embed="rId3">
            <a:alphaModFix/>
          </a:blip>
          <a:srcRect/>
          <a:stretch/>
        </p:blipFill>
        <p:spPr>
          <a:xfrm>
            <a:off x="6201220" y="874681"/>
            <a:ext cx="3853560" cy="365760"/>
          </a:xfrm>
          <a:prstGeom prst="rect">
            <a:avLst/>
          </a:prstGeom>
          <a:noFill/>
          <a:ln>
            <a:noFill/>
          </a:ln>
        </p:spPr>
      </p:pic>
      <p:grpSp>
        <p:nvGrpSpPr>
          <p:cNvPr id="180" name="Google Shape;180;p6"/>
          <p:cNvGrpSpPr/>
          <p:nvPr/>
        </p:nvGrpSpPr>
        <p:grpSpPr>
          <a:xfrm>
            <a:off x="5963473" y="1698944"/>
            <a:ext cx="4609786" cy="6804976"/>
            <a:chOff x="6129066" y="2253961"/>
            <a:chExt cx="4243411" cy="4223039"/>
          </a:xfrm>
        </p:grpSpPr>
        <p:sp>
          <p:nvSpPr>
            <p:cNvPr id="181" name="Google Shape;181;p6"/>
            <p:cNvSpPr/>
            <p:nvPr/>
          </p:nvSpPr>
          <p:spPr>
            <a:xfrm>
              <a:off x="6218645"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2" name="Google Shape;182;p6"/>
            <p:cNvSpPr/>
            <p:nvPr/>
          </p:nvSpPr>
          <p:spPr>
            <a:xfrm>
              <a:off x="6129068" y="2544634"/>
              <a:ext cx="4241800" cy="508485"/>
            </a:xfrm>
            <a:prstGeom prst="rect">
              <a:avLst/>
            </a:prstGeom>
            <a:solidFill>
              <a:srgbClr val="DDCA5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3" name="Google Shape;183;p6"/>
            <p:cNvSpPr/>
            <p:nvPr/>
          </p:nvSpPr>
          <p:spPr>
            <a:xfrm>
              <a:off x="6829747" y="2648091"/>
              <a:ext cx="2244602" cy="313392"/>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1124585"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84" name="Google Shape;184;p6"/>
            <p:cNvSpPr/>
            <p:nvPr/>
          </p:nvSpPr>
          <p:spPr>
            <a:xfrm flipH="1">
              <a:off x="6129066"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5" name="Google Shape;185;p6"/>
            <p:cNvSpPr/>
            <p:nvPr/>
          </p:nvSpPr>
          <p:spPr>
            <a:xfrm>
              <a:off x="10282900"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nvGrpSpPr>
          <p:cNvPr id="186" name="Google Shape;186;p6"/>
          <p:cNvGrpSpPr/>
          <p:nvPr/>
        </p:nvGrpSpPr>
        <p:grpSpPr>
          <a:xfrm>
            <a:off x="10736170" y="1698943"/>
            <a:ext cx="4416910" cy="6804975"/>
            <a:chOff x="10914039" y="2253961"/>
            <a:chExt cx="4243412" cy="4223039"/>
          </a:xfrm>
        </p:grpSpPr>
        <p:sp>
          <p:nvSpPr>
            <p:cNvPr id="187" name="Google Shape;187;p6"/>
            <p:cNvSpPr/>
            <p:nvPr/>
          </p:nvSpPr>
          <p:spPr>
            <a:xfrm>
              <a:off x="11003618"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8" name="Google Shape;188;p6"/>
            <p:cNvSpPr/>
            <p:nvPr/>
          </p:nvSpPr>
          <p:spPr>
            <a:xfrm>
              <a:off x="10914041" y="2544634"/>
              <a:ext cx="4241800" cy="508486"/>
            </a:xfrm>
            <a:prstGeom prst="rect">
              <a:avLst/>
            </a:prstGeom>
            <a:solidFill>
              <a:srgbClr val="F4B08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9" name="Google Shape;189;p6"/>
            <p:cNvSpPr/>
            <p:nvPr/>
          </p:nvSpPr>
          <p:spPr>
            <a:xfrm flipH="1">
              <a:off x="10914039"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90" name="Google Shape;190;p6"/>
            <p:cNvSpPr/>
            <p:nvPr/>
          </p:nvSpPr>
          <p:spPr>
            <a:xfrm>
              <a:off x="15067873"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sp>
        <p:nvSpPr>
          <p:cNvPr id="191" name="Google Shape;191;p6"/>
          <p:cNvSpPr txBox="1"/>
          <p:nvPr/>
        </p:nvSpPr>
        <p:spPr>
          <a:xfrm>
            <a:off x="10915963" y="4115967"/>
            <a:ext cx="4153228" cy="1764238"/>
          </a:xfrm>
          <a:prstGeom prst="rect">
            <a:avLst/>
          </a:prstGeom>
          <a:noFill/>
          <a:ln>
            <a:noFill/>
          </a:ln>
        </p:spPr>
        <p:txBody>
          <a:bodyPr spcFirstLastPara="1" wrap="square" lIns="45675" tIns="45675" rIns="45675" bIns="45675" anchor="t" anchorCtr="0">
            <a:spAutoFit/>
          </a:bodyPr>
          <a:lstStyle/>
          <a:p>
            <a:pPr marR="278765" algn="ctr">
              <a:lnSpc>
                <a:spcPct val="114000"/>
              </a:lnSpc>
              <a:spcBef>
                <a:spcPts val="1000"/>
              </a:spcBef>
              <a:buClr>
                <a:srgbClr val="3F3F3F"/>
              </a:buClr>
              <a:buSzPts val="2200"/>
            </a:pPr>
            <a:r>
              <a:rPr lang="en-US" sz="2200">
                <a:solidFill>
                  <a:schemeClr val="tx1">
                    <a:lumMod val="75000"/>
                    <a:lumOff val="25000"/>
                  </a:schemeClr>
                </a:solidFill>
                <a:latin typeface="Open Sans"/>
                <a:ea typeface="Open Sans"/>
                <a:cs typeface="Open Sans"/>
              </a:rPr>
              <a:t>Jamming is a form of denial of service that specifically targets the radio spectrum aspect of wireless. </a:t>
            </a:r>
            <a:endParaRPr lang="en-US" sz="2200" i="0" u="none" strike="noStrike" cap="none">
              <a:solidFill>
                <a:srgbClr val="3F3F3F"/>
              </a:solidFill>
              <a:latin typeface="Open Sans"/>
              <a:ea typeface="Open Sans"/>
              <a:cs typeface="Open Sans"/>
              <a:sym typeface="Open Sans"/>
            </a:endParaRPr>
          </a:p>
        </p:txBody>
      </p:sp>
      <p:sp>
        <p:nvSpPr>
          <p:cNvPr id="192" name="Google Shape;192;p6"/>
          <p:cNvSpPr txBox="1"/>
          <p:nvPr/>
        </p:nvSpPr>
        <p:spPr>
          <a:xfrm>
            <a:off x="6013530" y="4302354"/>
            <a:ext cx="4404248" cy="2123618"/>
          </a:xfrm>
          <a:prstGeom prst="rect">
            <a:avLst/>
          </a:prstGeom>
          <a:noFill/>
          <a:ln>
            <a:noFill/>
          </a:ln>
        </p:spPr>
        <p:txBody>
          <a:bodyPr spcFirstLastPara="1" wrap="square" lIns="91425" tIns="45700" rIns="91425" bIns="45700" anchor="t" anchorCtr="0">
            <a:spAutoFit/>
          </a:bodyPr>
          <a:lstStyle/>
          <a:p>
            <a:pPr lvl="0" algn="ctr"/>
            <a:r>
              <a:rPr lang="en-US" sz="2200">
                <a:solidFill>
                  <a:schemeClr val="tx1">
                    <a:lumMod val="75000"/>
                    <a:lumOff val="25000"/>
                  </a:schemeClr>
                </a:solidFill>
                <a:latin typeface="Open Sans"/>
                <a:ea typeface="Open Sans"/>
                <a:cs typeface="Open Sans"/>
              </a:rPr>
              <a:t>A rogue access point is a wireless access point that has been installed on a secure network without explicit authorization from a local network administrator.</a:t>
            </a:r>
          </a:p>
        </p:txBody>
      </p:sp>
      <p:sp>
        <p:nvSpPr>
          <p:cNvPr id="193" name="Google Shape;193;p6"/>
          <p:cNvSpPr txBox="1"/>
          <p:nvPr/>
        </p:nvSpPr>
        <p:spPr>
          <a:xfrm>
            <a:off x="6903074" y="2373782"/>
            <a:ext cx="279428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Rogue AP</a:t>
            </a:r>
            <a:endParaRPr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194" name="Google Shape;194;p6"/>
          <p:cNvSpPr txBox="1"/>
          <p:nvPr/>
        </p:nvSpPr>
        <p:spPr>
          <a:xfrm>
            <a:off x="11772900" y="2366680"/>
            <a:ext cx="25336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Jamming</a:t>
            </a:r>
            <a:endParaRPr lang="en-IN"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nvGrpSpPr>
          <p:cNvPr id="195" name="Google Shape;195;p6"/>
          <p:cNvGrpSpPr/>
          <p:nvPr/>
        </p:nvGrpSpPr>
        <p:grpSpPr>
          <a:xfrm>
            <a:off x="1007734" y="1692847"/>
            <a:ext cx="4814005" cy="6795575"/>
            <a:chOff x="1316687" y="2253961"/>
            <a:chExt cx="4243657" cy="4627247"/>
          </a:xfrm>
        </p:grpSpPr>
        <p:sp>
          <p:nvSpPr>
            <p:cNvPr id="196" name="Google Shape;196;p6"/>
            <p:cNvSpPr/>
            <p:nvPr/>
          </p:nvSpPr>
          <p:spPr>
            <a:xfrm>
              <a:off x="1406389" y="2253961"/>
              <a:ext cx="4065900" cy="4627247"/>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200" i="0" u="none" strike="noStrike" cap="none">
                  <a:solidFill>
                    <a:srgbClr val="3F3F3F"/>
                  </a:solidFill>
                  <a:latin typeface="Open Sans"/>
                  <a:ea typeface="Open Sans"/>
                  <a:cs typeface="Open Sans"/>
                  <a:sym typeface="Open Sans"/>
                </a:rPr>
                <a:t>         </a:t>
              </a:r>
              <a:endParaRPr sz="2200">
                <a:solidFill>
                  <a:srgbClr val="3F3F3F"/>
                </a:solidFill>
                <a:latin typeface="Open Sans"/>
                <a:ea typeface="Open Sans"/>
                <a:cs typeface="Open Sans"/>
                <a:sym typeface="Open Sans"/>
              </a:endParaRPr>
            </a:p>
          </p:txBody>
        </p:sp>
        <p:sp>
          <p:nvSpPr>
            <p:cNvPr id="197" name="Google Shape;197;p6"/>
            <p:cNvSpPr/>
            <p:nvPr/>
          </p:nvSpPr>
          <p:spPr>
            <a:xfrm>
              <a:off x="1316812" y="2557289"/>
              <a:ext cx="4241700" cy="567131"/>
            </a:xfrm>
            <a:prstGeom prst="rect">
              <a:avLst/>
            </a:prstGeom>
            <a:solidFill>
              <a:srgbClr val="5EC6D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8" name="Google Shape;198;p6"/>
            <p:cNvSpPr/>
            <p:nvPr/>
          </p:nvSpPr>
          <p:spPr>
            <a:xfrm flipH="1">
              <a:off x="1316687"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9" name="Google Shape;199;p6"/>
            <p:cNvSpPr/>
            <p:nvPr/>
          </p:nvSpPr>
          <p:spPr>
            <a:xfrm>
              <a:off x="5470644"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grpSp>
      <p:sp>
        <p:nvSpPr>
          <p:cNvPr id="200" name="Google Shape;200;p6"/>
          <p:cNvSpPr txBox="1"/>
          <p:nvPr/>
        </p:nvSpPr>
        <p:spPr>
          <a:xfrm>
            <a:off x="1186809" y="4094610"/>
            <a:ext cx="4612166" cy="2581126"/>
          </a:xfrm>
          <a:prstGeom prst="rect">
            <a:avLst/>
          </a:prstGeom>
          <a:noFill/>
          <a:ln>
            <a:noFill/>
          </a:ln>
        </p:spPr>
        <p:txBody>
          <a:bodyPr spcFirstLastPara="1" wrap="square" lIns="91425" tIns="91425" rIns="91425" bIns="91425" anchor="t" anchorCtr="0">
            <a:spAutoFit/>
          </a:bodyPr>
          <a:lstStyle/>
          <a:p>
            <a:pPr algn="ctr">
              <a:lnSpc>
                <a:spcPct val="114000"/>
              </a:lnSpc>
              <a:spcBef>
                <a:spcPts val="1000"/>
              </a:spcBef>
              <a:buClr>
                <a:srgbClr val="3F3F3F"/>
              </a:buClr>
              <a:buSzPts val="2200"/>
            </a:pPr>
            <a:r>
              <a:rPr lang="en-US" sz="2200">
                <a:solidFill>
                  <a:srgbClr val="3F3F3F"/>
                </a:solidFill>
                <a:latin typeface="Open Sans"/>
                <a:ea typeface="Open Sans"/>
                <a:cs typeface="Open Sans"/>
              </a:rPr>
              <a:t>An evil twin is a fraudulent Wi-Fi access point that appears to be legitimate but is set up to eavesdrop on wireless communications. </a:t>
            </a:r>
            <a:endParaRPr lang="en-IN" sz="2200">
              <a:solidFill>
                <a:srgbClr val="3F3F3F"/>
              </a:solidFill>
              <a:latin typeface="Open Sans"/>
              <a:ea typeface="Open Sans"/>
              <a:cs typeface="Open Sans"/>
            </a:endParaRPr>
          </a:p>
          <a:p>
            <a:pPr marL="342000" lvl="0" indent="-342000" algn="l" rtl="0">
              <a:spcBef>
                <a:spcPts val="0"/>
              </a:spcBef>
              <a:spcAft>
                <a:spcPts val="0"/>
              </a:spcAft>
              <a:buNone/>
            </a:pPr>
            <a:endParaRPr sz="2200">
              <a:solidFill>
                <a:srgbClr val="3F3F3F"/>
              </a:solidFill>
              <a:latin typeface="Open Sans"/>
              <a:ea typeface="Open Sans"/>
              <a:cs typeface="Open Sans"/>
              <a:sym typeface="Open Sans"/>
            </a:endParaRPr>
          </a:p>
        </p:txBody>
      </p:sp>
      <p:sp>
        <p:nvSpPr>
          <p:cNvPr id="201" name="Google Shape;201;p6"/>
          <p:cNvSpPr txBox="1"/>
          <p:nvPr/>
        </p:nvSpPr>
        <p:spPr>
          <a:xfrm>
            <a:off x="2211800" y="2275144"/>
            <a:ext cx="2228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Evil Twin</a:t>
            </a:r>
          </a:p>
        </p:txBody>
      </p:sp>
    </p:spTree>
    <p:extLst>
      <p:ext uri="{BB962C8B-B14F-4D97-AF65-F5344CB8AC3E}">
        <p14:creationId xmlns:p14="http://schemas.microsoft.com/office/powerpoint/2010/main" val="37040891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0160" y="304020"/>
            <a:ext cx="16276320" cy="687244"/>
          </a:xfrm>
          <a:prstGeom prst="rect">
            <a:avLst/>
          </a:prstGeom>
          <a:noFill/>
          <a:ln>
            <a:noFill/>
          </a:ln>
        </p:spPr>
        <p:txBody>
          <a:bodyPr spcFirstLastPara="1" wrap="square" lIns="91425" tIns="45700" rIns="91425" bIns="45700" anchor="ctr" anchorCtr="0">
            <a:normAutofit/>
          </a:bodyPr>
          <a:lstStyle/>
          <a:p>
            <a:pPr marL="0" lvl="0" indent="11937" algn="ctr" rtl="0">
              <a:lnSpc>
                <a:spcPct val="90000"/>
              </a:lnSpc>
              <a:spcBef>
                <a:spcPts val="0"/>
              </a:spcBef>
              <a:spcAft>
                <a:spcPts val="0"/>
              </a:spcAft>
              <a:buSzPts val="4400"/>
              <a:buNone/>
            </a:pPr>
            <a:r>
              <a:rPr lang="en-US" sz="3008"/>
              <a:t>Wireless Attacks</a:t>
            </a:r>
            <a:endParaRPr/>
          </a:p>
        </p:txBody>
      </p:sp>
      <p:pic>
        <p:nvPicPr>
          <p:cNvPr id="179" name="Google Shape;179;p6"/>
          <p:cNvPicPr preferRelativeResize="0"/>
          <p:nvPr/>
        </p:nvPicPr>
        <p:blipFill rotWithShape="1">
          <a:blip r:embed="rId3">
            <a:alphaModFix/>
          </a:blip>
          <a:srcRect/>
          <a:stretch/>
        </p:blipFill>
        <p:spPr>
          <a:xfrm>
            <a:off x="6340713" y="716520"/>
            <a:ext cx="3853560" cy="365760"/>
          </a:xfrm>
          <a:prstGeom prst="rect">
            <a:avLst/>
          </a:prstGeom>
          <a:noFill/>
          <a:ln>
            <a:noFill/>
          </a:ln>
        </p:spPr>
      </p:pic>
      <p:grpSp>
        <p:nvGrpSpPr>
          <p:cNvPr id="180" name="Google Shape;180;p6"/>
          <p:cNvGrpSpPr/>
          <p:nvPr/>
        </p:nvGrpSpPr>
        <p:grpSpPr>
          <a:xfrm>
            <a:off x="5963473" y="1698944"/>
            <a:ext cx="4609786" cy="6804976"/>
            <a:chOff x="6129066" y="2253961"/>
            <a:chExt cx="4243411" cy="4223039"/>
          </a:xfrm>
        </p:grpSpPr>
        <p:sp>
          <p:nvSpPr>
            <p:cNvPr id="181" name="Google Shape;181;p6"/>
            <p:cNvSpPr/>
            <p:nvPr/>
          </p:nvSpPr>
          <p:spPr>
            <a:xfrm>
              <a:off x="6218645"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2" name="Google Shape;182;p6"/>
            <p:cNvSpPr/>
            <p:nvPr/>
          </p:nvSpPr>
          <p:spPr>
            <a:xfrm>
              <a:off x="6129068" y="2544634"/>
              <a:ext cx="4241800" cy="508485"/>
            </a:xfrm>
            <a:prstGeom prst="rect">
              <a:avLst/>
            </a:prstGeom>
            <a:solidFill>
              <a:srgbClr val="DDCA5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3" name="Google Shape;183;p6"/>
            <p:cNvSpPr/>
            <p:nvPr/>
          </p:nvSpPr>
          <p:spPr>
            <a:xfrm>
              <a:off x="6829747" y="2648091"/>
              <a:ext cx="2244602" cy="313392"/>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1124585"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84" name="Google Shape;184;p6"/>
            <p:cNvSpPr/>
            <p:nvPr/>
          </p:nvSpPr>
          <p:spPr>
            <a:xfrm flipH="1">
              <a:off x="6129066"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5" name="Google Shape;185;p6"/>
            <p:cNvSpPr/>
            <p:nvPr/>
          </p:nvSpPr>
          <p:spPr>
            <a:xfrm>
              <a:off x="10282900" y="2457121"/>
              <a:ext cx="89577" cy="87512"/>
            </a:xfrm>
            <a:prstGeom prst="rtTriangle">
              <a:avLst/>
            </a:prstGeom>
            <a:solidFill>
              <a:srgbClr val="AF9B2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grpSp>
        <p:nvGrpSpPr>
          <p:cNvPr id="186" name="Google Shape;186;p6"/>
          <p:cNvGrpSpPr/>
          <p:nvPr/>
        </p:nvGrpSpPr>
        <p:grpSpPr>
          <a:xfrm>
            <a:off x="10736170" y="1698943"/>
            <a:ext cx="4416910" cy="6804975"/>
            <a:chOff x="10914039" y="2253961"/>
            <a:chExt cx="4243412" cy="4223039"/>
          </a:xfrm>
        </p:grpSpPr>
        <p:sp>
          <p:nvSpPr>
            <p:cNvPr id="187" name="Google Shape;187;p6"/>
            <p:cNvSpPr/>
            <p:nvPr/>
          </p:nvSpPr>
          <p:spPr>
            <a:xfrm>
              <a:off x="11003618" y="2253961"/>
              <a:ext cx="4065863" cy="4223039"/>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457" b="0" i="0" u="none" strike="noStrike" cap="none">
                  <a:solidFill>
                    <a:srgbClr val="FFFFFF"/>
                  </a:solidFill>
                  <a:latin typeface="Calibri"/>
                  <a:ea typeface="Calibri"/>
                  <a:cs typeface="Calibri"/>
                  <a:sym typeface="Calibri"/>
                </a:rPr>
                <a:t>         </a:t>
              </a:r>
              <a:endParaRPr/>
            </a:p>
          </p:txBody>
        </p:sp>
        <p:sp>
          <p:nvSpPr>
            <p:cNvPr id="188" name="Google Shape;188;p6"/>
            <p:cNvSpPr/>
            <p:nvPr/>
          </p:nvSpPr>
          <p:spPr>
            <a:xfrm>
              <a:off x="10914041" y="2544634"/>
              <a:ext cx="4241800" cy="508486"/>
            </a:xfrm>
            <a:prstGeom prst="rect">
              <a:avLst/>
            </a:prstGeom>
            <a:solidFill>
              <a:srgbClr val="F4B08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89" name="Google Shape;189;p6"/>
            <p:cNvSpPr/>
            <p:nvPr/>
          </p:nvSpPr>
          <p:spPr>
            <a:xfrm flipH="1">
              <a:off x="10914039"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190" name="Google Shape;190;p6"/>
            <p:cNvSpPr/>
            <p:nvPr/>
          </p:nvSpPr>
          <p:spPr>
            <a:xfrm>
              <a:off x="15067873" y="2457121"/>
              <a:ext cx="89577" cy="87512"/>
            </a:xfrm>
            <a:prstGeom prst="rtTriangle">
              <a:avLst/>
            </a:prstGeom>
            <a:solidFill>
              <a:srgbClr val="E56915"/>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sp>
        <p:nvSpPr>
          <p:cNvPr id="191" name="Google Shape;191;p6"/>
          <p:cNvSpPr txBox="1"/>
          <p:nvPr/>
        </p:nvSpPr>
        <p:spPr>
          <a:xfrm>
            <a:off x="10906539" y="3116382"/>
            <a:ext cx="4153228" cy="3436234"/>
          </a:xfrm>
          <a:prstGeom prst="rect">
            <a:avLst/>
          </a:prstGeom>
          <a:noFill/>
          <a:ln>
            <a:noFill/>
          </a:ln>
        </p:spPr>
        <p:txBody>
          <a:bodyPr spcFirstLastPara="1" wrap="square" lIns="45675" tIns="45675" rIns="45675" bIns="45675" anchor="t" anchorCtr="0">
            <a:spAutoFit/>
          </a:bodyPr>
          <a:lstStyle/>
          <a:p>
            <a:pPr marL="342000" indent="-342000">
              <a:lnSpc>
                <a:spcPct val="114000"/>
              </a:lnSpc>
              <a:spcBef>
                <a:spcPts val="1000"/>
              </a:spcBef>
              <a:buClr>
                <a:srgbClr val="3F3F3F"/>
              </a:buClr>
              <a:buSzPts val="2200"/>
              <a:buFont typeface="Arial"/>
              <a:buChar char="•"/>
            </a:pPr>
            <a:r>
              <a:rPr lang="en-US" sz="2200">
                <a:solidFill>
                  <a:srgbClr val="3F3F3F"/>
                </a:solidFill>
                <a:latin typeface="Open Sans"/>
                <a:ea typeface="Open Sans"/>
                <a:cs typeface="Open Sans"/>
              </a:rPr>
              <a:t>It is the act of searching for Wi-Fi networks, usually from a moving vehicle, using a laptop or smartphone. </a:t>
            </a:r>
            <a:endParaRPr lang="en-IN" sz="2200">
              <a:solidFill>
                <a:srgbClr val="3F3F3F"/>
              </a:solidFill>
              <a:latin typeface="Open Sans"/>
              <a:ea typeface="Open Sans"/>
              <a:cs typeface="Open Sans"/>
            </a:endParaRPr>
          </a:p>
          <a:p>
            <a:pPr marL="342000" indent="-342000">
              <a:lnSpc>
                <a:spcPct val="114000"/>
              </a:lnSpc>
              <a:spcBef>
                <a:spcPts val="1000"/>
              </a:spcBef>
              <a:buClr>
                <a:srgbClr val="3F3F3F"/>
              </a:buClr>
              <a:buSzPts val="2200"/>
              <a:buFont typeface="Arial"/>
              <a:buChar char="•"/>
            </a:pPr>
            <a:r>
              <a:rPr lang="en-US" sz="2200">
                <a:solidFill>
                  <a:srgbClr val="3F3F3F"/>
                </a:solidFill>
                <a:latin typeface="Open Sans"/>
                <a:ea typeface="Open Sans"/>
                <a:cs typeface="Open Sans"/>
              </a:rPr>
              <a:t>It involves slowly driving around an area with the goal of locating Wi-Fi signals. </a:t>
            </a:r>
            <a:endParaRPr lang="en-IN" sz="2200">
              <a:solidFill>
                <a:srgbClr val="3F3F3F"/>
              </a:solidFill>
              <a:latin typeface="Open Sans"/>
              <a:ea typeface="Open Sans"/>
              <a:cs typeface="Open Sans"/>
            </a:endParaRPr>
          </a:p>
        </p:txBody>
      </p:sp>
      <p:sp>
        <p:nvSpPr>
          <p:cNvPr id="192" name="Google Shape;192;p6"/>
          <p:cNvSpPr txBox="1"/>
          <p:nvPr/>
        </p:nvSpPr>
        <p:spPr>
          <a:xfrm>
            <a:off x="6071700" y="3138444"/>
            <a:ext cx="4404248" cy="3436285"/>
          </a:xfrm>
          <a:prstGeom prst="rect">
            <a:avLst/>
          </a:prstGeom>
          <a:noFill/>
          <a:ln>
            <a:noFill/>
          </a:ln>
        </p:spPr>
        <p:txBody>
          <a:bodyPr spcFirstLastPara="1" wrap="square" lIns="91425" tIns="45700" rIns="91425" bIns="45700" anchor="t" anchorCtr="0">
            <a:spAutoFit/>
          </a:bodyPr>
          <a:lstStyle/>
          <a:p>
            <a:pPr marL="342000" indent="-342000">
              <a:lnSpc>
                <a:spcPct val="114000"/>
              </a:lnSpc>
              <a:spcBef>
                <a:spcPts val="1000"/>
              </a:spcBef>
              <a:buClr>
                <a:srgbClr val="3F3F3F"/>
              </a:buClr>
              <a:buSzPts val="2200"/>
              <a:buFont typeface="Arial"/>
              <a:buChar char="•"/>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Disassociation attacks are designed to disconnect a host from the wireless access point and network.</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000" indent="-342000">
              <a:lnSpc>
                <a:spcPct val="114000"/>
              </a:lnSpc>
              <a:spcBef>
                <a:spcPts val="1000"/>
              </a:spcBef>
              <a:buClr>
                <a:srgbClr val="3F3F3F"/>
              </a:buClr>
              <a:buSzPts val="2200"/>
              <a:buFont typeface="Arial"/>
              <a:buChar char="•"/>
            </a:pPr>
            <a:r>
              <a:rPr lang="en-US" sz="2200">
                <a:solidFill>
                  <a:srgbClr val="3F3F3F"/>
                </a:solidFill>
                <a:latin typeface="Open Sans"/>
                <a:ea typeface="Open Sans"/>
                <a:cs typeface="Open Sans"/>
              </a:rPr>
              <a:t>Disassociation attacks stem from the </a:t>
            </a:r>
            <a:r>
              <a:rPr lang="en-US" sz="2200" err="1">
                <a:solidFill>
                  <a:srgbClr val="3F3F3F"/>
                </a:solidFill>
                <a:latin typeface="Open Sans"/>
                <a:ea typeface="Open Sans"/>
                <a:cs typeface="Open Sans"/>
              </a:rPr>
              <a:t>deauthentication</a:t>
            </a:r>
            <a:r>
              <a:rPr lang="en-US" sz="2200">
                <a:solidFill>
                  <a:srgbClr val="3F3F3F"/>
                </a:solidFill>
                <a:latin typeface="Open Sans"/>
                <a:ea typeface="Open Sans"/>
                <a:cs typeface="Open Sans"/>
              </a:rPr>
              <a:t> frame that is in the IEEE 802.11 (Wi-Fi) standard. </a:t>
            </a:r>
            <a:endParaRPr lang="en-IN" sz="2200">
              <a:solidFill>
                <a:srgbClr val="3F3F3F"/>
              </a:solidFill>
              <a:latin typeface="Open Sans"/>
              <a:ea typeface="Open Sans"/>
              <a:cs typeface="Open Sans"/>
            </a:endParaRPr>
          </a:p>
        </p:txBody>
      </p:sp>
      <p:sp>
        <p:nvSpPr>
          <p:cNvPr id="193" name="Google Shape;193;p6"/>
          <p:cNvSpPr txBox="1"/>
          <p:nvPr/>
        </p:nvSpPr>
        <p:spPr>
          <a:xfrm>
            <a:off x="6903074" y="2373782"/>
            <a:ext cx="279428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Disassociation</a:t>
            </a:r>
            <a:endParaRPr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sp>
        <p:nvSpPr>
          <p:cNvPr id="194" name="Google Shape;194;p6"/>
          <p:cNvSpPr txBox="1"/>
          <p:nvPr/>
        </p:nvSpPr>
        <p:spPr>
          <a:xfrm>
            <a:off x="11772900" y="2366680"/>
            <a:ext cx="25336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War Driving</a:t>
            </a:r>
            <a:endParaRPr lang="en-IN" sz="2200" i="0" u="none" strike="noStrike" cap="none">
              <a:solidFill>
                <a:srgbClr val="3F3F3F"/>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nvGrpSpPr>
          <p:cNvPr id="195" name="Google Shape;195;p6"/>
          <p:cNvGrpSpPr/>
          <p:nvPr/>
        </p:nvGrpSpPr>
        <p:grpSpPr>
          <a:xfrm>
            <a:off x="1007734" y="1692847"/>
            <a:ext cx="4814005" cy="6795575"/>
            <a:chOff x="1316687" y="2253961"/>
            <a:chExt cx="4243657" cy="4627247"/>
          </a:xfrm>
        </p:grpSpPr>
        <p:sp>
          <p:nvSpPr>
            <p:cNvPr id="196" name="Google Shape;196;p6"/>
            <p:cNvSpPr/>
            <p:nvPr/>
          </p:nvSpPr>
          <p:spPr>
            <a:xfrm>
              <a:off x="1406389" y="2253961"/>
              <a:ext cx="4065900" cy="4627247"/>
            </a:xfrm>
            <a:prstGeom prst="roundRect">
              <a:avLst>
                <a:gd name="adj" fmla="val 3171"/>
              </a:avLst>
            </a:prstGeom>
            <a:solidFill>
              <a:srgbClr val="F2F2F2"/>
            </a:solidFill>
            <a:ln w="12700" cap="flat" cmpd="sng">
              <a:solidFill>
                <a:srgbClr val="A5A5A5"/>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57"/>
                <a:buFont typeface="Arial"/>
                <a:buNone/>
              </a:pPr>
              <a:r>
                <a:rPr lang="en-US" sz="2200" i="0" u="none" strike="noStrike" cap="none">
                  <a:solidFill>
                    <a:srgbClr val="3F3F3F"/>
                  </a:solidFill>
                  <a:latin typeface="Open Sans"/>
                  <a:ea typeface="Open Sans"/>
                  <a:cs typeface="Open Sans"/>
                  <a:sym typeface="Open Sans"/>
                </a:rPr>
                <a:t>         </a:t>
              </a:r>
              <a:endParaRPr sz="2200">
                <a:solidFill>
                  <a:srgbClr val="3F3F3F"/>
                </a:solidFill>
                <a:latin typeface="Open Sans"/>
                <a:ea typeface="Open Sans"/>
                <a:cs typeface="Open Sans"/>
                <a:sym typeface="Open Sans"/>
              </a:endParaRPr>
            </a:p>
          </p:txBody>
        </p:sp>
        <p:sp>
          <p:nvSpPr>
            <p:cNvPr id="197" name="Google Shape;197;p6"/>
            <p:cNvSpPr/>
            <p:nvPr/>
          </p:nvSpPr>
          <p:spPr>
            <a:xfrm>
              <a:off x="1316812" y="2557289"/>
              <a:ext cx="4241700" cy="567131"/>
            </a:xfrm>
            <a:prstGeom prst="rect">
              <a:avLst/>
            </a:prstGeom>
            <a:solidFill>
              <a:srgbClr val="5EC6D3"/>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8" name="Google Shape;198;p6"/>
            <p:cNvSpPr/>
            <p:nvPr/>
          </p:nvSpPr>
          <p:spPr>
            <a:xfrm flipH="1">
              <a:off x="1316687"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sp>
          <p:nvSpPr>
            <p:cNvPr id="199" name="Google Shape;199;p6"/>
            <p:cNvSpPr/>
            <p:nvPr/>
          </p:nvSpPr>
          <p:spPr>
            <a:xfrm>
              <a:off x="5470644" y="2469777"/>
              <a:ext cx="89700" cy="87600"/>
            </a:xfrm>
            <a:prstGeom prst="rtTriangle">
              <a:avLst/>
            </a:prstGeom>
            <a:solidFill>
              <a:srgbClr val="32A8B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200" i="0" u="none" strike="noStrike" cap="none">
                <a:solidFill>
                  <a:srgbClr val="3F3F3F"/>
                </a:solidFill>
                <a:latin typeface="Open Sans"/>
                <a:ea typeface="Open Sans"/>
                <a:cs typeface="Open Sans"/>
                <a:sym typeface="Open Sans"/>
              </a:endParaRPr>
            </a:p>
          </p:txBody>
        </p:sp>
      </p:grpSp>
      <p:sp>
        <p:nvSpPr>
          <p:cNvPr id="200" name="Google Shape;200;p6"/>
          <p:cNvSpPr txBox="1"/>
          <p:nvPr/>
        </p:nvSpPr>
        <p:spPr>
          <a:xfrm>
            <a:off x="1107817" y="3114719"/>
            <a:ext cx="4612166" cy="5025000"/>
          </a:xfrm>
          <a:prstGeom prst="rect">
            <a:avLst/>
          </a:prstGeom>
          <a:noFill/>
          <a:ln>
            <a:noFill/>
          </a:ln>
        </p:spPr>
        <p:txBody>
          <a:bodyPr spcFirstLastPara="1" wrap="square" lIns="91425" tIns="91425" rIns="91425" bIns="91425" anchor="t" anchorCtr="0">
            <a:spAutoFit/>
          </a:bodyPr>
          <a:lstStyle/>
          <a:p>
            <a:pPr marL="342000" lvl="0" indent="-342000">
              <a:lnSpc>
                <a:spcPct val="114000"/>
              </a:lnSpc>
              <a:spcBef>
                <a:spcPts val="1000"/>
              </a:spcBef>
              <a:buClr>
                <a:srgbClr val="3F3F3F"/>
              </a:buClr>
              <a:buSzPts val="2200"/>
              <a:buFont typeface="Arial"/>
              <a:buChar char="•"/>
            </a:pPr>
            <a:r>
              <a:rPr lang="en-US" sz="2200">
                <a:solidFill>
                  <a:srgbClr val="3F3F3F"/>
                </a:solidFill>
                <a:latin typeface="Open Sans"/>
                <a:ea typeface="Open Sans"/>
                <a:cs typeface="Open Sans"/>
              </a:rPr>
              <a:t>Wi-Fi Protected Setup (WPS) is a network security standard that was created to provide users with an easy method of configuring wireless networks, involving an eight-digit PIN.</a:t>
            </a:r>
            <a:endParaRPr lang="en-IN" sz="2200">
              <a:solidFill>
                <a:srgbClr val="3F3F3F"/>
              </a:solidFill>
              <a:latin typeface="Open Sans"/>
              <a:ea typeface="Open Sans"/>
              <a:cs typeface="Open Sans"/>
            </a:endParaRPr>
          </a:p>
          <a:p>
            <a:pPr marL="342000" lvl="0" indent="-342000">
              <a:lnSpc>
                <a:spcPct val="114000"/>
              </a:lnSpc>
              <a:spcBef>
                <a:spcPts val="1000"/>
              </a:spcBef>
              <a:buClr>
                <a:srgbClr val="3F3F3F"/>
              </a:buClr>
              <a:buSzPts val="2200"/>
              <a:buFont typeface="Arial"/>
              <a:buChar char="•"/>
            </a:pPr>
            <a:r>
              <a:rPr lang="en-US" sz="2200" b="0" i="0">
                <a:solidFill>
                  <a:schemeClr val="tx1">
                    <a:lumMod val="75000"/>
                    <a:lumOff val="25000"/>
                  </a:schemeClr>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A successful attack can reveal the PIN and, subsequently, the WPA/WPA2 passphrase, allowing unauthorized parties to gain access to the network.</a:t>
            </a:r>
            <a:r>
              <a:rPr lang="en-US" sz="2200">
                <a:solidFill>
                  <a:srgbClr val="3F3F3F"/>
                </a:solidFill>
                <a:latin typeface="Open Sans"/>
                <a:ea typeface="Open Sans"/>
                <a:cs typeface="Open Sans"/>
              </a:rPr>
              <a:t> </a:t>
            </a:r>
            <a:endParaRPr lang="en-IN" sz="2200">
              <a:solidFill>
                <a:srgbClr val="3F3F3F"/>
              </a:solidFill>
              <a:latin typeface="Open Sans"/>
              <a:ea typeface="Open Sans"/>
              <a:cs typeface="Open Sans"/>
            </a:endParaRPr>
          </a:p>
          <a:p>
            <a:pPr marL="342000" lvl="0" indent="-342000" algn="l" rtl="0">
              <a:spcBef>
                <a:spcPts val="0"/>
              </a:spcBef>
              <a:spcAft>
                <a:spcPts val="0"/>
              </a:spcAft>
              <a:buNone/>
            </a:pPr>
            <a:endParaRPr sz="2200">
              <a:solidFill>
                <a:srgbClr val="3F3F3F"/>
              </a:solidFill>
              <a:latin typeface="Open Sans"/>
              <a:ea typeface="Open Sans"/>
              <a:cs typeface="Open Sans"/>
              <a:sym typeface="Open Sans"/>
            </a:endParaRPr>
          </a:p>
        </p:txBody>
      </p:sp>
      <p:sp>
        <p:nvSpPr>
          <p:cNvPr id="201" name="Google Shape;201;p6"/>
          <p:cNvSpPr txBox="1"/>
          <p:nvPr/>
        </p:nvSpPr>
        <p:spPr>
          <a:xfrm>
            <a:off x="1978222" y="2132507"/>
            <a:ext cx="2696001"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Wi-Fi Protected Setup</a:t>
            </a:r>
          </a:p>
        </p:txBody>
      </p:sp>
    </p:spTree>
    <p:extLst>
      <p:ext uri="{BB962C8B-B14F-4D97-AF65-F5344CB8AC3E}">
        <p14:creationId xmlns:p14="http://schemas.microsoft.com/office/powerpoint/2010/main" val="14559425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Controls to Secure </a:t>
            </a:r>
            <a:r>
              <a:rPr lang="en-US"/>
              <a:t>Wi-Fi</a:t>
            </a:r>
            <a:endParaRPr>
              <a:latin typeface="Open Sans"/>
              <a:ea typeface="Open Sans"/>
              <a:cs typeface="Open Sans"/>
              <a:sym typeface="Open Sans"/>
            </a:endParaRPr>
          </a:p>
        </p:txBody>
      </p:sp>
      <p:grpSp>
        <p:nvGrpSpPr>
          <p:cNvPr id="446" name="Google Shape;446;p67"/>
          <p:cNvGrpSpPr/>
          <p:nvPr/>
        </p:nvGrpSpPr>
        <p:grpSpPr>
          <a:xfrm>
            <a:off x="10823998" y="2721096"/>
            <a:ext cx="4304683" cy="1018695"/>
            <a:chOff x="0" y="0"/>
            <a:chExt cx="3557588" cy="1018692"/>
          </a:xfrm>
        </p:grpSpPr>
        <p:sp>
          <p:nvSpPr>
            <p:cNvPr id="447" name="Google Shape;447;p67"/>
            <p:cNvSpPr/>
            <p:nvPr/>
          </p:nvSpPr>
          <p:spPr>
            <a:xfrm>
              <a:off x="0" y="0"/>
              <a:ext cx="3557588" cy="1018692"/>
            </a:xfrm>
            <a:prstGeom prst="roundRect">
              <a:avLst>
                <a:gd name="adj" fmla="val 16667"/>
              </a:avLst>
            </a:prstGeom>
            <a:solidFill>
              <a:srgbClr val="427AA1"/>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48" name="Google Shape;448;p67"/>
            <p:cNvSpPr txBox="1"/>
            <p:nvPr/>
          </p:nvSpPr>
          <p:spPr>
            <a:xfrm>
              <a:off x="101802" y="270255"/>
              <a:ext cx="3353983"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chemeClr val="bg1"/>
                  </a:solidFill>
                  <a:latin typeface="Open Sans"/>
                  <a:ea typeface="Open Sans"/>
                  <a:cs typeface="Open Sans"/>
                  <a:sym typeface="Open Sans"/>
                </a:rPr>
                <a:t>Using WPA2 authentication</a:t>
              </a:r>
              <a:endParaRPr sz="2200" b="0" i="0" u="none" strike="noStrike" cap="none">
                <a:solidFill>
                  <a:schemeClr val="bg1"/>
                </a:solidFill>
                <a:latin typeface="Open Sans"/>
                <a:ea typeface="Open Sans"/>
                <a:cs typeface="Open Sans"/>
                <a:sym typeface="Open Sans"/>
              </a:endParaRPr>
            </a:p>
          </p:txBody>
        </p:sp>
      </p:grpSp>
      <p:grpSp>
        <p:nvGrpSpPr>
          <p:cNvPr id="449" name="Google Shape;449;p67"/>
          <p:cNvGrpSpPr/>
          <p:nvPr/>
        </p:nvGrpSpPr>
        <p:grpSpPr>
          <a:xfrm>
            <a:off x="10823998" y="5494374"/>
            <a:ext cx="4490887" cy="1018694"/>
            <a:chOff x="0" y="0"/>
            <a:chExt cx="3711474" cy="1018692"/>
          </a:xfrm>
        </p:grpSpPr>
        <p:sp>
          <p:nvSpPr>
            <p:cNvPr id="450" name="Google Shape;450;p67"/>
            <p:cNvSpPr/>
            <p:nvPr/>
          </p:nvSpPr>
          <p:spPr>
            <a:xfrm>
              <a:off x="0" y="0"/>
              <a:ext cx="3711474" cy="1018692"/>
            </a:xfrm>
            <a:prstGeom prst="roundRect">
              <a:avLst>
                <a:gd name="adj" fmla="val 16667"/>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1" name="Google Shape;451;p67"/>
            <p:cNvSpPr txBox="1"/>
            <p:nvPr/>
          </p:nvSpPr>
          <p:spPr>
            <a:xfrm>
              <a:off x="101802" y="270255"/>
              <a:ext cx="3507869" cy="478181"/>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Turning off SSID Broadcast</a:t>
              </a:r>
              <a:endParaRPr sz="2200" b="0" i="0" u="none" strike="noStrike" cap="none">
                <a:solidFill>
                  <a:srgbClr val="3F3F3F"/>
                </a:solidFill>
                <a:latin typeface="Open Sans"/>
                <a:ea typeface="Open Sans"/>
                <a:cs typeface="Open Sans"/>
                <a:sym typeface="Open Sans"/>
              </a:endParaRPr>
            </a:p>
          </p:txBody>
        </p:sp>
      </p:grpSp>
      <p:grpSp>
        <p:nvGrpSpPr>
          <p:cNvPr id="452" name="Google Shape;452;p67"/>
          <p:cNvGrpSpPr/>
          <p:nvPr/>
        </p:nvGrpSpPr>
        <p:grpSpPr>
          <a:xfrm>
            <a:off x="5702509" y="7083728"/>
            <a:ext cx="4657321" cy="1018693"/>
            <a:chOff x="0" y="0"/>
            <a:chExt cx="3849023" cy="1018692"/>
          </a:xfrm>
        </p:grpSpPr>
        <p:sp>
          <p:nvSpPr>
            <p:cNvPr id="453" name="Google Shape;453;p67"/>
            <p:cNvSpPr/>
            <p:nvPr/>
          </p:nvSpPr>
          <p:spPr>
            <a:xfrm>
              <a:off x="0" y="0"/>
              <a:ext cx="3849023" cy="1018692"/>
            </a:xfrm>
            <a:prstGeom prst="roundRect">
              <a:avLst>
                <a:gd name="adj" fmla="val 16667"/>
              </a:avLst>
            </a:prstGeom>
            <a:solidFill>
              <a:schemeClr val="accent1">
                <a:lumMod val="60000"/>
                <a:lumOff val="40000"/>
              </a:schemeClr>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4" name="Google Shape;454;p67"/>
            <p:cNvSpPr txBox="1"/>
            <p:nvPr/>
          </p:nvSpPr>
          <p:spPr>
            <a:xfrm>
              <a:off x="101802" y="270254"/>
              <a:ext cx="3645418" cy="478182"/>
            </a:xfrm>
            <a:prstGeom prst="rect">
              <a:avLst/>
            </a:prstGeom>
            <a:noFill/>
            <a:ln>
              <a:noFill/>
            </a:ln>
          </p:spPr>
          <p:txBody>
            <a:bodyPr spcFirstLastPara="1" wrap="square" lIns="45675" tIns="45675" rIns="45675" bIns="45675" anchor="ctr" anchorCtr="0">
              <a:spAutoFit/>
            </a:bodyPr>
            <a:lstStyle/>
            <a:p>
              <a:pPr marL="0" marR="0" lvl="0" indent="0" algn="ctr" rtl="0">
                <a:lnSpc>
                  <a:spcPct val="114000"/>
                </a:lnSpc>
                <a:spcBef>
                  <a:spcPts val="0"/>
                </a:spcBef>
                <a:spcAft>
                  <a:spcPts val="0"/>
                </a:spcAft>
                <a:buClr>
                  <a:srgbClr val="3F3F3F"/>
                </a:buClr>
                <a:buSzPts val="2000"/>
                <a:buFont typeface="Open Sans"/>
                <a:buNone/>
              </a:pPr>
              <a:r>
                <a:rPr lang="en-US" sz="2200" b="0" i="0" u="none" strike="noStrike" cap="none">
                  <a:solidFill>
                    <a:srgbClr val="3F3F3F"/>
                  </a:solidFill>
                  <a:latin typeface="Open Sans"/>
                  <a:ea typeface="Open Sans"/>
                  <a:cs typeface="Open Sans"/>
                  <a:sym typeface="Open Sans"/>
                </a:rPr>
                <a:t>Using WPA3 authentication</a:t>
              </a:r>
              <a:endParaRPr sz="2200" b="0" i="0" u="none" strike="noStrike" cap="none">
                <a:solidFill>
                  <a:srgbClr val="3F3F3F"/>
                </a:solidFill>
                <a:latin typeface="Open Sans"/>
                <a:ea typeface="Open Sans"/>
                <a:cs typeface="Open Sans"/>
                <a:sym typeface="Open Sans"/>
              </a:endParaRPr>
            </a:p>
          </p:txBody>
        </p:sp>
      </p:grpSp>
      <p:grpSp>
        <p:nvGrpSpPr>
          <p:cNvPr id="455" name="Google Shape;455;p67"/>
          <p:cNvGrpSpPr/>
          <p:nvPr/>
        </p:nvGrpSpPr>
        <p:grpSpPr>
          <a:xfrm>
            <a:off x="1127319" y="5494374"/>
            <a:ext cx="4304683" cy="1018694"/>
            <a:chOff x="0" y="50704"/>
            <a:chExt cx="3557588" cy="1018692"/>
          </a:xfrm>
        </p:grpSpPr>
        <p:sp>
          <p:nvSpPr>
            <p:cNvPr id="456" name="Google Shape;456;p67"/>
            <p:cNvSpPr/>
            <p:nvPr/>
          </p:nvSpPr>
          <p:spPr>
            <a:xfrm>
              <a:off x="0" y="50704"/>
              <a:ext cx="3557588" cy="1018692"/>
            </a:xfrm>
            <a:prstGeom prst="roundRect">
              <a:avLst>
                <a:gd name="adj" fmla="val 16667"/>
              </a:avLst>
            </a:prstGeom>
            <a:solidFill>
              <a:srgbClr val="9BAABF"/>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57" name="Google Shape;457;p67"/>
            <p:cNvSpPr txBox="1"/>
            <p:nvPr/>
          </p:nvSpPr>
          <p:spPr>
            <a:xfrm>
              <a:off x="101802" y="127991"/>
              <a:ext cx="3353983" cy="864119"/>
            </a:xfrm>
            <a:prstGeom prst="rect">
              <a:avLst/>
            </a:prstGeom>
            <a:noFill/>
            <a:ln>
              <a:noFill/>
            </a:ln>
          </p:spPr>
          <p:txBody>
            <a:bodyPr spcFirstLastPara="1" wrap="square" lIns="45675" tIns="45675" rIns="45675" bIns="45675" anchor="ctr" anchorCtr="0">
              <a:spAutoFit/>
            </a:bodyPr>
            <a:lstStyle/>
            <a:p>
              <a:pPr lvl="0" algn="ctr">
                <a:lnSpc>
                  <a:spcPct val="114000"/>
                </a:lnSpc>
                <a:buClr>
                  <a:srgbClr val="3F3F3F"/>
                </a:buClr>
                <a:buSzPts val="2000"/>
              </a:pPr>
              <a:r>
                <a:rPr lang="en-US" sz="2200">
                  <a:solidFill>
                    <a:srgbClr val="3F3F3F"/>
                  </a:solidFill>
                  <a:latin typeface="Open Sans"/>
                  <a:ea typeface="Open Sans"/>
                  <a:cs typeface="Open Sans"/>
                </a:rPr>
                <a:t>Using antivirus, antispyware, and firewall</a:t>
              </a:r>
              <a:endParaRPr lang="en-IN" sz="2200">
                <a:solidFill>
                  <a:srgbClr val="3F3F3F"/>
                </a:solidFill>
                <a:latin typeface="Open Sans"/>
                <a:ea typeface="Open Sans"/>
                <a:cs typeface="Open Sans"/>
              </a:endParaRPr>
            </a:p>
          </p:txBody>
        </p:sp>
      </p:grpSp>
      <p:grpSp>
        <p:nvGrpSpPr>
          <p:cNvPr id="458" name="Google Shape;458;p67"/>
          <p:cNvGrpSpPr/>
          <p:nvPr/>
        </p:nvGrpSpPr>
        <p:grpSpPr>
          <a:xfrm>
            <a:off x="1127319" y="2721096"/>
            <a:ext cx="4304683" cy="1018695"/>
            <a:chOff x="0" y="0"/>
            <a:chExt cx="3557588" cy="1018692"/>
          </a:xfrm>
        </p:grpSpPr>
        <p:sp>
          <p:nvSpPr>
            <p:cNvPr id="459" name="Google Shape;459;p67"/>
            <p:cNvSpPr/>
            <p:nvPr/>
          </p:nvSpPr>
          <p:spPr>
            <a:xfrm>
              <a:off x="0" y="0"/>
              <a:ext cx="3557588" cy="1018692"/>
            </a:xfrm>
            <a:prstGeom prst="roundRect">
              <a:avLst>
                <a:gd name="adj" fmla="val 16667"/>
              </a:avLst>
            </a:prstGeom>
            <a:solidFill>
              <a:srgbClr val="E9AFA3"/>
            </a:solidFill>
            <a:ln w="12700" cap="flat" cmpd="sng">
              <a:no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460" name="Google Shape;460;p67"/>
            <p:cNvSpPr txBox="1"/>
            <p:nvPr/>
          </p:nvSpPr>
          <p:spPr>
            <a:xfrm>
              <a:off x="101802" y="270256"/>
              <a:ext cx="3353983" cy="478181"/>
            </a:xfrm>
            <a:prstGeom prst="rect">
              <a:avLst/>
            </a:prstGeom>
            <a:noFill/>
            <a:ln>
              <a:noFill/>
            </a:ln>
          </p:spPr>
          <p:txBody>
            <a:bodyPr spcFirstLastPara="1" wrap="square" lIns="45675" tIns="45675" rIns="45675" bIns="45675" anchor="ctr" anchorCtr="0">
              <a:spAutoFit/>
            </a:bodyPr>
            <a:lstStyle/>
            <a:p>
              <a:pPr algn="ctr">
                <a:lnSpc>
                  <a:spcPct val="114000"/>
                </a:lnSpc>
                <a:buClr>
                  <a:srgbClr val="3F3F3F"/>
                </a:buClr>
                <a:buSzPts val="2000"/>
              </a:pPr>
              <a:r>
                <a:rPr lang="en-US" sz="2200">
                  <a:solidFill>
                    <a:srgbClr val="3F3F3F"/>
                  </a:solidFill>
                  <a:latin typeface="Open Sans"/>
                  <a:ea typeface="Open Sans"/>
                  <a:cs typeface="Open Sans"/>
                </a:rPr>
                <a:t>Using encryption</a:t>
              </a:r>
              <a:endParaRPr lang="en-IN" sz="2200">
                <a:solidFill>
                  <a:srgbClr val="3F3F3F"/>
                </a:solidFill>
                <a:latin typeface="Open Sans"/>
                <a:ea typeface="Open Sans"/>
                <a:cs typeface="Open Sans"/>
              </a:endParaRPr>
            </a:p>
          </p:txBody>
        </p:sp>
      </p:grpSp>
      <p:pic>
        <p:nvPicPr>
          <p:cNvPr id="462" name="Google Shape;462;p67"/>
          <p:cNvPicPr preferRelativeResize="0"/>
          <p:nvPr/>
        </p:nvPicPr>
        <p:blipFill rotWithShape="1">
          <a:blip r:embed="rId3">
            <a:alphaModFix/>
          </a:blip>
          <a:srcRect/>
          <a:stretch/>
        </p:blipFill>
        <p:spPr>
          <a:xfrm>
            <a:off x="5876575" y="752158"/>
            <a:ext cx="4527235" cy="365760"/>
          </a:xfrm>
          <a:prstGeom prst="rect">
            <a:avLst/>
          </a:prstGeom>
          <a:noFill/>
          <a:ln>
            <a:noFill/>
          </a:ln>
        </p:spPr>
      </p:pic>
      <p:pic>
        <p:nvPicPr>
          <p:cNvPr id="3" name="Picture 2">
            <a:extLst>
              <a:ext uri="{FF2B5EF4-FFF2-40B4-BE49-F238E27FC236}">
                <a16:creationId xmlns:a16="http://schemas.microsoft.com/office/drawing/2014/main" id="{FCE06205-D03A-E8E8-E0CD-D081E8174B87}"/>
              </a:ext>
            </a:extLst>
          </p:cNvPr>
          <p:cNvPicPr>
            <a:picLocks noChangeAspect="1"/>
          </p:cNvPicPr>
          <p:nvPr/>
        </p:nvPicPr>
        <p:blipFill>
          <a:blip r:embed="rId4"/>
          <a:stretch>
            <a:fillRect/>
          </a:stretch>
        </p:blipFill>
        <p:spPr>
          <a:xfrm>
            <a:off x="6644132" y="2721096"/>
            <a:ext cx="3277108" cy="4019048"/>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On-Path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7467452" y="2439750"/>
            <a:ext cx="7321698" cy="5943600"/>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On-path attacks, often referred to as man-in-the-middle or interception attacks, involve an adversary positioning themselves to intercept the communication between two parties. </a:t>
            </a: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They can intercept, modify, or eavesdrop on data being exchanged. </a:t>
            </a:r>
          </a:p>
          <a:p>
            <a:pPr marL="342900" indent="-342900">
              <a:lnSpc>
                <a:spcPct val="115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indent="-342900">
              <a:lnSpc>
                <a:spcPct val="115000"/>
              </a:lnSpc>
              <a:buSzPts val="2200"/>
              <a:buFont typeface="Arial" panose="020B0604020202020204" pitchFamily="34" charset="0"/>
              <a:buChar char="•"/>
            </a:pPr>
            <a:r>
              <a:rPr lang="en-US" sz="2200">
                <a:solidFill>
                  <a:srgbClr val="3F3F3F"/>
                </a:solidFill>
                <a:latin typeface="Open Sans"/>
                <a:ea typeface="Open Sans"/>
                <a:cs typeface="Open Sans"/>
              </a:rPr>
              <a:t>This silent intrusion enables cybercriminals to exploit sensitive information, launch further attacks, or even manipulate transactions undetected.</a:t>
            </a:r>
          </a:p>
        </p:txBody>
      </p:sp>
      <p:grpSp>
        <p:nvGrpSpPr>
          <p:cNvPr id="2" name="Group 1">
            <a:extLst>
              <a:ext uri="{FF2B5EF4-FFF2-40B4-BE49-F238E27FC236}">
                <a16:creationId xmlns:a16="http://schemas.microsoft.com/office/drawing/2014/main" id="{26222429-F91D-C814-543B-1DD0CDB637E3}"/>
              </a:ext>
            </a:extLst>
          </p:cNvPr>
          <p:cNvGrpSpPr/>
          <p:nvPr/>
        </p:nvGrpSpPr>
        <p:grpSpPr>
          <a:xfrm>
            <a:off x="1466849" y="3015872"/>
            <a:ext cx="5256132" cy="4791359"/>
            <a:chOff x="8114950" y="3147060"/>
            <a:chExt cx="7695503" cy="5797542"/>
          </a:xfrm>
        </p:grpSpPr>
        <p:pic>
          <p:nvPicPr>
            <p:cNvPr id="12" name="Picture 11">
              <a:extLst>
                <a:ext uri="{FF2B5EF4-FFF2-40B4-BE49-F238E27FC236}">
                  <a16:creationId xmlns:a16="http://schemas.microsoft.com/office/drawing/2014/main" id="{607A347A-1077-8421-6F2F-00B0F47B017F}"/>
                </a:ext>
              </a:extLst>
            </p:cNvPr>
            <p:cNvPicPr>
              <a:picLocks noChangeAspect="1"/>
            </p:cNvPicPr>
            <p:nvPr/>
          </p:nvPicPr>
          <p:blipFill>
            <a:blip r:embed="rId4"/>
            <a:stretch>
              <a:fillRect/>
            </a:stretch>
          </p:blipFill>
          <p:spPr>
            <a:xfrm>
              <a:off x="10112470" y="3429000"/>
              <a:ext cx="3520440" cy="1798320"/>
            </a:xfrm>
            <a:prstGeom prst="rect">
              <a:avLst/>
            </a:prstGeom>
          </p:spPr>
        </p:pic>
        <p:pic>
          <p:nvPicPr>
            <p:cNvPr id="16" name="Picture 15">
              <a:extLst>
                <a:ext uri="{FF2B5EF4-FFF2-40B4-BE49-F238E27FC236}">
                  <a16:creationId xmlns:a16="http://schemas.microsoft.com/office/drawing/2014/main" id="{AA637D38-95E3-DED7-5956-EC6A78BB0C46}"/>
                </a:ext>
              </a:extLst>
            </p:cNvPr>
            <p:cNvPicPr>
              <a:picLocks noChangeAspect="1"/>
            </p:cNvPicPr>
            <p:nvPr/>
          </p:nvPicPr>
          <p:blipFill>
            <a:blip r:embed="rId5"/>
            <a:stretch>
              <a:fillRect/>
            </a:stretch>
          </p:blipFill>
          <p:spPr>
            <a:xfrm>
              <a:off x="13726128" y="3211067"/>
              <a:ext cx="2084325" cy="2112266"/>
            </a:xfrm>
            <a:prstGeom prst="rect">
              <a:avLst/>
            </a:prstGeom>
          </p:spPr>
        </p:pic>
        <p:pic>
          <p:nvPicPr>
            <p:cNvPr id="18" name="Picture 17">
              <a:extLst>
                <a:ext uri="{FF2B5EF4-FFF2-40B4-BE49-F238E27FC236}">
                  <a16:creationId xmlns:a16="http://schemas.microsoft.com/office/drawing/2014/main" id="{BB34474E-093E-0B35-E9DE-233AF55B5B06}"/>
                </a:ext>
              </a:extLst>
            </p:cNvPr>
            <p:cNvPicPr>
              <a:picLocks noChangeAspect="1"/>
            </p:cNvPicPr>
            <p:nvPr/>
          </p:nvPicPr>
          <p:blipFill>
            <a:blip r:embed="rId6"/>
            <a:stretch>
              <a:fillRect/>
            </a:stretch>
          </p:blipFill>
          <p:spPr>
            <a:xfrm flipV="1">
              <a:off x="10566400" y="5090160"/>
              <a:ext cx="1657540" cy="1569720"/>
            </a:xfrm>
            <a:prstGeom prst="rect">
              <a:avLst/>
            </a:prstGeom>
          </p:spPr>
        </p:pic>
        <p:pic>
          <p:nvPicPr>
            <p:cNvPr id="19" name="Picture 18">
              <a:extLst>
                <a:ext uri="{FF2B5EF4-FFF2-40B4-BE49-F238E27FC236}">
                  <a16:creationId xmlns:a16="http://schemas.microsoft.com/office/drawing/2014/main" id="{12DB2606-A952-06F8-BB06-C3AFDF0B6DAC}"/>
                </a:ext>
              </a:extLst>
            </p:cNvPr>
            <p:cNvPicPr>
              <a:picLocks noChangeAspect="1"/>
            </p:cNvPicPr>
            <p:nvPr/>
          </p:nvPicPr>
          <p:blipFill>
            <a:blip r:embed="rId6"/>
            <a:stretch>
              <a:fillRect/>
            </a:stretch>
          </p:blipFill>
          <p:spPr>
            <a:xfrm>
              <a:off x="11395170" y="5090160"/>
              <a:ext cx="1657540" cy="1569720"/>
            </a:xfrm>
            <a:prstGeom prst="rect">
              <a:avLst/>
            </a:prstGeom>
          </p:spPr>
        </p:pic>
        <p:pic>
          <p:nvPicPr>
            <p:cNvPr id="3" name="Picture 2">
              <a:extLst>
                <a:ext uri="{FF2B5EF4-FFF2-40B4-BE49-F238E27FC236}">
                  <a16:creationId xmlns:a16="http://schemas.microsoft.com/office/drawing/2014/main" id="{890C73AF-16BD-0CE6-BFE1-18ECDF64E36D}"/>
                </a:ext>
              </a:extLst>
            </p:cNvPr>
            <p:cNvPicPr>
              <a:picLocks noChangeAspect="1"/>
            </p:cNvPicPr>
            <p:nvPr/>
          </p:nvPicPr>
          <p:blipFill>
            <a:blip r:embed="rId7"/>
            <a:stretch>
              <a:fillRect/>
            </a:stretch>
          </p:blipFill>
          <p:spPr>
            <a:xfrm>
              <a:off x="8114950" y="3147060"/>
              <a:ext cx="2438400" cy="2080260"/>
            </a:xfrm>
            <a:prstGeom prst="rect">
              <a:avLst/>
            </a:prstGeom>
          </p:spPr>
        </p:pic>
        <p:pic>
          <p:nvPicPr>
            <p:cNvPr id="6" name="Picture 5">
              <a:extLst>
                <a:ext uri="{FF2B5EF4-FFF2-40B4-BE49-F238E27FC236}">
                  <a16:creationId xmlns:a16="http://schemas.microsoft.com/office/drawing/2014/main" id="{D904627D-B610-73FE-5A2D-1E1B9FC163E7}"/>
                </a:ext>
              </a:extLst>
            </p:cNvPr>
            <p:cNvPicPr>
              <a:picLocks noChangeAspect="1"/>
            </p:cNvPicPr>
            <p:nvPr/>
          </p:nvPicPr>
          <p:blipFill>
            <a:blip r:embed="rId8"/>
            <a:stretch>
              <a:fillRect/>
            </a:stretch>
          </p:blipFill>
          <p:spPr>
            <a:xfrm>
              <a:off x="10437970" y="6506202"/>
              <a:ext cx="2614740" cy="2438400"/>
            </a:xfrm>
            <a:prstGeom prst="rect">
              <a:avLst/>
            </a:prstGeom>
          </p:spPr>
        </p:pic>
      </p:grpSp>
    </p:spTree>
    <p:extLst>
      <p:ext uri="{BB962C8B-B14F-4D97-AF65-F5344CB8AC3E}">
        <p14:creationId xmlns:p14="http://schemas.microsoft.com/office/powerpoint/2010/main" val="415620868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404040"/>
                </a:solidFill>
                <a:latin typeface="Open Sans"/>
                <a:ea typeface="Open Sans"/>
                <a:cs typeface="Open Sans"/>
                <a:sym typeface="Open Sans"/>
              </a:rPr>
              <a:t>Man-in-the-Middle Attack</a:t>
            </a:r>
            <a:endParaRPr>
              <a:latin typeface="Open Sans"/>
              <a:ea typeface="Open Sans"/>
              <a:cs typeface="Open Sans"/>
              <a:sym typeface="Open Sans"/>
            </a:endParaRPr>
          </a:p>
        </p:txBody>
      </p:sp>
      <p:pic>
        <p:nvPicPr>
          <p:cNvPr id="210" name="Google Shape;210;p44"/>
          <p:cNvPicPr preferRelativeResize="0"/>
          <p:nvPr/>
        </p:nvPicPr>
        <p:blipFill rotWithShape="1">
          <a:blip r:embed="rId3">
            <a:alphaModFix/>
          </a:blip>
          <a:srcRect/>
          <a:stretch/>
        </p:blipFill>
        <p:spPr>
          <a:xfrm>
            <a:off x="4913947" y="760639"/>
            <a:ext cx="6474444" cy="365760"/>
          </a:xfrm>
          <a:prstGeom prst="rect">
            <a:avLst/>
          </a:prstGeom>
          <a:noFill/>
          <a:ln>
            <a:noFill/>
          </a:ln>
        </p:spPr>
      </p:pic>
      <p:pic>
        <p:nvPicPr>
          <p:cNvPr id="2" name="Picture 1">
            <a:extLst>
              <a:ext uri="{FF2B5EF4-FFF2-40B4-BE49-F238E27FC236}">
                <a16:creationId xmlns:a16="http://schemas.microsoft.com/office/drawing/2014/main" id="{9311DAE4-E083-0F5A-0AAC-6600119853C2}"/>
              </a:ext>
            </a:extLst>
          </p:cNvPr>
          <p:cNvPicPr>
            <a:picLocks noChangeAspect="1"/>
          </p:cNvPicPr>
          <p:nvPr/>
        </p:nvPicPr>
        <p:blipFill>
          <a:blip r:embed="rId4"/>
          <a:stretch>
            <a:fillRect/>
          </a:stretch>
        </p:blipFill>
        <p:spPr>
          <a:xfrm>
            <a:off x="1431925" y="3116609"/>
            <a:ext cx="5683513" cy="3306198"/>
          </a:xfrm>
          <a:prstGeom prst="rect">
            <a:avLst/>
          </a:prstGeom>
        </p:spPr>
      </p:pic>
      <p:sp>
        <p:nvSpPr>
          <p:cNvPr id="5" name="Google Shape;582;ge961dd843d_0_334">
            <a:extLst>
              <a:ext uri="{FF2B5EF4-FFF2-40B4-BE49-F238E27FC236}">
                <a16:creationId xmlns:a16="http://schemas.microsoft.com/office/drawing/2014/main" id="{A4C21A22-11EE-7842-2F55-44855E2D54FC}"/>
              </a:ext>
            </a:extLst>
          </p:cNvPr>
          <p:cNvSpPr/>
          <p:nvPr/>
        </p:nvSpPr>
        <p:spPr>
          <a:xfrm>
            <a:off x="7918895" y="2034223"/>
            <a:ext cx="6905180" cy="6659880"/>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buFont typeface="Arial" panose="020B0604020202020204" pitchFamily="34" charset="0"/>
              <a:buChar char="•"/>
            </a:pPr>
            <a:r>
              <a:rPr lang="en-GB" sz="2200">
                <a:solidFill>
                  <a:srgbClr val="3F3F3F"/>
                </a:solidFill>
                <a:latin typeface="Open Sans"/>
                <a:ea typeface="Open Sans"/>
                <a:cs typeface="Open Sans"/>
              </a:rPr>
              <a:t>MITM generally occurs when an attacker is able to place himself in the middle of two other hosts that are communicating.</a:t>
            </a:r>
          </a:p>
          <a:p>
            <a:pPr marL="342900" lvl="0" indent="-342900">
              <a:buFont typeface="Arial" panose="020B0604020202020204" pitchFamily="34" charset="0"/>
              <a:buChar char="•"/>
            </a:pPr>
            <a:endParaRPr lang="en-IN" sz="2200">
              <a:solidFill>
                <a:srgbClr val="3F3F3F"/>
              </a:solidFill>
              <a:latin typeface="Open Sans"/>
              <a:ea typeface="Open Sans"/>
              <a:cs typeface="Open Sans"/>
            </a:endParaRPr>
          </a:p>
          <a:p>
            <a:pPr marL="342900" lvl="0" indent="-342900">
              <a:buFont typeface="Arial" panose="020B0604020202020204" pitchFamily="34" charset="0"/>
              <a:buChar char="•"/>
            </a:pPr>
            <a:r>
              <a:rPr lang="en-GB" sz="2200">
                <a:solidFill>
                  <a:srgbClr val="3F3F3F"/>
                </a:solidFill>
                <a:latin typeface="Open Sans"/>
                <a:ea typeface="Open Sans"/>
                <a:cs typeface="Open Sans"/>
              </a:rPr>
              <a:t>It is done by ensuring that all communication going to or from the target host is routed through the attacker’s host.</a:t>
            </a:r>
          </a:p>
          <a:p>
            <a:pPr marL="342900" lvl="0" indent="-342900">
              <a:buFont typeface="Arial" panose="020B0604020202020204" pitchFamily="34" charset="0"/>
              <a:buChar char="•"/>
            </a:pPr>
            <a:endParaRPr lang="en-IN" sz="2200">
              <a:solidFill>
                <a:srgbClr val="3F3F3F"/>
              </a:solidFill>
              <a:latin typeface="Open Sans"/>
              <a:ea typeface="Open Sans"/>
              <a:cs typeface="Open Sans"/>
            </a:endParaRPr>
          </a:p>
          <a:p>
            <a:pPr marL="342900" lvl="0" indent="-342900">
              <a:buFont typeface="Arial" panose="020B0604020202020204" pitchFamily="34" charset="0"/>
              <a:buChar char="•"/>
            </a:pPr>
            <a:r>
              <a:rPr lang="en-GB" sz="2200">
                <a:solidFill>
                  <a:srgbClr val="3F3F3F"/>
                </a:solidFill>
                <a:latin typeface="Open Sans"/>
                <a:ea typeface="Open Sans"/>
                <a:cs typeface="Open Sans"/>
              </a:rPr>
              <a:t>The attacker can </a:t>
            </a:r>
            <a:r>
              <a:rPr lang="en-US" sz="2200">
                <a:solidFill>
                  <a:srgbClr val="3F3F3F"/>
                </a:solidFill>
                <a:latin typeface="Open Sans"/>
                <a:ea typeface="Open Sans"/>
                <a:cs typeface="Open Sans"/>
              </a:rPr>
              <a:t>observe all traffic before relaying it and </a:t>
            </a:r>
            <a:r>
              <a:rPr lang="en-GB" sz="2200">
                <a:solidFill>
                  <a:srgbClr val="3F3F3F"/>
                </a:solidFill>
                <a:latin typeface="Open Sans"/>
                <a:ea typeface="Open Sans"/>
                <a:cs typeface="Open Sans"/>
              </a:rPr>
              <a:t>modify or block it.</a:t>
            </a:r>
          </a:p>
          <a:p>
            <a:pPr marL="342900" lvl="0" indent="-342900">
              <a:buFont typeface="Arial" panose="020B0604020202020204" pitchFamily="34" charset="0"/>
              <a:buChar char="•"/>
            </a:pPr>
            <a:endParaRPr lang="en-IN" sz="2200">
              <a:solidFill>
                <a:srgbClr val="3F3F3F"/>
              </a:solidFill>
              <a:latin typeface="Open Sans"/>
              <a:ea typeface="Open Sans"/>
              <a:cs typeface="Open Sans"/>
            </a:endParaRPr>
          </a:p>
          <a:p>
            <a:pPr marL="342900" lvl="0" indent="-342900">
              <a:buFont typeface="Arial" panose="020B0604020202020204" pitchFamily="34" charset="0"/>
              <a:buChar char="•"/>
            </a:pPr>
            <a:r>
              <a:rPr lang="en-GB" sz="2200">
                <a:solidFill>
                  <a:srgbClr val="3F3F3F"/>
                </a:solidFill>
                <a:latin typeface="Open Sans"/>
                <a:ea typeface="Open Sans"/>
                <a:cs typeface="Open Sans"/>
              </a:rPr>
              <a:t>To the target host, it appears that communication is occurring normally since all expected replies are received</a:t>
            </a:r>
            <a:r>
              <a:rPr lang="en-US" sz="2200">
                <a:solidFill>
                  <a:srgbClr val="3F3F3F"/>
                </a:solidFill>
                <a:latin typeface="Open Sans"/>
                <a:ea typeface="Open Sans"/>
                <a:cs typeface="Open Sans"/>
              </a:rPr>
              <a:t>.</a:t>
            </a:r>
            <a:endParaRPr lang="en-IN" sz="2200">
              <a:solidFill>
                <a:srgbClr val="3F3F3F"/>
              </a:solidFill>
              <a:latin typeface="Open Sans"/>
              <a:ea typeface="Open Sans"/>
              <a:cs typeface="Open Sans"/>
            </a:endParaRPr>
          </a:p>
        </p:txBody>
      </p:sp>
    </p:spTree>
    <p:extLst>
      <p:ext uri="{BB962C8B-B14F-4D97-AF65-F5344CB8AC3E}">
        <p14:creationId xmlns:p14="http://schemas.microsoft.com/office/powerpoint/2010/main" val="38611556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404040"/>
                </a:solidFill>
                <a:latin typeface="Open Sans"/>
                <a:ea typeface="Open Sans"/>
                <a:cs typeface="Open Sans"/>
                <a:sym typeface="Open Sans"/>
              </a:rPr>
              <a:t>Man-in-the-Browser Attack</a:t>
            </a:r>
            <a:endParaRPr>
              <a:latin typeface="Open Sans"/>
              <a:ea typeface="Open Sans"/>
              <a:cs typeface="Open Sans"/>
              <a:sym typeface="Open Sans"/>
            </a:endParaRPr>
          </a:p>
        </p:txBody>
      </p:sp>
      <p:pic>
        <p:nvPicPr>
          <p:cNvPr id="210" name="Google Shape;210;p44"/>
          <p:cNvPicPr preferRelativeResize="0"/>
          <p:nvPr/>
        </p:nvPicPr>
        <p:blipFill rotWithShape="1">
          <a:blip r:embed="rId3">
            <a:alphaModFix/>
          </a:blip>
          <a:srcRect/>
          <a:stretch/>
        </p:blipFill>
        <p:spPr>
          <a:xfrm>
            <a:off x="4913947" y="760639"/>
            <a:ext cx="6474444" cy="365760"/>
          </a:xfrm>
          <a:prstGeom prst="rect">
            <a:avLst/>
          </a:prstGeom>
          <a:noFill/>
          <a:ln>
            <a:noFill/>
          </a:ln>
        </p:spPr>
      </p:pic>
      <p:sp>
        <p:nvSpPr>
          <p:cNvPr id="7" name="Google Shape;582;ge961dd843d_0_334">
            <a:extLst>
              <a:ext uri="{FF2B5EF4-FFF2-40B4-BE49-F238E27FC236}">
                <a16:creationId xmlns:a16="http://schemas.microsoft.com/office/drawing/2014/main" id="{7A0387C6-6799-57E6-B9CD-2F05A951ADE5}"/>
              </a:ext>
            </a:extLst>
          </p:cNvPr>
          <p:cNvSpPr/>
          <p:nvPr/>
        </p:nvSpPr>
        <p:spPr>
          <a:xfrm>
            <a:off x="8224980" y="2412427"/>
            <a:ext cx="7269480" cy="6163162"/>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endParaRPr lang="en-US" sz="1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The first element is a malware attack that places a Trojan element that can act as a proxy on the target machine. </a:t>
            </a:r>
          </a:p>
          <a:p>
            <a:pPr marL="342900" indent="-342900">
              <a:buFont typeface="Arial" panose="020B0604020202020204" pitchFamily="34" charset="0"/>
              <a:buChar char="•"/>
            </a:pPr>
            <a:endParaRPr lang="en-IN" sz="2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This malware changes browser behavior through browser helper objects or extensions. </a:t>
            </a:r>
          </a:p>
          <a:p>
            <a:pPr marL="342900" indent="-342900">
              <a:buFont typeface="Arial" panose="020B0604020202020204" pitchFamily="34" charset="0"/>
              <a:buChar char="•"/>
            </a:pPr>
            <a:endParaRPr lang="en-IN" sz="2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When a user connects to their bank, the malware recognizes the target (a financial transaction) and injects itself into the conversation’s stream. </a:t>
            </a:r>
          </a:p>
          <a:p>
            <a:pPr marL="342900" indent="-342900">
              <a:buFont typeface="Arial" panose="020B0604020202020204" pitchFamily="34" charset="0"/>
              <a:buChar char="•"/>
            </a:pPr>
            <a:endParaRPr lang="en-IN" sz="2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When the user approves a transfer, the malware intercepts the user’s keystrokes and modifies them to perform a different transaction. </a:t>
            </a:r>
          </a:p>
        </p:txBody>
      </p:sp>
      <p:grpSp>
        <p:nvGrpSpPr>
          <p:cNvPr id="2" name="Group 1">
            <a:extLst>
              <a:ext uri="{FF2B5EF4-FFF2-40B4-BE49-F238E27FC236}">
                <a16:creationId xmlns:a16="http://schemas.microsoft.com/office/drawing/2014/main" id="{5DCE9583-81A9-EF6F-1E27-12E47492EBCF}"/>
              </a:ext>
            </a:extLst>
          </p:cNvPr>
          <p:cNvGrpSpPr/>
          <p:nvPr/>
        </p:nvGrpSpPr>
        <p:grpSpPr>
          <a:xfrm>
            <a:off x="1438093" y="3720457"/>
            <a:ext cx="6227840" cy="2321585"/>
            <a:chOff x="8370603" y="4338295"/>
            <a:chExt cx="7535687" cy="2321585"/>
          </a:xfrm>
        </p:grpSpPr>
        <p:pic>
          <p:nvPicPr>
            <p:cNvPr id="3" name="Picture 2">
              <a:extLst>
                <a:ext uri="{FF2B5EF4-FFF2-40B4-BE49-F238E27FC236}">
                  <a16:creationId xmlns:a16="http://schemas.microsoft.com/office/drawing/2014/main" id="{E37087D7-FD3E-74C8-9368-C223F93BBEEB}"/>
                </a:ext>
              </a:extLst>
            </p:cNvPr>
            <p:cNvPicPr>
              <a:picLocks noChangeAspect="1"/>
            </p:cNvPicPr>
            <p:nvPr/>
          </p:nvPicPr>
          <p:blipFill>
            <a:blip r:embed="rId4"/>
            <a:stretch>
              <a:fillRect/>
            </a:stretch>
          </p:blipFill>
          <p:spPr>
            <a:xfrm>
              <a:off x="14340839" y="4876800"/>
              <a:ext cx="1565451" cy="1630680"/>
            </a:xfrm>
            <a:prstGeom prst="rect">
              <a:avLst/>
            </a:prstGeom>
          </p:spPr>
        </p:pic>
        <p:pic>
          <p:nvPicPr>
            <p:cNvPr id="6" name="Picture 5">
              <a:extLst>
                <a:ext uri="{FF2B5EF4-FFF2-40B4-BE49-F238E27FC236}">
                  <a16:creationId xmlns:a16="http://schemas.microsoft.com/office/drawing/2014/main" id="{B1E01769-87B2-1DE5-AC15-F63C0C3A47CE}"/>
                </a:ext>
              </a:extLst>
            </p:cNvPr>
            <p:cNvPicPr>
              <a:picLocks noChangeAspect="1"/>
            </p:cNvPicPr>
            <p:nvPr/>
          </p:nvPicPr>
          <p:blipFill>
            <a:blip r:embed="rId5"/>
            <a:stretch>
              <a:fillRect/>
            </a:stretch>
          </p:blipFill>
          <p:spPr>
            <a:xfrm>
              <a:off x="8370603" y="4678680"/>
              <a:ext cx="2344353" cy="1630680"/>
            </a:xfrm>
            <a:prstGeom prst="rect">
              <a:avLst/>
            </a:prstGeom>
          </p:spPr>
        </p:pic>
        <p:pic>
          <p:nvPicPr>
            <p:cNvPr id="14" name="Picture 13">
              <a:extLst>
                <a:ext uri="{FF2B5EF4-FFF2-40B4-BE49-F238E27FC236}">
                  <a16:creationId xmlns:a16="http://schemas.microsoft.com/office/drawing/2014/main" id="{404FC0A3-D640-F03E-1754-CF7376AEB2E1}"/>
                </a:ext>
              </a:extLst>
            </p:cNvPr>
            <p:cNvPicPr>
              <a:picLocks noChangeAspect="1"/>
            </p:cNvPicPr>
            <p:nvPr/>
          </p:nvPicPr>
          <p:blipFill>
            <a:blip r:embed="rId6"/>
            <a:stretch>
              <a:fillRect/>
            </a:stretch>
          </p:blipFill>
          <p:spPr>
            <a:xfrm>
              <a:off x="10714956" y="5029200"/>
              <a:ext cx="3383279" cy="1630680"/>
            </a:xfrm>
            <a:prstGeom prst="rect">
              <a:avLst/>
            </a:prstGeom>
          </p:spPr>
        </p:pic>
        <p:pic>
          <p:nvPicPr>
            <p:cNvPr id="16" name="Picture 15">
              <a:extLst>
                <a:ext uri="{FF2B5EF4-FFF2-40B4-BE49-F238E27FC236}">
                  <a16:creationId xmlns:a16="http://schemas.microsoft.com/office/drawing/2014/main" id="{0F6BF333-AD7F-6C2F-B40D-54113A2DD8FB}"/>
                </a:ext>
              </a:extLst>
            </p:cNvPr>
            <p:cNvPicPr>
              <a:picLocks noChangeAspect="1"/>
            </p:cNvPicPr>
            <p:nvPr/>
          </p:nvPicPr>
          <p:blipFill>
            <a:blip r:embed="rId7"/>
            <a:stretch>
              <a:fillRect/>
            </a:stretch>
          </p:blipFill>
          <p:spPr>
            <a:xfrm>
              <a:off x="11753883" y="4338295"/>
              <a:ext cx="1139157" cy="1155725"/>
            </a:xfrm>
            <a:prstGeom prst="rect">
              <a:avLst/>
            </a:prstGeom>
          </p:spPr>
        </p:pic>
      </p:grpSp>
    </p:spTree>
    <p:extLst>
      <p:ext uri="{BB962C8B-B14F-4D97-AF65-F5344CB8AC3E}">
        <p14:creationId xmlns:p14="http://schemas.microsoft.com/office/powerpoint/2010/main" val="345264155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14EC24C-B5D5-7502-C1A0-6F234888FE88}"/>
              </a:ext>
            </a:extLst>
          </p:cNvPr>
          <p:cNvGrpSpPr/>
          <p:nvPr/>
        </p:nvGrpSpPr>
        <p:grpSpPr>
          <a:xfrm>
            <a:off x="5355168" y="2360715"/>
            <a:ext cx="5545667" cy="5680640"/>
            <a:chOff x="5077884" y="1764247"/>
            <a:chExt cx="6100234" cy="6873576"/>
          </a:xfrm>
        </p:grpSpPr>
        <p:sp>
          <p:nvSpPr>
            <p:cNvPr id="59" name="Freeform 58">
              <a:extLst>
                <a:ext uri="{FF2B5EF4-FFF2-40B4-BE49-F238E27FC236}">
                  <a16:creationId xmlns:a16="http://schemas.microsoft.com/office/drawing/2014/main" id="{446FD7EF-6926-BB4F-A8BC-BF8F596DB344}"/>
                </a:ext>
              </a:extLst>
            </p:cNvPr>
            <p:cNvSpPr/>
            <p:nvPr/>
          </p:nvSpPr>
          <p:spPr>
            <a:xfrm>
              <a:off x="5594212" y="1764247"/>
              <a:ext cx="3551731" cy="2739315"/>
            </a:xfrm>
            <a:custGeom>
              <a:avLst/>
              <a:gdLst>
                <a:gd name="connsiteX0" fmla="*/ 3686383 w 5327597"/>
                <a:gd name="connsiteY0" fmla="*/ 0 h 4108972"/>
                <a:gd name="connsiteX1" fmla="*/ 5327597 w 5327597"/>
                <a:gd name="connsiteY1" fmla="*/ 2039909 h 4108972"/>
                <a:gd name="connsiteX2" fmla="*/ 3686383 w 5327597"/>
                <a:gd name="connsiteY2" fmla="*/ 4079818 h 4108972"/>
                <a:gd name="connsiteX3" fmla="*/ 3686383 w 5327597"/>
                <a:gd name="connsiteY3" fmla="*/ 3510357 h 4108972"/>
                <a:gd name="connsiteX4" fmla="*/ 3632441 w 5327597"/>
                <a:gd name="connsiteY4" fmla="*/ 3513081 h 4108972"/>
                <a:gd name="connsiteX5" fmla="*/ 2543596 w 5327597"/>
                <a:gd name="connsiteY5" fmla="*/ 4088237 h 4108972"/>
                <a:gd name="connsiteX6" fmla="*/ 2527896 w 5327597"/>
                <a:gd name="connsiteY6" fmla="*/ 4108972 h 4108972"/>
                <a:gd name="connsiteX7" fmla="*/ 1833994 w 5327597"/>
                <a:gd name="connsiteY7" fmla="*/ 2318273 h 4108972"/>
                <a:gd name="connsiteX8" fmla="*/ 0 w 5327597"/>
                <a:gd name="connsiteY8" fmla="*/ 2602797 h 4108972"/>
                <a:gd name="connsiteX9" fmla="*/ 6877 w 5327597"/>
                <a:gd name="connsiteY9" fmla="*/ 2592068 h 4108972"/>
                <a:gd name="connsiteX10" fmla="*/ 3565246 w 5327597"/>
                <a:gd name="connsiteY10" fmla="*/ 580870 h 4108972"/>
                <a:gd name="connsiteX11" fmla="*/ 3686383 w 5327597"/>
                <a:gd name="connsiteY11" fmla="*/ 577807 h 41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27597" h="4108972">
                  <a:moveTo>
                    <a:pt x="3686383" y="0"/>
                  </a:moveTo>
                  <a:lnTo>
                    <a:pt x="5327597" y="2039909"/>
                  </a:lnTo>
                  <a:lnTo>
                    <a:pt x="3686383" y="4079818"/>
                  </a:lnTo>
                  <a:lnTo>
                    <a:pt x="3686383" y="3510357"/>
                  </a:lnTo>
                  <a:lnTo>
                    <a:pt x="3632441" y="3513081"/>
                  </a:lnTo>
                  <a:cubicBezTo>
                    <a:pt x="3196819" y="3557321"/>
                    <a:pt x="2811428" y="3771481"/>
                    <a:pt x="2543596" y="4088237"/>
                  </a:cubicBezTo>
                  <a:lnTo>
                    <a:pt x="2527896" y="4108972"/>
                  </a:lnTo>
                  <a:lnTo>
                    <a:pt x="1833994" y="2318273"/>
                  </a:lnTo>
                  <a:lnTo>
                    <a:pt x="0" y="2602797"/>
                  </a:lnTo>
                  <a:lnTo>
                    <a:pt x="6877" y="2592068"/>
                  </a:lnTo>
                  <a:cubicBezTo>
                    <a:pt x="787960" y="1435914"/>
                    <a:pt x="2083624" y="655974"/>
                    <a:pt x="3565246" y="580870"/>
                  </a:cubicBezTo>
                  <a:lnTo>
                    <a:pt x="3686383" y="5778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33"/>
            </a:p>
          </p:txBody>
        </p:sp>
        <p:sp>
          <p:nvSpPr>
            <p:cNvPr id="90" name="Freeform 89">
              <a:extLst>
                <a:ext uri="{FF2B5EF4-FFF2-40B4-BE49-F238E27FC236}">
                  <a16:creationId xmlns:a16="http://schemas.microsoft.com/office/drawing/2014/main" id="{E960FBD7-7611-F043-A5C0-98C42DD75383}"/>
                </a:ext>
              </a:extLst>
            </p:cNvPr>
            <p:cNvSpPr/>
            <p:nvPr/>
          </p:nvSpPr>
          <p:spPr>
            <a:xfrm>
              <a:off x="8348284" y="2140229"/>
              <a:ext cx="2692894" cy="2824456"/>
            </a:xfrm>
            <a:custGeom>
              <a:avLst/>
              <a:gdLst>
                <a:gd name="connsiteX0" fmla="*/ 39215 w 4039341"/>
                <a:gd name="connsiteY0" fmla="*/ 0 h 4236684"/>
                <a:gd name="connsiteX1" fmla="*/ 188984 w 4039341"/>
                <a:gd name="connsiteY1" fmla="*/ 12100 h 4236684"/>
                <a:gd name="connsiteX2" fmla="*/ 3471808 w 4039341"/>
                <a:gd name="connsiteY2" fmla="*/ 2001036 h 4236684"/>
                <a:gd name="connsiteX3" fmla="*/ 3528904 w 4039341"/>
                <a:gd name="connsiteY3" fmla="*/ 2090097 h 4236684"/>
                <a:gd name="connsiteX4" fmla="*/ 4039341 w 4039341"/>
                <a:gd name="connsiteY4" fmla="*/ 1795396 h 4236684"/>
                <a:gd name="connsiteX5" fmla="*/ 3093334 w 4039341"/>
                <a:gd name="connsiteY5" fmla="*/ 4236684 h 4236684"/>
                <a:gd name="connsiteX6" fmla="*/ 506114 w 4039341"/>
                <a:gd name="connsiteY6" fmla="*/ 3835305 h 4236684"/>
                <a:gd name="connsiteX7" fmla="*/ 983313 w 4039341"/>
                <a:gd name="connsiteY7" fmla="*/ 3559794 h 4236684"/>
                <a:gd name="connsiteX8" fmla="*/ 949325 w 4039341"/>
                <a:gd name="connsiteY8" fmla="*/ 3514271 h 4236684"/>
                <a:gd name="connsiteX9" fmla="*/ 29668 w 4039341"/>
                <a:gd name="connsiteY9" fmla="*/ 2951216 h 4236684"/>
                <a:gd name="connsiteX10" fmla="*/ 0 w 4039341"/>
                <a:gd name="connsiteY10" fmla="*/ 2946499 h 4236684"/>
                <a:gd name="connsiteX11" fmla="*/ 1204914 w 4039341"/>
                <a:gd name="connsiteY11" fmla="*/ 1448878 h 42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341" h="4236684">
                  <a:moveTo>
                    <a:pt x="39215" y="0"/>
                  </a:moveTo>
                  <a:lnTo>
                    <a:pt x="188984" y="12100"/>
                  </a:lnTo>
                  <a:cubicBezTo>
                    <a:pt x="1555009" y="163904"/>
                    <a:pt x="2739543" y="917142"/>
                    <a:pt x="3471808" y="2001036"/>
                  </a:cubicBezTo>
                  <a:lnTo>
                    <a:pt x="3528904" y="2090097"/>
                  </a:lnTo>
                  <a:lnTo>
                    <a:pt x="4039341" y="1795396"/>
                  </a:lnTo>
                  <a:lnTo>
                    <a:pt x="3093334" y="4236684"/>
                  </a:lnTo>
                  <a:lnTo>
                    <a:pt x="506114" y="3835305"/>
                  </a:lnTo>
                  <a:lnTo>
                    <a:pt x="983313" y="3559794"/>
                  </a:lnTo>
                  <a:lnTo>
                    <a:pt x="949325" y="3514271"/>
                  </a:lnTo>
                  <a:cubicBezTo>
                    <a:pt x="718663" y="3233923"/>
                    <a:pt x="397077" y="3031204"/>
                    <a:pt x="29668" y="2951216"/>
                  </a:cubicBezTo>
                  <a:lnTo>
                    <a:pt x="0" y="2946499"/>
                  </a:lnTo>
                  <a:lnTo>
                    <a:pt x="1204914" y="144887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33"/>
            </a:p>
          </p:txBody>
        </p:sp>
        <p:sp>
          <p:nvSpPr>
            <p:cNvPr id="91" name="Freeform 90">
              <a:extLst>
                <a:ext uri="{FF2B5EF4-FFF2-40B4-BE49-F238E27FC236}">
                  <a16:creationId xmlns:a16="http://schemas.microsoft.com/office/drawing/2014/main" id="{4906DF52-A061-4342-8B82-32C1537BF64E}"/>
                </a:ext>
              </a:extLst>
            </p:cNvPr>
            <p:cNvSpPr/>
            <p:nvPr/>
          </p:nvSpPr>
          <p:spPr>
            <a:xfrm>
              <a:off x="8808108" y="3827859"/>
              <a:ext cx="2370010" cy="3187527"/>
            </a:xfrm>
            <a:custGeom>
              <a:avLst/>
              <a:gdLst>
                <a:gd name="connsiteX0" fmla="*/ 3066445 w 3555015"/>
                <a:gd name="connsiteY0" fmla="*/ 0 h 4781291"/>
                <a:gd name="connsiteX1" fmla="*/ 3127652 w 3555015"/>
                <a:gd name="connsiteY1" fmla="*/ 121322 h 4781291"/>
                <a:gd name="connsiteX2" fmla="*/ 3555015 w 3555015"/>
                <a:gd name="connsiteY2" fmla="*/ 2054677 h 4781291"/>
                <a:gd name="connsiteX3" fmla="*/ 3127652 w 3555015"/>
                <a:gd name="connsiteY3" fmla="*/ 3988033 h 4781291"/>
                <a:gd name="connsiteX4" fmla="*/ 3066031 w 3555015"/>
                <a:gd name="connsiteY4" fmla="*/ 4110176 h 4781291"/>
                <a:gd name="connsiteX5" fmla="*/ 3533227 w 3555015"/>
                <a:gd name="connsiteY5" fmla="*/ 4379912 h 4781291"/>
                <a:gd name="connsiteX6" fmla="*/ 946006 w 3555015"/>
                <a:gd name="connsiteY6" fmla="*/ 4781291 h 4781291"/>
                <a:gd name="connsiteX7" fmla="*/ 0 w 3555015"/>
                <a:gd name="connsiteY7" fmla="*/ 2340003 h 4781291"/>
                <a:gd name="connsiteX8" fmla="*/ 516821 w 3555015"/>
                <a:gd name="connsiteY8" fmla="*/ 2638390 h 4781291"/>
                <a:gd name="connsiteX9" fmla="*/ 551368 w 3555015"/>
                <a:gd name="connsiteY9" fmla="*/ 2544001 h 4781291"/>
                <a:gd name="connsiteX10" fmla="*/ 625347 w 3555015"/>
                <a:gd name="connsiteY10" fmla="*/ 2054677 h 4781291"/>
                <a:gd name="connsiteX11" fmla="*/ 551368 w 3555015"/>
                <a:gd name="connsiteY11" fmla="*/ 1565354 h 4781291"/>
                <a:gd name="connsiteX12" fmla="*/ 505153 w 3555015"/>
                <a:gd name="connsiteY12" fmla="*/ 1439085 h 4781291"/>
                <a:gd name="connsiteX13" fmla="*/ 2395173 w 3555015"/>
                <a:gd name="connsiteY13" fmla="*/ 1732301 h 478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5015" h="4781291">
                  <a:moveTo>
                    <a:pt x="3066445" y="0"/>
                  </a:moveTo>
                  <a:lnTo>
                    <a:pt x="3127652" y="121322"/>
                  </a:lnTo>
                  <a:cubicBezTo>
                    <a:pt x="3401862" y="708605"/>
                    <a:pt x="3555015" y="1363756"/>
                    <a:pt x="3555015" y="2054677"/>
                  </a:cubicBezTo>
                  <a:cubicBezTo>
                    <a:pt x="3555015" y="2745599"/>
                    <a:pt x="3401862" y="3400749"/>
                    <a:pt x="3127652" y="3988033"/>
                  </a:cubicBezTo>
                  <a:lnTo>
                    <a:pt x="3066031" y="4110176"/>
                  </a:lnTo>
                  <a:lnTo>
                    <a:pt x="3533227" y="4379912"/>
                  </a:lnTo>
                  <a:lnTo>
                    <a:pt x="946006" y="4781291"/>
                  </a:lnTo>
                  <a:lnTo>
                    <a:pt x="0" y="2340003"/>
                  </a:lnTo>
                  <a:lnTo>
                    <a:pt x="516821" y="2638390"/>
                  </a:lnTo>
                  <a:lnTo>
                    <a:pt x="551368" y="2544001"/>
                  </a:lnTo>
                  <a:cubicBezTo>
                    <a:pt x="599447" y="2389424"/>
                    <a:pt x="625347" y="2225075"/>
                    <a:pt x="625347" y="2054677"/>
                  </a:cubicBezTo>
                  <a:cubicBezTo>
                    <a:pt x="625347" y="1884279"/>
                    <a:pt x="599447" y="1719931"/>
                    <a:pt x="551368" y="1565354"/>
                  </a:cubicBezTo>
                  <a:lnTo>
                    <a:pt x="505153" y="1439085"/>
                  </a:lnTo>
                  <a:lnTo>
                    <a:pt x="2395173" y="173230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33"/>
            </a:p>
          </p:txBody>
        </p:sp>
        <p:sp>
          <p:nvSpPr>
            <p:cNvPr id="58" name="Freeform 57">
              <a:extLst>
                <a:ext uri="{FF2B5EF4-FFF2-40B4-BE49-F238E27FC236}">
                  <a16:creationId xmlns:a16="http://schemas.microsoft.com/office/drawing/2014/main" id="{54737C61-7D6C-FC4F-9709-2EC988B2C307}"/>
                </a:ext>
              </a:extLst>
            </p:cNvPr>
            <p:cNvSpPr/>
            <p:nvPr/>
          </p:nvSpPr>
          <p:spPr>
            <a:xfrm>
              <a:off x="5077884" y="3309762"/>
              <a:ext cx="2369661" cy="3246406"/>
            </a:xfrm>
            <a:custGeom>
              <a:avLst/>
              <a:gdLst>
                <a:gd name="connsiteX0" fmla="*/ 2608485 w 3554492"/>
                <a:gd name="connsiteY0" fmla="*/ 0 h 4869609"/>
                <a:gd name="connsiteX1" fmla="*/ 3554492 w 3554492"/>
                <a:gd name="connsiteY1" fmla="*/ 2441288 h 4869609"/>
                <a:gd name="connsiteX2" fmla="*/ 3072590 w 3554492"/>
                <a:gd name="connsiteY2" fmla="*/ 2163062 h 4869609"/>
                <a:gd name="connsiteX3" fmla="*/ 3058980 w 3554492"/>
                <a:gd name="connsiteY3" fmla="*/ 2191315 h 4869609"/>
                <a:gd name="connsiteX4" fmla="*/ 2929668 w 3554492"/>
                <a:gd name="connsiteY4" fmla="*/ 2831820 h 4869609"/>
                <a:gd name="connsiteX5" fmla="*/ 3003647 w 3554492"/>
                <a:gd name="connsiteY5" fmla="*/ 3321143 h 4869609"/>
                <a:gd name="connsiteX6" fmla="*/ 3034778 w 3554492"/>
                <a:gd name="connsiteY6" fmla="*/ 3406202 h 4869609"/>
                <a:gd name="connsiteX7" fmla="*/ 1159839 w 3554492"/>
                <a:gd name="connsiteY7" fmla="*/ 3115326 h 4869609"/>
                <a:gd name="connsiteX8" fmla="*/ 480050 w 3554492"/>
                <a:gd name="connsiteY8" fmla="*/ 4869609 h 4869609"/>
                <a:gd name="connsiteX9" fmla="*/ 427363 w 3554492"/>
                <a:gd name="connsiteY9" fmla="*/ 4765176 h 4869609"/>
                <a:gd name="connsiteX10" fmla="*/ 0 w 3554492"/>
                <a:gd name="connsiteY10" fmla="*/ 2831820 h 4869609"/>
                <a:gd name="connsiteX11" fmla="*/ 427363 w 3554492"/>
                <a:gd name="connsiteY11" fmla="*/ 898465 h 4869609"/>
                <a:gd name="connsiteX12" fmla="*/ 529971 w 3554492"/>
                <a:gd name="connsiteY12" fmla="*/ 695080 h 4869609"/>
                <a:gd name="connsiteX13" fmla="*/ 21266 w 3554492"/>
                <a:gd name="connsiteY13" fmla="*/ 401379 h 486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4492" h="4869609">
                  <a:moveTo>
                    <a:pt x="2608485" y="0"/>
                  </a:moveTo>
                  <a:lnTo>
                    <a:pt x="3554492" y="2441288"/>
                  </a:lnTo>
                  <a:lnTo>
                    <a:pt x="3072590" y="2163062"/>
                  </a:lnTo>
                  <a:lnTo>
                    <a:pt x="3058980" y="2191315"/>
                  </a:lnTo>
                  <a:cubicBezTo>
                    <a:pt x="2975713" y="2388181"/>
                    <a:pt x="2929668" y="2604623"/>
                    <a:pt x="2929668" y="2831820"/>
                  </a:cubicBezTo>
                  <a:cubicBezTo>
                    <a:pt x="2929668" y="3002218"/>
                    <a:pt x="2955568" y="3166567"/>
                    <a:pt x="3003647" y="3321143"/>
                  </a:cubicBezTo>
                  <a:lnTo>
                    <a:pt x="3034778" y="3406202"/>
                  </a:lnTo>
                  <a:lnTo>
                    <a:pt x="1159839" y="3115326"/>
                  </a:lnTo>
                  <a:lnTo>
                    <a:pt x="480050" y="4869609"/>
                  </a:lnTo>
                  <a:lnTo>
                    <a:pt x="427363" y="4765176"/>
                  </a:lnTo>
                  <a:cubicBezTo>
                    <a:pt x="153154" y="4177892"/>
                    <a:pt x="0" y="3522742"/>
                    <a:pt x="0" y="2831820"/>
                  </a:cubicBezTo>
                  <a:cubicBezTo>
                    <a:pt x="0" y="2140899"/>
                    <a:pt x="153154" y="1485748"/>
                    <a:pt x="427363" y="898465"/>
                  </a:cubicBezTo>
                  <a:lnTo>
                    <a:pt x="529971" y="695080"/>
                  </a:lnTo>
                  <a:lnTo>
                    <a:pt x="21266" y="4013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33"/>
            </a:p>
          </p:txBody>
        </p:sp>
        <p:sp>
          <p:nvSpPr>
            <p:cNvPr id="57" name="Freeform 56">
              <a:extLst>
                <a:ext uri="{FF2B5EF4-FFF2-40B4-BE49-F238E27FC236}">
                  <a16:creationId xmlns:a16="http://schemas.microsoft.com/office/drawing/2014/main" id="{77E24C7F-EC78-1E48-85A3-E58C42D1BF14}"/>
                </a:ext>
              </a:extLst>
            </p:cNvPr>
            <p:cNvSpPr/>
            <p:nvPr/>
          </p:nvSpPr>
          <p:spPr>
            <a:xfrm>
              <a:off x="5220440" y="5386645"/>
              <a:ext cx="2697735" cy="2849899"/>
            </a:xfrm>
            <a:custGeom>
              <a:avLst/>
              <a:gdLst>
                <a:gd name="connsiteX0" fmla="*/ 946006 w 4046603"/>
                <a:gd name="connsiteY0" fmla="*/ 0 h 4274848"/>
                <a:gd name="connsiteX1" fmla="*/ 3533227 w 4046603"/>
                <a:gd name="connsiteY1" fmla="*/ 401379 h 4274848"/>
                <a:gd name="connsiteX2" fmla="*/ 3035749 w 4046603"/>
                <a:gd name="connsiteY2" fmla="*/ 688598 h 4274848"/>
                <a:gd name="connsiteX3" fmla="*/ 3090017 w 4046603"/>
                <a:gd name="connsiteY3" fmla="*/ 761284 h 4274848"/>
                <a:gd name="connsiteX4" fmla="*/ 4009674 w 4046603"/>
                <a:gd name="connsiteY4" fmla="*/ 1324339 h 4274848"/>
                <a:gd name="connsiteX5" fmla="*/ 4046603 w 4046603"/>
                <a:gd name="connsiteY5" fmla="*/ 1330211 h 4274848"/>
                <a:gd name="connsiteX6" fmla="*/ 2834427 w 4046603"/>
                <a:gd name="connsiteY6" fmla="*/ 2836857 h 4274848"/>
                <a:gd name="connsiteX7" fmla="*/ 3991366 w 4046603"/>
                <a:gd name="connsiteY7" fmla="*/ 4274848 h 4274848"/>
                <a:gd name="connsiteX8" fmla="*/ 3850358 w 4046603"/>
                <a:gd name="connsiteY8" fmla="*/ 4263455 h 4274848"/>
                <a:gd name="connsiteX9" fmla="*/ 567534 w 4046603"/>
                <a:gd name="connsiteY9" fmla="*/ 2274519 h 4274848"/>
                <a:gd name="connsiteX10" fmla="*/ 492251 w 4046603"/>
                <a:gd name="connsiteY10" fmla="*/ 2157087 h 4274848"/>
                <a:gd name="connsiteX11" fmla="*/ 0 w 4046603"/>
                <a:gd name="connsiteY11" fmla="*/ 2441288 h 427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6603" h="4274848">
                  <a:moveTo>
                    <a:pt x="946006" y="0"/>
                  </a:moveTo>
                  <a:lnTo>
                    <a:pt x="3533227" y="401379"/>
                  </a:lnTo>
                  <a:lnTo>
                    <a:pt x="3035749" y="688598"/>
                  </a:lnTo>
                  <a:lnTo>
                    <a:pt x="3090017" y="761284"/>
                  </a:lnTo>
                  <a:cubicBezTo>
                    <a:pt x="3320679" y="1041633"/>
                    <a:pt x="3642265" y="1244352"/>
                    <a:pt x="4009674" y="1324339"/>
                  </a:cubicBezTo>
                  <a:lnTo>
                    <a:pt x="4046603" y="1330211"/>
                  </a:lnTo>
                  <a:lnTo>
                    <a:pt x="2834427" y="2836857"/>
                  </a:lnTo>
                  <a:lnTo>
                    <a:pt x="3991366" y="4274848"/>
                  </a:lnTo>
                  <a:lnTo>
                    <a:pt x="3850358" y="4263455"/>
                  </a:lnTo>
                  <a:cubicBezTo>
                    <a:pt x="2484333" y="4111651"/>
                    <a:pt x="1299799" y="3358413"/>
                    <a:pt x="567534" y="2274519"/>
                  </a:cubicBezTo>
                  <a:lnTo>
                    <a:pt x="492251" y="2157087"/>
                  </a:lnTo>
                  <a:lnTo>
                    <a:pt x="0" y="24412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33"/>
            </a:p>
          </p:txBody>
        </p:sp>
        <p:sp>
          <p:nvSpPr>
            <p:cNvPr id="92" name="Freeform 91">
              <a:extLst>
                <a:ext uri="{FF2B5EF4-FFF2-40B4-BE49-F238E27FC236}">
                  <a16:creationId xmlns:a16="http://schemas.microsoft.com/office/drawing/2014/main" id="{3B8662B3-6AC0-C94C-9D4A-E05F4F35CF58}"/>
                </a:ext>
              </a:extLst>
            </p:cNvPr>
            <p:cNvSpPr/>
            <p:nvPr/>
          </p:nvSpPr>
          <p:spPr>
            <a:xfrm>
              <a:off x="7110057" y="5868283"/>
              <a:ext cx="3601700" cy="2769540"/>
            </a:xfrm>
            <a:custGeom>
              <a:avLst/>
              <a:gdLst>
                <a:gd name="connsiteX0" fmla="*/ 2826323 w 5402550"/>
                <a:gd name="connsiteY0" fmla="*/ 0 h 4154310"/>
                <a:gd name="connsiteX1" fmla="*/ 3493081 w 5402550"/>
                <a:gd name="connsiteY1" fmla="*/ 1720654 h 4154310"/>
                <a:gd name="connsiteX2" fmla="*/ 5402550 w 5402550"/>
                <a:gd name="connsiteY2" fmla="*/ 1424421 h 4154310"/>
                <a:gd name="connsiteX3" fmla="*/ 5320721 w 5402550"/>
                <a:gd name="connsiteY3" fmla="*/ 1552063 h 4154310"/>
                <a:gd name="connsiteX4" fmla="*/ 1762352 w 5402550"/>
                <a:gd name="connsiteY4" fmla="*/ 3563261 h 4154310"/>
                <a:gd name="connsiteX5" fmla="*/ 1641214 w 5402550"/>
                <a:gd name="connsiteY5" fmla="*/ 3566324 h 4154310"/>
                <a:gd name="connsiteX6" fmla="*/ 1641214 w 5402550"/>
                <a:gd name="connsiteY6" fmla="*/ 4154310 h 4154310"/>
                <a:gd name="connsiteX7" fmla="*/ 0 w 5402550"/>
                <a:gd name="connsiteY7" fmla="*/ 2114401 h 4154310"/>
                <a:gd name="connsiteX8" fmla="*/ 1641214 w 5402550"/>
                <a:gd name="connsiteY8" fmla="*/ 74492 h 4154310"/>
                <a:gd name="connsiteX9" fmla="*/ 1641214 w 5402550"/>
                <a:gd name="connsiteY9" fmla="*/ 633774 h 4154310"/>
                <a:gd name="connsiteX10" fmla="*/ 1695157 w 5402550"/>
                <a:gd name="connsiteY10" fmla="*/ 631050 h 4154310"/>
                <a:gd name="connsiteX11" fmla="*/ 2784002 w 5402550"/>
                <a:gd name="connsiteY11" fmla="*/ 55895 h 41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2550" h="4154310">
                  <a:moveTo>
                    <a:pt x="2826323" y="0"/>
                  </a:moveTo>
                  <a:lnTo>
                    <a:pt x="3493081" y="1720654"/>
                  </a:lnTo>
                  <a:lnTo>
                    <a:pt x="5402550" y="1424421"/>
                  </a:lnTo>
                  <a:lnTo>
                    <a:pt x="5320721" y="1552063"/>
                  </a:lnTo>
                  <a:cubicBezTo>
                    <a:pt x="4539638" y="2708217"/>
                    <a:pt x="3243974" y="3488157"/>
                    <a:pt x="1762352" y="3563261"/>
                  </a:cubicBezTo>
                  <a:lnTo>
                    <a:pt x="1641214" y="3566324"/>
                  </a:lnTo>
                  <a:lnTo>
                    <a:pt x="1641214" y="4154310"/>
                  </a:lnTo>
                  <a:lnTo>
                    <a:pt x="0" y="2114401"/>
                  </a:lnTo>
                  <a:lnTo>
                    <a:pt x="1641214" y="74492"/>
                  </a:lnTo>
                  <a:lnTo>
                    <a:pt x="1641214" y="633774"/>
                  </a:lnTo>
                  <a:lnTo>
                    <a:pt x="1695157" y="631050"/>
                  </a:lnTo>
                  <a:cubicBezTo>
                    <a:pt x="2130779" y="586811"/>
                    <a:pt x="2516170" y="372651"/>
                    <a:pt x="2784002" y="5589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33"/>
            </a:p>
          </p:txBody>
        </p:sp>
        <p:sp>
          <p:nvSpPr>
            <p:cNvPr id="66" name="TextBox 65">
              <a:extLst>
                <a:ext uri="{FF2B5EF4-FFF2-40B4-BE49-F238E27FC236}">
                  <a16:creationId xmlns:a16="http://schemas.microsoft.com/office/drawing/2014/main" id="{225C2216-8482-2F4F-BA30-6472ACB6351C}"/>
                </a:ext>
              </a:extLst>
            </p:cNvPr>
            <p:cNvSpPr txBox="1"/>
            <p:nvPr/>
          </p:nvSpPr>
          <p:spPr>
            <a:xfrm>
              <a:off x="7961443" y="2770244"/>
              <a:ext cx="830677" cy="707886"/>
            </a:xfrm>
            <a:prstGeom prst="rect">
              <a:avLst/>
            </a:prstGeom>
            <a:noFill/>
          </p:spPr>
          <p:txBody>
            <a:bodyPr wrap="none" rtlCol="0" anchor="ctr" anchorCtr="0">
              <a:spAutoFit/>
            </a:bodyPr>
            <a:lstStyle/>
            <a:p>
              <a:pPr algn="ctr"/>
              <a:r>
                <a:rPr lang="en-US" sz="4000" b="1">
                  <a:solidFill>
                    <a:schemeClr val="bg1"/>
                  </a:solidFill>
                  <a:latin typeface="Poppins" pitchFamily="2" charset="77"/>
                  <a:ea typeface="League Spartan" charset="0"/>
                  <a:cs typeface="Poppins" pitchFamily="2" charset="77"/>
                </a:rPr>
                <a:t>03</a:t>
              </a:r>
            </a:p>
          </p:txBody>
        </p:sp>
        <p:sp>
          <p:nvSpPr>
            <p:cNvPr id="67" name="TextBox 66">
              <a:extLst>
                <a:ext uri="{FF2B5EF4-FFF2-40B4-BE49-F238E27FC236}">
                  <a16:creationId xmlns:a16="http://schemas.microsoft.com/office/drawing/2014/main" id="{DED17CC3-6DC4-EF45-97D5-B712D30D5C0B}"/>
                </a:ext>
              </a:extLst>
            </p:cNvPr>
            <p:cNvSpPr txBox="1"/>
            <p:nvPr/>
          </p:nvSpPr>
          <p:spPr>
            <a:xfrm>
              <a:off x="5862330" y="5678071"/>
              <a:ext cx="712054" cy="707886"/>
            </a:xfrm>
            <a:prstGeom prst="rect">
              <a:avLst/>
            </a:prstGeom>
            <a:noFill/>
          </p:spPr>
          <p:txBody>
            <a:bodyPr wrap="none" rtlCol="0" anchor="ctr" anchorCtr="0">
              <a:spAutoFit/>
            </a:bodyPr>
            <a:lstStyle/>
            <a:p>
              <a:pPr algn="ctr"/>
              <a:r>
                <a:rPr lang="en-US" sz="4000" b="1">
                  <a:solidFill>
                    <a:schemeClr val="bg1"/>
                  </a:solidFill>
                  <a:latin typeface="Poppins" pitchFamily="2" charset="77"/>
                  <a:ea typeface="League Spartan" charset="0"/>
                  <a:cs typeface="Poppins" pitchFamily="2" charset="77"/>
                </a:rPr>
                <a:t>01</a:t>
              </a:r>
            </a:p>
          </p:txBody>
        </p:sp>
        <p:sp>
          <p:nvSpPr>
            <p:cNvPr id="68" name="TextBox 67">
              <a:extLst>
                <a:ext uri="{FF2B5EF4-FFF2-40B4-BE49-F238E27FC236}">
                  <a16:creationId xmlns:a16="http://schemas.microsoft.com/office/drawing/2014/main" id="{0E7F229A-C7BD-8F4B-A5DA-F30763F1D2DE}"/>
                </a:ext>
              </a:extLst>
            </p:cNvPr>
            <p:cNvSpPr txBox="1"/>
            <p:nvPr/>
          </p:nvSpPr>
          <p:spPr>
            <a:xfrm>
              <a:off x="6087335" y="3479157"/>
              <a:ext cx="813044" cy="707886"/>
            </a:xfrm>
            <a:prstGeom prst="rect">
              <a:avLst/>
            </a:prstGeom>
            <a:noFill/>
          </p:spPr>
          <p:txBody>
            <a:bodyPr wrap="none" rtlCol="0" anchor="ctr" anchorCtr="0">
              <a:spAutoFit/>
            </a:bodyPr>
            <a:lstStyle/>
            <a:p>
              <a:pPr algn="ctr"/>
              <a:r>
                <a:rPr lang="en-US" sz="4000" b="1">
                  <a:solidFill>
                    <a:schemeClr val="bg1"/>
                  </a:solidFill>
                  <a:latin typeface="Poppins" pitchFamily="2" charset="77"/>
                  <a:ea typeface="League Spartan" charset="0"/>
                  <a:cs typeface="Poppins" pitchFamily="2" charset="77"/>
                </a:rPr>
                <a:t>02</a:t>
              </a:r>
            </a:p>
          </p:txBody>
        </p:sp>
        <p:sp>
          <p:nvSpPr>
            <p:cNvPr id="69" name="TextBox 68">
              <a:extLst>
                <a:ext uri="{FF2B5EF4-FFF2-40B4-BE49-F238E27FC236}">
                  <a16:creationId xmlns:a16="http://schemas.microsoft.com/office/drawing/2014/main" id="{45167823-365C-7147-834E-E28C8B8B863F}"/>
                </a:ext>
              </a:extLst>
            </p:cNvPr>
            <p:cNvSpPr txBox="1"/>
            <p:nvPr/>
          </p:nvSpPr>
          <p:spPr>
            <a:xfrm>
              <a:off x="9665428" y="4072024"/>
              <a:ext cx="867545" cy="707886"/>
            </a:xfrm>
            <a:prstGeom prst="rect">
              <a:avLst/>
            </a:prstGeom>
            <a:noFill/>
          </p:spPr>
          <p:txBody>
            <a:bodyPr wrap="none" rtlCol="0" anchor="ctr" anchorCtr="0">
              <a:spAutoFit/>
            </a:bodyPr>
            <a:lstStyle/>
            <a:p>
              <a:pPr algn="ctr"/>
              <a:r>
                <a:rPr lang="en-US" sz="4000" b="1">
                  <a:solidFill>
                    <a:schemeClr val="bg1"/>
                  </a:solidFill>
                  <a:latin typeface="Poppins" pitchFamily="2" charset="77"/>
                  <a:ea typeface="League Spartan" charset="0"/>
                  <a:cs typeface="Poppins" pitchFamily="2" charset="77"/>
                </a:rPr>
                <a:t>04</a:t>
              </a:r>
            </a:p>
          </p:txBody>
        </p:sp>
        <p:sp>
          <p:nvSpPr>
            <p:cNvPr id="70" name="TextBox 69">
              <a:extLst>
                <a:ext uri="{FF2B5EF4-FFF2-40B4-BE49-F238E27FC236}">
                  <a16:creationId xmlns:a16="http://schemas.microsoft.com/office/drawing/2014/main" id="{60D9036E-CE4B-C44A-88B1-9B033FB07722}"/>
                </a:ext>
              </a:extLst>
            </p:cNvPr>
            <p:cNvSpPr txBox="1"/>
            <p:nvPr/>
          </p:nvSpPr>
          <p:spPr>
            <a:xfrm>
              <a:off x="9285754" y="6070310"/>
              <a:ext cx="853119" cy="707886"/>
            </a:xfrm>
            <a:prstGeom prst="rect">
              <a:avLst/>
            </a:prstGeom>
            <a:noFill/>
          </p:spPr>
          <p:txBody>
            <a:bodyPr wrap="none" rtlCol="0" anchor="ctr" anchorCtr="0">
              <a:spAutoFit/>
            </a:bodyPr>
            <a:lstStyle/>
            <a:p>
              <a:pPr algn="ctr"/>
              <a:r>
                <a:rPr lang="en-US" sz="4000" b="1">
                  <a:solidFill>
                    <a:schemeClr val="bg1"/>
                  </a:solidFill>
                  <a:latin typeface="Poppins" pitchFamily="2" charset="77"/>
                  <a:ea typeface="League Spartan" charset="0"/>
                  <a:cs typeface="Poppins" pitchFamily="2" charset="77"/>
                </a:rPr>
                <a:t>05</a:t>
              </a:r>
            </a:p>
          </p:txBody>
        </p:sp>
        <p:sp>
          <p:nvSpPr>
            <p:cNvPr id="71" name="TextBox 70">
              <a:extLst>
                <a:ext uri="{FF2B5EF4-FFF2-40B4-BE49-F238E27FC236}">
                  <a16:creationId xmlns:a16="http://schemas.microsoft.com/office/drawing/2014/main" id="{767FFEA9-AFF0-714D-8DEF-193DF64E132C}"/>
                </a:ext>
              </a:extLst>
            </p:cNvPr>
            <p:cNvSpPr txBox="1"/>
            <p:nvPr/>
          </p:nvSpPr>
          <p:spPr>
            <a:xfrm>
              <a:off x="7390509" y="6898542"/>
              <a:ext cx="846707" cy="707886"/>
            </a:xfrm>
            <a:prstGeom prst="rect">
              <a:avLst/>
            </a:prstGeom>
            <a:noFill/>
          </p:spPr>
          <p:txBody>
            <a:bodyPr wrap="none" rtlCol="0" anchor="ctr" anchorCtr="0">
              <a:spAutoFit/>
            </a:bodyPr>
            <a:lstStyle/>
            <a:p>
              <a:pPr algn="ctr"/>
              <a:r>
                <a:rPr lang="en-US" sz="4000" b="1">
                  <a:solidFill>
                    <a:schemeClr val="bg1"/>
                  </a:solidFill>
                  <a:latin typeface="Poppins" pitchFamily="2" charset="77"/>
                  <a:ea typeface="League Spartan" charset="0"/>
                  <a:cs typeface="Poppins" pitchFamily="2" charset="77"/>
                </a:rPr>
                <a:t>06</a:t>
              </a:r>
            </a:p>
          </p:txBody>
        </p:sp>
      </p:grpSp>
      <p:sp>
        <p:nvSpPr>
          <p:cNvPr id="83" name="Subtitle 2">
            <a:extLst>
              <a:ext uri="{FF2B5EF4-FFF2-40B4-BE49-F238E27FC236}">
                <a16:creationId xmlns:a16="http://schemas.microsoft.com/office/drawing/2014/main" id="{7AFE56E4-3E78-254F-8755-E5FF554E985E}"/>
              </a:ext>
            </a:extLst>
          </p:cNvPr>
          <p:cNvSpPr txBox="1">
            <a:spLocks/>
          </p:cNvSpPr>
          <p:nvPr/>
        </p:nvSpPr>
        <p:spPr>
          <a:xfrm>
            <a:off x="11719200" y="5095892"/>
            <a:ext cx="3477569" cy="651460"/>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333"/>
              </a:lnSpc>
            </a:pPr>
            <a:r>
              <a:rPr lang="en-US" sz="2200">
                <a:solidFill>
                  <a:srgbClr val="3F3F3F"/>
                </a:solidFill>
                <a:latin typeface="Open Sans"/>
                <a:ea typeface="Open Sans"/>
                <a:cs typeface="Open Sans"/>
              </a:rPr>
              <a:t>Money gets transferred to the attacker</a:t>
            </a:r>
          </a:p>
        </p:txBody>
      </p:sp>
      <p:sp>
        <p:nvSpPr>
          <p:cNvPr id="79" name="Subtitle 2">
            <a:extLst>
              <a:ext uri="{FF2B5EF4-FFF2-40B4-BE49-F238E27FC236}">
                <a16:creationId xmlns:a16="http://schemas.microsoft.com/office/drawing/2014/main" id="{0F4D6760-D4A9-1C4D-9DE3-A13EB8938CA5}"/>
              </a:ext>
            </a:extLst>
          </p:cNvPr>
          <p:cNvSpPr txBox="1">
            <a:spLocks/>
          </p:cNvSpPr>
          <p:nvPr/>
        </p:nvSpPr>
        <p:spPr>
          <a:xfrm>
            <a:off x="10483713" y="2114703"/>
            <a:ext cx="3477569" cy="651460"/>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333"/>
              </a:lnSpc>
            </a:pPr>
            <a:r>
              <a:rPr lang="en-US" sz="2200">
                <a:solidFill>
                  <a:srgbClr val="3F3F3F"/>
                </a:solidFill>
                <a:latin typeface="Open Sans"/>
                <a:ea typeface="Open Sans"/>
                <a:cs typeface="Open Sans"/>
              </a:rPr>
              <a:t>Extension notes data and modifies transaction</a:t>
            </a:r>
          </a:p>
        </p:txBody>
      </p:sp>
      <p:sp>
        <p:nvSpPr>
          <p:cNvPr id="81" name="Subtitle 2">
            <a:extLst>
              <a:ext uri="{FF2B5EF4-FFF2-40B4-BE49-F238E27FC236}">
                <a16:creationId xmlns:a16="http://schemas.microsoft.com/office/drawing/2014/main" id="{E0036828-649F-6F47-87CF-66B76BB46ABA}"/>
              </a:ext>
            </a:extLst>
          </p:cNvPr>
          <p:cNvSpPr txBox="1">
            <a:spLocks/>
          </p:cNvSpPr>
          <p:nvPr/>
        </p:nvSpPr>
        <p:spPr>
          <a:xfrm>
            <a:off x="11178118" y="7116482"/>
            <a:ext cx="3664673" cy="946413"/>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333"/>
              </a:lnSpc>
            </a:pPr>
            <a:r>
              <a:rPr lang="en-US" sz="2200">
                <a:solidFill>
                  <a:srgbClr val="3F3F3F"/>
                </a:solidFill>
                <a:latin typeface="Open Sans"/>
                <a:ea typeface="Open Sans"/>
                <a:cs typeface="Open Sans"/>
              </a:rPr>
              <a:t>Extension modifies transaction receipts to remain undetected</a:t>
            </a:r>
          </a:p>
        </p:txBody>
      </p:sp>
      <p:sp>
        <p:nvSpPr>
          <p:cNvPr id="85" name="Subtitle 2">
            <a:extLst>
              <a:ext uri="{FF2B5EF4-FFF2-40B4-BE49-F238E27FC236}">
                <a16:creationId xmlns:a16="http://schemas.microsoft.com/office/drawing/2014/main" id="{A9055C8A-0081-BB46-9CC5-43DE7D3A34C2}"/>
              </a:ext>
            </a:extLst>
          </p:cNvPr>
          <p:cNvSpPr txBox="1">
            <a:spLocks/>
          </p:cNvSpPr>
          <p:nvPr/>
        </p:nvSpPr>
        <p:spPr>
          <a:xfrm>
            <a:off x="2294720" y="2187491"/>
            <a:ext cx="3477569" cy="946413"/>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333"/>
              </a:lnSpc>
            </a:pPr>
            <a:r>
              <a:rPr lang="en-US" sz="2200">
                <a:solidFill>
                  <a:srgbClr val="3F3F3F"/>
                </a:solidFill>
                <a:latin typeface="Open Sans"/>
                <a:ea typeface="Open Sans"/>
                <a:cs typeface="Open Sans"/>
              </a:rPr>
              <a:t>User opens bank websites and fills out transaction forms</a:t>
            </a:r>
          </a:p>
        </p:txBody>
      </p:sp>
      <p:sp>
        <p:nvSpPr>
          <p:cNvPr id="87" name="Subtitle 2">
            <a:extLst>
              <a:ext uri="{FF2B5EF4-FFF2-40B4-BE49-F238E27FC236}">
                <a16:creationId xmlns:a16="http://schemas.microsoft.com/office/drawing/2014/main" id="{6B13CF08-CA38-5A45-A832-22760D8C4549}"/>
              </a:ext>
            </a:extLst>
          </p:cNvPr>
          <p:cNvSpPr txBox="1">
            <a:spLocks/>
          </p:cNvSpPr>
          <p:nvPr/>
        </p:nvSpPr>
        <p:spPr>
          <a:xfrm>
            <a:off x="2798843" y="7411435"/>
            <a:ext cx="3161426" cy="651460"/>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333"/>
              </a:lnSpc>
            </a:pPr>
            <a:r>
              <a:rPr lang="en-US" sz="2200">
                <a:solidFill>
                  <a:srgbClr val="3F3F3F"/>
                </a:solidFill>
                <a:latin typeface="Open Sans"/>
                <a:ea typeface="Open Sans"/>
                <a:cs typeface="Open Sans"/>
              </a:rPr>
              <a:t>Computer gets infected by a virus</a:t>
            </a:r>
          </a:p>
        </p:txBody>
      </p:sp>
      <p:sp>
        <p:nvSpPr>
          <p:cNvPr id="89" name="Subtitle 2">
            <a:extLst>
              <a:ext uri="{FF2B5EF4-FFF2-40B4-BE49-F238E27FC236}">
                <a16:creationId xmlns:a16="http://schemas.microsoft.com/office/drawing/2014/main" id="{BDA57FAD-8DF2-B241-8574-64585AEB4449}"/>
              </a:ext>
            </a:extLst>
          </p:cNvPr>
          <p:cNvSpPr txBox="1">
            <a:spLocks/>
          </p:cNvSpPr>
          <p:nvPr/>
        </p:nvSpPr>
        <p:spPr>
          <a:xfrm>
            <a:off x="1588593" y="5095892"/>
            <a:ext cx="3477569" cy="651460"/>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333"/>
              </a:lnSpc>
            </a:pPr>
            <a:r>
              <a:rPr lang="en-US" sz="2200">
                <a:solidFill>
                  <a:srgbClr val="3F3F3F"/>
                </a:solidFill>
                <a:latin typeface="Open Sans"/>
                <a:ea typeface="Open Sans"/>
                <a:cs typeface="Open Sans"/>
              </a:rPr>
              <a:t>Malicious browser extension gets installed</a:t>
            </a:r>
          </a:p>
        </p:txBody>
      </p:sp>
      <p:sp>
        <p:nvSpPr>
          <p:cNvPr id="8" name="TextBox 7">
            <a:extLst>
              <a:ext uri="{FF2B5EF4-FFF2-40B4-BE49-F238E27FC236}">
                <a16:creationId xmlns:a16="http://schemas.microsoft.com/office/drawing/2014/main" id="{B02AD810-F714-8CCC-8903-000784F167E9}"/>
              </a:ext>
            </a:extLst>
          </p:cNvPr>
          <p:cNvSpPr txBox="1"/>
          <p:nvPr/>
        </p:nvSpPr>
        <p:spPr>
          <a:xfrm>
            <a:off x="3565168" y="407334"/>
            <a:ext cx="8497388" cy="480131"/>
          </a:xfrm>
          <a:prstGeom prst="rect">
            <a:avLst/>
          </a:prstGeom>
          <a:noFill/>
        </p:spPr>
        <p:txBody>
          <a:bodyPr wrap="square">
            <a:spAutoFit/>
          </a:bodyPr>
          <a:lstStyle/>
          <a:p>
            <a:pPr algn="ctr">
              <a:lnSpc>
                <a:spcPct val="90000"/>
              </a:lnSpc>
              <a:buClr>
                <a:schemeClr val="dk1"/>
              </a:buClr>
              <a:buSzPts val="4400"/>
            </a:pPr>
            <a:r>
              <a:rPr lang="en-US" sz="2800" b="1">
                <a:solidFill>
                  <a:srgbClr val="404040"/>
                </a:solidFill>
                <a:latin typeface="Open Sans"/>
                <a:ea typeface="Open Sans"/>
                <a:cs typeface="Open Sans"/>
                <a:sym typeface="Open Sans"/>
              </a:rPr>
              <a:t>Man-in-the-Browser Attack: Flow</a:t>
            </a:r>
          </a:p>
        </p:txBody>
      </p:sp>
      <p:pic>
        <p:nvPicPr>
          <p:cNvPr id="9" name="Google Shape;210;p44">
            <a:extLst>
              <a:ext uri="{FF2B5EF4-FFF2-40B4-BE49-F238E27FC236}">
                <a16:creationId xmlns:a16="http://schemas.microsoft.com/office/drawing/2014/main" id="{9ACBAEDB-8D12-3AA8-0DF1-1B8B8993248C}"/>
              </a:ext>
            </a:extLst>
          </p:cNvPr>
          <p:cNvPicPr preferRelativeResize="0"/>
          <p:nvPr/>
        </p:nvPicPr>
        <p:blipFill rotWithShape="1">
          <a:blip r:embed="rId3">
            <a:alphaModFix/>
          </a:blip>
          <a:srcRect/>
          <a:stretch/>
        </p:blipFill>
        <p:spPr>
          <a:xfrm>
            <a:off x="4426391" y="767949"/>
            <a:ext cx="6474444" cy="365760"/>
          </a:xfrm>
          <a:prstGeom prst="rect">
            <a:avLst/>
          </a:prstGeom>
          <a:noFill/>
          <a:ln>
            <a:noFill/>
          </a:ln>
        </p:spPr>
      </p:pic>
    </p:spTree>
    <p:extLst>
      <p:ext uri="{BB962C8B-B14F-4D97-AF65-F5344CB8AC3E}">
        <p14:creationId xmlns:p14="http://schemas.microsoft.com/office/powerpoint/2010/main" val="31635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10160" y="327153"/>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Criminal Syndicates</a:t>
            </a:r>
            <a:endParaRPr/>
          </a:p>
        </p:txBody>
      </p:sp>
      <p:grpSp>
        <p:nvGrpSpPr>
          <p:cNvPr id="440" name="Google Shape;440;p58"/>
          <p:cNvGrpSpPr/>
          <p:nvPr/>
        </p:nvGrpSpPr>
        <p:grpSpPr>
          <a:xfrm>
            <a:off x="2527300" y="3014790"/>
            <a:ext cx="11627150" cy="5331587"/>
            <a:chOff x="1156113" y="1803311"/>
            <a:chExt cx="12852002" cy="5893238"/>
          </a:xfrm>
        </p:grpSpPr>
        <p:sp>
          <p:nvSpPr>
            <p:cNvPr id="441" name="Google Shape;441;p58"/>
            <p:cNvSpPr/>
            <p:nvPr/>
          </p:nvSpPr>
          <p:spPr>
            <a:xfrm>
              <a:off x="1156113" y="1922749"/>
              <a:ext cx="5773800" cy="5773800"/>
            </a:xfrm>
            <a:prstGeom prst="arc">
              <a:avLst>
                <a:gd name="adj1" fmla="val 17093508"/>
                <a:gd name="adj2" fmla="val 4516934"/>
              </a:avLst>
            </a:prstGeom>
            <a:noFill/>
            <a:ln w="9525" cap="flat" cmpd="sng">
              <a:solidFill>
                <a:schemeClr val="dk2"/>
              </a:solidFill>
              <a:prstDash val="solid"/>
              <a:miter lim="800000"/>
              <a:headEnd type="oval" w="med" len="med"/>
              <a:tailEnd type="triangle" w="med" len="med"/>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2" name="Google Shape;442;p58"/>
            <p:cNvGrpSpPr/>
            <p:nvPr/>
          </p:nvGrpSpPr>
          <p:grpSpPr>
            <a:xfrm>
              <a:off x="5145531" y="1803311"/>
              <a:ext cx="8862585" cy="5695454"/>
              <a:chOff x="5145531" y="1803311"/>
              <a:chExt cx="8862585" cy="5695454"/>
            </a:xfrm>
          </p:grpSpPr>
          <p:sp>
            <p:nvSpPr>
              <p:cNvPr id="443" name="Google Shape;443;p58"/>
              <p:cNvSpPr/>
              <p:nvPr/>
            </p:nvSpPr>
            <p:spPr>
              <a:xfrm>
                <a:off x="5299318" y="6457320"/>
                <a:ext cx="1278909" cy="831291"/>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rgbClr val="E4B363"/>
              </a:solidFill>
              <a:ln w="12700" cap="flat" cmpd="sng">
                <a:solidFill>
                  <a:schemeClr val="lt1"/>
                </a:solidFill>
                <a:prstDash val="solid"/>
                <a:miter lim="800000"/>
                <a:headEnd type="none" w="sm" len="sm"/>
                <a:tailEnd type="none" w="sm" len="sm"/>
              </a:ln>
            </p:spPr>
            <p:txBody>
              <a:bodyPr spcFirstLastPara="1" wrap="square" lIns="248725" tIns="248725" rIns="248725" bIns="248725" anchor="ctr" anchorCtr="0">
                <a:noAutofit/>
              </a:bodyPr>
              <a:lstStyle/>
              <a:p>
                <a:pPr marL="0" marR="0" lvl="0" indent="0" algn="ctr" rtl="0">
                  <a:lnSpc>
                    <a:spcPct val="90000"/>
                  </a:lnSpc>
                  <a:spcBef>
                    <a:spcPts val="0"/>
                  </a:spcBef>
                  <a:spcAft>
                    <a:spcPts val="0"/>
                  </a:spcAft>
                  <a:buClr>
                    <a:srgbClr val="000000"/>
                  </a:buClr>
                  <a:buSzPts val="5000"/>
                  <a:buFont typeface="Arial"/>
                  <a:buNone/>
                </a:pPr>
                <a:r>
                  <a:rPr lang="en-US" sz="2200" b="1" i="0" u="none" strike="noStrike" cap="none">
                    <a:solidFill>
                      <a:srgbClr val="FFFFFF"/>
                    </a:solidFill>
                    <a:latin typeface="Open Sans"/>
                    <a:ea typeface="Open Sans"/>
                    <a:cs typeface="Open Sans"/>
                    <a:sym typeface="Open Sans"/>
                  </a:rPr>
                  <a:t>03</a:t>
                </a:r>
                <a:endParaRPr sz="2200" b="1" i="0" u="none" strike="noStrike" cap="none">
                  <a:solidFill>
                    <a:srgbClr val="FFFFFF"/>
                  </a:solidFill>
                  <a:latin typeface="Open Sans"/>
                  <a:ea typeface="Open Sans"/>
                  <a:cs typeface="Open Sans"/>
                  <a:sym typeface="Open Sans"/>
                </a:endParaRPr>
              </a:p>
            </p:txBody>
          </p:sp>
          <p:sp>
            <p:nvSpPr>
              <p:cNvPr id="444" name="Google Shape;444;p58"/>
              <p:cNvSpPr/>
              <p:nvPr/>
            </p:nvSpPr>
            <p:spPr>
              <a:xfrm>
                <a:off x="6224575" y="4347019"/>
                <a:ext cx="1278909" cy="831291"/>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chemeClr val="accent3"/>
              </a:solidFill>
              <a:ln w="12700" cap="flat" cmpd="sng">
                <a:solidFill>
                  <a:schemeClr val="lt1"/>
                </a:solidFill>
                <a:prstDash val="solid"/>
                <a:miter lim="800000"/>
                <a:headEnd type="none" w="sm" len="sm"/>
                <a:tailEnd type="none" w="sm" len="sm"/>
              </a:ln>
            </p:spPr>
            <p:txBody>
              <a:bodyPr spcFirstLastPara="1" wrap="square" lIns="248725" tIns="248725" rIns="248725" bIns="248725" anchor="ctr" anchorCtr="0">
                <a:noAutofit/>
              </a:bodyPr>
              <a:lstStyle/>
              <a:p>
                <a:pPr marL="0" marR="0" lvl="0" indent="0" algn="ctr" rtl="0">
                  <a:lnSpc>
                    <a:spcPct val="90000"/>
                  </a:lnSpc>
                  <a:spcBef>
                    <a:spcPts val="0"/>
                  </a:spcBef>
                  <a:spcAft>
                    <a:spcPts val="0"/>
                  </a:spcAft>
                  <a:buClr>
                    <a:srgbClr val="000000"/>
                  </a:buClr>
                  <a:buSzPts val="5000"/>
                  <a:buFont typeface="Arial"/>
                  <a:buNone/>
                </a:pPr>
                <a:r>
                  <a:rPr lang="en-US" sz="2200" b="1" i="0" u="none" strike="noStrike" cap="none">
                    <a:solidFill>
                      <a:srgbClr val="FFFFFF"/>
                    </a:solidFill>
                    <a:latin typeface="Open Sans"/>
                    <a:ea typeface="Open Sans"/>
                    <a:cs typeface="Open Sans"/>
                    <a:sym typeface="Open Sans"/>
                  </a:rPr>
                  <a:t>02</a:t>
                </a:r>
                <a:endParaRPr sz="2200" b="1" i="0" u="none" strike="noStrike" cap="none">
                  <a:solidFill>
                    <a:srgbClr val="FFFFFF"/>
                  </a:solidFill>
                  <a:latin typeface="Open Sans"/>
                  <a:ea typeface="Open Sans"/>
                  <a:cs typeface="Open Sans"/>
                  <a:sym typeface="Open Sans"/>
                </a:endParaRPr>
              </a:p>
            </p:txBody>
          </p:sp>
          <p:sp>
            <p:nvSpPr>
              <p:cNvPr id="445" name="Google Shape;445;p58"/>
              <p:cNvSpPr/>
              <p:nvPr/>
            </p:nvSpPr>
            <p:spPr>
              <a:xfrm>
                <a:off x="5145531" y="2148455"/>
                <a:ext cx="1278909" cy="831291"/>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rgbClr val="EF6461"/>
              </a:solidFill>
              <a:ln w="12700" cap="flat" cmpd="sng">
                <a:solidFill>
                  <a:schemeClr val="lt1"/>
                </a:solidFill>
                <a:prstDash val="solid"/>
                <a:miter lim="800000"/>
                <a:headEnd type="none" w="sm" len="sm"/>
                <a:tailEnd type="none" w="sm" len="sm"/>
              </a:ln>
            </p:spPr>
            <p:txBody>
              <a:bodyPr spcFirstLastPara="1" wrap="square" lIns="248725" tIns="248725" rIns="248725" bIns="248725" anchor="ctr" anchorCtr="0">
                <a:noAutofit/>
              </a:bodyPr>
              <a:lstStyle/>
              <a:p>
                <a:pPr marL="0" marR="0" lvl="0" indent="0" algn="ctr" rtl="0">
                  <a:lnSpc>
                    <a:spcPct val="90000"/>
                  </a:lnSpc>
                  <a:spcBef>
                    <a:spcPts val="0"/>
                  </a:spcBef>
                  <a:spcAft>
                    <a:spcPts val="0"/>
                  </a:spcAft>
                  <a:buClr>
                    <a:srgbClr val="000000"/>
                  </a:buClr>
                  <a:buSzPts val="5000"/>
                  <a:buFont typeface="Arial"/>
                  <a:buNone/>
                </a:pPr>
                <a:r>
                  <a:rPr lang="en-US" sz="2200" b="1" i="0" u="none" strike="noStrike" cap="none">
                    <a:solidFill>
                      <a:srgbClr val="FFFFFF"/>
                    </a:solidFill>
                    <a:latin typeface="Open Sans"/>
                    <a:ea typeface="Open Sans"/>
                    <a:cs typeface="Open Sans"/>
                    <a:sym typeface="Open Sans"/>
                  </a:rPr>
                  <a:t>01</a:t>
                </a:r>
                <a:endParaRPr sz="2200" b="1" i="0" u="none" strike="noStrike" cap="none">
                  <a:solidFill>
                    <a:srgbClr val="FFFFFF"/>
                  </a:solidFill>
                  <a:latin typeface="Open Sans"/>
                  <a:ea typeface="Open Sans"/>
                  <a:cs typeface="Open Sans"/>
                  <a:sym typeface="Open Sans"/>
                </a:endParaRPr>
              </a:p>
            </p:txBody>
          </p:sp>
          <p:sp>
            <p:nvSpPr>
              <p:cNvPr id="446" name="Google Shape;446;p58"/>
              <p:cNvSpPr txBox="1"/>
              <p:nvPr/>
            </p:nvSpPr>
            <p:spPr>
              <a:xfrm>
                <a:off x="6864029" y="1803311"/>
                <a:ext cx="5411347" cy="1167000"/>
              </a:xfrm>
              <a:prstGeom prst="rect">
                <a:avLst/>
              </a:prstGeom>
              <a:noFill/>
              <a:ln>
                <a:noFill/>
              </a:ln>
            </p:spPr>
            <p:txBody>
              <a:bodyPr spcFirstLastPara="1" wrap="square" lIns="121900" tIns="60925" rIns="121900" bIns="60925" anchor="ctr" anchorCtr="0">
                <a:noAutofit/>
              </a:bodyPr>
              <a:lstStyle/>
              <a:p>
                <a:pPr marL="0" marR="0" lvl="0" indent="0" algn="l" rtl="0">
                  <a:lnSpc>
                    <a:spcPct val="150000"/>
                  </a:lnSpc>
                  <a:spcBef>
                    <a:spcPts val="44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Operated across legal jurisdictions</a:t>
                </a:r>
                <a:endParaRPr sz="1400" b="0" i="0" u="none" strike="noStrike" cap="none">
                  <a:solidFill>
                    <a:srgbClr val="000000"/>
                  </a:solidFill>
                  <a:latin typeface="Arial"/>
                  <a:ea typeface="Arial"/>
                  <a:cs typeface="Arial"/>
                  <a:sym typeface="Arial"/>
                </a:endParaRPr>
              </a:p>
            </p:txBody>
          </p:sp>
          <p:sp>
            <p:nvSpPr>
              <p:cNvPr id="447" name="Google Shape;447;p58"/>
              <p:cNvSpPr txBox="1"/>
              <p:nvPr/>
            </p:nvSpPr>
            <p:spPr>
              <a:xfrm>
                <a:off x="7854635" y="4083874"/>
                <a:ext cx="6153480" cy="1167000"/>
              </a:xfrm>
              <a:prstGeom prst="rect">
                <a:avLst/>
              </a:prstGeom>
              <a:noFill/>
              <a:ln>
                <a:noFill/>
              </a:ln>
            </p:spPr>
            <p:txBody>
              <a:bodyPr spcFirstLastPara="1" wrap="square" lIns="121900" tIns="60925" rIns="121900" bIns="60925" anchor="ctr" anchorCtr="0">
                <a:noAutofit/>
              </a:bodyPr>
              <a:lstStyle/>
              <a:p>
                <a:pPr marL="0" marR="0" lvl="0" indent="0" algn="l" rtl="0">
                  <a:lnSpc>
                    <a:spcPct val="150000"/>
                  </a:lnSpc>
                  <a:spcBef>
                    <a:spcPts val="44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Driven by criminal profit</a:t>
                </a:r>
                <a:endParaRPr sz="1400" b="0" i="0" u="none" strike="noStrike" cap="none">
                  <a:solidFill>
                    <a:srgbClr val="000000"/>
                  </a:solidFill>
                  <a:latin typeface="Arial"/>
                  <a:ea typeface="Arial"/>
                  <a:cs typeface="Arial"/>
                  <a:sym typeface="Arial"/>
                </a:endParaRPr>
              </a:p>
            </p:txBody>
          </p:sp>
          <p:sp>
            <p:nvSpPr>
              <p:cNvPr id="448" name="Google Shape;448;p58"/>
              <p:cNvSpPr txBox="1"/>
              <p:nvPr/>
            </p:nvSpPr>
            <p:spPr>
              <a:xfrm>
                <a:off x="6929913" y="6247165"/>
                <a:ext cx="5716951" cy="1251600"/>
              </a:xfrm>
              <a:prstGeom prst="rect">
                <a:avLst/>
              </a:prstGeom>
              <a:noFill/>
              <a:ln>
                <a:noFill/>
              </a:ln>
            </p:spPr>
            <p:txBody>
              <a:bodyPr spcFirstLastPara="1" wrap="square" lIns="121900" tIns="60925" rIns="121900" bIns="60925" anchor="ctr" anchorCtr="0">
                <a:noAutofit/>
              </a:bodyPr>
              <a:lstStyle/>
              <a:p>
                <a:pPr marL="0" marR="0" lvl="0" indent="0" algn="l" rtl="0">
                  <a:lnSpc>
                    <a:spcPct val="150000"/>
                  </a:lnSpc>
                  <a:spcBef>
                    <a:spcPts val="44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Well-resourced and funded</a:t>
                </a:r>
                <a:endParaRPr sz="1400" b="0" i="0" u="none" strike="noStrike" cap="none">
                  <a:solidFill>
                    <a:srgbClr val="000000"/>
                  </a:solidFill>
                  <a:latin typeface="Arial"/>
                  <a:ea typeface="Arial"/>
                  <a:cs typeface="Arial"/>
                  <a:sym typeface="Arial"/>
                </a:endParaRPr>
              </a:p>
            </p:txBody>
          </p:sp>
        </p:grpSp>
      </p:grpSp>
      <p:pic>
        <p:nvPicPr>
          <p:cNvPr id="5" name="Picture 4">
            <a:extLst>
              <a:ext uri="{FF2B5EF4-FFF2-40B4-BE49-F238E27FC236}">
                <a16:creationId xmlns:a16="http://schemas.microsoft.com/office/drawing/2014/main" id="{C99D985B-7BA2-D8AD-F085-7E944766F4C1}"/>
              </a:ext>
            </a:extLst>
          </p:cNvPr>
          <p:cNvPicPr>
            <a:picLocks noChangeAspect="1"/>
          </p:cNvPicPr>
          <p:nvPr/>
        </p:nvPicPr>
        <p:blipFill>
          <a:blip r:embed="rId3"/>
          <a:stretch>
            <a:fillRect/>
          </a:stretch>
        </p:blipFill>
        <p:spPr>
          <a:xfrm>
            <a:off x="2658005" y="3456674"/>
            <a:ext cx="2781042" cy="2781042"/>
          </a:xfrm>
          <a:prstGeom prst="rect">
            <a:avLst/>
          </a:prstGeom>
        </p:spPr>
      </p:pic>
      <p:sp>
        <p:nvSpPr>
          <p:cNvPr id="4" name="Brandline_LVC">
            <a:extLst>
              <a:ext uri="{FF2B5EF4-FFF2-40B4-BE49-F238E27FC236}">
                <a16:creationId xmlns:a16="http://schemas.microsoft.com/office/drawing/2014/main" id="{3E7A148B-8EFA-96F0-09F4-B0B420B09BC7}"/>
              </a:ext>
            </a:extLst>
          </p:cNvPr>
          <p:cNvSpPr/>
          <p:nvPr/>
        </p:nvSpPr>
        <p:spPr>
          <a:xfrm>
            <a:off x="5943600" y="913599"/>
            <a:ext cx="4377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BC038FF-3D7A-E9FE-DC74-1AF7F8A8358B}"/>
              </a:ext>
            </a:extLst>
          </p:cNvPr>
          <p:cNvPicPr>
            <a:picLocks noChangeAspect="1"/>
          </p:cNvPicPr>
          <p:nvPr/>
        </p:nvPicPr>
        <p:blipFill>
          <a:blip r:embed="rId4"/>
          <a:stretch>
            <a:fillRect/>
          </a:stretch>
        </p:blipFill>
        <p:spPr>
          <a:xfrm>
            <a:off x="4207369" y="4658161"/>
            <a:ext cx="2781042" cy="2781042"/>
          </a:xfrm>
          <a:prstGeom prst="rect">
            <a:avLst/>
          </a:prstGeom>
        </p:spPr>
      </p:pic>
      <p:sp>
        <p:nvSpPr>
          <p:cNvPr id="8" name="Google Shape;4846;p411">
            <a:extLst>
              <a:ext uri="{FF2B5EF4-FFF2-40B4-BE49-F238E27FC236}">
                <a16:creationId xmlns:a16="http://schemas.microsoft.com/office/drawing/2014/main" id="{4DD8D3BA-888E-460D-8847-A86DE4D7B7A4}"/>
              </a:ext>
            </a:extLst>
          </p:cNvPr>
          <p:cNvSpPr/>
          <p:nvPr/>
        </p:nvSpPr>
        <p:spPr>
          <a:xfrm>
            <a:off x="1885105" y="1431282"/>
            <a:ext cx="12558816"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Cybercrime has eclipsed physical crime in several countries, demonstrating its widespread impact through incidents and financial losses.</a:t>
            </a:r>
            <a:endParaRPr sz="2200" b="0" i="0" u="none" strike="noStrike" cap="none">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92658478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Credential Replay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5874332" y="760650"/>
            <a:ext cx="4599937" cy="365750"/>
          </a:xfrm>
          <a:prstGeom prst="rect">
            <a:avLst/>
          </a:prstGeom>
          <a:noFill/>
          <a:ln>
            <a:noFill/>
          </a:ln>
        </p:spPr>
      </p:pic>
      <p:sp>
        <p:nvSpPr>
          <p:cNvPr id="582" name="Google Shape;582;ge961dd843d_0_334"/>
          <p:cNvSpPr/>
          <p:nvPr/>
        </p:nvSpPr>
        <p:spPr>
          <a:xfrm>
            <a:off x="8128000" y="2331720"/>
            <a:ext cx="6696075" cy="5943600"/>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buFont typeface="Arial" panose="020B0604020202020204" pitchFamily="34" charset="0"/>
              <a:buChar char="•"/>
            </a:pPr>
            <a:r>
              <a:rPr lang="en-US" sz="2200">
                <a:solidFill>
                  <a:srgbClr val="3F3F3F"/>
                </a:solidFill>
                <a:latin typeface="Open Sans"/>
                <a:ea typeface="Open Sans"/>
                <a:cs typeface="Open Sans"/>
              </a:rPr>
              <a:t>A credential replay attack, also known as a playback or repeat attack, is a cyberattack where an attacker steals valid authentication data and reuses it to gain unauthorized access to a system or account.</a:t>
            </a:r>
          </a:p>
          <a:p>
            <a:pPr marL="342900" indent="-342900">
              <a:buFont typeface="Arial" panose="020B0604020202020204" pitchFamily="34" charset="0"/>
              <a:buChar char="•"/>
            </a:pPr>
            <a:endParaRPr lang="en-US" sz="2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One should refrain from using telnet or FTP and instead use SSH and secure version of protocols.</a:t>
            </a:r>
          </a:p>
        </p:txBody>
      </p:sp>
      <p:pic>
        <p:nvPicPr>
          <p:cNvPr id="4" name="Picture 3">
            <a:extLst>
              <a:ext uri="{FF2B5EF4-FFF2-40B4-BE49-F238E27FC236}">
                <a16:creationId xmlns:a16="http://schemas.microsoft.com/office/drawing/2014/main" id="{090B1553-C979-D731-1EAE-2E4D8EEF8B66}"/>
              </a:ext>
            </a:extLst>
          </p:cNvPr>
          <p:cNvPicPr>
            <a:picLocks noChangeAspect="1"/>
          </p:cNvPicPr>
          <p:nvPr/>
        </p:nvPicPr>
        <p:blipFill>
          <a:blip r:embed="rId4"/>
          <a:stretch>
            <a:fillRect/>
          </a:stretch>
        </p:blipFill>
        <p:spPr>
          <a:xfrm>
            <a:off x="1396700" y="2865120"/>
            <a:ext cx="4876800" cy="4876800"/>
          </a:xfrm>
          <a:prstGeom prst="rect">
            <a:avLst/>
          </a:prstGeom>
        </p:spPr>
      </p:pic>
    </p:spTree>
    <p:extLst>
      <p:ext uri="{BB962C8B-B14F-4D97-AF65-F5344CB8AC3E}">
        <p14:creationId xmlns:p14="http://schemas.microsoft.com/office/powerpoint/2010/main" val="38637690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Credential Stuffing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5874332" y="760650"/>
            <a:ext cx="4599937" cy="365750"/>
          </a:xfrm>
          <a:prstGeom prst="rect">
            <a:avLst/>
          </a:prstGeom>
          <a:noFill/>
          <a:ln>
            <a:noFill/>
          </a:ln>
        </p:spPr>
      </p:pic>
      <p:sp>
        <p:nvSpPr>
          <p:cNvPr id="582" name="Google Shape;582;ge961dd843d_0_334"/>
          <p:cNvSpPr/>
          <p:nvPr/>
        </p:nvSpPr>
        <p:spPr>
          <a:xfrm>
            <a:off x="8128000" y="2908130"/>
            <a:ext cx="6661150" cy="4912066"/>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buFont typeface="Arial" panose="020B0604020202020204" pitchFamily="34" charset="0"/>
              <a:buChar char="•"/>
            </a:pPr>
            <a:r>
              <a:rPr lang="en-US" sz="2200">
                <a:solidFill>
                  <a:srgbClr val="3F3F3F"/>
                </a:solidFill>
                <a:latin typeface="Open Sans"/>
                <a:ea typeface="Open Sans"/>
                <a:cs typeface="Open Sans"/>
              </a:rPr>
              <a:t>Credential stuffing is a cyberattack that preys on people's tendency to reuse login credentials across multiple accounts.</a:t>
            </a:r>
          </a:p>
          <a:p>
            <a:endParaRPr lang="en-US" sz="2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Attackers gather usernames and passwords from data breaches on other websites or services.</a:t>
            </a:r>
          </a:p>
          <a:p>
            <a:pPr marL="342900" indent="-342900">
              <a:buFont typeface="Arial" panose="020B0604020202020204" pitchFamily="34" charset="0"/>
              <a:buChar char="•"/>
            </a:pPr>
            <a:endParaRPr lang="en-US" sz="2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Many people reuse the same login information (username or password) for multiple accounts. </a:t>
            </a:r>
            <a:r>
              <a:rPr lang="en-US" sz="2200">
                <a:solidFill>
                  <a:schemeClr val="tx1">
                    <a:lumMod val="75000"/>
                    <a:lumOff val="25000"/>
                  </a:schemeClr>
                </a:solidFill>
                <a:latin typeface="Open Sans"/>
                <a:ea typeface="Open Sans"/>
                <a:cs typeface="Open Sans"/>
              </a:rPr>
              <a:t>I</a:t>
            </a:r>
            <a:r>
              <a:rPr lang="en-US" sz="2200">
                <a:solidFill>
                  <a:srgbClr val="3F3F3F"/>
                </a:solidFill>
                <a:latin typeface="Open Sans"/>
                <a:ea typeface="Open Sans"/>
                <a:cs typeface="Open Sans"/>
              </a:rPr>
              <a:t>f someone reuses their login information from a breached site, the attacker might be able to access their accounts on other sites.</a:t>
            </a:r>
          </a:p>
        </p:txBody>
      </p:sp>
      <p:pic>
        <p:nvPicPr>
          <p:cNvPr id="3" name="Picture 2">
            <a:extLst>
              <a:ext uri="{FF2B5EF4-FFF2-40B4-BE49-F238E27FC236}">
                <a16:creationId xmlns:a16="http://schemas.microsoft.com/office/drawing/2014/main" id="{A86462D5-929B-F973-C264-BA9B163A19B5}"/>
              </a:ext>
            </a:extLst>
          </p:cNvPr>
          <p:cNvPicPr>
            <a:picLocks noChangeAspect="1"/>
          </p:cNvPicPr>
          <p:nvPr/>
        </p:nvPicPr>
        <p:blipFill>
          <a:blip r:embed="rId4"/>
          <a:stretch>
            <a:fillRect/>
          </a:stretch>
        </p:blipFill>
        <p:spPr>
          <a:xfrm>
            <a:off x="1466850" y="2392363"/>
            <a:ext cx="4876800" cy="4876800"/>
          </a:xfrm>
          <a:prstGeom prst="rect">
            <a:avLst/>
          </a:prstGeom>
        </p:spPr>
      </p:pic>
    </p:spTree>
    <p:extLst>
      <p:ext uri="{BB962C8B-B14F-4D97-AF65-F5344CB8AC3E}">
        <p14:creationId xmlns:p14="http://schemas.microsoft.com/office/powerpoint/2010/main" val="33320058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Bash Shell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7842538" y="1657172"/>
            <a:ext cx="7016762" cy="5403273"/>
          </a:xfrm>
          <a:prstGeom prst="roundRect">
            <a:avLst>
              <a:gd name="adj" fmla="val 166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buFont typeface="Arial" panose="020B0604020202020204" pitchFamily="34" charset="0"/>
              <a:buChar char="•"/>
            </a:pPr>
            <a:r>
              <a:rPr lang="en-US" sz="2200">
                <a:solidFill>
                  <a:srgbClr val="3F3F3F"/>
                </a:solidFill>
                <a:latin typeface="Open Sans"/>
                <a:ea typeface="Open Sans"/>
                <a:cs typeface="Open Sans"/>
              </a:rPr>
              <a:t>The Bash shell is a powerful tool found in most Unix-like operating systems that can nonetheless be exploited for malicious purposes. </a:t>
            </a:r>
          </a:p>
          <a:p>
            <a:pPr marL="342900" indent="-342900">
              <a:buFont typeface="Arial" panose="020B0604020202020204" pitchFamily="34" charset="0"/>
              <a:buChar char="•"/>
            </a:pPr>
            <a:endParaRPr lang="en-US" sz="2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Attackers may use Bash scripts to execute unauthorized commands, compromise systems, or manipulate files.</a:t>
            </a:r>
          </a:p>
          <a:p>
            <a:pPr marL="342900" indent="-342900">
              <a:buFont typeface="Arial" panose="020B0604020202020204" pitchFamily="34" charset="0"/>
              <a:buChar char="•"/>
            </a:pPr>
            <a:endParaRPr lang="en-US" sz="2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Common tactics include privilege escalation, file manipulation, and system reconnaissance.</a:t>
            </a:r>
          </a:p>
        </p:txBody>
      </p:sp>
      <p:grpSp>
        <p:nvGrpSpPr>
          <p:cNvPr id="2" name="Group 1">
            <a:extLst>
              <a:ext uri="{FF2B5EF4-FFF2-40B4-BE49-F238E27FC236}">
                <a16:creationId xmlns:a16="http://schemas.microsoft.com/office/drawing/2014/main" id="{703254ED-A305-317D-B1F9-DEEC1B1DD286}"/>
              </a:ext>
            </a:extLst>
          </p:cNvPr>
          <p:cNvGrpSpPr/>
          <p:nvPr/>
        </p:nvGrpSpPr>
        <p:grpSpPr>
          <a:xfrm>
            <a:off x="1396700" y="1657172"/>
            <a:ext cx="4876800" cy="4876800"/>
            <a:chOff x="1396700" y="2925763"/>
            <a:chExt cx="4876800" cy="4876800"/>
          </a:xfrm>
        </p:grpSpPr>
        <p:pic>
          <p:nvPicPr>
            <p:cNvPr id="4" name="Picture 3">
              <a:extLst>
                <a:ext uri="{FF2B5EF4-FFF2-40B4-BE49-F238E27FC236}">
                  <a16:creationId xmlns:a16="http://schemas.microsoft.com/office/drawing/2014/main" id="{43B3052C-A308-9BBD-829F-646AC55DE515}"/>
                </a:ext>
              </a:extLst>
            </p:cNvPr>
            <p:cNvPicPr>
              <a:picLocks noChangeAspect="1"/>
            </p:cNvPicPr>
            <p:nvPr/>
          </p:nvPicPr>
          <p:blipFill>
            <a:blip r:embed="rId4"/>
            <a:stretch>
              <a:fillRect/>
            </a:stretch>
          </p:blipFill>
          <p:spPr>
            <a:xfrm>
              <a:off x="1396700" y="2925763"/>
              <a:ext cx="4876800" cy="4876800"/>
            </a:xfrm>
            <a:prstGeom prst="rect">
              <a:avLst/>
            </a:prstGeom>
          </p:spPr>
        </p:pic>
        <p:pic>
          <p:nvPicPr>
            <p:cNvPr id="6" name="Picture 5">
              <a:extLst>
                <a:ext uri="{FF2B5EF4-FFF2-40B4-BE49-F238E27FC236}">
                  <a16:creationId xmlns:a16="http://schemas.microsoft.com/office/drawing/2014/main" id="{905578DE-BC29-18E6-FD6C-47E629B28379}"/>
                </a:ext>
              </a:extLst>
            </p:cNvPr>
            <p:cNvPicPr>
              <a:picLocks noChangeAspect="1"/>
            </p:cNvPicPr>
            <p:nvPr/>
          </p:nvPicPr>
          <p:blipFill>
            <a:blip r:embed="rId5"/>
            <a:stretch>
              <a:fillRect/>
            </a:stretch>
          </p:blipFill>
          <p:spPr>
            <a:xfrm>
              <a:off x="1851978" y="4224973"/>
              <a:ext cx="2255520" cy="2278380"/>
            </a:xfrm>
            <a:prstGeom prst="rect">
              <a:avLst/>
            </a:prstGeom>
          </p:spPr>
        </p:pic>
      </p:grpSp>
      <p:sp>
        <p:nvSpPr>
          <p:cNvPr id="3" name="Rectangle: Rounded Corners 2">
            <a:extLst>
              <a:ext uri="{FF2B5EF4-FFF2-40B4-BE49-F238E27FC236}">
                <a16:creationId xmlns:a16="http://schemas.microsoft.com/office/drawing/2014/main" id="{91996B0E-6DEB-E2BE-68A1-8120F70C7C1F}"/>
              </a:ext>
            </a:extLst>
          </p:cNvPr>
          <p:cNvSpPr/>
          <p:nvPr/>
        </p:nvSpPr>
        <p:spPr>
          <a:xfrm>
            <a:off x="3204247" y="7664803"/>
            <a:ext cx="9847507" cy="101401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rPr>
              <a:t>A Bash script can be identified by the .</a:t>
            </a:r>
            <a:r>
              <a:rPr lang="en-US" sz="2200" err="1">
                <a:solidFill>
                  <a:srgbClr val="3F3F3F"/>
                </a:solidFill>
                <a:latin typeface="Open Sans"/>
                <a:ea typeface="Open Sans"/>
                <a:cs typeface="Open Sans"/>
              </a:rPr>
              <a:t>sh</a:t>
            </a:r>
            <a:r>
              <a:rPr lang="en-US" sz="2200">
                <a:solidFill>
                  <a:srgbClr val="3F3F3F"/>
                </a:solidFill>
                <a:latin typeface="Open Sans"/>
                <a:ea typeface="Open Sans"/>
                <a:cs typeface="Open Sans"/>
              </a:rPr>
              <a:t> file extension.</a:t>
            </a:r>
            <a:endParaRPr lang="en-IN" sz="2200"/>
          </a:p>
        </p:txBody>
      </p:sp>
    </p:spTree>
    <p:extLst>
      <p:ext uri="{BB962C8B-B14F-4D97-AF65-F5344CB8AC3E}">
        <p14:creationId xmlns:p14="http://schemas.microsoft.com/office/powerpoint/2010/main" val="23545440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3" name="TextBox 2">
            <a:extLst>
              <a:ext uri="{FF2B5EF4-FFF2-40B4-BE49-F238E27FC236}">
                <a16:creationId xmlns:a16="http://schemas.microsoft.com/office/drawing/2014/main" id="{0EE80F79-CDA8-5CCE-256E-8284B8B56065}"/>
              </a:ext>
            </a:extLst>
          </p:cNvPr>
          <p:cNvSpPr txBox="1"/>
          <p:nvPr/>
        </p:nvSpPr>
        <p:spPr>
          <a:xfrm>
            <a:off x="1935480" y="4288453"/>
            <a:ext cx="12786360" cy="523220"/>
          </a:xfrm>
          <a:prstGeom prst="rect">
            <a:avLst/>
          </a:prstGeom>
          <a:noFill/>
        </p:spPr>
        <p:txBody>
          <a:bodyPr wrap="square">
            <a:spAutoFit/>
          </a:bodyPr>
          <a:lstStyle/>
          <a:p>
            <a:pPr algn="ctr">
              <a:spcBef>
                <a:spcPts val="1000"/>
              </a:spcBef>
              <a:buClr>
                <a:schemeClr val="dk1"/>
              </a:buClr>
              <a:buSzPts val="2800"/>
            </a:pPr>
            <a:r>
              <a:rPr lang="en-US" sz="2800" b="1">
                <a:solidFill>
                  <a:schemeClr val="lt1"/>
                </a:solidFill>
                <a:latin typeface="Open Sans"/>
                <a:ea typeface="Open Sans"/>
                <a:cs typeface="Open Sans"/>
                <a:sym typeface="Open Sans"/>
              </a:rPr>
              <a:t>Cryptographic Attacks</a:t>
            </a:r>
          </a:p>
        </p:txBody>
      </p:sp>
    </p:spTree>
    <p:extLst>
      <p:ext uri="{BB962C8B-B14F-4D97-AF65-F5344CB8AC3E}">
        <p14:creationId xmlns:p14="http://schemas.microsoft.com/office/powerpoint/2010/main" val="4928032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Cryptographic Attack</a:t>
            </a:r>
            <a:endParaRPr>
              <a:latin typeface="Open Sans"/>
              <a:ea typeface="Open Sans"/>
              <a:cs typeface="Open Sans"/>
              <a:sym typeface="Open Sans"/>
            </a:endParaRPr>
          </a:p>
        </p:txBody>
      </p:sp>
      <p:sp>
        <p:nvSpPr>
          <p:cNvPr id="582" name="Google Shape;582;ge961dd843d_0_334"/>
          <p:cNvSpPr/>
          <p:nvPr/>
        </p:nvSpPr>
        <p:spPr>
          <a:xfrm>
            <a:off x="1619135" y="2895305"/>
            <a:ext cx="7878156" cy="3703320"/>
          </a:xfrm>
          <a:prstGeom prst="roundRect">
            <a:avLst>
              <a:gd name="adj" fmla="val 584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endParaRPr lang="en-US" sz="1000">
              <a:solidFill>
                <a:srgbClr val="3F3F3F"/>
              </a:solidFill>
              <a:latin typeface="Open Sans"/>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Attackers aim to steal information, tamper with data, or gain unauthorized access to systems protected by encryption. </a:t>
            </a:r>
          </a:p>
          <a:p>
            <a:pPr marL="342900" indent="-342900">
              <a:lnSpc>
                <a:spcPct val="115000"/>
              </a:lnSpc>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These attacks exploit weaknesses in various components of a cryptographic system, including the cryptographic algorithm, encryption keys, cryptography protocols, and key management.</a:t>
            </a:r>
          </a:p>
        </p:txBody>
      </p:sp>
      <p:grpSp>
        <p:nvGrpSpPr>
          <p:cNvPr id="2" name="Group 1">
            <a:extLst>
              <a:ext uri="{FF2B5EF4-FFF2-40B4-BE49-F238E27FC236}">
                <a16:creationId xmlns:a16="http://schemas.microsoft.com/office/drawing/2014/main" id="{406B668F-803F-A013-3CC0-52B7AF71AC25}"/>
              </a:ext>
            </a:extLst>
          </p:cNvPr>
          <p:cNvGrpSpPr/>
          <p:nvPr/>
        </p:nvGrpSpPr>
        <p:grpSpPr>
          <a:xfrm>
            <a:off x="10453445" y="2765910"/>
            <a:ext cx="3612179" cy="3612179"/>
            <a:chOff x="10292080" y="3718560"/>
            <a:chExt cx="4876800" cy="4876800"/>
          </a:xfrm>
        </p:grpSpPr>
        <p:pic>
          <p:nvPicPr>
            <p:cNvPr id="3" name="Picture 2">
              <a:extLst>
                <a:ext uri="{FF2B5EF4-FFF2-40B4-BE49-F238E27FC236}">
                  <a16:creationId xmlns:a16="http://schemas.microsoft.com/office/drawing/2014/main" id="{36989734-B04E-0508-008B-FF284B472535}"/>
                </a:ext>
              </a:extLst>
            </p:cNvPr>
            <p:cNvPicPr>
              <a:picLocks noChangeAspect="1"/>
            </p:cNvPicPr>
            <p:nvPr/>
          </p:nvPicPr>
          <p:blipFill>
            <a:blip r:embed="rId3"/>
            <a:stretch>
              <a:fillRect/>
            </a:stretch>
          </p:blipFill>
          <p:spPr>
            <a:xfrm>
              <a:off x="10292080" y="3718560"/>
              <a:ext cx="4876800" cy="4876800"/>
            </a:xfrm>
            <a:prstGeom prst="rect">
              <a:avLst/>
            </a:prstGeom>
          </p:spPr>
        </p:pic>
        <p:pic>
          <p:nvPicPr>
            <p:cNvPr id="4" name="Picture 3">
              <a:extLst>
                <a:ext uri="{FF2B5EF4-FFF2-40B4-BE49-F238E27FC236}">
                  <a16:creationId xmlns:a16="http://schemas.microsoft.com/office/drawing/2014/main" id="{88E31A06-8436-F2D5-C1AB-361842220579}"/>
                </a:ext>
              </a:extLst>
            </p:cNvPr>
            <p:cNvPicPr>
              <a:picLocks noChangeAspect="1"/>
            </p:cNvPicPr>
            <p:nvPr/>
          </p:nvPicPr>
          <p:blipFill>
            <a:blip r:embed="rId4"/>
            <a:stretch>
              <a:fillRect/>
            </a:stretch>
          </p:blipFill>
          <p:spPr>
            <a:xfrm>
              <a:off x="10292080" y="4114800"/>
              <a:ext cx="2255520" cy="2278380"/>
            </a:xfrm>
            <a:prstGeom prst="rect">
              <a:avLst/>
            </a:prstGeom>
          </p:spPr>
        </p:pic>
      </p:grpSp>
      <p:sp>
        <p:nvSpPr>
          <p:cNvPr id="5" name="TextBox 4">
            <a:extLst>
              <a:ext uri="{FF2B5EF4-FFF2-40B4-BE49-F238E27FC236}">
                <a16:creationId xmlns:a16="http://schemas.microsoft.com/office/drawing/2014/main" id="{D855ECD8-5E91-91B9-4987-2E6ED5362DC0}"/>
              </a:ext>
            </a:extLst>
          </p:cNvPr>
          <p:cNvSpPr txBox="1"/>
          <p:nvPr/>
        </p:nvSpPr>
        <p:spPr>
          <a:xfrm>
            <a:off x="4177540" y="1256413"/>
            <a:ext cx="8353501"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Cryptography attacks are attempts to bypass the security of cryptographic systems. </a:t>
            </a:r>
          </a:p>
        </p:txBody>
      </p:sp>
      <p:sp>
        <p:nvSpPr>
          <p:cNvPr id="7" name="Brandline_LVC">
            <a:extLst>
              <a:ext uri="{FF2B5EF4-FFF2-40B4-BE49-F238E27FC236}">
                <a16:creationId xmlns:a16="http://schemas.microsoft.com/office/drawing/2014/main" id="{B6E08385-ACEB-CEBD-02BD-5D68D4DE5F99}"/>
              </a:ext>
            </a:extLst>
          </p:cNvPr>
          <p:cNvSpPr/>
          <p:nvPr/>
        </p:nvSpPr>
        <p:spPr>
          <a:xfrm>
            <a:off x="5715000" y="816352"/>
            <a:ext cx="483600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8832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Downgrade Attacks</a:t>
            </a:r>
            <a:endParaRPr>
              <a:latin typeface="Open Sans"/>
              <a:ea typeface="Open Sans"/>
              <a:cs typeface="Open Sans"/>
              <a:sym typeface="Open Sans"/>
            </a:endParaRPr>
          </a:p>
        </p:txBody>
      </p:sp>
      <p:sp>
        <p:nvSpPr>
          <p:cNvPr id="582" name="Google Shape;582;ge961dd843d_0_334"/>
          <p:cNvSpPr/>
          <p:nvPr/>
        </p:nvSpPr>
        <p:spPr>
          <a:xfrm>
            <a:off x="1264920" y="1496006"/>
            <a:ext cx="13726160" cy="1242115"/>
          </a:xfrm>
          <a:prstGeom prst="roundRect">
            <a:avLst>
              <a:gd name="adj" fmla="val 16667"/>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pPr>
            <a:endParaRPr lang="en-US" sz="2200">
              <a:solidFill>
                <a:srgbClr val="404040"/>
              </a:solidFill>
              <a:latin typeface="Open Sans" pitchFamily="2" charset="0"/>
              <a:ea typeface="Open Sans"/>
              <a:cs typeface="Open Sans"/>
            </a:endParaRPr>
          </a:p>
          <a:p>
            <a:pPr algn="ctr">
              <a:lnSpc>
                <a:spcPct val="115000"/>
              </a:lnSpc>
            </a:pPr>
            <a:endParaRPr lang="en-US" sz="2200">
              <a:solidFill>
                <a:srgbClr val="404040"/>
              </a:solidFill>
              <a:latin typeface="Open Sans" pitchFamily="2" charset="0"/>
              <a:ea typeface="Open Sans"/>
              <a:cs typeface="Open Sans"/>
            </a:endParaRPr>
          </a:p>
          <a:p>
            <a:pPr algn="ctr">
              <a:lnSpc>
                <a:spcPct val="115000"/>
              </a:lnSpc>
            </a:pPr>
            <a:r>
              <a:rPr lang="en-US" sz="2200">
                <a:solidFill>
                  <a:srgbClr val="404040"/>
                </a:solidFill>
                <a:latin typeface="Open Sans" pitchFamily="2" charset="0"/>
                <a:ea typeface="Open Sans"/>
                <a:cs typeface="Open Sans"/>
              </a:rPr>
              <a:t>This is a specific type of cryptographic attack where an attacker manipulates a communication to use a weaker encryption standard or protocol than originally intended.</a:t>
            </a:r>
          </a:p>
          <a:p>
            <a:pPr algn="ctr">
              <a:lnSpc>
                <a:spcPct val="115000"/>
              </a:lnSpc>
            </a:pPr>
            <a:endParaRPr lang="en-US" sz="2200">
              <a:solidFill>
                <a:srgbClr val="404040"/>
              </a:solidFill>
              <a:latin typeface="Open Sans" pitchFamily="2" charset="0"/>
              <a:ea typeface="Open Sans"/>
              <a:cs typeface="Open Sans"/>
            </a:endParaRPr>
          </a:p>
          <a:p>
            <a:pPr marL="342900" indent="-342900" algn="ctr">
              <a:buFont typeface="Arial" panose="020B0604020202020204" pitchFamily="34" charset="0"/>
              <a:buChar char="•"/>
            </a:pPr>
            <a:endParaRPr lang="en-US" sz="2000">
              <a:solidFill>
                <a:srgbClr val="3F3F3F"/>
              </a:solidFill>
              <a:latin typeface="Open Sans"/>
              <a:ea typeface="Open Sans"/>
              <a:cs typeface="Open Sans"/>
            </a:endParaRPr>
          </a:p>
        </p:txBody>
      </p:sp>
      <p:grpSp>
        <p:nvGrpSpPr>
          <p:cNvPr id="6" name="Group 5">
            <a:extLst>
              <a:ext uri="{FF2B5EF4-FFF2-40B4-BE49-F238E27FC236}">
                <a16:creationId xmlns:a16="http://schemas.microsoft.com/office/drawing/2014/main" id="{C0F44B62-C34E-7D67-C8EC-4DCDCA2336DD}"/>
              </a:ext>
            </a:extLst>
          </p:cNvPr>
          <p:cNvGrpSpPr/>
          <p:nvPr/>
        </p:nvGrpSpPr>
        <p:grpSpPr>
          <a:xfrm>
            <a:off x="6513485" y="3027535"/>
            <a:ext cx="3228907" cy="3739215"/>
            <a:chOff x="5607986" y="4475216"/>
            <a:chExt cx="3228907" cy="3739215"/>
          </a:xfrm>
        </p:grpSpPr>
        <p:pic>
          <p:nvPicPr>
            <p:cNvPr id="3" name="Picture 2">
              <a:extLst>
                <a:ext uri="{FF2B5EF4-FFF2-40B4-BE49-F238E27FC236}">
                  <a16:creationId xmlns:a16="http://schemas.microsoft.com/office/drawing/2014/main" id="{15881BAB-D618-4FCF-5FBF-FECD3908CA74}"/>
                </a:ext>
              </a:extLst>
            </p:cNvPr>
            <p:cNvPicPr>
              <a:picLocks noChangeAspect="1"/>
            </p:cNvPicPr>
            <p:nvPr/>
          </p:nvPicPr>
          <p:blipFill>
            <a:blip r:embed="rId3"/>
            <a:stretch>
              <a:fillRect/>
            </a:stretch>
          </p:blipFill>
          <p:spPr>
            <a:xfrm>
              <a:off x="5727931" y="5105469"/>
              <a:ext cx="3108962" cy="3108962"/>
            </a:xfrm>
            <a:prstGeom prst="rect">
              <a:avLst/>
            </a:prstGeom>
          </p:spPr>
        </p:pic>
        <p:pic>
          <p:nvPicPr>
            <p:cNvPr id="8" name="Picture 7">
              <a:extLst>
                <a:ext uri="{FF2B5EF4-FFF2-40B4-BE49-F238E27FC236}">
                  <a16:creationId xmlns:a16="http://schemas.microsoft.com/office/drawing/2014/main" id="{B24154DB-5EEA-27E3-C035-A190D42D9E00}"/>
                </a:ext>
              </a:extLst>
            </p:cNvPr>
            <p:cNvPicPr>
              <a:picLocks noChangeAspect="1"/>
            </p:cNvPicPr>
            <p:nvPr/>
          </p:nvPicPr>
          <p:blipFill>
            <a:blip r:embed="rId4"/>
            <a:stretch>
              <a:fillRect/>
            </a:stretch>
          </p:blipFill>
          <p:spPr>
            <a:xfrm>
              <a:off x="5607986" y="4475216"/>
              <a:ext cx="2184734" cy="2184734"/>
            </a:xfrm>
            <a:prstGeom prst="rect">
              <a:avLst/>
            </a:prstGeom>
          </p:spPr>
        </p:pic>
      </p:grpSp>
      <p:sp>
        <p:nvSpPr>
          <p:cNvPr id="4" name="Brandline_LVC">
            <a:extLst>
              <a:ext uri="{FF2B5EF4-FFF2-40B4-BE49-F238E27FC236}">
                <a16:creationId xmlns:a16="http://schemas.microsoft.com/office/drawing/2014/main" id="{879F2E62-E3FD-80EF-CA85-4357022E6FCE}"/>
              </a:ext>
            </a:extLst>
          </p:cNvPr>
          <p:cNvSpPr/>
          <p:nvPr/>
        </p:nvSpPr>
        <p:spPr>
          <a:xfrm>
            <a:off x="5956300" y="816352"/>
            <a:ext cx="434387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582;ge961dd843d_0_334">
            <a:extLst>
              <a:ext uri="{FF2B5EF4-FFF2-40B4-BE49-F238E27FC236}">
                <a16:creationId xmlns:a16="http://schemas.microsoft.com/office/drawing/2014/main" id="{2DC8C322-644D-D609-61DD-CDA6D602FD53}"/>
              </a:ext>
            </a:extLst>
          </p:cNvPr>
          <p:cNvSpPr/>
          <p:nvPr/>
        </p:nvSpPr>
        <p:spPr>
          <a:xfrm>
            <a:off x="1264920" y="7056164"/>
            <a:ext cx="13726160" cy="826627"/>
          </a:xfrm>
          <a:prstGeom prst="roundRect">
            <a:avLst>
              <a:gd name="adj" fmla="val 16667"/>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pPr>
            <a:endParaRPr lang="en-US" sz="2200">
              <a:solidFill>
                <a:srgbClr val="404040"/>
              </a:solidFill>
              <a:latin typeface="Open Sans" pitchFamily="2" charset="0"/>
              <a:ea typeface="Open Sans"/>
              <a:cs typeface="Open Sans"/>
            </a:endParaRPr>
          </a:p>
          <a:p>
            <a:pPr algn="ctr">
              <a:lnSpc>
                <a:spcPct val="115000"/>
              </a:lnSpc>
            </a:pPr>
            <a:endParaRPr lang="en-US" sz="2200">
              <a:solidFill>
                <a:srgbClr val="404040"/>
              </a:solidFill>
              <a:latin typeface="Open Sans" pitchFamily="2" charset="0"/>
              <a:ea typeface="Open Sans"/>
              <a:cs typeface="Open Sans"/>
            </a:endParaRPr>
          </a:p>
          <a:p>
            <a:pPr algn="ctr">
              <a:lnSpc>
                <a:spcPct val="115000"/>
              </a:lnSpc>
            </a:pPr>
            <a:r>
              <a:rPr lang="en-US" sz="2200">
                <a:solidFill>
                  <a:srgbClr val="404040"/>
                </a:solidFill>
                <a:latin typeface="Open Sans" pitchFamily="2" charset="0"/>
                <a:ea typeface="Open Sans"/>
                <a:cs typeface="Open Sans"/>
              </a:rPr>
              <a:t>A cryptography downgrade attack is also known as a version rollback attack or bidding-down attack.</a:t>
            </a:r>
          </a:p>
          <a:p>
            <a:pPr marL="342900" indent="-342900" algn="ctr">
              <a:buFont typeface="Arial" panose="020B0604020202020204" pitchFamily="34" charset="0"/>
              <a:buChar char="•"/>
            </a:pPr>
            <a:endParaRPr lang="en-US" sz="2000">
              <a:solidFill>
                <a:srgbClr val="3F3F3F"/>
              </a:solidFill>
              <a:latin typeface="Open Sans"/>
              <a:ea typeface="Open Sans"/>
              <a:cs typeface="Open Sans"/>
            </a:endParaRPr>
          </a:p>
        </p:txBody>
      </p:sp>
    </p:spTree>
    <p:extLst>
      <p:ext uri="{BB962C8B-B14F-4D97-AF65-F5344CB8AC3E}">
        <p14:creationId xmlns:p14="http://schemas.microsoft.com/office/powerpoint/2010/main" val="32732454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7"/>
          <p:cNvSpPr txBox="1">
            <a:spLocks noGrp="1"/>
          </p:cNvSpPr>
          <p:nvPr>
            <p:ph type="title"/>
          </p:nvPr>
        </p:nvSpPr>
        <p:spPr>
          <a:xfrm>
            <a:off x="0" y="192002"/>
            <a:ext cx="16276320" cy="687244"/>
          </a:xfrm>
          <a:prstGeom prst="rect">
            <a:avLst/>
          </a:prstGeom>
          <a:noFill/>
          <a:ln>
            <a:noFill/>
          </a:ln>
        </p:spPr>
        <p:txBody>
          <a:bodyPr spcFirstLastPara="1" wrap="square" lIns="45675" tIns="45675" rIns="45675" bIns="45675" anchor="ctr" anchorCtr="0">
            <a:normAutofit/>
          </a:bodyPr>
          <a:lstStyle/>
          <a:p>
            <a:pPr marL="0" marR="0" lvl="0" indent="0" algn="ctr" rtl="0">
              <a:lnSpc>
                <a:spcPct val="90000"/>
              </a:lnSpc>
              <a:spcBef>
                <a:spcPts val="0"/>
              </a:spcBef>
              <a:spcAft>
                <a:spcPts val="0"/>
              </a:spcAft>
              <a:buClr>
                <a:srgbClr val="3F3F3F"/>
              </a:buClr>
              <a:buSzPts val="3200"/>
              <a:buFont typeface="Open Sans"/>
              <a:buNone/>
            </a:pPr>
            <a:r>
              <a:rPr lang="en-US" b="1">
                <a:solidFill>
                  <a:srgbClr val="3F3F3F"/>
                </a:solidFill>
                <a:latin typeface="Open Sans"/>
                <a:ea typeface="Open Sans"/>
                <a:cs typeface="Open Sans"/>
                <a:sym typeface="Open Sans"/>
              </a:rPr>
              <a:t>Types of Downgrade Attacks</a:t>
            </a:r>
            <a:endParaRPr>
              <a:solidFill>
                <a:srgbClr val="3F3F3F"/>
              </a:solidFill>
              <a:latin typeface="Open Sans"/>
              <a:ea typeface="Open Sans"/>
              <a:cs typeface="Open Sans"/>
              <a:sym typeface="Open Sans"/>
            </a:endParaRPr>
          </a:p>
        </p:txBody>
      </p:sp>
      <p:grpSp>
        <p:nvGrpSpPr>
          <p:cNvPr id="1701" name="Google Shape;1701;p67"/>
          <p:cNvGrpSpPr/>
          <p:nvPr/>
        </p:nvGrpSpPr>
        <p:grpSpPr>
          <a:xfrm rot="5400000">
            <a:off x="919883" y="2800938"/>
            <a:ext cx="5789880" cy="4910696"/>
            <a:chOff x="2340286" y="3705932"/>
            <a:chExt cx="10804144" cy="2645653"/>
          </a:xfrm>
        </p:grpSpPr>
        <p:grpSp>
          <p:nvGrpSpPr>
            <p:cNvPr id="1702" name="Google Shape;1702;p67"/>
            <p:cNvGrpSpPr/>
            <p:nvPr/>
          </p:nvGrpSpPr>
          <p:grpSpPr>
            <a:xfrm>
              <a:off x="2340286" y="3754690"/>
              <a:ext cx="10804144" cy="2596895"/>
              <a:chOff x="990497" y="1599941"/>
              <a:chExt cx="10804144" cy="3005586"/>
            </a:xfrm>
          </p:grpSpPr>
          <p:grpSp>
            <p:nvGrpSpPr>
              <p:cNvPr id="1703" name="Google Shape;1703;p67"/>
              <p:cNvGrpSpPr/>
              <p:nvPr/>
            </p:nvGrpSpPr>
            <p:grpSpPr>
              <a:xfrm>
                <a:off x="990497" y="1599941"/>
                <a:ext cx="10804144" cy="3005586"/>
                <a:chOff x="1562534" y="4707250"/>
                <a:chExt cx="10804144" cy="3095793"/>
              </a:xfrm>
            </p:grpSpPr>
            <p:sp>
              <p:nvSpPr>
                <p:cNvPr id="1704" name="Google Shape;1704;p67"/>
                <p:cNvSpPr/>
                <p:nvPr/>
              </p:nvSpPr>
              <p:spPr>
                <a:xfrm>
                  <a:off x="1562534" y="4707250"/>
                  <a:ext cx="10804144" cy="3095793"/>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05" name="Google Shape;1705;p67"/>
                <p:cNvSpPr txBox="1"/>
                <p:nvPr/>
              </p:nvSpPr>
              <p:spPr>
                <a:xfrm rot="16200000">
                  <a:off x="1471999" y="5366925"/>
                  <a:ext cx="2724430" cy="1721862"/>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SSL/TLS downgrade attack</a:t>
                  </a:r>
                  <a:endParaRPr sz="2200" b="0" i="0" u="none" strike="noStrike" cap="none">
                    <a:solidFill>
                      <a:schemeClr val="lt1"/>
                    </a:solidFill>
                    <a:latin typeface="Open Sans"/>
                    <a:ea typeface="Open Sans"/>
                    <a:cs typeface="Open Sans"/>
                    <a:sym typeface="Open Sans"/>
                  </a:endParaRPr>
                </a:p>
              </p:txBody>
            </p:sp>
          </p:grpSp>
          <p:sp>
            <p:nvSpPr>
              <p:cNvPr id="1706" name="Google Shape;1706;p67"/>
              <p:cNvSpPr/>
              <p:nvPr/>
            </p:nvSpPr>
            <p:spPr>
              <a:xfrm>
                <a:off x="2523027" y="1703732"/>
                <a:ext cx="8940233"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07" name="Google Shape;1707;p67"/>
            <p:cNvSpPr txBox="1"/>
            <p:nvPr/>
          </p:nvSpPr>
          <p:spPr>
            <a:xfrm rot="-5400000">
              <a:off x="4182073" y="3996756"/>
              <a:ext cx="2499379" cy="1917731"/>
            </a:xfrm>
            <a:prstGeom prst="rect">
              <a:avLst/>
            </a:prstGeom>
            <a:noFill/>
            <a:ln>
              <a:noFill/>
            </a:ln>
          </p:spPr>
          <p:txBody>
            <a:bodyPr spcFirstLastPara="1" wrap="square" lIns="91425" tIns="0" rIns="365750" bIns="457200" anchor="t" anchorCtr="0">
              <a:noAutofit/>
            </a:bodyPr>
            <a:lstStyle/>
            <a:p>
              <a:pPr marL="342900" lvl="1" indent="-342900">
                <a:lnSpc>
                  <a:spcPct val="115000"/>
                </a:lnSpc>
                <a:buSzPts val="2200"/>
                <a:buFont typeface="Arial"/>
                <a:buChar char="•"/>
              </a:pPr>
              <a:r>
                <a:rPr lang="en-US" sz="2200">
                  <a:solidFill>
                    <a:srgbClr val="404040"/>
                  </a:solidFill>
                  <a:latin typeface="Open Sans" pitchFamily="2" charset="0"/>
                  <a:ea typeface="Open Sans"/>
                  <a:cs typeface="Open Sans"/>
                </a:rPr>
                <a:t>An attacker exploits vulnerabilities in the communication between clients.</a:t>
              </a:r>
            </a:p>
            <a:p>
              <a:pPr lvl="1">
                <a:lnSpc>
                  <a:spcPct val="115000"/>
                </a:lnSpc>
                <a:buSzPts val="2200"/>
              </a:pPr>
              <a:endParaRPr lang="en-US" sz="2200">
                <a:solidFill>
                  <a:srgbClr val="404040"/>
                </a:solidFill>
                <a:latin typeface="Open Sans" pitchFamily="2" charset="0"/>
                <a:ea typeface="Open Sans"/>
                <a:cs typeface="Open Sans"/>
              </a:endParaRPr>
            </a:p>
            <a:p>
              <a:pPr marL="342900" lvl="1" indent="-342900">
                <a:lnSpc>
                  <a:spcPct val="115000"/>
                </a:lnSpc>
                <a:buSzPts val="2200"/>
                <a:buFont typeface="Arial"/>
                <a:buChar char="•"/>
              </a:pPr>
              <a:r>
                <a:rPr lang="en-US" sz="2200">
                  <a:solidFill>
                    <a:srgbClr val="404040"/>
                  </a:solidFill>
                  <a:latin typeface="Open Sans" pitchFamily="2" charset="0"/>
                  <a:ea typeface="Open Sans"/>
                  <a:cs typeface="Open Sans"/>
                </a:rPr>
                <a:t>The attacker suggests using an older, less secure encryption method instead of the stronger ones that both parties’ support.</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endParaRPr lang="en-US" sz="2200">
                <a:solidFill>
                  <a:srgbClr val="3F3F3F"/>
                </a:solidFill>
                <a:latin typeface="Open Sans"/>
                <a:ea typeface="Open Sans"/>
                <a:cs typeface="Open Sans"/>
              </a:endParaRPr>
            </a:p>
          </p:txBody>
        </p:sp>
      </p:grpSp>
      <p:grpSp>
        <p:nvGrpSpPr>
          <p:cNvPr id="1708" name="Google Shape;1708;p67"/>
          <p:cNvGrpSpPr/>
          <p:nvPr/>
        </p:nvGrpSpPr>
        <p:grpSpPr>
          <a:xfrm rot="5400000">
            <a:off x="9897238" y="2908615"/>
            <a:ext cx="5789882" cy="4695343"/>
            <a:chOff x="2340286" y="3754690"/>
            <a:chExt cx="10804144" cy="2596895"/>
          </a:xfrm>
        </p:grpSpPr>
        <p:grpSp>
          <p:nvGrpSpPr>
            <p:cNvPr id="1709" name="Google Shape;1709;p67"/>
            <p:cNvGrpSpPr/>
            <p:nvPr/>
          </p:nvGrpSpPr>
          <p:grpSpPr>
            <a:xfrm>
              <a:off x="2340286" y="3754690"/>
              <a:ext cx="10804144" cy="2596895"/>
              <a:chOff x="990497" y="1599941"/>
              <a:chExt cx="10804144" cy="3005586"/>
            </a:xfrm>
          </p:grpSpPr>
          <p:grpSp>
            <p:nvGrpSpPr>
              <p:cNvPr id="1710" name="Google Shape;1710;p67"/>
              <p:cNvGrpSpPr/>
              <p:nvPr/>
            </p:nvGrpSpPr>
            <p:grpSpPr>
              <a:xfrm>
                <a:off x="990497" y="1599941"/>
                <a:ext cx="10804144" cy="3005586"/>
                <a:chOff x="1562534" y="4707250"/>
                <a:chExt cx="10804144" cy="3095793"/>
              </a:xfrm>
            </p:grpSpPr>
            <p:sp>
              <p:nvSpPr>
                <p:cNvPr id="1711" name="Google Shape;1711;p67"/>
                <p:cNvSpPr/>
                <p:nvPr/>
              </p:nvSpPr>
              <p:spPr>
                <a:xfrm>
                  <a:off x="1562534" y="4707250"/>
                  <a:ext cx="10804144" cy="3095793"/>
                </a:xfrm>
                <a:prstGeom prst="roundRect">
                  <a:avLst>
                    <a:gd name="adj" fmla="val 8753"/>
                  </a:avLst>
                </a:prstGeom>
                <a:solidFill>
                  <a:srgbClr val="E78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12" name="Google Shape;1712;p67"/>
                <p:cNvSpPr txBox="1"/>
                <p:nvPr/>
              </p:nvSpPr>
              <p:spPr>
                <a:xfrm rot="16200000">
                  <a:off x="1657616" y="5394248"/>
                  <a:ext cx="2125389" cy="1721859"/>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SSL stripping attack</a:t>
                  </a:r>
                  <a:endParaRPr sz="2200" b="0" i="0" u="none" strike="noStrike" cap="none">
                    <a:solidFill>
                      <a:schemeClr val="lt1"/>
                    </a:solidFill>
                    <a:latin typeface="Open Sans"/>
                    <a:ea typeface="Open Sans"/>
                    <a:cs typeface="Open Sans"/>
                    <a:sym typeface="Open Sans"/>
                  </a:endParaRPr>
                </a:p>
              </p:txBody>
            </p:sp>
          </p:grpSp>
          <p:sp>
            <p:nvSpPr>
              <p:cNvPr id="1713" name="Google Shape;1713;p67"/>
              <p:cNvSpPr/>
              <p:nvPr/>
            </p:nvSpPr>
            <p:spPr>
              <a:xfrm>
                <a:off x="2473633" y="1703732"/>
                <a:ext cx="8989625" cy="2798064"/>
              </a:xfrm>
              <a:prstGeom prst="roundRect">
                <a:avLst>
                  <a:gd name="adj" fmla="val 8118"/>
                </a:avLst>
              </a:prstGeom>
              <a:solidFill>
                <a:schemeClr val="lt1"/>
              </a:solidFill>
              <a:ln w="38100" cap="flat" cmpd="sng">
                <a:solidFill>
                  <a:srgbClr val="D26A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14" name="Google Shape;1714;p67"/>
            <p:cNvSpPr txBox="1"/>
            <p:nvPr/>
          </p:nvSpPr>
          <p:spPr>
            <a:xfrm rot="-5400000">
              <a:off x="4186082" y="4006290"/>
              <a:ext cx="2417591" cy="1917731"/>
            </a:xfrm>
            <a:prstGeom prst="rect">
              <a:avLst/>
            </a:prstGeom>
            <a:noFill/>
            <a:ln>
              <a:noFill/>
            </a:ln>
          </p:spPr>
          <p:txBody>
            <a:bodyPr spcFirstLastPara="1" wrap="square" lIns="91425" tIns="0" rIns="365750" bIns="457200" anchor="t" anchorCtr="0">
              <a:noAutofit/>
            </a:bodyPr>
            <a:lstStyle/>
            <a:p>
              <a:pPr marL="342900" lvl="1" indent="-342900">
                <a:lnSpc>
                  <a:spcPct val="115000"/>
                </a:lnSpc>
                <a:buSzPts val="2200"/>
                <a:buFont typeface="Arial"/>
                <a:buChar char="•"/>
              </a:pPr>
              <a:r>
                <a:rPr lang="en-US" sz="2200">
                  <a:solidFill>
                    <a:srgbClr val="404040"/>
                  </a:solidFill>
                  <a:latin typeface="Open Sans" pitchFamily="2" charset="0"/>
                  <a:ea typeface="Open Sans"/>
                  <a:cs typeface="Open Sans"/>
                </a:rPr>
                <a:t>A malicious actor intercepts a secure HTTPS connection and downgrades it to an unsecured HTTP connection, enabling them to eavesdrop on sensitive information exchanged between a user and a website without detection.</a:t>
              </a:r>
            </a:p>
          </p:txBody>
        </p:sp>
      </p:grpSp>
      <p:sp>
        <p:nvSpPr>
          <p:cNvPr id="1718" name="Google Shape;1718;p67"/>
          <p:cNvSpPr/>
          <p:nvPr/>
        </p:nvSpPr>
        <p:spPr>
          <a:xfrm rot="10800000" flipH="1">
            <a:off x="9757774" y="4618291"/>
            <a:ext cx="527463" cy="379888"/>
          </a:xfrm>
          <a:prstGeom prst="rightArrow">
            <a:avLst>
              <a:gd name="adj1" fmla="val 50000"/>
              <a:gd name="adj2" fmla="val 50000"/>
            </a:avLst>
          </a:prstGeom>
          <a:solidFill>
            <a:srgbClr val="E78E4B"/>
          </a:solidFill>
          <a:ln w="25400" cap="flat" cmpd="sng">
            <a:solidFill>
              <a:srgbClr val="E78E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19" name="Google Shape;1719;p67"/>
          <p:cNvSpPr/>
          <p:nvPr/>
        </p:nvSpPr>
        <p:spPr>
          <a:xfrm flipH="1">
            <a:off x="6078810" y="4618291"/>
            <a:ext cx="527463" cy="379888"/>
          </a:xfrm>
          <a:prstGeom prst="rightArrow">
            <a:avLst>
              <a:gd name="adj1" fmla="val 50000"/>
              <a:gd name="adj2" fmla="val 5000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6" name="Picture 5">
            <a:extLst>
              <a:ext uri="{FF2B5EF4-FFF2-40B4-BE49-F238E27FC236}">
                <a16:creationId xmlns:a16="http://schemas.microsoft.com/office/drawing/2014/main" id="{EA178DCD-19BC-397C-B2A1-E314B87E017D}"/>
              </a:ext>
            </a:extLst>
          </p:cNvPr>
          <p:cNvPicPr>
            <a:picLocks noChangeAspect="1"/>
          </p:cNvPicPr>
          <p:nvPr/>
        </p:nvPicPr>
        <p:blipFill>
          <a:blip r:embed="rId3"/>
          <a:stretch>
            <a:fillRect/>
          </a:stretch>
        </p:blipFill>
        <p:spPr>
          <a:xfrm>
            <a:off x="6888142" y="3443639"/>
            <a:ext cx="2673894" cy="2673894"/>
          </a:xfrm>
          <a:prstGeom prst="rect">
            <a:avLst/>
          </a:prstGeom>
        </p:spPr>
      </p:pic>
      <p:sp>
        <p:nvSpPr>
          <p:cNvPr id="4" name="Brandline_LVC">
            <a:extLst>
              <a:ext uri="{FF2B5EF4-FFF2-40B4-BE49-F238E27FC236}">
                <a16:creationId xmlns:a16="http://schemas.microsoft.com/office/drawing/2014/main" id="{4812012C-8D70-AD58-89CB-913D20E7D120}"/>
              </a:ext>
            </a:extLst>
          </p:cNvPr>
          <p:cNvSpPr/>
          <p:nvPr/>
        </p:nvSpPr>
        <p:spPr>
          <a:xfrm>
            <a:off x="4978400" y="778448"/>
            <a:ext cx="6296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497582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Collision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1288596" y="2324100"/>
            <a:ext cx="8468360" cy="5693500"/>
          </a:xfrm>
          <a:prstGeom prst="roundRect">
            <a:avLst>
              <a:gd name="adj" fmla="val 600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5000"/>
              </a:lnSpc>
              <a:buFont typeface="Arial"/>
              <a:buChar char="•"/>
            </a:pPr>
            <a:r>
              <a:rPr lang="en-US" sz="2200">
                <a:solidFill>
                  <a:srgbClr val="404040"/>
                </a:solidFill>
                <a:latin typeface="Open Sans" pitchFamily="2" charset="0"/>
                <a:ea typeface="Open Sans"/>
                <a:cs typeface="Open Sans"/>
              </a:rPr>
              <a:t>A good hash function should make collisions very unlikely.</a:t>
            </a:r>
          </a:p>
          <a:p>
            <a:pPr>
              <a:lnSpc>
                <a:spcPct val="115000"/>
              </a:lnSpc>
            </a:pPr>
            <a:endParaRPr lang="en-US" sz="2200">
              <a:solidFill>
                <a:srgbClr val="404040"/>
              </a:solidFill>
              <a:latin typeface="Open Sans" pitchFamily="2" charset="0"/>
              <a:ea typeface="Open Sans"/>
              <a:cs typeface="Open Sans"/>
            </a:endParaRPr>
          </a:p>
          <a:p>
            <a:pPr marL="342900" indent="-342900">
              <a:lnSpc>
                <a:spcPct val="115000"/>
              </a:lnSpc>
              <a:buFont typeface="Arial"/>
              <a:buChar char="•"/>
            </a:pPr>
            <a:r>
              <a:rPr lang="en-US" sz="2200">
                <a:solidFill>
                  <a:srgbClr val="404040"/>
                </a:solidFill>
                <a:latin typeface="Open Sans" pitchFamily="2" charset="0"/>
                <a:ea typeface="Open Sans"/>
                <a:cs typeface="Open Sans"/>
              </a:rPr>
              <a:t>It can be used for digital signature forgery.</a:t>
            </a:r>
          </a:p>
          <a:p>
            <a:pPr marL="342900" indent="-342900">
              <a:lnSpc>
                <a:spcPct val="115000"/>
              </a:lnSpc>
              <a:buFont typeface="Arial"/>
              <a:buChar char="•"/>
            </a:pPr>
            <a:endParaRPr lang="en-US" sz="2200">
              <a:solidFill>
                <a:srgbClr val="404040"/>
              </a:solidFill>
              <a:latin typeface="Open Sans" pitchFamily="2" charset="0"/>
              <a:ea typeface="Open Sans"/>
              <a:cs typeface="Open Sans"/>
            </a:endParaRPr>
          </a:p>
          <a:p>
            <a:pPr marL="342900" indent="-342900">
              <a:lnSpc>
                <a:spcPct val="115000"/>
              </a:lnSpc>
              <a:buFont typeface="Arial"/>
              <a:buChar char="•"/>
            </a:pPr>
            <a:r>
              <a:rPr lang="en-US" sz="2200">
                <a:solidFill>
                  <a:srgbClr val="404040"/>
                </a:solidFill>
                <a:latin typeface="Open Sans" pitchFamily="2" charset="0"/>
                <a:ea typeface="Open Sans"/>
                <a:cs typeface="Open Sans"/>
              </a:rPr>
              <a:t>If an attacker can find a collision for a signed message, they could potentially create a new message with the same hash value and forge a valid digital signature.</a:t>
            </a:r>
          </a:p>
          <a:p>
            <a:pPr marL="342900" indent="-342900">
              <a:lnSpc>
                <a:spcPct val="115000"/>
              </a:lnSpc>
              <a:buFont typeface="Arial"/>
              <a:buChar char="•"/>
            </a:pPr>
            <a:endParaRPr lang="en-US" sz="2200">
              <a:solidFill>
                <a:srgbClr val="404040"/>
              </a:solidFill>
              <a:latin typeface="Open Sans" pitchFamily="2" charset="0"/>
              <a:ea typeface="Open Sans"/>
              <a:cs typeface="Open Sans"/>
            </a:endParaRPr>
          </a:p>
          <a:p>
            <a:pPr marL="342900" indent="-342900">
              <a:lnSpc>
                <a:spcPct val="115000"/>
              </a:lnSpc>
              <a:buFont typeface="Arial"/>
              <a:buChar char="•"/>
            </a:pPr>
            <a:r>
              <a:rPr lang="en-US" sz="2200">
                <a:solidFill>
                  <a:srgbClr val="404040"/>
                </a:solidFill>
                <a:latin typeface="Open Sans" pitchFamily="2" charset="0"/>
                <a:ea typeface="Open Sans"/>
                <a:cs typeface="Open Sans"/>
              </a:rPr>
              <a:t>Rainbow tables, which are precomputed databases of hash collisions, can be used for cracking password hashes if the hash function used for password storage is vulnerable to collisions.</a:t>
            </a:r>
          </a:p>
        </p:txBody>
      </p:sp>
      <p:grpSp>
        <p:nvGrpSpPr>
          <p:cNvPr id="2" name="Group 1">
            <a:extLst>
              <a:ext uri="{FF2B5EF4-FFF2-40B4-BE49-F238E27FC236}">
                <a16:creationId xmlns:a16="http://schemas.microsoft.com/office/drawing/2014/main" id="{FCA1E441-3A8E-818F-6C10-AA5D1D1E818C}"/>
              </a:ext>
            </a:extLst>
          </p:cNvPr>
          <p:cNvGrpSpPr/>
          <p:nvPr/>
        </p:nvGrpSpPr>
        <p:grpSpPr>
          <a:xfrm>
            <a:off x="10404565" y="2903486"/>
            <a:ext cx="4858637" cy="4534727"/>
            <a:chOff x="10426336" y="2432130"/>
            <a:chExt cx="5225144" cy="4876800"/>
          </a:xfrm>
        </p:grpSpPr>
        <p:pic>
          <p:nvPicPr>
            <p:cNvPr id="6" name="Picture 5">
              <a:extLst>
                <a:ext uri="{FF2B5EF4-FFF2-40B4-BE49-F238E27FC236}">
                  <a16:creationId xmlns:a16="http://schemas.microsoft.com/office/drawing/2014/main" id="{4D5B5B29-FF0E-D431-18BE-A447B63BB1F9}"/>
                </a:ext>
              </a:extLst>
            </p:cNvPr>
            <p:cNvPicPr>
              <a:picLocks noChangeAspect="1"/>
            </p:cNvPicPr>
            <p:nvPr/>
          </p:nvPicPr>
          <p:blipFill>
            <a:blip r:embed="rId4"/>
            <a:stretch>
              <a:fillRect/>
            </a:stretch>
          </p:blipFill>
          <p:spPr>
            <a:xfrm>
              <a:off x="10774680" y="2432130"/>
              <a:ext cx="4876800" cy="4876800"/>
            </a:xfrm>
            <a:prstGeom prst="rect">
              <a:avLst/>
            </a:prstGeom>
          </p:spPr>
        </p:pic>
        <p:pic>
          <p:nvPicPr>
            <p:cNvPr id="3" name="Picture 2">
              <a:extLst>
                <a:ext uri="{FF2B5EF4-FFF2-40B4-BE49-F238E27FC236}">
                  <a16:creationId xmlns:a16="http://schemas.microsoft.com/office/drawing/2014/main" id="{4C621C4A-7F0F-4D43-3EB1-C30445A99CB8}"/>
                </a:ext>
              </a:extLst>
            </p:cNvPr>
            <p:cNvPicPr>
              <a:picLocks noChangeAspect="1"/>
            </p:cNvPicPr>
            <p:nvPr/>
          </p:nvPicPr>
          <p:blipFill>
            <a:blip r:embed="rId5"/>
            <a:stretch>
              <a:fillRect/>
            </a:stretch>
          </p:blipFill>
          <p:spPr>
            <a:xfrm>
              <a:off x="10426336" y="2635693"/>
              <a:ext cx="3070880" cy="3070880"/>
            </a:xfrm>
            <a:prstGeom prst="rect">
              <a:avLst/>
            </a:prstGeom>
          </p:spPr>
        </p:pic>
      </p:grpSp>
      <p:sp>
        <p:nvSpPr>
          <p:cNvPr id="4" name="TextBox 3">
            <a:extLst>
              <a:ext uri="{FF2B5EF4-FFF2-40B4-BE49-F238E27FC236}">
                <a16:creationId xmlns:a16="http://schemas.microsoft.com/office/drawing/2014/main" id="{5AB95D73-39F0-DE61-F43A-44131EA02E93}"/>
              </a:ext>
            </a:extLst>
          </p:cNvPr>
          <p:cNvSpPr txBox="1"/>
          <p:nvPr/>
        </p:nvSpPr>
        <p:spPr>
          <a:xfrm>
            <a:off x="2706914" y="1300570"/>
            <a:ext cx="10842172"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A collision attack occurs when two different inputs produce the same hash value.</a:t>
            </a:r>
            <a:endParaRPr lang="en-IN" sz="2200">
              <a:solidFill>
                <a:srgbClr val="404040"/>
              </a:solidFill>
              <a:latin typeface="Open Sans" pitchFamily="2" charset="0"/>
            </a:endParaRPr>
          </a:p>
        </p:txBody>
      </p:sp>
    </p:spTree>
    <p:extLst>
      <p:ext uri="{BB962C8B-B14F-4D97-AF65-F5344CB8AC3E}">
        <p14:creationId xmlns:p14="http://schemas.microsoft.com/office/powerpoint/2010/main" val="33896026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Birthday Attack</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1216025" y="2908868"/>
            <a:ext cx="8950961" cy="4837200"/>
          </a:xfrm>
          <a:prstGeom prst="roundRect">
            <a:avLst>
              <a:gd name="adj" fmla="val 670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12700" marR="596265" lvl="0" algn="l" rtl="0">
              <a:lnSpc>
                <a:spcPct val="114000"/>
              </a:lnSpc>
              <a:spcBef>
                <a:spcPts val="300"/>
              </a:spcBef>
              <a:spcAft>
                <a:spcPts val="0"/>
              </a:spcAft>
              <a:buClr>
                <a:srgbClr val="000000"/>
              </a:buClr>
              <a:buSzPts val="2200"/>
            </a:pPr>
            <a:endParaRPr lang="en-US" sz="2200" b="0" i="0" u="none" strike="noStrike" cap="none">
              <a:solidFill>
                <a:srgbClr val="3F3F3F"/>
              </a:solidFill>
              <a:latin typeface="Arial"/>
              <a:ea typeface="Arial"/>
              <a:cs typeface="Arial"/>
              <a:sym typeface="Arial"/>
            </a:endParaRPr>
          </a:p>
          <a:p>
            <a:pPr marL="355600" marR="212725"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pitchFamily="2" charset="0"/>
                <a:ea typeface="Open Sans"/>
                <a:cs typeface="Open Sans"/>
                <a:sym typeface="Open Sans"/>
              </a:rPr>
              <a:t>It is based on the statistical probability that with 23 people in a room, there is more than a 50% chance that two people share the same birthday.</a:t>
            </a:r>
          </a:p>
          <a:p>
            <a:pPr marL="12700" marR="212725" lvl="0" algn="l" rtl="0">
              <a:lnSpc>
                <a:spcPct val="114000"/>
              </a:lnSpc>
              <a:spcBef>
                <a:spcPts val="0"/>
              </a:spcBef>
              <a:spcAft>
                <a:spcPts val="0"/>
              </a:spcAft>
              <a:buClr>
                <a:srgbClr val="000000"/>
              </a:buClr>
              <a:buSzPts val="2200"/>
            </a:pPr>
            <a:endParaRPr lang="en-US" sz="2200" b="0" i="0" u="none" strike="noStrike" cap="none">
              <a:solidFill>
                <a:srgbClr val="3F3F3F"/>
              </a:solidFill>
              <a:latin typeface="Open Sans"/>
              <a:ea typeface="Open Sans"/>
              <a:cs typeface="Open Sans"/>
              <a:sym typeface="Open Sans"/>
            </a:endParaRPr>
          </a:p>
          <a:p>
            <a:pPr marL="355600" marR="212725" lvl="0" indent="-342900" algn="l" rtl="0">
              <a:lnSpc>
                <a:spcPct val="114000"/>
              </a:lnSpc>
              <a:spcBef>
                <a:spcPts val="0"/>
              </a:spcBef>
              <a:spcAft>
                <a:spcPts val="0"/>
              </a:spcAft>
              <a:buClr>
                <a:srgbClr val="000000"/>
              </a:buClr>
              <a:buSzPts val="2200"/>
              <a:buFont typeface="Arial"/>
              <a:buChar char="•"/>
            </a:pPr>
            <a:r>
              <a:rPr lang="en-US" sz="2200">
                <a:solidFill>
                  <a:srgbClr val="3F3F3F"/>
                </a:solidFill>
                <a:latin typeface="Open Sans"/>
                <a:ea typeface="Open Sans"/>
                <a:cs typeface="Open Sans"/>
              </a:rPr>
              <a:t>The birthday attack enables a malicious actor to generate different passwords that produce the same hash. </a:t>
            </a:r>
          </a:p>
          <a:p>
            <a:pPr marL="355600" marR="212725" lvl="0" indent="-342900" algn="l" rtl="0">
              <a:lnSpc>
                <a:spcPct val="114000"/>
              </a:lnSpc>
              <a:spcBef>
                <a:spcPts val="0"/>
              </a:spcBef>
              <a:spcAft>
                <a:spcPts val="0"/>
              </a:spcAft>
              <a:buClr>
                <a:srgbClr val="000000"/>
              </a:buClr>
              <a:buSzPts val="2200"/>
              <a:buFont typeface="Arial"/>
              <a:buChar char="•"/>
            </a:pPr>
            <a:endParaRPr lang="en-US" sz="2200">
              <a:solidFill>
                <a:srgbClr val="3F3F3F"/>
              </a:solidFill>
              <a:latin typeface="Open Sans"/>
              <a:ea typeface="Open Sans"/>
              <a:cs typeface="Open Sans"/>
            </a:endParaRPr>
          </a:p>
          <a:p>
            <a:pPr marL="355600" marR="212725" lvl="0" indent="-342900" algn="l" rtl="0">
              <a:lnSpc>
                <a:spcPct val="114000"/>
              </a:lnSpc>
              <a:spcBef>
                <a:spcPts val="0"/>
              </a:spcBef>
              <a:spcAft>
                <a:spcPts val="0"/>
              </a:spcAft>
              <a:buClr>
                <a:srgbClr val="000000"/>
              </a:buClr>
              <a:buSzPts val="2200"/>
              <a:buFont typeface="Arial"/>
              <a:buChar char="•"/>
            </a:pPr>
            <a:r>
              <a:rPr lang="en-US" sz="2200">
                <a:solidFill>
                  <a:srgbClr val="3F3F3F"/>
                </a:solidFill>
                <a:latin typeface="Open Sans"/>
                <a:ea typeface="Open Sans"/>
                <a:cs typeface="Open Sans"/>
              </a:rPr>
              <a:t>If the hash is matched, then the attacker knows the password, potentially granting unauthorized access to a user account or system.</a:t>
            </a:r>
          </a:p>
          <a:p>
            <a:pPr marL="355600" marR="212725" lvl="0" indent="-342900" algn="l" rtl="0">
              <a:lnSpc>
                <a:spcPct val="114000"/>
              </a:lnSpc>
              <a:spcBef>
                <a:spcPts val="0"/>
              </a:spcBef>
              <a:spcAft>
                <a:spcPts val="0"/>
              </a:spcAft>
              <a:buClr>
                <a:srgbClr val="000000"/>
              </a:buClr>
              <a:buSzPts val="2200"/>
              <a:buFont typeface="Arial"/>
              <a:buChar char="•"/>
            </a:pPr>
            <a:endParaRPr lang="en-US" sz="2400">
              <a:solidFill>
                <a:srgbClr val="3F3F3F"/>
              </a:solidFill>
              <a:latin typeface="Open Sans"/>
              <a:ea typeface="Open Sans"/>
              <a:cs typeface="Open Sans"/>
            </a:endParaRPr>
          </a:p>
        </p:txBody>
      </p:sp>
      <p:grpSp>
        <p:nvGrpSpPr>
          <p:cNvPr id="2" name="Group 1">
            <a:extLst>
              <a:ext uri="{FF2B5EF4-FFF2-40B4-BE49-F238E27FC236}">
                <a16:creationId xmlns:a16="http://schemas.microsoft.com/office/drawing/2014/main" id="{FB5FA899-80B1-D22A-5EB9-B85D21F0ACAD}"/>
              </a:ext>
            </a:extLst>
          </p:cNvPr>
          <p:cNvGrpSpPr/>
          <p:nvPr/>
        </p:nvGrpSpPr>
        <p:grpSpPr>
          <a:xfrm>
            <a:off x="11120844" y="2951528"/>
            <a:ext cx="3422470" cy="3717061"/>
            <a:chOff x="10489473" y="2646728"/>
            <a:chExt cx="3422470" cy="3717061"/>
          </a:xfrm>
        </p:grpSpPr>
        <p:pic>
          <p:nvPicPr>
            <p:cNvPr id="4" name="Picture 3">
              <a:extLst>
                <a:ext uri="{FF2B5EF4-FFF2-40B4-BE49-F238E27FC236}">
                  <a16:creationId xmlns:a16="http://schemas.microsoft.com/office/drawing/2014/main" id="{082208F8-23EA-52EF-39E7-FFBD016E378E}"/>
                </a:ext>
              </a:extLst>
            </p:cNvPr>
            <p:cNvPicPr>
              <a:picLocks noChangeAspect="1"/>
            </p:cNvPicPr>
            <p:nvPr/>
          </p:nvPicPr>
          <p:blipFill>
            <a:blip r:embed="rId4"/>
            <a:stretch>
              <a:fillRect/>
            </a:stretch>
          </p:blipFill>
          <p:spPr>
            <a:xfrm>
              <a:off x="10489473" y="3681548"/>
              <a:ext cx="2682241" cy="2682241"/>
            </a:xfrm>
            <a:prstGeom prst="rect">
              <a:avLst/>
            </a:prstGeom>
          </p:spPr>
        </p:pic>
        <p:pic>
          <p:nvPicPr>
            <p:cNvPr id="7" name="Picture 6">
              <a:extLst>
                <a:ext uri="{FF2B5EF4-FFF2-40B4-BE49-F238E27FC236}">
                  <a16:creationId xmlns:a16="http://schemas.microsoft.com/office/drawing/2014/main" id="{13A0B207-29DD-EFA1-85A5-EC8221365981}"/>
                </a:ext>
              </a:extLst>
            </p:cNvPr>
            <p:cNvPicPr>
              <a:picLocks noChangeAspect="1"/>
            </p:cNvPicPr>
            <p:nvPr/>
          </p:nvPicPr>
          <p:blipFill>
            <a:blip r:embed="rId5"/>
            <a:stretch>
              <a:fillRect/>
            </a:stretch>
          </p:blipFill>
          <p:spPr>
            <a:xfrm>
              <a:off x="11419114" y="2646728"/>
              <a:ext cx="2492829" cy="2492829"/>
            </a:xfrm>
            <a:prstGeom prst="rect">
              <a:avLst/>
            </a:prstGeom>
          </p:spPr>
        </p:pic>
      </p:grpSp>
      <p:sp>
        <p:nvSpPr>
          <p:cNvPr id="3" name="TextBox 2">
            <a:extLst>
              <a:ext uri="{FF2B5EF4-FFF2-40B4-BE49-F238E27FC236}">
                <a16:creationId xmlns:a16="http://schemas.microsoft.com/office/drawing/2014/main" id="{C57328FC-C94C-EF09-71B9-BC830ED42909}"/>
              </a:ext>
            </a:extLst>
          </p:cNvPr>
          <p:cNvSpPr txBox="1"/>
          <p:nvPr/>
        </p:nvSpPr>
        <p:spPr>
          <a:xfrm>
            <a:off x="3376386" y="1349557"/>
            <a:ext cx="9503228"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It attempts to exploit the likelihood of two messages generating the same message digest using the same hash function.</a:t>
            </a:r>
            <a:endParaRPr lang="en-US" sz="2200" b="0" i="0" u="none" strike="noStrike" cap="none">
              <a:solidFill>
                <a:srgbClr val="404040"/>
              </a:solidFill>
              <a:latin typeface="Open Sans" pitchFamily="2" charset="0"/>
              <a:ea typeface="Open Sans"/>
              <a:cs typeface="Open Sans"/>
              <a:sym typeface="Open Sans"/>
            </a:endParaRPr>
          </a:p>
        </p:txBody>
      </p:sp>
    </p:spTree>
    <p:extLst>
      <p:ext uri="{BB962C8B-B14F-4D97-AF65-F5344CB8AC3E}">
        <p14:creationId xmlns:p14="http://schemas.microsoft.com/office/powerpoint/2010/main" val="29713152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Pass-the-Hash Attack</a:t>
            </a:r>
            <a:endParaRPr>
              <a:latin typeface="Open Sans"/>
              <a:ea typeface="Open Sans"/>
              <a:cs typeface="Open Sans"/>
              <a:sym typeface="Open Sans"/>
            </a:endParaRPr>
          </a:p>
        </p:txBody>
      </p:sp>
      <p:sp>
        <p:nvSpPr>
          <p:cNvPr id="582" name="Google Shape;582;ge961dd843d_0_334"/>
          <p:cNvSpPr/>
          <p:nvPr/>
        </p:nvSpPr>
        <p:spPr>
          <a:xfrm>
            <a:off x="1538772" y="3655727"/>
            <a:ext cx="8834120" cy="3420979"/>
          </a:xfrm>
          <a:prstGeom prst="roundRect">
            <a:avLst>
              <a:gd name="adj" fmla="val 8764"/>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buFont typeface="Arial"/>
              <a:buChar char="•"/>
            </a:pPr>
            <a:endParaRPr lang="en-US" sz="2400">
              <a:solidFill>
                <a:srgbClr val="3F3F3F"/>
              </a:solidFill>
              <a:latin typeface="Open Sans"/>
              <a:ea typeface="Open Sans"/>
              <a:cs typeface="Open Sans"/>
            </a:endParaRPr>
          </a:p>
          <a:p>
            <a:pPr marL="342900" indent="-342900">
              <a:buFont typeface="Arial"/>
              <a:buChar char="•"/>
            </a:pPr>
            <a:endParaRPr lang="en-US" sz="2200">
              <a:solidFill>
                <a:srgbClr val="3F3F3F"/>
              </a:solidFill>
              <a:latin typeface="Open Sans"/>
              <a:ea typeface="Open Sans"/>
              <a:cs typeface="Open Sans"/>
            </a:endParaRPr>
          </a:p>
          <a:p>
            <a:pPr marL="342900" indent="-342900">
              <a:buFont typeface="Arial"/>
              <a:buChar char="•"/>
            </a:pPr>
            <a:r>
              <a:rPr lang="en-US" sz="2200">
                <a:solidFill>
                  <a:srgbClr val="3F3F3F"/>
                </a:solidFill>
                <a:latin typeface="Open Sans"/>
                <a:ea typeface="Open Sans"/>
                <a:cs typeface="Open Sans"/>
              </a:rPr>
              <a:t>Attackers could exploit weak hashing using methods like rainbow tables or tools like hashcat to perform hash collision attacks. </a:t>
            </a:r>
          </a:p>
          <a:p>
            <a:pPr marL="342900" indent="-342900">
              <a:buFont typeface="Arial"/>
              <a:buChar char="•"/>
            </a:pPr>
            <a:endParaRPr lang="en-US" sz="2200">
              <a:solidFill>
                <a:srgbClr val="3F3F3F"/>
              </a:solidFill>
              <a:latin typeface="Open Sans"/>
              <a:ea typeface="Open Sans"/>
              <a:cs typeface="Open Sans"/>
            </a:endParaRPr>
          </a:p>
          <a:p>
            <a:pPr marL="342900" indent="-342900">
              <a:buFont typeface="Arial"/>
              <a:buChar char="•"/>
            </a:pPr>
            <a:r>
              <a:rPr lang="en-US" sz="2200">
                <a:solidFill>
                  <a:srgbClr val="3F3F3F"/>
                </a:solidFill>
                <a:latin typeface="Open Sans"/>
                <a:ea typeface="Open Sans"/>
                <a:cs typeface="Open Sans"/>
              </a:rPr>
              <a:t>These attacks aim to recover user passwords from their hashed representations. </a:t>
            </a:r>
          </a:p>
          <a:p>
            <a:pPr marL="342900" indent="-342900">
              <a:buFont typeface="Arial"/>
              <a:buChar char="•"/>
            </a:pPr>
            <a:endParaRPr lang="en-US" sz="2200">
              <a:solidFill>
                <a:srgbClr val="3F3F3F"/>
              </a:solidFill>
              <a:latin typeface="Open Sans"/>
              <a:ea typeface="Open Sans"/>
              <a:cs typeface="Open Sans"/>
            </a:endParaRPr>
          </a:p>
          <a:p>
            <a:pPr marL="342900" indent="-342900">
              <a:buFont typeface="Arial"/>
              <a:buChar char="•"/>
            </a:pPr>
            <a:r>
              <a:rPr lang="en-US" sz="2200">
                <a:solidFill>
                  <a:srgbClr val="3F3F3F"/>
                </a:solidFill>
                <a:latin typeface="Open Sans"/>
                <a:ea typeface="Open Sans"/>
                <a:cs typeface="Open Sans"/>
              </a:rPr>
              <a:t>The weakness of NTLM is that all of the passwords are stored in the Local Security Authority Subsystem Service (LSASS).</a:t>
            </a:r>
          </a:p>
          <a:p>
            <a:pPr marL="342900" indent="-342900">
              <a:buFont typeface="Arial"/>
              <a:buChar char="•"/>
            </a:pPr>
            <a:endParaRPr lang="en-US" sz="2200">
              <a:solidFill>
                <a:srgbClr val="3F3F3F"/>
              </a:solidFill>
              <a:latin typeface="Open Sans"/>
              <a:ea typeface="Open Sans"/>
              <a:cs typeface="Open Sans"/>
            </a:endParaRPr>
          </a:p>
          <a:p>
            <a:pPr marL="342900" indent="-342900">
              <a:buFont typeface="Arial"/>
              <a:buChar char="•"/>
            </a:pPr>
            <a:endParaRPr lang="en-US" sz="2400">
              <a:solidFill>
                <a:srgbClr val="3F3F3F"/>
              </a:solidFill>
              <a:latin typeface="Open Sans"/>
              <a:ea typeface="Open Sans"/>
              <a:cs typeface="Open Sans"/>
            </a:endParaRPr>
          </a:p>
        </p:txBody>
      </p:sp>
      <p:sp>
        <p:nvSpPr>
          <p:cNvPr id="4" name="Brandline_LVC">
            <a:extLst>
              <a:ext uri="{FF2B5EF4-FFF2-40B4-BE49-F238E27FC236}">
                <a16:creationId xmlns:a16="http://schemas.microsoft.com/office/drawing/2014/main" id="{C03B9C5B-9C51-D6F3-247E-8C91F85053F7}"/>
              </a:ext>
            </a:extLst>
          </p:cNvPr>
          <p:cNvSpPr/>
          <p:nvPr/>
        </p:nvSpPr>
        <p:spPr>
          <a:xfrm>
            <a:off x="5765800" y="816352"/>
            <a:ext cx="471892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66C6D2D-72D3-490B-6B01-CD12D12CBD8A}"/>
              </a:ext>
            </a:extLst>
          </p:cNvPr>
          <p:cNvSpPr txBox="1"/>
          <p:nvPr/>
        </p:nvSpPr>
        <p:spPr>
          <a:xfrm>
            <a:off x="2286000" y="1218820"/>
            <a:ext cx="10929257"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This security concern affects older systems like Windows NT 4.0, where NTLM stored hashed user passwords locally with the MD4 algorithm.</a:t>
            </a:r>
            <a:endParaRPr lang="en-IN" sz="2200">
              <a:solidFill>
                <a:srgbClr val="404040"/>
              </a:solidFill>
              <a:latin typeface="Open Sans" pitchFamily="2" charset="0"/>
            </a:endParaRPr>
          </a:p>
        </p:txBody>
      </p:sp>
      <p:grpSp>
        <p:nvGrpSpPr>
          <p:cNvPr id="7" name="Group 6">
            <a:extLst>
              <a:ext uri="{FF2B5EF4-FFF2-40B4-BE49-F238E27FC236}">
                <a16:creationId xmlns:a16="http://schemas.microsoft.com/office/drawing/2014/main" id="{F387C868-2A58-1D78-30E2-F55B97968BE6}"/>
              </a:ext>
            </a:extLst>
          </p:cNvPr>
          <p:cNvGrpSpPr/>
          <p:nvPr/>
        </p:nvGrpSpPr>
        <p:grpSpPr>
          <a:xfrm>
            <a:off x="11556284" y="3337575"/>
            <a:ext cx="3541884" cy="3059814"/>
            <a:chOff x="11556284" y="3337575"/>
            <a:chExt cx="3541884" cy="3059814"/>
          </a:xfrm>
        </p:grpSpPr>
        <p:pic>
          <p:nvPicPr>
            <p:cNvPr id="6" name="Picture 5">
              <a:extLst>
                <a:ext uri="{FF2B5EF4-FFF2-40B4-BE49-F238E27FC236}">
                  <a16:creationId xmlns:a16="http://schemas.microsoft.com/office/drawing/2014/main" id="{F579E6E5-F31A-96B2-EF9E-7AEA9CECC959}"/>
                </a:ext>
              </a:extLst>
            </p:cNvPr>
            <p:cNvPicPr>
              <a:picLocks noChangeAspect="1"/>
            </p:cNvPicPr>
            <p:nvPr/>
          </p:nvPicPr>
          <p:blipFill>
            <a:blip r:embed="rId3"/>
            <a:stretch>
              <a:fillRect/>
            </a:stretch>
          </p:blipFill>
          <p:spPr>
            <a:xfrm>
              <a:off x="11556284" y="3471937"/>
              <a:ext cx="2925452" cy="2925452"/>
            </a:xfrm>
            <a:prstGeom prst="rect">
              <a:avLst/>
            </a:prstGeom>
          </p:spPr>
        </p:pic>
        <p:pic>
          <p:nvPicPr>
            <p:cNvPr id="3" name="Picture 2">
              <a:extLst>
                <a:ext uri="{FF2B5EF4-FFF2-40B4-BE49-F238E27FC236}">
                  <a16:creationId xmlns:a16="http://schemas.microsoft.com/office/drawing/2014/main" id="{4943DC94-C847-5706-11B5-A36FEED6D8F7}"/>
                </a:ext>
              </a:extLst>
            </p:cNvPr>
            <p:cNvPicPr>
              <a:picLocks noChangeAspect="1"/>
            </p:cNvPicPr>
            <p:nvPr/>
          </p:nvPicPr>
          <p:blipFill>
            <a:blip r:embed="rId4"/>
            <a:stretch>
              <a:fillRect/>
            </a:stretch>
          </p:blipFill>
          <p:spPr>
            <a:xfrm>
              <a:off x="13678092" y="3337575"/>
              <a:ext cx="1420076" cy="1420076"/>
            </a:xfrm>
            <a:prstGeom prst="rect">
              <a:avLst/>
            </a:prstGeom>
          </p:spPr>
        </p:pic>
      </p:grpSp>
    </p:spTree>
    <p:extLst>
      <p:ext uri="{BB962C8B-B14F-4D97-AF65-F5344CB8AC3E}">
        <p14:creationId xmlns:p14="http://schemas.microsoft.com/office/powerpoint/2010/main" val="3965847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9"/>
          <p:cNvSpPr txBox="1">
            <a:spLocks noGrp="1"/>
          </p:cNvSpPr>
          <p:nvPr>
            <p:ph type="title"/>
          </p:nvPr>
        </p:nvSpPr>
        <p:spPr>
          <a:xfrm>
            <a:off x="4746316" y="342275"/>
            <a:ext cx="683639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Competitors Espionage</a:t>
            </a:r>
            <a:endParaRPr/>
          </a:p>
        </p:txBody>
      </p:sp>
      <p:sp>
        <p:nvSpPr>
          <p:cNvPr id="457" name="Google Shape;457;p59"/>
          <p:cNvSpPr txBox="1">
            <a:spLocks noGrp="1"/>
          </p:cNvSpPr>
          <p:nvPr>
            <p:ph type="body" idx="1"/>
          </p:nvPr>
        </p:nvSpPr>
        <p:spPr>
          <a:xfrm>
            <a:off x="1938604" y="1268053"/>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Competitor-driven espionage is not only a strategy employed by state actors but is also increasingly utilized by businesses to gain competitive advantages over their rivals. </a:t>
            </a:r>
          </a:p>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The two main types include:</a:t>
            </a:r>
            <a:endParaRPr/>
          </a:p>
        </p:txBody>
      </p:sp>
      <p:grpSp>
        <p:nvGrpSpPr>
          <p:cNvPr id="458" name="Google Shape;458;p59"/>
          <p:cNvGrpSpPr/>
          <p:nvPr/>
        </p:nvGrpSpPr>
        <p:grpSpPr>
          <a:xfrm>
            <a:off x="4438164" y="4572000"/>
            <a:ext cx="7064547" cy="1962322"/>
            <a:chOff x="5775035" y="3622435"/>
            <a:chExt cx="7064547" cy="1962322"/>
          </a:xfrm>
        </p:grpSpPr>
        <p:sp>
          <p:nvSpPr>
            <p:cNvPr id="459" name="Google Shape;459;p59"/>
            <p:cNvSpPr/>
            <p:nvPr/>
          </p:nvSpPr>
          <p:spPr>
            <a:xfrm>
              <a:off x="6268922" y="3622435"/>
              <a:ext cx="2092698" cy="1206414"/>
            </a:xfrm>
            <a:custGeom>
              <a:avLst/>
              <a:gdLst/>
              <a:ahLst/>
              <a:cxnLst/>
              <a:rect l="l" t="t" r="r" b="b"/>
              <a:pathLst>
                <a:path w="440" h="244" extrusionOk="0">
                  <a:moveTo>
                    <a:pt x="423" y="7"/>
                  </a:moveTo>
                  <a:cubicBezTo>
                    <a:pt x="411" y="0"/>
                    <a:pt x="395" y="4"/>
                    <a:pt x="388" y="16"/>
                  </a:cubicBezTo>
                  <a:cubicBezTo>
                    <a:pt x="381" y="27"/>
                    <a:pt x="384" y="40"/>
                    <a:pt x="392" y="48"/>
                  </a:cubicBezTo>
                  <a:cubicBezTo>
                    <a:pt x="344" y="90"/>
                    <a:pt x="344" y="90"/>
                    <a:pt x="344" y="90"/>
                  </a:cubicBezTo>
                  <a:cubicBezTo>
                    <a:pt x="336" y="87"/>
                    <a:pt x="327" y="85"/>
                    <a:pt x="317" y="85"/>
                  </a:cubicBezTo>
                  <a:cubicBezTo>
                    <a:pt x="81" y="85"/>
                    <a:pt x="81" y="85"/>
                    <a:pt x="81" y="85"/>
                  </a:cubicBezTo>
                  <a:cubicBezTo>
                    <a:pt x="36" y="85"/>
                    <a:pt x="0" y="121"/>
                    <a:pt x="0" y="165"/>
                  </a:cubicBezTo>
                  <a:cubicBezTo>
                    <a:pt x="0" y="209"/>
                    <a:pt x="36" y="244"/>
                    <a:pt x="81" y="244"/>
                  </a:cubicBezTo>
                  <a:cubicBezTo>
                    <a:pt x="317" y="244"/>
                    <a:pt x="317" y="244"/>
                    <a:pt x="317" y="244"/>
                  </a:cubicBezTo>
                  <a:cubicBezTo>
                    <a:pt x="362" y="244"/>
                    <a:pt x="399" y="209"/>
                    <a:pt x="399" y="165"/>
                  </a:cubicBezTo>
                  <a:cubicBezTo>
                    <a:pt x="399" y="141"/>
                    <a:pt x="388" y="119"/>
                    <a:pt x="371" y="105"/>
                  </a:cubicBezTo>
                  <a:cubicBezTo>
                    <a:pt x="400" y="53"/>
                    <a:pt x="400" y="53"/>
                    <a:pt x="400" y="53"/>
                  </a:cubicBezTo>
                  <a:cubicBezTo>
                    <a:pt x="412" y="58"/>
                    <a:pt x="426" y="54"/>
                    <a:pt x="433" y="42"/>
                  </a:cubicBezTo>
                  <a:cubicBezTo>
                    <a:pt x="440" y="30"/>
                    <a:pt x="436" y="14"/>
                    <a:pt x="423" y="7"/>
                  </a:cubicBezTo>
                  <a:close/>
                  <a:moveTo>
                    <a:pt x="304" y="221"/>
                  </a:moveTo>
                  <a:cubicBezTo>
                    <a:pt x="94" y="221"/>
                    <a:pt x="94" y="221"/>
                    <a:pt x="94" y="221"/>
                  </a:cubicBezTo>
                  <a:cubicBezTo>
                    <a:pt x="59" y="221"/>
                    <a:pt x="31" y="195"/>
                    <a:pt x="31" y="165"/>
                  </a:cubicBezTo>
                  <a:cubicBezTo>
                    <a:pt x="31" y="134"/>
                    <a:pt x="59" y="109"/>
                    <a:pt x="94" y="109"/>
                  </a:cubicBezTo>
                  <a:cubicBezTo>
                    <a:pt x="304" y="109"/>
                    <a:pt x="304" y="109"/>
                    <a:pt x="304" y="109"/>
                  </a:cubicBezTo>
                  <a:cubicBezTo>
                    <a:pt x="339" y="109"/>
                    <a:pt x="367" y="134"/>
                    <a:pt x="367" y="165"/>
                  </a:cubicBezTo>
                  <a:cubicBezTo>
                    <a:pt x="367" y="195"/>
                    <a:pt x="339" y="221"/>
                    <a:pt x="304" y="221"/>
                  </a:cubicBezTo>
                  <a:close/>
                </a:path>
              </a:pathLst>
            </a:cu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59"/>
            <p:cNvSpPr txBox="1"/>
            <p:nvPr/>
          </p:nvSpPr>
          <p:spPr>
            <a:xfrm>
              <a:off x="6960865" y="4236842"/>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461" name="Google Shape;461;p59"/>
            <p:cNvSpPr txBox="1"/>
            <p:nvPr/>
          </p:nvSpPr>
          <p:spPr>
            <a:xfrm>
              <a:off x="5775035" y="5130081"/>
              <a:ext cx="2916236"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Cyber espionage</a:t>
              </a:r>
              <a:endParaRPr sz="1400" b="0" i="0" u="none" strike="noStrike" cap="none">
                <a:solidFill>
                  <a:srgbClr val="000000"/>
                </a:solidFill>
                <a:latin typeface="Arial"/>
                <a:ea typeface="Arial"/>
                <a:cs typeface="Arial"/>
                <a:sym typeface="Arial"/>
              </a:endParaRPr>
            </a:p>
          </p:txBody>
        </p:sp>
        <p:sp>
          <p:nvSpPr>
            <p:cNvPr id="462" name="Google Shape;462;p59"/>
            <p:cNvSpPr/>
            <p:nvPr/>
          </p:nvSpPr>
          <p:spPr>
            <a:xfrm>
              <a:off x="10337438" y="3622435"/>
              <a:ext cx="2092698" cy="1206414"/>
            </a:xfrm>
            <a:custGeom>
              <a:avLst/>
              <a:gdLst/>
              <a:ahLst/>
              <a:cxnLst/>
              <a:rect l="l" t="t" r="r" b="b"/>
              <a:pathLst>
                <a:path w="440" h="244" extrusionOk="0">
                  <a:moveTo>
                    <a:pt x="423" y="7"/>
                  </a:moveTo>
                  <a:cubicBezTo>
                    <a:pt x="411" y="0"/>
                    <a:pt x="395" y="4"/>
                    <a:pt x="388" y="16"/>
                  </a:cubicBezTo>
                  <a:cubicBezTo>
                    <a:pt x="381" y="27"/>
                    <a:pt x="384" y="40"/>
                    <a:pt x="392" y="48"/>
                  </a:cubicBezTo>
                  <a:cubicBezTo>
                    <a:pt x="344" y="90"/>
                    <a:pt x="344" y="90"/>
                    <a:pt x="344" y="90"/>
                  </a:cubicBezTo>
                  <a:cubicBezTo>
                    <a:pt x="336" y="87"/>
                    <a:pt x="327" y="85"/>
                    <a:pt x="317" y="85"/>
                  </a:cubicBezTo>
                  <a:cubicBezTo>
                    <a:pt x="81" y="85"/>
                    <a:pt x="81" y="85"/>
                    <a:pt x="81" y="85"/>
                  </a:cubicBezTo>
                  <a:cubicBezTo>
                    <a:pt x="36" y="85"/>
                    <a:pt x="0" y="121"/>
                    <a:pt x="0" y="165"/>
                  </a:cubicBezTo>
                  <a:cubicBezTo>
                    <a:pt x="0" y="209"/>
                    <a:pt x="36" y="244"/>
                    <a:pt x="81" y="244"/>
                  </a:cubicBezTo>
                  <a:cubicBezTo>
                    <a:pt x="317" y="244"/>
                    <a:pt x="317" y="244"/>
                    <a:pt x="317" y="244"/>
                  </a:cubicBezTo>
                  <a:cubicBezTo>
                    <a:pt x="362" y="244"/>
                    <a:pt x="399" y="209"/>
                    <a:pt x="399" y="165"/>
                  </a:cubicBezTo>
                  <a:cubicBezTo>
                    <a:pt x="399" y="141"/>
                    <a:pt x="388" y="119"/>
                    <a:pt x="371" y="105"/>
                  </a:cubicBezTo>
                  <a:cubicBezTo>
                    <a:pt x="400" y="53"/>
                    <a:pt x="400" y="53"/>
                    <a:pt x="400" y="53"/>
                  </a:cubicBezTo>
                  <a:cubicBezTo>
                    <a:pt x="412" y="58"/>
                    <a:pt x="426" y="54"/>
                    <a:pt x="433" y="42"/>
                  </a:cubicBezTo>
                  <a:cubicBezTo>
                    <a:pt x="440" y="30"/>
                    <a:pt x="436" y="14"/>
                    <a:pt x="423" y="7"/>
                  </a:cubicBezTo>
                  <a:close/>
                  <a:moveTo>
                    <a:pt x="304" y="221"/>
                  </a:moveTo>
                  <a:cubicBezTo>
                    <a:pt x="94" y="221"/>
                    <a:pt x="94" y="221"/>
                    <a:pt x="94" y="221"/>
                  </a:cubicBezTo>
                  <a:cubicBezTo>
                    <a:pt x="59" y="221"/>
                    <a:pt x="31" y="195"/>
                    <a:pt x="31" y="165"/>
                  </a:cubicBezTo>
                  <a:cubicBezTo>
                    <a:pt x="31" y="134"/>
                    <a:pt x="59" y="109"/>
                    <a:pt x="94" y="109"/>
                  </a:cubicBezTo>
                  <a:cubicBezTo>
                    <a:pt x="304" y="109"/>
                    <a:pt x="304" y="109"/>
                    <a:pt x="304" y="109"/>
                  </a:cubicBezTo>
                  <a:cubicBezTo>
                    <a:pt x="339" y="109"/>
                    <a:pt x="367" y="134"/>
                    <a:pt x="367" y="165"/>
                  </a:cubicBezTo>
                  <a:cubicBezTo>
                    <a:pt x="367" y="195"/>
                    <a:pt x="339" y="221"/>
                    <a:pt x="304" y="221"/>
                  </a:cubicBez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59"/>
            <p:cNvSpPr txBox="1"/>
            <p:nvPr/>
          </p:nvSpPr>
          <p:spPr>
            <a:xfrm>
              <a:off x="11029381" y="4236842"/>
              <a:ext cx="508474" cy="43088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464" name="Google Shape;464;p59"/>
            <p:cNvSpPr txBox="1"/>
            <p:nvPr/>
          </p:nvSpPr>
          <p:spPr>
            <a:xfrm>
              <a:off x="9923346" y="5112828"/>
              <a:ext cx="2916236"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Insider threat</a:t>
              </a:r>
              <a:endParaRPr sz="2200" b="0" i="0" u="none" strike="noStrike" cap="none">
                <a:solidFill>
                  <a:srgbClr val="3F3F3F"/>
                </a:solidFill>
                <a:latin typeface="Open Sans"/>
                <a:ea typeface="Open Sans"/>
                <a:cs typeface="Open Sans"/>
                <a:sym typeface="Open Sans"/>
              </a:endParaRPr>
            </a:p>
          </p:txBody>
        </p:sp>
      </p:grpSp>
      <p:sp>
        <p:nvSpPr>
          <p:cNvPr id="7" name="Brandline_LVC">
            <a:extLst>
              <a:ext uri="{FF2B5EF4-FFF2-40B4-BE49-F238E27FC236}">
                <a16:creationId xmlns:a16="http://schemas.microsoft.com/office/drawing/2014/main" id="{CC54C2A3-B059-8461-64F5-5043F2B4E86C}"/>
              </a:ext>
            </a:extLst>
          </p:cNvPr>
          <p:cNvSpPr/>
          <p:nvPr/>
        </p:nvSpPr>
        <p:spPr>
          <a:xfrm>
            <a:off x="5575300" y="928721"/>
            <a:ext cx="510786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99878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3" name="TextBox 2">
            <a:extLst>
              <a:ext uri="{FF2B5EF4-FFF2-40B4-BE49-F238E27FC236}">
                <a16:creationId xmlns:a16="http://schemas.microsoft.com/office/drawing/2014/main" id="{0EE80F79-CDA8-5CCE-256E-8284B8B56065}"/>
              </a:ext>
            </a:extLst>
          </p:cNvPr>
          <p:cNvSpPr txBox="1"/>
          <p:nvPr/>
        </p:nvSpPr>
        <p:spPr>
          <a:xfrm>
            <a:off x="6087890" y="4288453"/>
            <a:ext cx="4481541" cy="523220"/>
          </a:xfrm>
          <a:prstGeom prst="rect">
            <a:avLst/>
          </a:prstGeom>
          <a:noFill/>
        </p:spPr>
        <p:txBody>
          <a:bodyPr wrap="square">
            <a:spAutoFit/>
          </a:bodyPr>
          <a:lstStyle/>
          <a:p>
            <a:pPr algn="ctr">
              <a:spcBef>
                <a:spcPts val="1000"/>
              </a:spcBef>
              <a:buClr>
                <a:schemeClr val="dk1"/>
              </a:buClr>
              <a:buSzPts val="2800"/>
            </a:pPr>
            <a:r>
              <a:rPr lang="en-US" sz="2800" b="1">
                <a:solidFill>
                  <a:schemeClr val="lt1"/>
                </a:solidFill>
                <a:latin typeface="Open Sans"/>
                <a:ea typeface="Open Sans"/>
                <a:cs typeface="Open Sans"/>
                <a:sym typeface="Open Sans"/>
              </a:rPr>
              <a:t>Password Attacks</a:t>
            </a:r>
          </a:p>
        </p:txBody>
      </p:sp>
    </p:spTree>
    <p:extLst>
      <p:ext uri="{BB962C8B-B14F-4D97-AF65-F5344CB8AC3E}">
        <p14:creationId xmlns:p14="http://schemas.microsoft.com/office/powerpoint/2010/main" val="14781333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48" descr="Google Shape;527;p17"/>
          <p:cNvPicPr preferRelativeResize="0"/>
          <p:nvPr/>
        </p:nvPicPr>
        <p:blipFill rotWithShape="1">
          <a:blip r:embed="rId3">
            <a:alphaModFix/>
          </a:blip>
          <a:srcRect/>
          <a:stretch/>
        </p:blipFill>
        <p:spPr>
          <a:xfrm>
            <a:off x="6916804" y="3505761"/>
            <a:ext cx="2448618" cy="3062268"/>
          </a:xfrm>
          <a:prstGeom prst="rect">
            <a:avLst/>
          </a:prstGeom>
          <a:noFill/>
          <a:ln>
            <a:noFill/>
          </a:ln>
        </p:spPr>
      </p:pic>
      <p:sp>
        <p:nvSpPr>
          <p:cNvPr id="431" name="Google Shape;431;p48"/>
          <p:cNvSpPr txBox="1"/>
          <p:nvPr/>
        </p:nvSpPr>
        <p:spPr>
          <a:xfrm>
            <a:off x="2536117" y="1423961"/>
            <a:ext cx="11259917" cy="864120"/>
          </a:xfrm>
          <a:prstGeom prst="rect">
            <a:avLst/>
          </a:prstGeom>
          <a:noFill/>
          <a:ln>
            <a:noFill/>
          </a:ln>
        </p:spPr>
        <p:txBody>
          <a:bodyPr spcFirstLastPara="1" wrap="square" lIns="45675" tIns="45675" rIns="45675" bIns="45675"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Usernames and passwords are the most common methods for identification and authentication.</a:t>
            </a:r>
            <a:endParaRPr/>
          </a:p>
        </p:txBody>
      </p:sp>
      <p:sp>
        <p:nvSpPr>
          <p:cNvPr id="433" name="Google Shape;433;p48"/>
          <p:cNvSpPr txBox="1"/>
          <p:nvPr/>
        </p:nvSpPr>
        <p:spPr>
          <a:xfrm>
            <a:off x="5534932" y="382640"/>
            <a:ext cx="5186137"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Secure Your Passwords</a:t>
            </a:r>
            <a:endParaRPr sz="2800" b="1" i="0" u="none" strike="noStrike" cap="none">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D881F99D-3721-455C-BD99-A828B1E1CFD2}"/>
              </a:ext>
            </a:extLst>
          </p:cNvPr>
          <p:cNvGrpSpPr/>
          <p:nvPr/>
        </p:nvGrpSpPr>
        <p:grpSpPr>
          <a:xfrm>
            <a:off x="1581847" y="2589811"/>
            <a:ext cx="4667011" cy="5130228"/>
            <a:chOff x="1558401" y="2589811"/>
            <a:chExt cx="4667011" cy="5130228"/>
          </a:xfrm>
        </p:grpSpPr>
        <p:sp>
          <p:nvSpPr>
            <p:cNvPr id="17" name="Google Shape;613;gdcab15b6c4_0_32">
              <a:extLst>
                <a:ext uri="{FF2B5EF4-FFF2-40B4-BE49-F238E27FC236}">
                  <a16:creationId xmlns:a16="http://schemas.microsoft.com/office/drawing/2014/main" id="{74123577-5D50-47E0-AB7A-2AD8EBC3C5D3}"/>
                </a:ext>
              </a:extLst>
            </p:cNvPr>
            <p:cNvSpPr/>
            <p:nvPr/>
          </p:nvSpPr>
          <p:spPr>
            <a:xfrm>
              <a:off x="1558401" y="2676924"/>
              <a:ext cx="4667011" cy="5043115"/>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a:latin typeface="Open Sans "/>
                <a:ea typeface="Open Sans Semibold" panose="020B0706030804020204" pitchFamily="34" charset="0"/>
                <a:cs typeface="Open Sans Semibold" panose="020B0706030804020204" pitchFamily="34" charset="0"/>
              </a:endParaRPr>
            </a:p>
          </p:txBody>
        </p:sp>
        <p:sp>
          <p:nvSpPr>
            <p:cNvPr id="18" name="Google Shape;617;gdcab15b6c4_0_32">
              <a:extLst>
                <a:ext uri="{FF2B5EF4-FFF2-40B4-BE49-F238E27FC236}">
                  <a16:creationId xmlns:a16="http://schemas.microsoft.com/office/drawing/2014/main" id="{E8F07AFF-08B7-40EF-9BE2-2290C25000B5}"/>
                </a:ext>
              </a:extLst>
            </p:cNvPr>
            <p:cNvSpPr/>
            <p:nvPr/>
          </p:nvSpPr>
          <p:spPr>
            <a:xfrm>
              <a:off x="1558402" y="2589811"/>
              <a:ext cx="4667010" cy="864119"/>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lvl="0" algn="ctr">
                <a:lnSpc>
                  <a:spcPct val="90000"/>
                </a:lnSpc>
              </a:pPr>
              <a:r>
                <a:rPr lang="en-US" sz="2200" b="1">
                  <a:solidFill>
                    <a:schemeClr val="bg1"/>
                  </a:solidFill>
                  <a:latin typeface="Open Sans"/>
                  <a:ea typeface="Open Sans"/>
                  <a:cs typeface="Open Sans"/>
                  <a:sym typeface="Open Sans"/>
                </a:rPr>
                <a:t>Issues with passwords</a:t>
              </a:r>
            </a:p>
          </p:txBody>
        </p:sp>
        <p:sp>
          <p:nvSpPr>
            <p:cNvPr id="19" name="Google Shape;679;p73">
              <a:extLst>
                <a:ext uri="{FF2B5EF4-FFF2-40B4-BE49-F238E27FC236}">
                  <a16:creationId xmlns:a16="http://schemas.microsoft.com/office/drawing/2014/main" id="{0EE24A75-0ED6-423E-A592-9D1AEA357257}"/>
                </a:ext>
              </a:extLst>
            </p:cNvPr>
            <p:cNvSpPr txBox="1"/>
            <p:nvPr/>
          </p:nvSpPr>
          <p:spPr>
            <a:xfrm>
              <a:off x="1630577" y="3617312"/>
              <a:ext cx="4439134" cy="1250060"/>
            </a:xfrm>
            <a:prstGeom prst="rect">
              <a:avLst/>
            </a:prstGeom>
            <a:noFill/>
            <a:ln>
              <a:noFill/>
            </a:ln>
          </p:spPr>
          <p:txBody>
            <a:bodyPr spcFirstLastPara="1" wrap="square" lIns="45675" tIns="45675" rIns="45675" bIns="45675" anchor="t" anchorCtr="0">
              <a:spAutoFit/>
            </a:bodyPr>
            <a:lstStyle/>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Vulnerable</a:t>
              </a:r>
            </a:p>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Easily compromised</a:t>
              </a:r>
            </a:p>
            <a:p>
              <a:pPr marL="431800" lvl="0" indent="-342900">
                <a:lnSpc>
                  <a:spcPct val="114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Often reused</a:t>
              </a:r>
            </a:p>
          </p:txBody>
        </p:sp>
      </p:grpSp>
      <p:grpSp>
        <p:nvGrpSpPr>
          <p:cNvPr id="3" name="Group 2">
            <a:extLst>
              <a:ext uri="{FF2B5EF4-FFF2-40B4-BE49-F238E27FC236}">
                <a16:creationId xmlns:a16="http://schemas.microsoft.com/office/drawing/2014/main" id="{19C90D74-9E2A-4F89-9391-B76B8173C76A}"/>
              </a:ext>
            </a:extLst>
          </p:cNvPr>
          <p:cNvGrpSpPr/>
          <p:nvPr/>
        </p:nvGrpSpPr>
        <p:grpSpPr>
          <a:xfrm>
            <a:off x="10033369" y="2645818"/>
            <a:ext cx="4667011" cy="5130228"/>
            <a:chOff x="10009923" y="2645818"/>
            <a:chExt cx="4667011" cy="5130228"/>
          </a:xfrm>
        </p:grpSpPr>
        <p:sp>
          <p:nvSpPr>
            <p:cNvPr id="35" name="Google Shape;613;gdcab15b6c4_0_32">
              <a:extLst>
                <a:ext uri="{FF2B5EF4-FFF2-40B4-BE49-F238E27FC236}">
                  <a16:creationId xmlns:a16="http://schemas.microsoft.com/office/drawing/2014/main" id="{D44C4B38-4C8D-4C59-A2E6-4A60FF5AB8A0}"/>
                </a:ext>
              </a:extLst>
            </p:cNvPr>
            <p:cNvSpPr/>
            <p:nvPr/>
          </p:nvSpPr>
          <p:spPr>
            <a:xfrm>
              <a:off x="10009923" y="2732931"/>
              <a:ext cx="4667011" cy="5043115"/>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a:latin typeface="Open Sans "/>
                <a:ea typeface="Open Sans Semibold" panose="020B0706030804020204" pitchFamily="34" charset="0"/>
                <a:cs typeface="Open Sans Semibold" panose="020B0706030804020204" pitchFamily="34" charset="0"/>
              </a:endParaRPr>
            </a:p>
          </p:txBody>
        </p:sp>
        <p:sp>
          <p:nvSpPr>
            <p:cNvPr id="36" name="Google Shape;617;gdcab15b6c4_0_32">
              <a:extLst>
                <a:ext uri="{FF2B5EF4-FFF2-40B4-BE49-F238E27FC236}">
                  <a16:creationId xmlns:a16="http://schemas.microsoft.com/office/drawing/2014/main" id="{DD40E12B-2442-4184-A0FB-6C82F871F16B}"/>
                </a:ext>
              </a:extLst>
            </p:cNvPr>
            <p:cNvSpPr/>
            <p:nvPr/>
          </p:nvSpPr>
          <p:spPr>
            <a:xfrm>
              <a:off x="10009924" y="2645818"/>
              <a:ext cx="4667010" cy="808111"/>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lvl="0" algn="ctr">
                <a:lnSpc>
                  <a:spcPct val="90000"/>
                </a:lnSpc>
              </a:pPr>
              <a:r>
                <a:rPr lang="en-US" sz="2200" b="1">
                  <a:solidFill>
                    <a:schemeClr val="bg1"/>
                  </a:solidFill>
                  <a:latin typeface="Open Sans"/>
                  <a:ea typeface="Open Sans"/>
                  <a:cs typeface="Open Sans"/>
                  <a:sym typeface="Open Sans"/>
                </a:rPr>
                <a:t>Common password attack methods</a:t>
              </a:r>
            </a:p>
          </p:txBody>
        </p:sp>
        <p:sp>
          <p:nvSpPr>
            <p:cNvPr id="37" name="Google Shape;679;p73">
              <a:extLst>
                <a:ext uri="{FF2B5EF4-FFF2-40B4-BE49-F238E27FC236}">
                  <a16:creationId xmlns:a16="http://schemas.microsoft.com/office/drawing/2014/main" id="{84841479-9987-4826-978A-450E9C9D36EB}"/>
                </a:ext>
              </a:extLst>
            </p:cNvPr>
            <p:cNvSpPr txBox="1"/>
            <p:nvPr/>
          </p:nvSpPr>
          <p:spPr>
            <a:xfrm>
              <a:off x="10082099" y="3423935"/>
              <a:ext cx="4439134" cy="3748628"/>
            </a:xfrm>
            <a:prstGeom prst="rect">
              <a:avLst/>
            </a:prstGeom>
            <a:noFill/>
            <a:ln>
              <a:noFill/>
            </a:ln>
          </p:spPr>
          <p:txBody>
            <a:bodyPr spcFirstLastPara="1" wrap="square" lIns="45675" tIns="45675" rIns="45675" bIns="45675" anchor="t" anchorCtr="0">
              <a:spAutoFit/>
            </a:bodyPr>
            <a:lstStyle/>
            <a:p>
              <a:pPr marL="431800" lvl="0" indent="-342900">
                <a:lnSpc>
                  <a:spcPct val="12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Dictionary attacks (e.g., Crack, John the Ripper)</a:t>
              </a:r>
            </a:p>
            <a:p>
              <a:pPr marL="431800" lvl="0" indent="-342900">
                <a:lnSpc>
                  <a:spcPct val="12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Brute-force attacks (e.g., L0phtcrack)</a:t>
              </a:r>
            </a:p>
            <a:p>
              <a:pPr marL="431800" lvl="0" indent="-342900">
                <a:lnSpc>
                  <a:spcPct val="12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Hybrid attacks (combining dictionary and brute-force)</a:t>
              </a:r>
            </a:p>
            <a:p>
              <a:pPr marL="431800" lvl="0" indent="-342900">
                <a:lnSpc>
                  <a:spcPct val="12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Trojan horse login programs (password-stealing Trojans)</a:t>
              </a:r>
            </a:p>
            <a:p>
              <a:pPr marL="431800" lvl="0" indent="-342900">
                <a:lnSpc>
                  <a:spcPct val="120000"/>
                </a:lnSpc>
                <a:buClr>
                  <a:srgbClr val="3F3F3F"/>
                </a:buClr>
                <a:buSzPts val="2200"/>
                <a:buFont typeface="Arial" panose="020B0604020202020204" pitchFamily="34" charset="0"/>
                <a:buChar char="•"/>
              </a:pPr>
              <a:r>
                <a:rPr lang="en-US" sz="2200">
                  <a:solidFill>
                    <a:srgbClr val="3F3F3F"/>
                  </a:solidFill>
                  <a:latin typeface="Open Sans"/>
                  <a:ea typeface="Open Sans"/>
                  <a:cs typeface="Open Sans"/>
                  <a:sym typeface="Open Sans"/>
                </a:rPr>
                <a:t>Social engineering tactics</a:t>
              </a:r>
            </a:p>
          </p:txBody>
        </p:sp>
      </p:grpSp>
      <p:sp>
        <p:nvSpPr>
          <p:cNvPr id="7" name="Brandline_LVC">
            <a:extLst>
              <a:ext uri="{FF2B5EF4-FFF2-40B4-BE49-F238E27FC236}">
                <a16:creationId xmlns:a16="http://schemas.microsoft.com/office/drawing/2014/main" id="{45E4B1C4-39DF-CB87-8854-8308D9273CFA}"/>
              </a:ext>
            </a:extLst>
          </p:cNvPr>
          <p:cNvSpPr/>
          <p:nvPr/>
        </p:nvSpPr>
        <p:spPr>
          <a:xfrm>
            <a:off x="5575300" y="969086"/>
            <a:ext cx="51177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7"/>
          <p:cNvSpPr txBox="1">
            <a:spLocks noGrp="1"/>
          </p:cNvSpPr>
          <p:nvPr>
            <p:ph type="title"/>
          </p:nvPr>
        </p:nvSpPr>
        <p:spPr>
          <a:xfrm>
            <a:off x="0" y="192002"/>
            <a:ext cx="16276320" cy="687244"/>
          </a:xfrm>
          <a:prstGeom prst="rect">
            <a:avLst/>
          </a:prstGeom>
          <a:noFill/>
          <a:ln>
            <a:noFill/>
          </a:ln>
        </p:spPr>
        <p:txBody>
          <a:bodyPr spcFirstLastPara="1" wrap="square" lIns="45675" tIns="45675" rIns="45675" bIns="45675" anchor="ctr" anchorCtr="0">
            <a:normAutofit/>
          </a:bodyPr>
          <a:lstStyle/>
          <a:p>
            <a:pPr marL="0" marR="0" lvl="0" indent="0" algn="ctr" rtl="0">
              <a:lnSpc>
                <a:spcPct val="90000"/>
              </a:lnSpc>
              <a:spcBef>
                <a:spcPts val="0"/>
              </a:spcBef>
              <a:spcAft>
                <a:spcPts val="0"/>
              </a:spcAft>
              <a:buClr>
                <a:srgbClr val="3F3F3F"/>
              </a:buClr>
              <a:buSzPts val="3200"/>
              <a:buFont typeface="Open Sans"/>
              <a:buNone/>
            </a:pPr>
            <a:r>
              <a:rPr lang="en-US" b="1">
                <a:solidFill>
                  <a:srgbClr val="3F3F3F"/>
                </a:solidFill>
                <a:latin typeface="Open Sans"/>
                <a:ea typeface="Open Sans"/>
                <a:cs typeface="Open Sans"/>
                <a:sym typeface="Open Sans"/>
              </a:rPr>
              <a:t>Types of Password Attacks</a:t>
            </a:r>
            <a:endParaRPr>
              <a:solidFill>
                <a:srgbClr val="3F3F3F"/>
              </a:solidFill>
              <a:latin typeface="Open Sans"/>
              <a:ea typeface="Open Sans"/>
              <a:cs typeface="Open Sans"/>
              <a:sym typeface="Open Sans"/>
            </a:endParaRPr>
          </a:p>
        </p:txBody>
      </p:sp>
      <p:pic>
        <p:nvPicPr>
          <p:cNvPr id="1700" name="Google Shape;1700;p67"/>
          <p:cNvPicPr preferRelativeResize="0"/>
          <p:nvPr/>
        </p:nvPicPr>
        <p:blipFill rotWithShape="1">
          <a:blip r:embed="rId3">
            <a:alphaModFix/>
          </a:blip>
          <a:srcRect/>
          <a:stretch/>
        </p:blipFill>
        <p:spPr>
          <a:xfrm>
            <a:off x="4761786" y="771540"/>
            <a:ext cx="6715015" cy="365760"/>
          </a:xfrm>
          <a:prstGeom prst="rect">
            <a:avLst/>
          </a:prstGeom>
          <a:noFill/>
          <a:ln>
            <a:noFill/>
          </a:ln>
        </p:spPr>
      </p:pic>
      <p:grpSp>
        <p:nvGrpSpPr>
          <p:cNvPr id="1701" name="Google Shape;1701;p67"/>
          <p:cNvGrpSpPr/>
          <p:nvPr/>
        </p:nvGrpSpPr>
        <p:grpSpPr>
          <a:xfrm rot="5400000">
            <a:off x="735108" y="2327373"/>
            <a:ext cx="6131763" cy="4910696"/>
            <a:chOff x="2340286" y="3705932"/>
            <a:chExt cx="10804144" cy="2645653"/>
          </a:xfrm>
        </p:grpSpPr>
        <p:grpSp>
          <p:nvGrpSpPr>
            <p:cNvPr id="1702" name="Google Shape;1702;p67"/>
            <p:cNvGrpSpPr/>
            <p:nvPr/>
          </p:nvGrpSpPr>
          <p:grpSpPr>
            <a:xfrm>
              <a:off x="2340286" y="3754690"/>
              <a:ext cx="10804144" cy="2596895"/>
              <a:chOff x="990497" y="1599941"/>
              <a:chExt cx="10804144" cy="3005586"/>
            </a:xfrm>
          </p:grpSpPr>
          <p:grpSp>
            <p:nvGrpSpPr>
              <p:cNvPr id="1703" name="Google Shape;1703;p67"/>
              <p:cNvGrpSpPr/>
              <p:nvPr/>
            </p:nvGrpSpPr>
            <p:grpSpPr>
              <a:xfrm>
                <a:off x="990497" y="1599941"/>
                <a:ext cx="10804144" cy="3005586"/>
                <a:chOff x="1562534" y="4707250"/>
                <a:chExt cx="10804144" cy="3095793"/>
              </a:xfrm>
            </p:grpSpPr>
            <p:sp>
              <p:nvSpPr>
                <p:cNvPr id="1704" name="Google Shape;1704;p67"/>
                <p:cNvSpPr/>
                <p:nvPr/>
              </p:nvSpPr>
              <p:spPr>
                <a:xfrm>
                  <a:off x="1562534" y="4707250"/>
                  <a:ext cx="10804144" cy="3095793"/>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05" name="Google Shape;1705;p67"/>
                <p:cNvSpPr txBox="1"/>
                <p:nvPr/>
              </p:nvSpPr>
              <p:spPr>
                <a:xfrm rot="-5400000">
                  <a:off x="1713843" y="5447981"/>
                  <a:ext cx="1932172" cy="1721861"/>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Online attacks</a:t>
                  </a:r>
                  <a:endParaRPr sz="2200" b="0" i="0" u="none" strike="noStrike" cap="none">
                    <a:solidFill>
                      <a:schemeClr val="lt1"/>
                    </a:solidFill>
                    <a:latin typeface="Open Sans"/>
                    <a:ea typeface="Open Sans"/>
                    <a:cs typeface="Open Sans"/>
                    <a:sym typeface="Open Sans"/>
                  </a:endParaRPr>
                </a:p>
              </p:txBody>
            </p:sp>
          </p:grpSp>
          <p:sp>
            <p:nvSpPr>
              <p:cNvPr id="1706" name="Google Shape;1706;p67"/>
              <p:cNvSpPr/>
              <p:nvPr/>
            </p:nvSpPr>
            <p:spPr>
              <a:xfrm>
                <a:off x="2102259" y="1703731"/>
                <a:ext cx="9361003"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07" name="Google Shape;1707;p67"/>
            <p:cNvSpPr txBox="1"/>
            <p:nvPr/>
          </p:nvSpPr>
          <p:spPr>
            <a:xfrm rot="-5400000">
              <a:off x="4182073" y="3996756"/>
              <a:ext cx="2499379" cy="1917731"/>
            </a:xfrm>
            <a:prstGeom prst="rect">
              <a:avLst/>
            </a:prstGeom>
            <a:noFill/>
            <a:ln>
              <a:noFill/>
            </a:ln>
          </p:spPr>
          <p:txBody>
            <a:bodyPr spcFirstLastPara="1" wrap="square" lIns="91425" tIns="0" rIns="365750" bIns="457200" anchor="t" anchorCtr="0">
              <a:noAutofit/>
            </a:bodyPr>
            <a:lstStyle/>
            <a:p>
              <a:pPr marL="342900" lvl="1" indent="-342900">
                <a:buSzPts val="2200"/>
                <a:buFont typeface="Arial"/>
                <a:buChar char="•"/>
              </a:pPr>
              <a:r>
                <a:rPr lang="en-US" sz="2200">
                  <a:solidFill>
                    <a:srgbClr val="3F3F3F"/>
                  </a:solidFill>
                  <a:latin typeface="Open Sans"/>
                  <a:ea typeface="Open Sans"/>
                  <a:cs typeface="Open Sans"/>
                </a:rPr>
                <a:t>Occurs directly on the login page of a website or service</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a:solidFill>
                    <a:srgbClr val="3F3F3F"/>
                  </a:solidFill>
                  <a:latin typeface="Open Sans"/>
                  <a:ea typeface="Open Sans"/>
                  <a:cs typeface="Open Sans"/>
                </a:rPr>
                <a:t>Attackers use automated tools to guess passwords repeatedly</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a:solidFill>
                    <a:srgbClr val="3F3F3F"/>
                  </a:solidFill>
                  <a:latin typeface="Open Sans"/>
                  <a:ea typeface="Open Sans"/>
                  <a:cs typeface="Open Sans"/>
                </a:rPr>
                <a:t>Limited by security measures like multi-factor authentication, login throttling, and CAPTCHA verification</a:t>
              </a:r>
            </a:p>
          </p:txBody>
        </p:sp>
      </p:grpSp>
      <p:grpSp>
        <p:nvGrpSpPr>
          <p:cNvPr id="1708" name="Google Shape;1708;p67"/>
          <p:cNvGrpSpPr/>
          <p:nvPr/>
        </p:nvGrpSpPr>
        <p:grpSpPr>
          <a:xfrm rot="5400000">
            <a:off x="9712464" y="2435050"/>
            <a:ext cx="6131762" cy="4695343"/>
            <a:chOff x="2340286" y="3754690"/>
            <a:chExt cx="10804144" cy="2596895"/>
          </a:xfrm>
        </p:grpSpPr>
        <p:grpSp>
          <p:nvGrpSpPr>
            <p:cNvPr id="1709" name="Google Shape;1709;p67"/>
            <p:cNvGrpSpPr/>
            <p:nvPr/>
          </p:nvGrpSpPr>
          <p:grpSpPr>
            <a:xfrm>
              <a:off x="2340286" y="3754690"/>
              <a:ext cx="10804144" cy="2596895"/>
              <a:chOff x="990497" y="1599941"/>
              <a:chExt cx="10804144" cy="3005586"/>
            </a:xfrm>
          </p:grpSpPr>
          <p:grpSp>
            <p:nvGrpSpPr>
              <p:cNvPr id="1710" name="Google Shape;1710;p67"/>
              <p:cNvGrpSpPr/>
              <p:nvPr/>
            </p:nvGrpSpPr>
            <p:grpSpPr>
              <a:xfrm>
                <a:off x="990497" y="1599941"/>
                <a:ext cx="10804144" cy="3005586"/>
                <a:chOff x="1562534" y="4707250"/>
                <a:chExt cx="10804144" cy="3095793"/>
              </a:xfrm>
            </p:grpSpPr>
            <p:sp>
              <p:nvSpPr>
                <p:cNvPr id="1711" name="Google Shape;1711;p67"/>
                <p:cNvSpPr/>
                <p:nvPr/>
              </p:nvSpPr>
              <p:spPr>
                <a:xfrm>
                  <a:off x="1562534" y="4707250"/>
                  <a:ext cx="10804144" cy="3095793"/>
                </a:xfrm>
                <a:prstGeom prst="roundRect">
                  <a:avLst>
                    <a:gd name="adj" fmla="val 8753"/>
                  </a:avLst>
                </a:prstGeom>
                <a:solidFill>
                  <a:srgbClr val="E78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12" name="Google Shape;1712;p67"/>
                <p:cNvSpPr txBox="1"/>
                <p:nvPr/>
              </p:nvSpPr>
              <p:spPr>
                <a:xfrm rot="-5400000">
                  <a:off x="1676959" y="5447981"/>
                  <a:ext cx="1932172" cy="1721860"/>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Offline attacks</a:t>
                  </a:r>
                  <a:endParaRPr sz="2200" b="0" i="0" u="none" strike="noStrike" cap="none">
                    <a:solidFill>
                      <a:schemeClr val="lt1"/>
                    </a:solidFill>
                    <a:latin typeface="Open Sans"/>
                    <a:ea typeface="Open Sans"/>
                    <a:cs typeface="Open Sans"/>
                    <a:sym typeface="Open Sans"/>
                  </a:endParaRPr>
                </a:p>
              </p:txBody>
            </p:sp>
          </p:grpSp>
          <p:sp>
            <p:nvSpPr>
              <p:cNvPr id="1713" name="Google Shape;1713;p67"/>
              <p:cNvSpPr/>
              <p:nvPr/>
            </p:nvSpPr>
            <p:spPr>
              <a:xfrm>
                <a:off x="2102260" y="1703732"/>
                <a:ext cx="9360999" cy="2798064"/>
              </a:xfrm>
              <a:prstGeom prst="roundRect">
                <a:avLst>
                  <a:gd name="adj" fmla="val 8118"/>
                </a:avLst>
              </a:prstGeom>
              <a:solidFill>
                <a:schemeClr val="lt1"/>
              </a:solidFill>
              <a:ln w="38100" cap="flat" cmpd="sng">
                <a:solidFill>
                  <a:srgbClr val="D26A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14" name="Google Shape;1714;p67"/>
            <p:cNvSpPr txBox="1"/>
            <p:nvPr/>
          </p:nvSpPr>
          <p:spPr>
            <a:xfrm rot="-5400000">
              <a:off x="4186082" y="4006290"/>
              <a:ext cx="2417591" cy="1917731"/>
            </a:xfrm>
            <a:prstGeom prst="rect">
              <a:avLst/>
            </a:prstGeom>
            <a:noFill/>
            <a:ln>
              <a:noFill/>
            </a:ln>
          </p:spPr>
          <p:txBody>
            <a:bodyPr spcFirstLastPara="1" wrap="square" lIns="91425" tIns="0" rIns="365750" bIns="457200" anchor="t" anchorCtr="0">
              <a:noAutofit/>
            </a:bodyPr>
            <a:lstStyle/>
            <a:p>
              <a:pPr marL="342900" lvl="1" indent="-342900">
                <a:buSzPts val="2200"/>
                <a:buFont typeface="Arial"/>
                <a:buChar char="•"/>
              </a:pPr>
              <a:r>
                <a:rPr lang="en-US" sz="2200">
                  <a:solidFill>
                    <a:srgbClr val="3F3F3F"/>
                  </a:solidFill>
                  <a:latin typeface="Open Sans"/>
                  <a:ea typeface="Open Sans"/>
                  <a:cs typeface="Open Sans"/>
                </a:rPr>
                <a:t>Target stolen data storage, not the login system</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a:solidFill>
                    <a:srgbClr val="3F3F3F"/>
                  </a:solidFill>
                  <a:latin typeface="Open Sans"/>
                  <a:ea typeface="Open Sans"/>
                  <a:cs typeface="Open Sans"/>
                </a:rPr>
                <a:t>Attackers access databases with hashed (scrambled) passwords via security breaches</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a:solidFill>
                    <a:srgbClr val="3F3F3F"/>
                  </a:solidFill>
                  <a:latin typeface="Open Sans"/>
                  <a:ea typeface="Open Sans"/>
                  <a:cs typeface="Open Sans"/>
                </a:rPr>
                <a:t>Strong, unique passwords and regular password changes prevent this attack</a:t>
              </a:r>
            </a:p>
          </p:txBody>
        </p:sp>
      </p:grpSp>
      <p:sp>
        <p:nvSpPr>
          <p:cNvPr id="1718" name="Google Shape;1718;p67"/>
          <p:cNvSpPr/>
          <p:nvPr/>
        </p:nvSpPr>
        <p:spPr>
          <a:xfrm rot="10800000" flipH="1">
            <a:off x="9802306" y="4369168"/>
            <a:ext cx="527463" cy="379888"/>
          </a:xfrm>
          <a:prstGeom prst="rightArrow">
            <a:avLst>
              <a:gd name="adj1" fmla="val 50000"/>
              <a:gd name="adj2" fmla="val 50000"/>
            </a:avLst>
          </a:prstGeom>
          <a:solidFill>
            <a:srgbClr val="E78E4B"/>
          </a:solidFill>
          <a:ln w="25400" cap="flat" cmpd="sng">
            <a:solidFill>
              <a:srgbClr val="E78E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19" name="Google Shape;1719;p67"/>
          <p:cNvSpPr/>
          <p:nvPr/>
        </p:nvSpPr>
        <p:spPr>
          <a:xfrm flipH="1">
            <a:off x="6181707" y="4369168"/>
            <a:ext cx="527463" cy="379888"/>
          </a:xfrm>
          <a:prstGeom prst="rightArrow">
            <a:avLst>
              <a:gd name="adj1" fmla="val 50000"/>
              <a:gd name="adj2" fmla="val 5000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a:extLst>
              <a:ext uri="{FF2B5EF4-FFF2-40B4-BE49-F238E27FC236}">
                <a16:creationId xmlns:a16="http://schemas.microsoft.com/office/drawing/2014/main" id="{274A7DB4-B4B2-391D-5424-003FD20A23BE}"/>
              </a:ext>
            </a:extLst>
          </p:cNvPr>
          <p:cNvPicPr>
            <a:picLocks noChangeAspect="1"/>
          </p:cNvPicPr>
          <p:nvPr/>
        </p:nvPicPr>
        <p:blipFill>
          <a:blip r:embed="rId4"/>
          <a:stretch>
            <a:fillRect/>
          </a:stretch>
        </p:blipFill>
        <p:spPr>
          <a:xfrm>
            <a:off x="6742528" y="2788349"/>
            <a:ext cx="3257137" cy="2712720"/>
          </a:xfrm>
          <a:prstGeom prst="rect">
            <a:avLst/>
          </a:prstGeom>
        </p:spPr>
      </p:pic>
    </p:spTree>
    <p:extLst>
      <p:ext uri="{BB962C8B-B14F-4D97-AF65-F5344CB8AC3E}">
        <p14:creationId xmlns:p14="http://schemas.microsoft.com/office/powerpoint/2010/main" val="8731865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50"/>
          <p:cNvSpPr txBox="1"/>
          <p:nvPr/>
        </p:nvSpPr>
        <p:spPr>
          <a:xfrm>
            <a:off x="-10160" y="354275"/>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Common Password-Based Attacks</a:t>
            </a:r>
            <a:endParaRPr sz="2800" b="1"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697F1A52-C868-B39A-0D8F-19AF028B3938}"/>
              </a:ext>
            </a:extLst>
          </p:cNvPr>
          <p:cNvSpPr/>
          <p:nvPr/>
        </p:nvSpPr>
        <p:spPr>
          <a:xfrm>
            <a:off x="4368800" y="940721"/>
            <a:ext cx="7518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5005FE6-BE4F-C108-9A49-D298A2317885}"/>
              </a:ext>
            </a:extLst>
          </p:cNvPr>
          <p:cNvSpPr txBox="1">
            <a:spLocks noChangeArrowheads="1"/>
          </p:cNvSpPr>
          <p:nvPr/>
        </p:nvSpPr>
        <p:spPr bwMode="auto">
          <a:xfrm>
            <a:off x="5901770" y="3208816"/>
            <a:ext cx="4757209" cy="137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342900" indent="-342900" eaLnBrk="1" hangingPunct="1">
              <a:lnSpc>
                <a:spcPct val="13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Targeting authentication servers to reveal multiple users' passwords</a:t>
            </a:r>
          </a:p>
        </p:txBody>
      </p:sp>
      <p:grpSp>
        <p:nvGrpSpPr>
          <p:cNvPr id="7" name="กลุ่ม 73">
            <a:extLst>
              <a:ext uri="{FF2B5EF4-FFF2-40B4-BE49-F238E27FC236}">
                <a16:creationId xmlns:a16="http://schemas.microsoft.com/office/drawing/2014/main" id="{900C677C-5021-B915-7075-AFE3A56C03DF}"/>
              </a:ext>
            </a:extLst>
          </p:cNvPr>
          <p:cNvGrpSpPr/>
          <p:nvPr/>
        </p:nvGrpSpPr>
        <p:grpSpPr>
          <a:xfrm>
            <a:off x="995971" y="2008872"/>
            <a:ext cx="4779433" cy="1172633"/>
            <a:chOff x="4389438" y="2971800"/>
            <a:chExt cx="7169150" cy="1758950"/>
          </a:xfrm>
        </p:grpSpPr>
        <p:sp>
          <p:nvSpPr>
            <p:cNvPr id="8" name="Rectangle 7">
              <a:extLst>
                <a:ext uri="{FF2B5EF4-FFF2-40B4-BE49-F238E27FC236}">
                  <a16:creationId xmlns:a16="http://schemas.microsoft.com/office/drawing/2014/main" id="{4981D30E-600B-A1E5-4A62-6D9DA41623A8}"/>
                </a:ext>
              </a:extLst>
            </p:cNvPr>
            <p:cNvSpPr>
              <a:spLocks noChangeArrowheads="1"/>
            </p:cNvSpPr>
            <p:nvPr/>
          </p:nvSpPr>
          <p:spPr bwMode="auto">
            <a:xfrm>
              <a:off x="4389438" y="2971800"/>
              <a:ext cx="7169150" cy="1758950"/>
            </a:xfrm>
            <a:prstGeom prst="rect">
              <a:avLst/>
            </a:prstGeom>
            <a:solidFill>
              <a:schemeClr val="accent3"/>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9" name="TextBox 8">
              <a:extLst>
                <a:ext uri="{FF2B5EF4-FFF2-40B4-BE49-F238E27FC236}">
                  <a16:creationId xmlns:a16="http://schemas.microsoft.com/office/drawing/2014/main" id="{B4BA6E1B-CA67-8D84-5B06-26A1787BC49C}"/>
                </a:ext>
              </a:extLst>
            </p:cNvPr>
            <p:cNvSpPr txBox="1"/>
            <p:nvPr/>
          </p:nvSpPr>
          <p:spPr>
            <a:xfrm>
              <a:off x="5992305" y="3228200"/>
              <a:ext cx="5483732" cy="1154162"/>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Electronic monitoring (replay attack)</a:t>
              </a:r>
            </a:p>
          </p:txBody>
        </p:sp>
      </p:grpSp>
      <p:grpSp>
        <p:nvGrpSpPr>
          <p:cNvPr id="10" name="กลุ่ม 68">
            <a:extLst>
              <a:ext uri="{FF2B5EF4-FFF2-40B4-BE49-F238E27FC236}">
                <a16:creationId xmlns:a16="http://schemas.microsoft.com/office/drawing/2014/main" id="{CCAA30B2-3363-B40D-4BBC-B08D32724C12}"/>
              </a:ext>
            </a:extLst>
          </p:cNvPr>
          <p:cNvGrpSpPr/>
          <p:nvPr/>
        </p:nvGrpSpPr>
        <p:grpSpPr>
          <a:xfrm>
            <a:off x="10798236" y="2008872"/>
            <a:ext cx="4779433" cy="1172633"/>
            <a:chOff x="4389438" y="2971800"/>
            <a:chExt cx="7169150" cy="1758950"/>
          </a:xfrm>
        </p:grpSpPr>
        <p:sp>
          <p:nvSpPr>
            <p:cNvPr id="11" name="Rectangle 6">
              <a:extLst>
                <a:ext uri="{FF2B5EF4-FFF2-40B4-BE49-F238E27FC236}">
                  <a16:creationId xmlns:a16="http://schemas.microsoft.com/office/drawing/2014/main" id="{783EBF59-6E20-A8B4-B036-527FDA28DB71}"/>
                </a:ext>
              </a:extLst>
            </p:cNvPr>
            <p:cNvSpPr>
              <a:spLocks noChangeArrowheads="1"/>
            </p:cNvSpPr>
            <p:nvPr/>
          </p:nvSpPr>
          <p:spPr bwMode="auto">
            <a:xfrm>
              <a:off x="4389438" y="2971800"/>
              <a:ext cx="7169150" cy="1758950"/>
            </a:xfrm>
            <a:prstGeom prst="rect">
              <a:avLst/>
            </a:prstGeom>
            <a:solidFill>
              <a:schemeClr val="accent1"/>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12" name="TextBox 11">
              <a:extLst>
                <a:ext uri="{FF2B5EF4-FFF2-40B4-BE49-F238E27FC236}">
                  <a16:creationId xmlns:a16="http://schemas.microsoft.com/office/drawing/2014/main" id="{D915C8D0-A659-6B1D-CE87-7D9DFA828BF5}"/>
                </a:ext>
              </a:extLst>
            </p:cNvPr>
            <p:cNvSpPr txBox="1"/>
            <p:nvPr/>
          </p:nvSpPr>
          <p:spPr>
            <a:xfrm>
              <a:off x="5992305" y="3482115"/>
              <a:ext cx="5483732" cy="646331"/>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Brute-force attack</a:t>
              </a:r>
            </a:p>
          </p:txBody>
        </p:sp>
      </p:grpSp>
      <p:grpSp>
        <p:nvGrpSpPr>
          <p:cNvPr id="13" name="กลุ่ม 91">
            <a:extLst>
              <a:ext uri="{FF2B5EF4-FFF2-40B4-BE49-F238E27FC236}">
                <a16:creationId xmlns:a16="http://schemas.microsoft.com/office/drawing/2014/main" id="{3B47B102-38E8-D8CD-014A-BED251E1166A}"/>
              </a:ext>
            </a:extLst>
          </p:cNvPr>
          <p:cNvGrpSpPr/>
          <p:nvPr/>
        </p:nvGrpSpPr>
        <p:grpSpPr>
          <a:xfrm>
            <a:off x="914401" y="5283507"/>
            <a:ext cx="4757209" cy="1172633"/>
            <a:chOff x="4389438" y="7766050"/>
            <a:chExt cx="7135813" cy="1758950"/>
          </a:xfrm>
          <a:solidFill>
            <a:srgbClr val="00B050"/>
          </a:solidFill>
        </p:grpSpPr>
        <p:sp>
          <p:nvSpPr>
            <p:cNvPr id="14" name="Rectangle 8">
              <a:extLst>
                <a:ext uri="{FF2B5EF4-FFF2-40B4-BE49-F238E27FC236}">
                  <a16:creationId xmlns:a16="http://schemas.microsoft.com/office/drawing/2014/main" id="{6C1805DC-2A5D-AC7F-2CA2-D22D6548FCB2}"/>
                </a:ext>
              </a:extLst>
            </p:cNvPr>
            <p:cNvSpPr>
              <a:spLocks noChangeArrowheads="1"/>
            </p:cNvSpPr>
            <p:nvPr/>
          </p:nvSpPr>
          <p:spPr bwMode="auto">
            <a:xfrm>
              <a:off x="4389438" y="7766050"/>
              <a:ext cx="7135813" cy="1758950"/>
            </a:xfrm>
            <a:prstGeom prst="rect">
              <a:avLst/>
            </a:prstGeom>
            <a:grp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15" name="TextBox 14">
              <a:extLst>
                <a:ext uri="{FF2B5EF4-FFF2-40B4-BE49-F238E27FC236}">
                  <a16:creationId xmlns:a16="http://schemas.microsoft.com/office/drawing/2014/main" id="{268842C1-4BAB-2F42-DFDC-F8A6E5805E2B}"/>
                </a:ext>
              </a:extLst>
            </p:cNvPr>
            <p:cNvSpPr txBox="1"/>
            <p:nvPr/>
          </p:nvSpPr>
          <p:spPr>
            <a:xfrm>
              <a:off x="5936188" y="8243505"/>
              <a:ext cx="5483733" cy="646331"/>
            </a:xfrm>
            <a:prstGeom prst="rect">
              <a:avLst/>
            </a:prstGeom>
            <a:grp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Dictionary attack</a:t>
              </a:r>
            </a:p>
          </p:txBody>
        </p:sp>
      </p:grpSp>
      <p:grpSp>
        <p:nvGrpSpPr>
          <p:cNvPr id="16" name="กลุ่ม 95">
            <a:extLst>
              <a:ext uri="{FF2B5EF4-FFF2-40B4-BE49-F238E27FC236}">
                <a16:creationId xmlns:a16="http://schemas.microsoft.com/office/drawing/2014/main" id="{7009D5E3-73F9-57F3-925A-934D3DA2A6CA}"/>
              </a:ext>
            </a:extLst>
          </p:cNvPr>
          <p:cNvGrpSpPr/>
          <p:nvPr/>
        </p:nvGrpSpPr>
        <p:grpSpPr>
          <a:xfrm>
            <a:off x="5799090" y="5283507"/>
            <a:ext cx="4757209" cy="1172633"/>
            <a:chOff x="4389438" y="7766050"/>
            <a:chExt cx="7135813" cy="1758950"/>
          </a:xfrm>
        </p:grpSpPr>
        <p:sp>
          <p:nvSpPr>
            <p:cNvPr id="17" name="Rectangle 8">
              <a:extLst>
                <a:ext uri="{FF2B5EF4-FFF2-40B4-BE49-F238E27FC236}">
                  <a16:creationId xmlns:a16="http://schemas.microsoft.com/office/drawing/2014/main" id="{A95D7E0C-4CC3-095F-32AC-92860BB78352}"/>
                </a:ext>
              </a:extLst>
            </p:cNvPr>
            <p:cNvSpPr>
              <a:spLocks noChangeArrowheads="1"/>
            </p:cNvSpPr>
            <p:nvPr/>
          </p:nvSpPr>
          <p:spPr bwMode="auto">
            <a:xfrm>
              <a:off x="4389438" y="7766050"/>
              <a:ext cx="7135813" cy="1758950"/>
            </a:xfrm>
            <a:prstGeom prst="rect">
              <a:avLst/>
            </a:prstGeom>
            <a:solidFill>
              <a:schemeClr val="accent5"/>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18" name="TextBox 17">
              <a:extLst>
                <a:ext uri="{FF2B5EF4-FFF2-40B4-BE49-F238E27FC236}">
                  <a16:creationId xmlns:a16="http://schemas.microsoft.com/office/drawing/2014/main" id="{B741506A-09A1-D029-287A-C7B19C7B845E}"/>
                </a:ext>
              </a:extLst>
            </p:cNvPr>
            <p:cNvSpPr txBox="1"/>
            <p:nvPr/>
          </p:nvSpPr>
          <p:spPr>
            <a:xfrm>
              <a:off x="5936188" y="8243505"/>
              <a:ext cx="5483733" cy="646331"/>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Password spraying</a:t>
              </a:r>
            </a:p>
          </p:txBody>
        </p:sp>
      </p:grpSp>
      <p:sp>
        <p:nvSpPr>
          <p:cNvPr id="20" name="Rectangle 8">
            <a:extLst>
              <a:ext uri="{FF2B5EF4-FFF2-40B4-BE49-F238E27FC236}">
                <a16:creationId xmlns:a16="http://schemas.microsoft.com/office/drawing/2014/main" id="{AE94E3DC-6F2C-6E3F-A8F4-E48E6006E0F7}"/>
              </a:ext>
            </a:extLst>
          </p:cNvPr>
          <p:cNvSpPr>
            <a:spLocks noChangeArrowheads="1"/>
          </p:cNvSpPr>
          <p:nvPr/>
        </p:nvSpPr>
        <p:spPr bwMode="auto">
          <a:xfrm>
            <a:off x="10716666" y="5283507"/>
            <a:ext cx="4757209" cy="1172633"/>
          </a:xfrm>
          <a:prstGeom prst="rect">
            <a:avLst/>
          </a:prstGeom>
          <a:solidFill>
            <a:schemeClr val="accent2"/>
          </a:solidFill>
          <a:ln>
            <a:noFill/>
          </a:ln>
        </p:spPr>
        <p:txBody>
          <a:bodyPr vert="horz" wrap="square" lIns="60960" tIns="30480" rIns="60960" bIns="30480" numCol="1" anchor="t" anchorCtr="0" compatLnSpc="1">
            <a:prstTxWarp prst="textNoShape">
              <a:avLst/>
            </a:prstTxWarp>
          </a:bodyPr>
          <a:lstStyle/>
          <a:p>
            <a:endParaRPr lang="th-TH" sz="2200">
              <a:latin typeface="Open Sans" panose="020B0606030504020204" pitchFamily="34" charset="0"/>
              <a:ea typeface="Open Sans" panose="020B0606030504020204" pitchFamily="34" charset="0"/>
            </a:endParaRPr>
          </a:p>
        </p:txBody>
      </p:sp>
      <p:sp>
        <p:nvSpPr>
          <p:cNvPr id="21" name="TextBox 20">
            <a:extLst>
              <a:ext uri="{FF2B5EF4-FFF2-40B4-BE49-F238E27FC236}">
                <a16:creationId xmlns:a16="http://schemas.microsoft.com/office/drawing/2014/main" id="{E28310B6-5487-B57F-59AC-ABD0037603E8}"/>
              </a:ext>
            </a:extLst>
          </p:cNvPr>
          <p:cNvSpPr txBox="1"/>
          <p:nvPr/>
        </p:nvSpPr>
        <p:spPr>
          <a:xfrm>
            <a:off x="11769448" y="5601810"/>
            <a:ext cx="3655822" cy="430887"/>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Rainbow table</a:t>
            </a:r>
          </a:p>
        </p:txBody>
      </p:sp>
      <p:sp>
        <p:nvSpPr>
          <p:cNvPr id="22" name="TextBox 30">
            <a:extLst>
              <a:ext uri="{FF2B5EF4-FFF2-40B4-BE49-F238E27FC236}">
                <a16:creationId xmlns:a16="http://schemas.microsoft.com/office/drawing/2014/main" id="{D3A23A0D-DE20-5443-AE41-0814DAF44DCE}"/>
              </a:ext>
            </a:extLst>
          </p:cNvPr>
          <p:cNvSpPr txBox="1">
            <a:spLocks noChangeArrowheads="1"/>
          </p:cNvSpPr>
          <p:nvPr/>
        </p:nvSpPr>
        <p:spPr bwMode="auto">
          <a:xfrm>
            <a:off x="995971" y="3222254"/>
            <a:ext cx="4757209" cy="93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342900" indent="-342900" eaLnBrk="1" hangingPunct="1">
              <a:lnSpc>
                <a:spcPct val="13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Intercepting network traffic to capture authentication data</a:t>
            </a:r>
          </a:p>
        </p:txBody>
      </p:sp>
      <p:sp>
        <p:nvSpPr>
          <p:cNvPr id="23" name="TextBox 30">
            <a:extLst>
              <a:ext uri="{FF2B5EF4-FFF2-40B4-BE49-F238E27FC236}">
                <a16:creationId xmlns:a16="http://schemas.microsoft.com/office/drawing/2014/main" id="{E7ACB782-F0B1-AAE7-E416-072482172E7D}"/>
              </a:ext>
            </a:extLst>
          </p:cNvPr>
          <p:cNvSpPr txBox="1">
            <a:spLocks noChangeArrowheads="1"/>
          </p:cNvSpPr>
          <p:nvPr/>
        </p:nvSpPr>
        <p:spPr bwMode="auto">
          <a:xfrm>
            <a:off x="914400" y="6473095"/>
            <a:ext cx="4757209" cy="137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342900" indent="-342900" eaLnBrk="1" hangingPunct="1">
              <a:lnSpc>
                <a:spcPct val="13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Trying thousands of common words to find a matching password</a:t>
            </a:r>
          </a:p>
        </p:txBody>
      </p:sp>
      <p:sp>
        <p:nvSpPr>
          <p:cNvPr id="24" name="TextBox 30">
            <a:extLst>
              <a:ext uri="{FF2B5EF4-FFF2-40B4-BE49-F238E27FC236}">
                <a16:creationId xmlns:a16="http://schemas.microsoft.com/office/drawing/2014/main" id="{1911A167-3642-B830-49B8-A885BFB41D6A}"/>
              </a:ext>
            </a:extLst>
          </p:cNvPr>
          <p:cNvSpPr txBox="1">
            <a:spLocks noChangeArrowheads="1"/>
          </p:cNvSpPr>
          <p:nvPr/>
        </p:nvSpPr>
        <p:spPr bwMode="auto">
          <a:xfrm>
            <a:off x="5799089" y="6473095"/>
            <a:ext cx="4757209" cy="181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342900" indent="-342900" eaLnBrk="1" hangingPunct="1">
              <a:lnSpc>
                <a:spcPct val="13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Attempting a single password across many usernames</a:t>
            </a:r>
          </a:p>
          <a:p>
            <a:pPr marL="342900" indent="-342900" eaLnBrk="1" hangingPunct="1">
              <a:lnSpc>
                <a:spcPct val="13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Using lists of common or leaked passwords</a:t>
            </a:r>
          </a:p>
        </p:txBody>
      </p:sp>
      <p:sp>
        <p:nvSpPr>
          <p:cNvPr id="25" name="TextBox 30">
            <a:extLst>
              <a:ext uri="{FF2B5EF4-FFF2-40B4-BE49-F238E27FC236}">
                <a16:creationId xmlns:a16="http://schemas.microsoft.com/office/drawing/2014/main" id="{C7338E40-F328-93C1-43EC-E2703C067D5A}"/>
              </a:ext>
            </a:extLst>
          </p:cNvPr>
          <p:cNvSpPr txBox="1">
            <a:spLocks noChangeArrowheads="1"/>
          </p:cNvSpPr>
          <p:nvPr/>
        </p:nvSpPr>
        <p:spPr bwMode="auto">
          <a:xfrm>
            <a:off x="10798236" y="3222254"/>
            <a:ext cx="4757209" cy="137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342900" indent="-342900" eaLnBrk="1" hangingPunct="1">
              <a:lnSpc>
                <a:spcPct val="13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Using automated tools to try all possible password combinations</a:t>
            </a:r>
          </a:p>
        </p:txBody>
      </p:sp>
      <p:sp>
        <p:nvSpPr>
          <p:cNvPr id="26" name="TextBox 30">
            <a:extLst>
              <a:ext uri="{FF2B5EF4-FFF2-40B4-BE49-F238E27FC236}">
                <a16:creationId xmlns:a16="http://schemas.microsoft.com/office/drawing/2014/main" id="{C686731E-597C-478E-38FD-72D0569FCF19}"/>
              </a:ext>
            </a:extLst>
          </p:cNvPr>
          <p:cNvSpPr txBox="1">
            <a:spLocks noChangeArrowheads="1"/>
          </p:cNvSpPr>
          <p:nvPr/>
        </p:nvSpPr>
        <p:spPr bwMode="auto">
          <a:xfrm>
            <a:off x="10716665" y="6473095"/>
            <a:ext cx="4757209" cy="137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342900" indent="-342900" eaLnBrk="1" hangingPunct="1">
              <a:lnSpc>
                <a:spcPct val="130000"/>
              </a:lnSpc>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Using precomputed password hashes to crack passwords quickly</a:t>
            </a:r>
          </a:p>
        </p:txBody>
      </p:sp>
      <p:sp>
        <p:nvSpPr>
          <p:cNvPr id="27" name="Rectangle 6">
            <a:extLst>
              <a:ext uri="{FF2B5EF4-FFF2-40B4-BE49-F238E27FC236}">
                <a16:creationId xmlns:a16="http://schemas.microsoft.com/office/drawing/2014/main" id="{D60ADBE8-3162-A906-45A1-21A2D9500AF7}"/>
              </a:ext>
            </a:extLst>
          </p:cNvPr>
          <p:cNvSpPr>
            <a:spLocks noChangeArrowheads="1"/>
          </p:cNvSpPr>
          <p:nvPr/>
        </p:nvSpPr>
        <p:spPr bwMode="auto">
          <a:xfrm>
            <a:off x="5958480" y="2008872"/>
            <a:ext cx="4597817" cy="1182989"/>
          </a:xfrm>
          <a:prstGeom prst="rect">
            <a:avLst/>
          </a:prstGeom>
          <a:solidFill>
            <a:schemeClr val="accent6"/>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28" name="TextBox 27">
            <a:extLst>
              <a:ext uri="{FF2B5EF4-FFF2-40B4-BE49-F238E27FC236}">
                <a16:creationId xmlns:a16="http://schemas.microsoft.com/office/drawing/2014/main" id="{31C8A970-E520-4560-5D9C-BC405000F21F}"/>
              </a:ext>
            </a:extLst>
          </p:cNvPr>
          <p:cNvSpPr txBox="1"/>
          <p:nvPr/>
        </p:nvSpPr>
        <p:spPr>
          <a:xfrm>
            <a:off x="6835736" y="2390182"/>
            <a:ext cx="3655821" cy="430887"/>
          </a:xfrm>
          <a:prstGeom prst="rect">
            <a:avLst/>
          </a:prstGeom>
          <a:noFill/>
        </p:spPr>
        <p:txBody>
          <a:bodyPr wrap="square" rtlCol="0" anchor="ctr" anchorCtr="0">
            <a:spAutoFit/>
          </a:bodyPr>
          <a:lstStyle/>
          <a:p>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Access the password file</a:t>
            </a:r>
          </a:p>
        </p:txBody>
      </p:sp>
      <p:pic>
        <p:nvPicPr>
          <p:cNvPr id="42" name="Graphic 41" descr="Badge 6 outline">
            <a:extLst>
              <a:ext uri="{FF2B5EF4-FFF2-40B4-BE49-F238E27FC236}">
                <a16:creationId xmlns:a16="http://schemas.microsoft.com/office/drawing/2014/main" id="{E4E5335E-A61C-8D19-EAB4-7F63AF694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55048" y="5360053"/>
            <a:ext cx="914400" cy="914400"/>
          </a:xfrm>
          <a:prstGeom prst="rect">
            <a:avLst/>
          </a:prstGeom>
        </p:spPr>
      </p:pic>
      <p:pic>
        <p:nvPicPr>
          <p:cNvPr id="44" name="Graphic 43" descr="Badge 5 outline">
            <a:extLst>
              <a:ext uri="{FF2B5EF4-FFF2-40B4-BE49-F238E27FC236}">
                <a16:creationId xmlns:a16="http://schemas.microsoft.com/office/drawing/2014/main" id="{E9C72823-2312-8D81-30C4-773934EE9B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7605" y="5412623"/>
            <a:ext cx="914400" cy="914400"/>
          </a:xfrm>
          <a:prstGeom prst="rect">
            <a:avLst/>
          </a:prstGeom>
        </p:spPr>
      </p:pic>
      <p:pic>
        <p:nvPicPr>
          <p:cNvPr id="46" name="Graphic 45" descr="Badge 4 outline">
            <a:extLst>
              <a:ext uri="{FF2B5EF4-FFF2-40B4-BE49-F238E27FC236}">
                <a16:creationId xmlns:a16="http://schemas.microsoft.com/office/drawing/2014/main" id="{C631202A-9687-C4B9-EE8F-941A16D499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015" y="5412623"/>
            <a:ext cx="914400" cy="914400"/>
          </a:xfrm>
          <a:prstGeom prst="rect">
            <a:avLst/>
          </a:prstGeom>
        </p:spPr>
      </p:pic>
      <p:pic>
        <p:nvPicPr>
          <p:cNvPr id="48" name="Graphic 47" descr="Badge 3 outline">
            <a:extLst>
              <a:ext uri="{FF2B5EF4-FFF2-40B4-BE49-F238E27FC236}">
                <a16:creationId xmlns:a16="http://schemas.microsoft.com/office/drawing/2014/main" id="{D6D45FC8-68AB-B198-09AB-5DC5458C62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37810" y="2143166"/>
            <a:ext cx="914400" cy="914400"/>
          </a:xfrm>
          <a:prstGeom prst="rect">
            <a:avLst/>
          </a:prstGeom>
        </p:spPr>
      </p:pic>
      <p:pic>
        <p:nvPicPr>
          <p:cNvPr id="50" name="Graphic 49" descr="Badge outline">
            <a:extLst>
              <a:ext uri="{FF2B5EF4-FFF2-40B4-BE49-F238E27FC236}">
                <a16:creationId xmlns:a16="http://schemas.microsoft.com/office/drawing/2014/main" id="{F88A53B5-9D9B-AC8C-21C7-0301DAC51C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17343" y="2133820"/>
            <a:ext cx="914400" cy="914400"/>
          </a:xfrm>
          <a:prstGeom prst="rect">
            <a:avLst/>
          </a:prstGeom>
        </p:spPr>
      </p:pic>
      <p:pic>
        <p:nvPicPr>
          <p:cNvPr id="52" name="Graphic 51" descr="Badge 1 outline">
            <a:extLst>
              <a:ext uri="{FF2B5EF4-FFF2-40B4-BE49-F238E27FC236}">
                <a16:creationId xmlns:a16="http://schemas.microsoft.com/office/drawing/2014/main" id="{3845C5AB-EC57-8019-D22D-DD087C5C96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5729" y="2064623"/>
            <a:ext cx="914400" cy="91440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3" name="TextBox 2">
            <a:extLst>
              <a:ext uri="{FF2B5EF4-FFF2-40B4-BE49-F238E27FC236}">
                <a16:creationId xmlns:a16="http://schemas.microsoft.com/office/drawing/2014/main" id="{0EE80F79-CDA8-5CCE-256E-8284B8B56065}"/>
              </a:ext>
            </a:extLst>
          </p:cNvPr>
          <p:cNvSpPr txBox="1"/>
          <p:nvPr/>
        </p:nvSpPr>
        <p:spPr>
          <a:xfrm>
            <a:off x="5626640" y="4310390"/>
            <a:ext cx="4929695" cy="523220"/>
          </a:xfrm>
          <a:prstGeom prst="rect">
            <a:avLst/>
          </a:prstGeom>
          <a:noFill/>
        </p:spPr>
        <p:txBody>
          <a:bodyPr wrap="square">
            <a:spAutoFit/>
          </a:bodyPr>
          <a:lstStyle/>
          <a:p>
            <a:pPr algn="ctr">
              <a:spcBef>
                <a:spcPts val="1000"/>
              </a:spcBef>
              <a:buClr>
                <a:schemeClr val="dk1"/>
              </a:buClr>
              <a:buSzPts val="2800"/>
            </a:pPr>
            <a:r>
              <a:rPr lang="en-US" sz="2800" b="1">
                <a:solidFill>
                  <a:schemeClr val="lt1"/>
                </a:solidFill>
                <a:latin typeface="Open Sans"/>
                <a:ea typeface="Open Sans"/>
                <a:cs typeface="Open Sans"/>
                <a:sym typeface="Open Sans"/>
              </a:rPr>
              <a:t>Application Attacks</a:t>
            </a:r>
          </a:p>
        </p:txBody>
      </p:sp>
    </p:spTree>
    <p:extLst>
      <p:ext uri="{BB962C8B-B14F-4D97-AF65-F5344CB8AC3E}">
        <p14:creationId xmlns:p14="http://schemas.microsoft.com/office/powerpoint/2010/main" val="11642443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3534194" y="346609"/>
            <a:ext cx="9187491"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Application Attack</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26A017F9-78D0-B251-4741-F0D45874164F}"/>
              </a:ext>
            </a:extLst>
          </p:cNvPr>
          <p:cNvSpPr/>
          <p:nvPr/>
        </p:nvSpPr>
        <p:spPr>
          <a:xfrm>
            <a:off x="5969000" y="933083"/>
            <a:ext cx="4331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24711DB0-416E-C6E4-1F9C-511983D19AA5}"/>
              </a:ext>
            </a:extLst>
          </p:cNvPr>
          <p:cNvSpPr txBox="1">
            <a:spLocks noGrp="1"/>
          </p:cNvSpPr>
          <p:nvPr>
            <p:ph type="body" idx="1"/>
          </p:nvPr>
        </p:nvSpPr>
        <p:spPr>
          <a:xfrm>
            <a:off x="1938604" y="1540426"/>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It is a category of cyber threats that exploit vulnerabilities in software applications, targeting weaknesses in design, development, and implementation. </a:t>
            </a:r>
            <a:endParaRPr/>
          </a:p>
        </p:txBody>
      </p:sp>
      <p:sp>
        <p:nvSpPr>
          <p:cNvPr id="6" name="Google Shape;755;p6">
            <a:extLst>
              <a:ext uri="{FF2B5EF4-FFF2-40B4-BE49-F238E27FC236}">
                <a16:creationId xmlns:a16="http://schemas.microsoft.com/office/drawing/2014/main" id="{F7872E70-0CA2-0D6E-0EB3-36BFE2A98789}"/>
              </a:ext>
            </a:extLst>
          </p:cNvPr>
          <p:cNvSpPr/>
          <p:nvPr/>
        </p:nvSpPr>
        <p:spPr>
          <a:xfrm>
            <a:off x="1671557" y="3011423"/>
            <a:ext cx="13055762" cy="4344035"/>
          </a:xfrm>
          <a:prstGeom prst="roundRect">
            <a:avLst>
              <a:gd name="adj" fmla="val 443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6186C1B0-FB6D-14D5-541F-E319A926993E}"/>
              </a:ext>
            </a:extLst>
          </p:cNvPr>
          <p:cNvSpPr/>
          <p:nvPr/>
        </p:nvSpPr>
        <p:spPr>
          <a:xfrm>
            <a:off x="1940594" y="3367982"/>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lvl="1">
              <a:buClr>
                <a:srgbClr val="3F3F3F"/>
              </a:buClr>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These attacks include:</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Compromising data</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Breaching user privacy</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Disrupting functionality</a:t>
            </a:r>
          </a:p>
        </p:txBody>
      </p:sp>
      <p:pic>
        <p:nvPicPr>
          <p:cNvPr id="3" name="Picture 2">
            <a:extLst>
              <a:ext uri="{FF2B5EF4-FFF2-40B4-BE49-F238E27FC236}">
                <a16:creationId xmlns:a16="http://schemas.microsoft.com/office/drawing/2014/main" id="{BB1F76B9-3A74-AB0C-7282-A30CCFE73794}"/>
              </a:ext>
            </a:extLst>
          </p:cNvPr>
          <p:cNvPicPr>
            <a:picLocks noChangeAspect="1"/>
          </p:cNvPicPr>
          <p:nvPr/>
        </p:nvPicPr>
        <p:blipFill>
          <a:blip r:embed="rId3"/>
          <a:stretch>
            <a:fillRect/>
          </a:stretch>
        </p:blipFill>
        <p:spPr>
          <a:xfrm>
            <a:off x="10300970" y="2944561"/>
            <a:ext cx="3862503" cy="3862503"/>
          </a:xfrm>
          <a:prstGeom prst="rect">
            <a:avLst/>
          </a:prstGeom>
        </p:spPr>
      </p:pic>
      <p:sp>
        <p:nvSpPr>
          <p:cNvPr id="9" name="Google Shape;457;p59">
            <a:extLst>
              <a:ext uri="{FF2B5EF4-FFF2-40B4-BE49-F238E27FC236}">
                <a16:creationId xmlns:a16="http://schemas.microsoft.com/office/drawing/2014/main" id="{92CE54DF-DF8B-00D0-F761-9934730B98E0}"/>
              </a:ext>
            </a:extLst>
          </p:cNvPr>
          <p:cNvSpPr txBox="1">
            <a:spLocks/>
          </p:cNvSpPr>
          <p:nvPr/>
        </p:nvSpPr>
        <p:spPr>
          <a:xfrm>
            <a:off x="1909076" y="7635668"/>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r>
              <a:rPr lang="en-US"/>
              <a:t>Understanding and addressing these vulnerabilities better protects software applications from malicious attacks.</a:t>
            </a:r>
          </a:p>
        </p:txBody>
      </p:sp>
    </p:spTree>
    <p:extLst>
      <p:ext uri="{BB962C8B-B14F-4D97-AF65-F5344CB8AC3E}">
        <p14:creationId xmlns:p14="http://schemas.microsoft.com/office/powerpoint/2010/main" val="3873033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3"/>
          <p:cNvSpPr txBox="1">
            <a:spLocks noGrp="1"/>
          </p:cNvSpPr>
          <p:nvPr>
            <p:ph type="title"/>
          </p:nvPr>
        </p:nvSpPr>
        <p:spPr>
          <a:xfrm>
            <a:off x="-10160" y="327153"/>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Injections</a:t>
            </a:r>
            <a:endParaRPr/>
          </a:p>
        </p:txBody>
      </p:sp>
      <p:sp>
        <p:nvSpPr>
          <p:cNvPr id="6" name="Brandline_LVC">
            <a:extLst>
              <a:ext uri="{FF2B5EF4-FFF2-40B4-BE49-F238E27FC236}">
                <a16:creationId xmlns:a16="http://schemas.microsoft.com/office/drawing/2014/main" id="{BD9A9BFF-8260-3CE5-C35C-47C42841C8D1}"/>
              </a:ext>
            </a:extLst>
          </p:cNvPr>
          <p:cNvSpPr/>
          <p:nvPr/>
        </p:nvSpPr>
        <p:spPr>
          <a:xfrm>
            <a:off x="7035801" y="913599"/>
            <a:ext cx="2178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457;p59">
            <a:extLst>
              <a:ext uri="{FF2B5EF4-FFF2-40B4-BE49-F238E27FC236}">
                <a16:creationId xmlns:a16="http://schemas.microsoft.com/office/drawing/2014/main" id="{09E9E26A-3308-3747-295E-367FCCBFCDA8}"/>
              </a:ext>
            </a:extLst>
          </p:cNvPr>
          <p:cNvSpPr txBox="1">
            <a:spLocks noGrp="1"/>
          </p:cNvSpPr>
          <p:nvPr>
            <p:ph type="body" idx="1"/>
          </p:nvPr>
        </p:nvSpPr>
        <p:spPr>
          <a:xfrm>
            <a:off x="631163" y="1443150"/>
            <a:ext cx="150666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These are a type of security vulnerability that arises when an application processes user input unsafely.</a:t>
            </a:r>
            <a:endParaRPr/>
          </a:p>
        </p:txBody>
      </p:sp>
      <p:sp>
        <p:nvSpPr>
          <p:cNvPr id="9" name="Google Shape;755;p6">
            <a:extLst>
              <a:ext uri="{FF2B5EF4-FFF2-40B4-BE49-F238E27FC236}">
                <a16:creationId xmlns:a16="http://schemas.microsoft.com/office/drawing/2014/main" id="{27FA2276-31B2-3F6F-1A10-F246B768E5FB}"/>
              </a:ext>
            </a:extLst>
          </p:cNvPr>
          <p:cNvSpPr/>
          <p:nvPr/>
        </p:nvSpPr>
        <p:spPr>
          <a:xfrm>
            <a:off x="507920" y="2388851"/>
            <a:ext cx="15387076" cy="4344035"/>
          </a:xfrm>
          <a:prstGeom prst="roundRect">
            <a:avLst>
              <a:gd name="adj" fmla="val 4437"/>
            </a:avLst>
          </a:prstGeom>
          <a:solidFill>
            <a:srgbClr val="619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 name="Google Shape;757;p6">
            <a:extLst>
              <a:ext uri="{FF2B5EF4-FFF2-40B4-BE49-F238E27FC236}">
                <a16:creationId xmlns:a16="http://schemas.microsoft.com/office/drawing/2014/main" id="{02E88318-60BF-BB8C-93AD-EA5E54DBF85F}"/>
              </a:ext>
            </a:extLst>
          </p:cNvPr>
          <p:cNvSpPr/>
          <p:nvPr/>
        </p:nvSpPr>
        <p:spPr>
          <a:xfrm>
            <a:off x="776957" y="2745410"/>
            <a:ext cx="7351043"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lvl="1">
              <a:buClr>
                <a:srgbClr val="3F3F3F"/>
              </a:buClr>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These attacks include:</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Exploiting user input</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Sending malicious data</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Forcing the application to perform unintended actions</a:t>
            </a:r>
          </a:p>
        </p:txBody>
      </p:sp>
      <p:sp>
        <p:nvSpPr>
          <p:cNvPr id="12" name="Google Shape;457;p59">
            <a:extLst>
              <a:ext uri="{FF2B5EF4-FFF2-40B4-BE49-F238E27FC236}">
                <a16:creationId xmlns:a16="http://schemas.microsoft.com/office/drawing/2014/main" id="{0A27DB1A-86B5-C5AF-3F93-3AA2AFBCFC3B}"/>
              </a:ext>
            </a:extLst>
          </p:cNvPr>
          <p:cNvSpPr txBox="1">
            <a:spLocks/>
          </p:cNvSpPr>
          <p:nvPr/>
        </p:nvSpPr>
        <p:spPr>
          <a:xfrm>
            <a:off x="1909076" y="7013097"/>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r>
              <a:rPr lang="en-US"/>
              <a:t>By understanding and mitigating injection vulnerabilities, we can enhance the security of our applications and protect sensitive information from being compromised.</a:t>
            </a:r>
          </a:p>
        </p:txBody>
      </p:sp>
      <p:pic>
        <p:nvPicPr>
          <p:cNvPr id="13" name="Picture 12">
            <a:extLst>
              <a:ext uri="{FF2B5EF4-FFF2-40B4-BE49-F238E27FC236}">
                <a16:creationId xmlns:a16="http://schemas.microsoft.com/office/drawing/2014/main" id="{4685C82E-DCD4-C10F-FA8F-D01296E0837C}"/>
              </a:ext>
            </a:extLst>
          </p:cNvPr>
          <p:cNvPicPr>
            <a:picLocks noChangeAspect="1"/>
          </p:cNvPicPr>
          <p:nvPr/>
        </p:nvPicPr>
        <p:blipFill>
          <a:blip r:embed="rId3"/>
          <a:stretch>
            <a:fillRect/>
          </a:stretch>
        </p:blipFill>
        <p:spPr>
          <a:xfrm>
            <a:off x="8487954" y="3064393"/>
            <a:ext cx="7108194" cy="2947300"/>
          </a:xfrm>
          <a:prstGeom prst="rect">
            <a:avLst/>
          </a:prstGeom>
        </p:spPr>
      </p:pic>
    </p:spTree>
    <p:extLst>
      <p:ext uri="{BB962C8B-B14F-4D97-AF65-F5344CB8AC3E}">
        <p14:creationId xmlns:p14="http://schemas.microsoft.com/office/powerpoint/2010/main" val="16837529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4676590" y="346609"/>
            <a:ext cx="6902698"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Replay Attack</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B6E5F8FD-8668-2951-874C-D8D5044CDE43}"/>
              </a:ext>
            </a:extLst>
          </p:cNvPr>
          <p:cNvSpPr/>
          <p:nvPr/>
        </p:nvSpPr>
        <p:spPr>
          <a:xfrm>
            <a:off x="6591300" y="933083"/>
            <a:ext cx="3071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FA9E993F-B417-9A17-79B3-C2C03F9A0B16}"/>
              </a:ext>
            </a:extLst>
          </p:cNvPr>
          <p:cNvSpPr txBox="1">
            <a:spLocks noGrp="1"/>
          </p:cNvSpPr>
          <p:nvPr>
            <p:ph type="body" idx="1"/>
          </p:nvPr>
        </p:nvSpPr>
        <p:spPr>
          <a:xfrm>
            <a:off x="1316013" y="1384786"/>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These types</a:t>
            </a:r>
            <a:r>
              <a:rPr lang="en-US">
                <a:solidFill>
                  <a:srgbClr val="3F3F3F"/>
                </a:solidFill>
                <a:latin typeface="Open Sans"/>
                <a:ea typeface="Open Sans"/>
                <a:cs typeface="Open Sans"/>
                <a:sym typeface="Open Sans"/>
              </a:rPr>
              <a:t> of cyberthreats occur when an attacker intercepts and retransmits valid data transmissions. </a:t>
            </a:r>
            <a:endParaRPr/>
          </a:p>
        </p:txBody>
      </p:sp>
      <p:sp>
        <p:nvSpPr>
          <p:cNvPr id="6" name="Google Shape;755;p6">
            <a:extLst>
              <a:ext uri="{FF2B5EF4-FFF2-40B4-BE49-F238E27FC236}">
                <a16:creationId xmlns:a16="http://schemas.microsoft.com/office/drawing/2014/main" id="{369B82DC-BED7-1E45-B3EE-38BECF48762E}"/>
              </a:ext>
            </a:extLst>
          </p:cNvPr>
          <p:cNvSpPr/>
          <p:nvPr/>
        </p:nvSpPr>
        <p:spPr>
          <a:xfrm>
            <a:off x="1671557" y="2398589"/>
            <a:ext cx="13055762" cy="4344035"/>
          </a:xfrm>
          <a:prstGeom prst="roundRect">
            <a:avLst>
              <a:gd name="adj" fmla="val 4437"/>
            </a:avLst>
          </a:prstGeom>
          <a:solidFill>
            <a:srgbClr val="F3DC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F51DDFE4-B139-C41A-8847-56D2A6E403DE}"/>
              </a:ext>
            </a:extLst>
          </p:cNvPr>
          <p:cNvSpPr/>
          <p:nvPr/>
        </p:nvSpPr>
        <p:spPr>
          <a:xfrm>
            <a:off x="1940594" y="2755148"/>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lvl="1">
              <a:buClr>
                <a:srgbClr val="3F3F3F"/>
              </a:buClr>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These attacks include:</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Capturing valid data</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Resending intercepted data</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Gaining unauthorized access or permission</a:t>
            </a:r>
          </a:p>
        </p:txBody>
      </p:sp>
      <p:pic>
        <p:nvPicPr>
          <p:cNvPr id="8" name="Picture 7">
            <a:extLst>
              <a:ext uri="{FF2B5EF4-FFF2-40B4-BE49-F238E27FC236}">
                <a16:creationId xmlns:a16="http://schemas.microsoft.com/office/drawing/2014/main" id="{3503B2C7-F8A1-3F71-A060-0ED66A68280C}"/>
              </a:ext>
            </a:extLst>
          </p:cNvPr>
          <p:cNvPicPr>
            <a:picLocks noChangeAspect="1"/>
          </p:cNvPicPr>
          <p:nvPr/>
        </p:nvPicPr>
        <p:blipFill>
          <a:blip r:embed="rId3"/>
          <a:stretch>
            <a:fillRect/>
          </a:stretch>
        </p:blipFill>
        <p:spPr>
          <a:xfrm>
            <a:off x="10300970" y="2331727"/>
            <a:ext cx="3862503" cy="3862503"/>
          </a:xfrm>
          <a:prstGeom prst="rect">
            <a:avLst/>
          </a:prstGeom>
        </p:spPr>
      </p:pic>
      <p:sp>
        <p:nvSpPr>
          <p:cNvPr id="9" name="Google Shape;457;p59">
            <a:extLst>
              <a:ext uri="{FF2B5EF4-FFF2-40B4-BE49-F238E27FC236}">
                <a16:creationId xmlns:a16="http://schemas.microsoft.com/office/drawing/2014/main" id="{5C67326B-59BB-1307-841B-856CA4B74587}"/>
              </a:ext>
            </a:extLst>
          </p:cNvPr>
          <p:cNvSpPr txBox="1">
            <a:spLocks/>
          </p:cNvSpPr>
          <p:nvPr/>
        </p:nvSpPr>
        <p:spPr>
          <a:xfrm>
            <a:off x="1909076" y="7022834"/>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r>
              <a:rPr lang="en-US"/>
              <a:t>Understanding and implementing countermeasures for replay attacks is crucial to maintaining the integrity and security of data transmissions.</a:t>
            </a:r>
          </a:p>
        </p:txBody>
      </p:sp>
    </p:spTree>
    <p:extLst>
      <p:ext uri="{BB962C8B-B14F-4D97-AF65-F5344CB8AC3E}">
        <p14:creationId xmlns:p14="http://schemas.microsoft.com/office/powerpoint/2010/main" val="33565681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3951807" y="307698"/>
            <a:ext cx="8352265"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Directory Traversal</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8958894A-5F17-3D8B-BC9F-A33C0C34351D}"/>
              </a:ext>
            </a:extLst>
          </p:cNvPr>
          <p:cNvSpPr/>
          <p:nvPr/>
        </p:nvSpPr>
        <p:spPr>
          <a:xfrm>
            <a:off x="5994400" y="894172"/>
            <a:ext cx="4262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775B1D1D-D73C-BD65-1669-E29BC88519D2}"/>
              </a:ext>
            </a:extLst>
          </p:cNvPr>
          <p:cNvSpPr txBox="1">
            <a:spLocks noGrp="1"/>
          </p:cNvSpPr>
          <p:nvPr>
            <p:ph type="body" idx="1"/>
          </p:nvPr>
        </p:nvSpPr>
        <p:spPr>
          <a:xfrm>
            <a:off x="1938604" y="1287510"/>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Directory traversal, also known as path traversal, is a web security vulnerability that attackers can exploit to access files or folders on a web server. </a:t>
            </a:r>
            <a:endParaRPr/>
          </a:p>
        </p:txBody>
      </p:sp>
      <p:sp>
        <p:nvSpPr>
          <p:cNvPr id="9" name="Google Shape;457;p59">
            <a:extLst>
              <a:ext uri="{FF2B5EF4-FFF2-40B4-BE49-F238E27FC236}">
                <a16:creationId xmlns:a16="http://schemas.microsoft.com/office/drawing/2014/main" id="{9A14C473-37D8-A460-4239-AE0AADD7145F}"/>
              </a:ext>
            </a:extLst>
          </p:cNvPr>
          <p:cNvSpPr txBox="1">
            <a:spLocks/>
          </p:cNvSpPr>
          <p:nvPr/>
        </p:nvSpPr>
        <p:spPr>
          <a:xfrm>
            <a:off x="1909076" y="7538392"/>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r>
              <a:rPr lang="en-US"/>
              <a:t>Understanding and mitigating directory traversal vulnerabilities is crucial for maintaining the security and integrity of web servers.</a:t>
            </a:r>
          </a:p>
        </p:txBody>
      </p:sp>
      <p:sp>
        <p:nvSpPr>
          <p:cNvPr id="12" name="Google Shape;755;p6">
            <a:extLst>
              <a:ext uri="{FF2B5EF4-FFF2-40B4-BE49-F238E27FC236}">
                <a16:creationId xmlns:a16="http://schemas.microsoft.com/office/drawing/2014/main" id="{F129756E-DDDC-D024-E758-F13A604DA63B}"/>
              </a:ext>
            </a:extLst>
          </p:cNvPr>
          <p:cNvSpPr/>
          <p:nvPr/>
        </p:nvSpPr>
        <p:spPr>
          <a:xfrm>
            <a:off x="1671557" y="2758507"/>
            <a:ext cx="13055762" cy="4344035"/>
          </a:xfrm>
          <a:prstGeom prst="roundRect">
            <a:avLst>
              <a:gd name="adj" fmla="val 443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 name="Google Shape;757;p6">
            <a:extLst>
              <a:ext uri="{FF2B5EF4-FFF2-40B4-BE49-F238E27FC236}">
                <a16:creationId xmlns:a16="http://schemas.microsoft.com/office/drawing/2014/main" id="{A0508456-85E6-DA9F-68F7-99AA45592F99}"/>
              </a:ext>
            </a:extLst>
          </p:cNvPr>
          <p:cNvSpPr/>
          <p:nvPr/>
        </p:nvSpPr>
        <p:spPr>
          <a:xfrm>
            <a:off x="1940594" y="3115066"/>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lvl="1">
              <a:buClr>
                <a:srgbClr val="3F3F3F"/>
              </a:buClr>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These attacks include:</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Tricking the server into giving unauthorized access</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Executing malicious code</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Exploiting weaknesses in how the web server retrieves documents</a:t>
            </a:r>
          </a:p>
        </p:txBody>
      </p:sp>
      <p:pic>
        <p:nvPicPr>
          <p:cNvPr id="17" name="Picture 16" descr="A yellow folder with colorful squares">
            <a:extLst>
              <a:ext uri="{FF2B5EF4-FFF2-40B4-BE49-F238E27FC236}">
                <a16:creationId xmlns:a16="http://schemas.microsoft.com/office/drawing/2014/main" id="{22990EBB-4C8A-75D3-FFB1-E9202995BCEB}"/>
              </a:ext>
            </a:extLst>
          </p:cNvPr>
          <p:cNvPicPr>
            <a:picLocks noChangeAspect="1"/>
          </p:cNvPicPr>
          <p:nvPr/>
        </p:nvPicPr>
        <p:blipFill>
          <a:blip r:embed="rId3"/>
          <a:stretch>
            <a:fillRect/>
          </a:stretch>
        </p:blipFill>
        <p:spPr>
          <a:xfrm>
            <a:off x="10382472" y="2862015"/>
            <a:ext cx="3843200" cy="3843200"/>
          </a:xfrm>
          <a:prstGeom prst="rect">
            <a:avLst/>
          </a:prstGeom>
        </p:spPr>
      </p:pic>
    </p:spTree>
    <p:extLst>
      <p:ext uri="{BB962C8B-B14F-4D97-AF65-F5344CB8AC3E}">
        <p14:creationId xmlns:p14="http://schemas.microsoft.com/office/powerpoint/2010/main" val="12491792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4" name="Google Shape;284;p41"/>
          <p:cNvSpPr txBox="1"/>
          <p:nvPr/>
        </p:nvSpPr>
        <p:spPr>
          <a:xfrm>
            <a:off x="3951807" y="364586"/>
            <a:ext cx="8352265"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Privilege Escalation</a:t>
            </a:r>
            <a:endParaRPr/>
          </a:p>
        </p:txBody>
      </p:sp>
      <p:sp>
        <p:nvSpPr>
          <p:cNvPr id="5" name="Brandline_LVC">
            <a:extLst>
              <a:ext uri="{FF2B5EF4-FFF2-40B4-BE49-F238E27FC236}">
                <a16:creationId xmlns:a16="http://schemas.microsoft.com/office/drawing/2014/main" id="{04647938-8A34-90BD-5719-EB6C58A4859A}"/>
              </a:ext>
            </a:extLst>
          </p:cNvPr>
          <p:cNvSpPr/>
          <p:nvPr/>
        </p:nvSpPr>
        <p:spPr>
          <a:xfrm>
            <a:off x="5981700" y="951060"/>
            <a:ext cx="42922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457;p59">
            <a:extLst>
              <a:ext uri="{FF2B5EF4-FFF2-40B4-BE49-F238E27FC236}">
                <a16:creationId xmlns:a16="http://schemas.microsoft.com/office/drawing/2014/main" id="{895F7F01-ACD5-FEAC-6E4A-DBCDF7B4F405}"/>
              </a:ext>
            </a:extLst>
          </p:cNvPr>
          <p:cNvSpPr txBox="1">
            <a:spLocks/>
          </p:cNvSpPr>
          <p:nvPr/>
        </p:nvSpPr>
        <p:spPr>
          <a:xfrm>
            <a:off x="1938604" y="1404241"/>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It occurs when a malicious user gains a higher level of permissions, access, or privileges than they have been assigned. </a:t>
            </a:r>
            <a:endParaRPr lang="en-US" sz="2200"/>
          </a:p>
        </p:txBody>
      </p:sp>
      <p:sp>
        <p:nvSpPr>
          <p:cNvPr id="8" name="Google Shape;457;p59">
            <a:extLst>
              <a:ext uri="{FF2B5EF4-FFF2-40B4-BE49-F238E27FC236}">
                <a16:creationId xmlns:a16="http://schemas.microsoft.com/office/drawing/2014/main" id="{B63F11E4-2B8C-AED6-87D0-3F533BCEE0ED}"/>
              </a:ext>
            </a:extLst>
          </p:cNvPr>
          <p:cNvSpPr txBox="1">
            <a:spLocks/>
          </p:cNvSpPr>
          <p:nvPr/>
        </p:nvSpPr>
        <p:spPr>
          <a:xfrm>
            <a:off x="1909076" y="7655123"/>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r>
              <a:rPr lang="en-US"/>
              <a:t>Understanding and preventing privilege escalation is crucial to maintaining the security and integrity of systems and protecting sensitive information.</a:t>
            </a:r>
          </a:p>
        </p:txBody>
      </p:sp>
      <p:sp>
        <p:nvSpPr>
          <p:cNvPr id="9" name="Google Shape;755;p6">
            <a:extLst>
              <a:ext uri="{FF2B5EF4-FFF2-40B4-BE49-F238E27FC236}">
                <a16:creationId xmlns:a16="http://schemas.microsoft.com/office/drawing/2014/main" id="{8428AB4D-5B0D-B452-33B7-1DB2AB13780E}"/>
              </a:ext>
            </a:extLst>
          </p:cNvPr>
          <p:cNvSpPr/>
          <p:nvPr/>
        </p:nvSpPr>
        <p:spPr>
          <a:xfrm>
            <a:off x="1671557" y="2875238"/>
            <a:ext cx="13055762" cy="4344035"/>
          </a:xfrm>
          <a:prstGeom prst="roundRect">
            <a:avLst>
              <a:gd name="adj" fmla="val 4437"/>
            </a:avLst>
          </a:prstGeom>
          <a:solidFill>
            <a:srgbClr val="F3DC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 name="Google Shape;757;p6">
            <a:extLst>
              <a:ext uri="{FF2B5EF4-FFF2-40B4-BE49-F238E27FC236}">
                <a16:creationId xmlns:a16="http://schemas.microsoft.com/office/drawing/2014/main" id="{2B4AE1A1-5F4E-378F-76A2-51B0F8F7AEE5}"/>
              </a:ext>
            </a:extLst>
          </p:cNvPr>
          <p:cNvSpPr/>
          <p:nvPr/>
        </p:nvSpPr>
        <p:spPr>
          <a:xfrm>
            <a:off x="1940594" y="3231797"/>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lvl="1">
              <a:buClr>
                <a:srgbClr val="3F3F3F"/>
              </a:buClr>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These attacks include:</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Exploiting administrative oversights</a:t>
            </a:r>
          </a:p>
          <a:p>
            <a:pPr marL="342900" lvl="1" indent="-342900">
              <a:lnSpc>
                <a:spcPct val="115000"/>
              </a:lnSpc>
              <a:spcBef>
                <a:spcPts val="1000"/>
              </a:spcBef>
              <a:buClr>
                <a:srgbClr val="3F3F3F"/>
              </a:buClr>
              <a:buSzPct val="100000"/>
              <a:buFont typeface="Arial"/>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Compromising credentials through methods such as keystroke capturing or password cracking</a:t>
            </a:r>
          </a:p>
        </p:txBody>
      </p:sp>
      <p:pic>
        <p:nvPicPr>
          <p:cNvPr id="12" name="Google Shape;285;p41">
            <a:extLst>
              <a:ext uri="{FF2B5EF4-FFF2-40B4-BE49-F238E27FC236}">
                <a16:creationId xmlns:a16="http://schemas.microsoft.com/office/drawing/2014/main" id="{AAB39DD3-6776-9687-3571-7192F7CE7E83}"/>
              </a:ext>
            </a:extLst>
          </p:cNvPr>
          <p:cNvPicPr preferRelativeResize="0"/>
          <p:nvPr/>
        </p:nvPicPr>
        <p:blipFill>
          <a:blip r:embed="rId3">
            <a:alphaModFix/>
          </a:blip>
          <a:stretch>
            <a:fillRect/>
          </a:stretch>
        </p:blipFill>
        <p:spPr>
          <a:xfrm>
            <a:off x="10428447" y="3151246"/>
            <a:ext cx="3751250" cy="375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e961dd843d_0_382"/>
          <p:cNvSpPr txBox="1">
            <a:spLocks noGrp="1"/>
          </p:cNvSpPr>
          <p:nvPr>
            <p:ph type="title"/>
          </p:nvPr>
        </p:nvSpPr>
        <p:spPr>
          <a:xfrm>
            <a:off x="4990349" y="327153"/>
            <a:ext cx="627518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Insider Threat</a:t>
            </a:r>
            <a:endParaRPr>
              <a:latin typeface="Open Sans"/>
              <a:ea typeface="Open Sans"/>
              <a:cs typeface="Open Sans"/>
              <a:sym typeface="Open Sans"/>
            </a:endParaRPr>
          </a:p>
        </p:txBody>
      </p:sp>
      <p:pic>
        <p:nvPicPr>
          <p:cNvPr id="634" name="Google Shape;634;ge961dd843d_0_382"/>
          <p:cNvPicPr preferRelativeResize="0"/>
          <p:nvPr/>
        </p:nvPicPr>
        <p:blipFill rotWithShape="1">
          <a:blip r:embed="rId3">
            <a:alphaModFix/>
          </a:blip>
          <a:srcRect l="1616" r="1604"/>
          <a:stretch/>
        </p:blipFill>
        <p:spPr>
          <a:xfrm>
            <a:off x="1934037" y="3671289"/>
            <a:ext cx="4152000" cy="4290600"/>
          </a:xfrm>
          <a:prstGeom prst="roundRect">
            <a:avLst>
              <a:gd name="adj" fmla="val 5381"/>
            </a:avLst>
          </a:prstGeom>
          <a:noFill/>
          <a:ln>
            <a:noFill/>
          </a:ln>
        </p:spPr>
      </p:pic>
      <p:sp>
        <p:nvSpPr>
          <p:cNvPr id="636" name="Google Shape;636;ge961dd843d_0_382"/>
          <p:cNvSpPr/>
          <p:nvPr/>
        </p:nvSpPr>
        <p:spPr>
          <a:xfrm>
            <a:off x="1355300" y="1658488"/>
            <a:ext cx="13638000" cy="1250400"/>
          </a:xfrm>
          <a:prstGeom prst="roundRect">
            <a:avLst>
              <a:gd name="adj" fmla="val 16667"/>
            </a:avLst>
          </a:prstGeom>
          <a:solidFill>
            <a:schemeClr val="lt1"/>
          </a:solidFill>
          <a:ln w="9525" cap="flat" cmpd="sng">
            <a:solidFill>
              <a:srgbClr val="0075C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An insider threat arises when individuals, whether they have authorized access or not, potentially use their reach within an organization to intentionally or inadvertently cause harm.</a:t>
            </a:r>
            <a:endParaRPr sz="1400" b="0" i="0" u="none" strike="noStrike" cap="none">
              <a:solidFill>
                <a:srgbClr val="000000"/>
              </a:solidFill>
              <a:latin typeface="Arial"/>
              <a:ea typeface="Arial"/>
              <a:cs typeface="Arial"/>
              <a:sym typeface="Arial"/>
            </a:endParaRPr>
          </a:p>
        </p:txBody>
      </p:sp>
      <p:sp>
        <p:nvSpPr>
          <p:cNvPr id="3" name="Brandline_LVC">
            <a:extLst>
              <a:ext uri="{FF2B5EF4-FFF2-40B4-BE49-F238E27FC236}">
                <a16:creationId xmlns:a16="http://schemas.microsoft.com/office/drawing/2014/main" id="{75A636FC-30F6-BBDE-CF06-CE099624BABA}"/>
              </a:ext>
            </a:extLst>
          </p:cNvPr>
          <p:cNvSpPr/>
          <p:nvPr/>
        </p:nvSpPr>
        <p:spPr>
          <a:xfrm>
            <a:off x="6565900" y="913627"/>
            <a:ext cx="3129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oogle Shape;471;p60">
            <a:extLst>
              <a:ext uri="{FF2B5EF4-FFF2-40B4-BE49-F238E27FC236}">
                <a16:creationId xmlns:a16="http://schemas.microsoft.com/office/drawing/2014/main" id="{C0360795-A46D-49A7-FCF4-7D122A9A7862}"/>
              </a:ext>
            </a:extLst>
          </p:cNvPr>
          <p:cNvGrpSpPr/>
          <p:nvPr/>
        </p:nvGrpSpPr>
        <p:grpSpPr>
          <a:xfrm>
            <a:off x="6566794" y="4484489"/>
            <a:ext cx="8199788" cy="3089196"/>
            <a:chOff x="5448894" y="2914324"/>
            <a:chExt cx="6013079" cy="2817342"/>
          </a:xfrm>
        </p:grpSpPr>
        <p:grpSp>
          <p:nvGrpSpPr>
            <p:cNvPr id="5" name="Google Shape;472;p60">
              <a:extLst>
                <a:ext uri="{FF2B5EF4-FFF2-40B4-BE49-F238E27FC236}">
                  <a16:creationId xmlns:a16="http://schemas.microsoft.com/office/drawing/2014/main" id="{4DF40E46-5DC4-7A53-E31F-50A2D082778D}"/>
                </a:ext>
              </a:extLst>
            </p:cNvPr>
            <p:cNvGrpSpPr/>
            <p:nvPr/>
          </p:nvGrpSpPr>
          <p:grpSpPr>
            <a:xfrm>
              <a:off x="5456388" y="2994136"/>
              <a:ext cx="1030675" cy="710704"/>
              <a:chOff x="5135316" y="1329109"/>
              <a:chExt cx="1030675" cy="710704"/>
            </a:xfrm>
          </p:grpSpPr>
          <p:sp>
            <p:nvSpPr>
              <p:cNvPr id="15" name="Google Shape;473;p60">
                <a:extLst>
                  <a:ext uri="{FF2B5EF4-FFF2-40B4-BE49-F238E27FC236}">
                    <a16:creationId xmlns:a16="http://schemas.microsoft.com/office/drawing/2014/main" id="{7B78762A-9E41-BC0C-E5C7-D9F4BACEEF0C}"/>
                  </a:ext>
                </a:extLst>
              </p:cNvPr>
              <p:cNvSpPr/>
              <p:nvPr/>
            </p:nvSpPr>
            <p:spPr>
              <a:xfrm>
                <a:off x="5562487" y="1329109"/>
                <a:ext cx="603504" cy="5333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16" name="Google Shape;474;p60">
                <a:extLst>
                  <a:ext uri="{FF2B5EF4-FFF2-40B4-BE49-F238E27FC236}">
                    <a16:creationId xmlns:a16="http://schemas.microsoft.com/office/drawing/2014/main" id="{EE416791-31D9-3CC9-B936-48150E62995C}"/>
                  </a:ext>
                </a:extLst>
              </p:cNvPr>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6" name="Google Shape;475;p60">
              <a:extLst>
                <a:ext uri="{FF2B5EF4-FFF2-40B4-BE49-F238E27FC236}">
                  <a16:creationId xmlns:a16="http://schemas.microsoft.com/office/drawing/2014/main" id="{73D3BDDF-3DC7-C178-C5FF-B042D0FACB42}"/>
                </a:ext>
              </a:extLst>
            </p:cNvPr>
            <p:cNvGrpSpPr/>
            <p:nvPr/>
          </p:nvGrpSpPr>
          <p:grpSpPr>
            <a:xfrm>
              <a:off x="5448894" y="4897673"/>
              <a:ext cx="1030675" cy="710704"/>
              <a:chOff x="5127822" y="3232646"/>
              <a:chExt cx="1030675" cy="710704"/>
            </a:xfrm>
          </p:grpSpPr>
          <p:sp>
            <p:nvSpPr>
              <p:cNvPr id="13" name="Google Shape;476;p60">
                <a:extLst>
                  <a:ext uri="{FF2B5EF4-FFF2-40B4-BE49-F238E27FC236}">
                    <a16:creationId xmlns:a16="http://schemas.microsoft.com/office/drawing/2014/main" id="{EF047CCB-6D0A-C8F5-D56F-CC402E59F233}"/>
                  </a:ext>
                </a:extLst>
              </p:cNvPr>
              <p:cNvSpPr/>
              <p:nvPr/>
            </p:nvSpPr>
            <p:spPr>
              <a:xfrm>
                <a:off x="5554993" y="3411259"/>
                <a:ext cx="603504" cy="5320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14" name="Google Shape;477;p60">
                <a:extLst>
                  <a:ext uri="{FF2B5EF4-FFF2-40B4-BE49-F238E27FC236}">
                    <a16:creationId xmlns:a16="http://schemas.microsoft.com/office/drawing/2014/main" id="{7561BD8A-9590-BD30-4D24-4FF3B8CBF42B}"/>
                  </a:ext>
                </a:extLst>
              </p:cNvPr>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7" name="Google Shape;478;p60">
              <a:extLst>
                <a:ext uri="{FF2B5EF4-FFF2-40B4-BE49-F238E27FC236}">
                  <a16:creationId xmlns:a16="http://schemas.microsoft.com/office/drawing/2014/main" id="{80FED5AE-7A4A-32D2-C965-04BD43395FE5}"/>
                </a:ext>
              </a:extLst>
            </p:cNvPr>
            <p:cNvGrpSpPr/>
            <p:nvPr/>
          </p:nvGrpSpPr>
          <p:grpSpPr>
            <a:xfrm>
              <a:off x="5605024" y="4010855"/>
              <a:ext cx="948378" cy="533340"/>
              <a:chOff x="5283952" y="2345828"/>
              <a:chExt cx="948378" cy="533340"/>
            </a:xfrm>
          </p:grpSpPr>
          <p:sp>
            <p:nvSpPr>
              <p:cNvPr id="11" name="Google Shape;479;p60">
                <a:extLst>
                  <a:ext uri="{FF2B5EF4-FFF2-40B4-BE49-F238E27FC236}">
                    <a16:creationId xmlns:a16="http://schemas.microsoft.com/office/drawing/2014/main" id="{3F0CDE6B-AF85-E5F4-9180-E99BA483963B}"/>
                  </a:ext>
                </a:extLst>
              </p:cNvPr>
              <p:cNvSpPr/>
              <p:nvPr/>
            </p:nvSpPr>
            <p:spPr>
              <a:xfrm>
                <a:off x="5711122" y="2345828"/>
                <a:ext cx="521208" cy="5333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12" name="Google Shape;480;p60">
                <a:extLst>
                  <a:ext uri="{FF2B5EF4-FFF2-40B4-BE49-F238E27FC236}">
                    <a16:creationId xmlns:a16="http://schemas.microsoft.com/office/drawing/2014/main" id="{40C14DA9-2376-B3D1-5449-FA7D2A934CB2}"/>
                  </a:ext>
                </a:extLst>
              </p:cNvPr>
              <p:cNvSpPr/>
              <p:nvPr/>
            </p:nvSpPr>
            <p:spPr>
              <a:xfrm>
                <a:off x="5283952" y="2345828"/>
                <a:ext cx="42717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8" name="Google Shape;481;p60">
              <a:extLst>
                <a:ext uri="{FF2B5EF4-FFF2-40B4-BE49-F238E27FC236}">
                  <a16:creationId xmlns:a16="http://schemas.microsoft.com/office/drawing/2014/main" id="{E5CFD297-75C0-0E35-9351-DDEBC3276EE2}"/>
                </a:ext>
              </a:extLst>
            </p:cNvPr>
            <p:cNvSpPr txBox="1"/>
            <p:nvPr/>
          </p:nvSpPr>
          <p:spPr>
            <a:xfrm>
              <a:off x="6684030" y="2914324"/>
              <a:ext cx="4621006" cy="788123"/>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Possesses</a:t>
              </a:r>
              <a:r>
                <a:rPr lang="en-US" sz="2200" b="0" i="0" u="none" strike="noStrike" cap="none">
                  <a:solidFill>
                    <a:srgbClr val="3F3F3F"/>
                  </a:solidFill>
                  <a:latin typeface="Open Sans"/>
                  <a:ea typeface="Open Sans"/>
                  <a:cs typeface="Open Sans"/>
                  <a:sym typeface="Open Sans"/>
                </a:rPr>
                <a:t> or </a:t>
              </a:r>
              <a:r>
                <a:rPr lang="en-US" sz="2200">
                  <a:solidFill>
                    <a:srgbClr val="3F3F3F"/>
                  </a:solidFill>
                  <a:latin typeface="Open Sans"/>
                  <a:ea typeface="Open Sans"/>
                  <a:cs typeface="Open Sans"/>
                  <a:sym typeface="Open Sans"/>
                </a:rPr>
                <a:t>holds</a:t>
              </a:r>
              <a:r>
                <a:rPr lang="en-US" sz="2200" b="0" i="0" u="none" strike="noStrike" cap="none">
                  <a:solidFill>
                    <a:srgbClr val="3F3F3F"/>
                  </a:solidFill>
                  <a:latin typeface="Open Sans"/>
                  <a:ea typeface="Open Sans"/>
                  <a:cs typeface="Open Sans"/>
                  <a:sym typeface="Open Sans"/>
                </a:rPr>
                <a:t> authorized access to the organization's assets</a:t>
              </a:r>
              <a:endParaRPr sz="1400" b="0" i="0" u="none" strike="noStrike" cap="none">
                <a:solidFill>
                  <a:srgbClr val="000000"/>
                </a:solidFill>
                <a:latin typeface="Arial"/>
                <a:ea typeface="Arial"/>
                <a:cs typeface="Arial"/>
                <a:sym typeface="Arial"/>
              </a:endParaRPr>
            </a:p>
          </p:txBody>
        </p:sp>
        <p:sp>
          <p:nvSpPr>
            <p:cNvPr id="9" name="Google Shape;482;p60">
              <a:extLst>
                <a:ext uri="{FF2B5EF4-FFF2-40B4-BE49-F238E27FC236}">
                  <a16:creationId xmlns:a16="http://schemas.microsoft.com/office/drawing/2014/main" id="{C8597E19-79EF-0329-7CFB-427E4C1A42CB}"/>
                </a:ext>
              </a:extLst>
            </p:cNvPr>
            <p:cNvSpPr txBox="1"/>
            <p:nvPr/>
          </p:nvSpPr>
          <p:spPr>
            <a:xfrm>
              <a:off x="6684030" y="3934028"/>
              <a:ext cx="4777943" cy="788123"/>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Includes</a:t>
              </a:r>
              <a:r>
                <a:rPr lang="en-US" sz="2200" b="0" i="0" u="none" strike="noStrike" cap="none">
                  <a:solidFill>
                    <a:srgbClr val="3F3F3F"/>
                  </a:solidFill>
                  <a:latin typeface="Open Sans"/>
                  <a:ea typeface="Open Sans"/>
                  <a:cs typeface="Open Sans"/>
                  <a:sym typeface="Open Sans"/>
                </a:rPr>
                <a:t> employees, contractors, and partners as potential threats</a:t>
              </a:r>
              <a:endParaRPr sz="1400" b="0" i="0" u="none" strike="noStrike" cap="none">
                <a:solidFill>
                  <a:srgbClr val="000000"/>
                </a:solidFill>
                <a:latin typeface="Arial"/>
                <a:ea typeface="Arial"/>
                <a:cs typeface="Arial"/>
                <a:sym typeface="Arial"/>
              </a:endParaRPr>
            </a:p>
          </p:txBody>
        </p:sp>
        <p:sp>
          <p:nvSpPr>
            <p:cNvPr id="10" name="Google Shape;483;p60">
              <a:extLst>
                <a:ext uri="{FF2B5EF4-FFF2-40B4-BE49-F238E27FC236}">
                  <a16:creationId xmlns:a16="http://schemas.microsoft.com/office/drawing/2014/main" id="{6B8BE838-21C0-CFA6-7697-5E9972161D7B}"/>
                </a:ext>
              </a:extLst>
            </p:cNvPr>
            <p:cNvSpPr txBox="1"/>
            <p:nvPr/>
          </p:nvSpPr>
          <p:spPr>
            <a:xfrm>
              <a:off x="6684031" y="4943543"/>
              <a:ext cx="4777942" cy="788123"/>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Engages</a:t>
              </a:r>
              <a:r>
                <a:rPr lang="en-US" sz="2200" b="0" i="0" u="none" strike="noStrike" cap="none">
                  <a:solidFill>
                    <a:srgbClr val="3F3F3F"/>
                  </a:solidFill>
                  <a:latin typeface="Open Sans"/>
                  <a:ea typeface="Open Sans"/>
                  <a:cs typeface="Open Sans"/>
                  <a:sym typeface="Open Sans"/>
                </a:rPr>
                <a:t> in activities such as sabotage, financial gain, or seeking a business advantage</a:t>
              </a:r>
              <a:endParaRPr lang="en-US" sz="1400" b="0" i="0" u="none" strike="noStrike" cap="none">
                <a:solidFill>
                  <a:srgbClr val="000000"/>
                </a:solidFill>
                <a:latin typeface="Arial"/>
                <a:ea typeface="Arial"/>
                <a:cs typeface="Arial"/>
              </a:endParaRPr>
            </a:p>
          </p:txBody>
        </p:sp>
      </p:grpSp>
      <p:sp>
        <p:nvSpPr>
          <p:cNvPr id="17" name="Google Shape;484;p60">
            <a:extLst>
              <a:ext uri="{FF2B5EF4-FFF2-40B4-BE49-F238E27FC236}">
                <a16:creationId xmlns:a16="http://schemas.microsoft.com/office/drawing/2014/main" id="{14A72092-AF1D-D7C5-2061-A996B5ACCA6B}"/>
              </a:ext>
            </a:extLst>
          </p:cNvPr>
          <p:cNvSpPr/>
          <p:nvPr/>
        </p:nvSpPr>
        <p:spPr>
          <a:xfrm>
            <a:off x="8186748" y="3608077"/>
            <a:ext cx="4732698" cy="86417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a:t>
            </a:r>
            <a:r>
              <a:rPr lang="en-US" sz="2200">
                <a:solidFill>
                  <a:srgbClr val="3F3F3F"/>
                </a:solidFill>
                <a:latin typeface="Open Sans"/>
                <a:ea typeface="Open Sans"/>
                <a:cs typeface="Open Sans"/>
                <a:sym typeface="Open Sans"/>
              </a:rPr>
              <a:t>m</a:t>
            </a:r>
            <a:r>
              <a:rPr lang="en-US" sz="2200" b="0" i="0" u="none" strike="noStrike" cap="none">
                <a:solidFill>
                  <a:srgbClr val="3F3F3F"/>
                </a:solidFill>
                <a:latin typeface="Open Sans"/>
                <a:ea typeface="Open Sans"/>
                <a:cs typeface="Open Sans"/>
                <a:sym typeface="Open Sans"/>
              </a:rPr>
              <a:t>alicious insider threat actor:</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277496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2" name="Google Shape;292;p42"/>
          <p:cNvPicPr preferRelativeResize="0"/>
          <p:nvPr/>
        </p:nvPicPr>
        <p:blipFill rotWithShape="1">
          <a:blip r:embed="rId3">
            <a:alphaModFix/>
          </a:blip>
          <a:srcRect/>
          <a:stretch/>
        </p:blipFill>
        <p:spPr>
          <a:xfrm>
            <a:off x="5666810" y="866370"/>
            <a:ext cx="4980870" cy="365760"/>
          </a:xfrm>
          <a:prstGeom prst="rect">
            <a:avLst/>
          </a:prstGeom>
          <a:noFill/>
          <a:ln>
            <a:noFill/>
          </a:ln>
        </p:spPr>
      </p:pic>
      <p:sp>
        <p:nvSpPr>
          <p:cNvPr id="293" name="Google Shape;293;p42"/>
          <p:cNvSpPr txBox="1"/>
          <p:nvPr/>
        </p:nvSpPr>
        <p:spPr>
          <a:xfrm>
            <a:off x="-10160" y="325676"/>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Privilege Escalation</a:t>
            </a:r>
            <a:endParaRPr/>
          </a:p>
        </p:txBody>
      </p:sp>
      <p:grpSp>
        <p:nvGrpSpPr>
          <p:cNvPr id="4" name="Group 3">
            <a:extLst>
              <a:ext uri="{FF2B5EF4-FFF2-40B4-BE49-F238E27FC236}">
                <a16:creationId xmlns:a16="http://schemas.microsoft.com/office/drawing/2014/main" id="{C21184E6-291E-40BB-87AC-32566166C115}"/>
              </a:ext>
            </a:extLst>
          </p:cNvPr>
          <p:cNvGrpSpPr/>
          <p:nvPr/>
        </p:nvGrpSpPr>
        <p:grpSpPr>
          <a:xfrm>
            <a:off x="1655388" y="2907025"/>
            <a:ext cx="13012150" cy="3664256"/>
            <a:chOff x="1655388" y="2258413"/>
            <a:chExt cx="13012150" cy="3664256"/>
          </a:xfrm>
        </p:grpSpPr>
        <p:grpSp>
          <p:nvGrpSpPr>
            <p:cNvPr id="2" name="Group 1">
              <a:extLst>
                <a:ext uri="{FF2B5EF4-FFF2-40B4-BE49-F238E27FC236}">
                  <a16:creationId xmlns:a16="http://schemas.microsoft.com/office/drawing/2014/main" id="{DD39D036-F428-4887-B154-CE48B8C43F6F}"/>
                </a:ext>
              </a:extLst>
            </p:cNvPr>
            <p:cNvGrpSpPr/>
            <p:nvPr/>
          </p:nvGrpSpPr>
          <p:grpSpPr>
            <a:xfrm>
              <a:off x="8550943" y="2258413"/>
              <a:ext cx="6116595" cy="3664256"/>
              <a:chOff x="8542769" y="4449802"/>
              <a:chExt cx="6116595" cy="3664256"/>
            </a:xfrm>
          </p:grpSpPr>
          <p:sp>
            <p:nvSpPr>
              <p:cNvPr id="8" name="Google Shape;4489;p178">
                <a:extLst>
                  <a:ext uri="{FF2B5EF4-FFF2-40B4-BE49-F238E27FC236}">
                    <a16:creationId xmlns:a16="http://schemas.microsoft.com/office/drawing/2014/main" id="{D6E9DECC-19A1-47BA-9CBE-049A444E619F}"/>
                  </a:ext>
                </a:extLst>
              </p:cNvPr>
              <p:cNvSpPr/>
              <p:nvPr/>
            </p:nvSpPr>
            <p:spPr>
              <a:xfrm>
                <a:off x="8542769" y="5075726"/>
                <a:ext cx="6116595" cy="3038332"/>
              </a:xfrm>
              <a:prstGeom prst="roundRect">
                <a:avLst>
                  <a:gd name="adj" fmla="val 4069"/>
                </a:avLst>
              </a:prstGeom>
              <a:solidFill>
                <a:srgbClr val="F2F2F2"/>
              </a:solidFill>
              <a:ln w="127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 name="Google Shape;4490;p178">
                <a:extLst>
                  <a:ext uri="{FF2B5EF4-FFF2-40B4-BE49-F238E27FC236}">
                    <a16:creationId xmlns:a16="http://schemas.microsoft.com/office/drawing/2014/main" id="{F4A1617A-9F68-4403-B0C8-3CAF1C2AAB54}"/>
                  </a:ext>
                </a:extLst>
              </p:cNvPr>
              <p:cNvSpPr txBox="1"/>
              <p:nvPr/>
            </p:nvSpPr>
            <p:spPr>
              <a:xfrm>
                <a:off x="8959470" y="5484629"/>
                <a:ext cx="5258374" cy="2407926"/>
              </a:xfrm>
              <a:prstGeom prst="rect">
                <a:avLst/>
              </a:prstGeom>
              <a:noFill/>
              <a:ln>
                <a:noFill/>
              </a:ln>
            </p:spPr>
            <p:txBody>
              <a:bodyPr spcFirstLastPara="1" wrap="square" lIns="91425" tIns="45700" rIns="91425" bIns="45700" anchor="ctr" anchorCtr="0">
                <a:spAutoFit/>
              </a:bodyPr>
              <a:lstStyle/>
              <a:p>
                <a:pPr lvl="1" algn="ctr">
                  <a:lnSpc>
                    <a:spcPct val="114000"/>
                  </a:lnSpc>
                  <a:buSzPts val="2200"/>
                </a:pPr>
                <a:r>
                  <a:rPr lang="en-US" sz="2200">
                    <a:solidFill>
                      <a:srgbClr val="3F3F3F"/>
                    </a:solidFill>
                    <a:latin typeface="Open Sans"/>
                    <a:ea typeface="Open Sans"/>
                    <a:cs typeface="Open Sans"/>
                    <a:sym typeface="Open Sans"/>
                  </a:rPr>
                  <a:t>Occurs when an attacker gains access to an account and then elevates its privileges. This is also known as a privilege elevation attack and involves moving from a lower level of privileged access to a higher one.</a:t>
                </a:r>
                <a:endParaRPr lang="en-US" sz="2200" b="0" i="0" u="none" strike="noStrike" cap="none">
                  <a:solidFill>
                    <a:srgbClr val="3F3F3F"/>
                  </a:solidFill>
                  <a:latin typeface="Open Sans"/>
                  <a:ea typeface="Open Sans"/>
                  <a:cs typeface="Open Sans"/>
                  <a:sym typeface="Open Sans"/>
                </a:endParaRPr>
              </a:p>
            </p:txBody>
          </p:sp>
          <p:grpSp>
            <p:nvGrpSpPr>
              <p:cNvPr id="10" name="Google Shape;4497;p178">
                <a:extLst>
                  <a:ext uri="{FF2B5EF4-FFF2-40B4-BE49-F238E27FC236}">
                    <a16:creationId xmlns:a16="http://schemas.microsoft.com/office/drawing/2014/main" id="{C2E4D983-E316-445F-8729-7EF1477E324E}"/>
                  </a:ext>
                </a:extLst>
              </p:cNvPr>
              <p:cNvGrpSpPr/>
              <p:nvPr/>
            </p:nvGrpSpPr>
            <p:grpSpPr>
              <a:xfrm>
                <a:off x="9153509" y="4449802"/>
                <a:ext cx="4870296" cy="854112"/>
                <a:chOff x="6001204" y="2567081"/>
                <a:chExt cx="4427542" cy="1136822"/>
              </a:xfrm>
            </p:grpSpPr>
            <p:grpSp>
              <p:nvGrpSpPr>
                <p:cNvPr id="11" name="Google Shape;4498;p178">
                  <a:extLst>
                    <a:ext uri="{FF2B5EF4-FFF2-40B4-BE49-F238E27FC236}">
                      <a16:creationId xmlns:a16="http://schemas.microsoft.com/office/drawing/2014/main" id="{CD5366BF-F039-4A58-84FF-C9AA64459D73}"/>
                    </a:ext>
                  </a:extLst>
                </p:cNvPr>
                <p:cNvGrpSpPr/>
                <p:nvPr/>
              </p:nvGrpSpPr>
              <p:grpSpPr>
                <a:xfrm>
                  <a:off x="6001204" y="2567081"/>
                  <a:ext cx="4427542" cy="1136822"/>
                  <a:chOff x="1591293" y="2718487"/>
                  <a:chExt cx="4427542" cy="1136822"/>
                </a:xfrm>
              </p:grpSpPr>
              <p:sp>
                <p:nvSpPr>
                  <p:cNvPr id="13" name="Google Shape;4499;p178">
                    <a:extLst>
                      <a:ext uri="{FF2B5EF4-FFF2-40B4-BE49-F238E27FC236}">
                        <a16:creationId xmlns:a16="http://schemas.microsoft.com/office/drawing/2014/main" id="{950DB67F-6F43-4BFF-B1B5-F491688EA468}"/>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4" name="Google Shape;4500;p178">
                    <a:extLst>
                      <a:ext uri="{FF2B5EF4-FFF2-40B4-BE49-F238E27FC236}">
                        <a16:creationId xmlns:a16="http://schemas.microsoft.com/office/drawing/2014/main" id="{F498EC82-BE97-45A0-BF83-4FEA3F75BB0C}"/>
                      </a:ext>
                    </a:extLst>
                  </p:cNvPr>
                  <p:cNvSpPr/>
                  <p:nvPr/>
                </p:nvSpPr>
                <p:spPr>
                  <a:xfrm>
                    <a:off x="1741828" y="2718487"/>
                    <a:ext cx="4131774" cy="1136822"/>
                  </a:xfrm>
                  <a:prstGeom prst="round2SameRect">
                    <a:avLst>
                      <a:gd name="adj1" fmla="val 16993"/>
                      <a:gd name="adj2" fmla="val 0"/>
                    </a:avLst>
                  </a:prstGeom>
                  <a:solidFill>
                    <a:srgbClr val="EFC5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2" name="Google Shape;4501;p178">
                  <a:extLst>
                    <a:ext uri="{FF2B5EF4-FFF2-40B4-BE49-F238E27FC236}">
                      <a16:creationId xmlns:a16="http://schemas.microsoft.com/office/drawing/2014/main" id="{6C549A46-82F5-4E53-9603-8806C3264D21}"/>
                    </a:ext>
                  </a:extLst>
                </p:cNvPr>
                <p:cNvSpPr txBox="1"/>
                <p:nvPr/>
              </p:nvSpPr>
              <p:spPr>
                <a:xfrm>
                  <a:off x="6174039" y="2907045"/>
                  <a:ext cx="4131774" cy="573510"/>
                </a:xfrm>
                <a:prstGeom prst="rect">
                  <a:avLst/>
                </a:prstGeom>
                <a:noFill/>
                <a:ln>
                  <a:noFill/>
                </a:ln>
              </p:spPr>
              <p:txBody>
                <a:bodyPr spcFirstLastPara="1" wrap="square" lIns="91425" tIns="45700" rIns="91425" bIns="45700" anchor="t" anchorCtr="0">
                  <a:spAutoFit/>
                </a:bodyPr>
                <a:lstStyle/>
                <a:p>
                  <a:pPr lvl="0" algn="ctr">
                    <a:buSzPts val="2200"/>
                  </a:pPr>
                  <a:r>
                    <a:rPr lang="en-US" sz="2200" b="1">
                      <a:solidFill>
                        <a:srgbClr val="3F3F3F"/>
                      </a:solidFill>
                      <a:latin typeface="Open Sans"/>
                      <a:ea typeface="Open Sans"/>
                      <a:cs typeface="Open Sans"/>
                      <a:sym typeface="Open Sans"/>
                    </a:rPr>
                    <a:t>Vertical privilege escalation</a:t>
                  </a:r>
                  <a:endParaRPr sz="1400" b="0" i="0" u="none" strike="noStrike" cap="none">
                    <a:solidFill>
                      <a:srgbClr val="000000"/>
                    </a:solidFill>
                    <a:latin typeface="Arial"/>
                    <a:ea typeface="Arial"/>
                    <a:cs typeface="Arial"/>
                    <a:sym typeface="Arial"/>
                  </a:endParaRPr>
                </a:p>
              </p:txBody>
            </p:sp>
          </p:grpSp>
        </p:grpSp>
        <p:grpSp>
          <p:nvGrpSpPr>
            <p:cNvPr id="3" name="Group 2">
              <a:extLst>
                <a:ext uri="{FF2B5EF4-FFF2-40B4-BE49-F238E27FC236}">
                  <a16:creationId xmlns:a16="http://schemas.microsoft.com/office/drawing/2014/main" id="{D8DD56FA-35B9-4E9A-9125-37D68609F072}"/>
                </a:ext>
              </a:extLst>
            </p:cNvPr>
            <p:cNvGrpSpPr/>
            <p:nvPr/>
          </p:nvGrpSpPr>
          <p:grpSpPr>
            <a:xfrm>
              <a:off x="1655388" y="2259004"/>
              <a:ext cx="6116595" cy="3663665"/>
              <a:chOff x="1647214" y="4450982"/>
              <a:chExt cx="6116595" cy="3663665"/>
            </a:xfrm>
          </p:grpSpPr>
          <p:sp>
            <p:nvSpPr>
              <p:cNvPr id="6" name="Google Shape;4487;p178">
                <a:extLst>
                  <a:ext uri="{FF2B5EF4-FFF2-40B4-BE49-F238E27FC236}">
                    <a16:creationId xmlns:a16="http://schemas.microsoft.com/office/drawing/2014/main" id="{50D4A820-BAF5-45D5-98BE-D21A03518DE3}"/>
                  </a:ext>
                </a:extLst>
              </p:cNvPr>
              <p:cNvSpPr/>
              <p:nvPr/>
            </p:nvSpPr>
            <p:spPr>
              <a:xfrm>
                <a:off x="1647214" y="5075887"/>
                <a:ext cx="6116595" cy="3038760"/>
              </a:xfrm>
              <a:prstGeom prst="roundRect">
                <a:avLst>
                  <a:gd name="adj" fmla="val 6159"/>
                </a:avLst>
              </a:prstGeom>
              <a:solidFill>
                <a:srgbClr val="F2F2F2"/>
              </a:solidFill>
              <a:ln w="12700" cap="flat" cmpd="sng">
                <a:solidFill>
                  <a:srgbClr val="D8D8D8"/>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 name="Google Shape;4488;p178">
                <a:extLst>
                  <a:ext uri="{FF2B5EF4-FFF2-40B4-BE49-F238E27FC236}">
                    <a16:creationId xmlns:a16="http://schemas.microsoft.com/office/drawing/2014/main" id="{33F5A90A-1E62-49A9-9873-4BDB5498BB4E}"/>
                  </a:ext>
                </a:extLst>
              </p:cNvPr>
              <p:cNvSpPr txBox="1"/>
              <p:nvPr/>
            </p:nvSpPr>
            <p:spPr>
              <a:xfrm>
                <a:off x="2242916" y="5362162"/>
                <a:ext cx="4925190" cy="1636049"/>
              </a:xfrm>
              <a:prstGeom prst="rect">
                <a:avLst/>
              </a:prstGeom>
              <a:noFill/>
              <a:ln>
                <a:noFill/>
              </a:ln>
            </p:spPr>
            <p:txBody>
              <a:bodyPr spcFirstLastPara="1" wrap="square" lIns="91425" tIns="45700" rIns="91425" bIns="45700" anchor="ctr" anchorCtr="0">
                <a:spAutoFit/>
              </a:bodyPr>
              <a:lstStyle/>
              <a:p>
                <a:pPr lvl="1" algn="ctr">
                  <a:lnSpc>
                    <a:spcPct val="114000"/>
                  </a:lnSpc>
                  <a:buSzPts val="2200"/>
                </a:pPr>
                <a:r>
                  <a:rPr lang="en-US" sz="2200">
                    <a:solidFill>
                      <a:srgbClr val="3F3F3F"/>
                    </a:solidFill>
                    <a:latin typeface="Open Sans"/>
                    <a:ea typeface="Open Sans"/>
                    <a:cs typeface="Open Sans"/>
                    <a:sym typeface="Open Sans"/>
                  </a:rPr>
                  <a:t>Occurs when an attacker gains the rights and privileges of another user with similar privileges. This action is referred to as an account takeover.</a:t>
                </a:r>
              </a:p>
            </p:txBody>
          </p:sp>
          <p:grpSp>
            <p:nvGrpSpPr>
              <p:cNvPr id="15" name="Google Shape;4502;p178">
                <a:extLst>
                  <a:ext uri="{FF2B5EF4-FFF2-40B4-BE49-F238E27FC236}">
                    <a16:creationId xmlns:a16="http://schemas.microsoft.com/office/drawing/2014/main" id="{6206B377-88C6-4EDD-A626-962EF9966F5C}"/>
                  </a:ext>
                </a:extLst>
              </p:cNvPr>
              <p:cNvGrpSpPr/>
              <p:nvPr/>
            </p:nvGrpSpPr>
            <p:grpSpPr>
              <a:xfrm>
                <a:off x="2260586" y="4450982"/>
                <a:ext cx="4870296" cy="854113"/>
                <a:chOff x="11010862" y="2567081"/>
                <a:chExt cx="4427542" cy="1136822"/>
              </a:xfrm>
            </p:grpSpPr>
            <p:grpSp>
              <p:nvGrpSpPr>
                <p:cNvPr id="16" name="Google Shape;4503;p178">
                  <a:extLst>
                    <a:ext uri="{FF2B5EF4-FFF2-40B4-BE49-F238E27FC236}">
                      <a16:creationId xmlns:a16="http://schemas.microsoft.com/office/drawing/2014/main" id="{7454FEC9-980C-490D-AA3D-D39113ED7980}"/>
                    </a:ext>
                  </a:extLst>
                </p:cNvPr>
                <p:cNvGrpSpPr/>
                <p:nvPr/>
              </p:nvGrpSpPr>
              <p:grpSpPr>
                <a:xfrm>
                  <a:off x="11010862" y="2567081"/>
                  <a:ext cx="4427542" cy="1136822"/>
                  <a:chOff x="1591293" y="2718487"/>
                  <a:chExt cx="4427542" cy="1136822"/>
                </a:xfrm>
              </p:grpSpPr>
              <p:sp>
                <p:nvSpPr>
                  <p:cNvPr id="18" name="Google Shape;4504;p178">
                    <a:extLst>
                      <a:ext uri="{FF2B5EF4-FFF2-40B4-BE49-F238E27FC236}">
                        <a16:creationId xmlns:a16="http://schemas.microsoft.com/office/drawing/2014/main" id="{944AA712-F250-4022-B15B-916A415386AC}"/>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 name="Google Shape;4505;p178">
                    <a:extLst>
                      <a:ext uri="{FF2B5EF4-FFF2-40B4-BE49-F238E27FC236}">
                        <a16:creationId xmlns:a16="http://schemas.microsoft.com/office/drawing/2014/main" id="{9D73DAA3-7026-4725-AC34-FC14A4266FEC}"/>
                      </a:ext>
                    </a:extLst>
                  </p:cNvPr>
                  <p:cNvSpPr/>
                  <p:nvPr/>
                </p:nvSpPr>
                <p:spPr>
                  <a:xfrm>
                    <a:off x="1741828" y="2718487"/>
                    <a:ext cx="4131774" cy="1136822"/>
                  </a:xfrm>
                  <a:prstGeom prst="round2SameRect">
                    <a:avLst>
                      <a:gd name="adj1" fmla="val 16993"/>
                      <a:gd name="adj2" fmla="val 0"/>
                    </a:avLst>
                  </a:prstGeom>
                  <a:solidFill>
                    <a:srgbClr val="C3D3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7" name="Google Shape;4506;p178">
                  <a:extLst>
                    <a:ext uri="{FF2B5EF4-FFF2-40B4-BE49-F238E27FC236}">
                      <a16:creationId xmlns:a16="http://schemas.microsoft.com/office/drawing/2014/main" id="{CB643730-55B8-4278-AF8B-8A513938D329}"/>
                    </a:ext>
                  </a:extLst>
                </p:cNvPr>
                <p:cNvSpPr txBox="1"/>
                <p:nvPr/>
              </p:nvSpPr>
              <p:spPr>
                <a:xfrm>
                  <a:off x="11179199" y="2857185"/>
                  <a:ext cx="4090865" cy="573510"/>
                </a:xfrm>
                <a:prstGeom prst="rect">
                  <a:avLst/>
                </a:prstGeom>
                <a:noFill/>
                <a:ln>
                  <a:noFill/>
                </a:ln>
              </p:spPr>
              <p:txBody>
                <a:bodyPr spcFirstLastPara="1" wrap="square" lIns="91425" tIns="45700" rIns="91425" bIns="45700" anchor="t" anchorCtr="0">
                  <a:spAutoFit/>
                </a:bodyPr>
                <a:lstStyle/>
                <a:p>
                  <a:pPr lvl="0" algn="ctr">
                    <a:buSzPts val="2200"/>
                  </a:pPr>
                  <a:r>
                    <a:rPr lang="en-US" sz="2200" b="1">
                      <a:solidFill>
                        <a:srgbClr val="3F3F3F"/>
                      </a:solidFill>
                      <a:latin typeface="Open Sans"/>
                      <a:ea typeface="Open Sans"/>
                      <a:cs typeface="Open Sans"/>
                      <a:sym typeface="Open Sans"/>
                    </a:rPr>
                    <a:t>Horizontal privilege escalation</a:t>
                  </a:r>
                  <a:endParaRPr sz="1400" b="0" i="0" u="none" strike="noStrike" cap="none">
                    <a:solidFill>
                      <a:srgbClr val="000000"/>
                    </a:solidFill>
                    <a:latin typeface="Arial"/>
                    <a:ea typeface="Arial"/>
                    <a:cs typeface="Arial"/>
                    <a:sym typeface="Arial"/>
                  </a:endParaRPr>
                </a:p>
              </p:txBody>
            </p:sp>
          </p:grpSp>
        </p:grpSp>
      </p:grpSp>
      <p:sp>
        <p:nvSpPr>
          <p:cNvPr id="5" name="Text_Box">
            <a:extLst>
              <a:ext uri="{FF2B5EF4-FFF2-40B4-BE49-F238E27FC236}">
                <a16:creationId xmlns:a16="http://schemas.microsoft.com/office/drawing/2014/main" id="{D960B3B1-5DC9-4FC4-C8EE-C15A4BFDC6B2}"/>
              </a:ext>
            </a:extLst>
          </p:cNvPr>
          <p:cNvSpPr/>
          <p:nvPr/>
        </p:nvSpPr>
        <p:spPr>
          <a:xfrm>
            <a:off x="1038225" y="8420100"/>
            <a:ext cx="141859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i="1">
                <a:solidFill>
                  <a:srgbClr val="404040"/>
                </a:solidFill>
                <a:latin typeface="Open Sans" panose="020B0606030504020204" pitchFamily="34" charset="0"/>
              </a:rPr>
              <a:t>Source: </a:t>
            </a:r>
            <a:r>
              <a:rPr lang="en-IN"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https://www.beyondtrust.com/blog/entry/privilege-escalation-attack-defense-explained</a:t>
            </a:r>
            <a:r>
              <a:rPr lang="en-IN" i="1">
                <a:solidFill>
                  <a:srgbClr val="404040"/>
                </a:solidFill>
                <a:latin typeface="Open Sans" panose="020B0606030504020204" pitchFamily="34" charset="0"/>
              </a:rPr>
              <a:t> </a:t>
            </a:r>
          </a:p>
        </p:txBody>
      </p:sp>
      <p:sp>
        <p:nvSpPr>
          <p:cNvPr id="20" name="Google Shape;457;p59">
            <a:extLst>
              <a:ext uri="{FF2B5EF4-FFF2-40B4-BE49-F238E27FC236}">
                <a16:creationId xmlns:a16="http://schemas.microsoft.com/office/drawing/2014/main" id="{FE2CCBFB-1AC8-D9BC-CFFC-AC905B6B42C0}"/>
              </a:ext>
            </a:extLst>
          </p:cNvPr>
          <p:cNvSpPr txBox="1">
            <a:spLocks/>
          </p:cNvSpPr>
          <p:nvPr/>
        </p:nvSpPr>
        <p:spPr>
          <a:xfrm>
            <a:off x="1938604" y="1404241"/>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Privilege escalation can be categorized into two main types:</a:t>
            </a:r>
            <a:endParaRPr lang="en-US" sz="220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3" name="TextBox 2">
            <a:extLst>
              <a:ext uri="{FF2B5EF4-FFF2-40B4-BE49-F238E27FC236}">
                <a16:creationId xmlns:a16="http://schemas.microsoft.com/office/drawing/2014/main" id="{0EE80F79-CDA8-5CCE-256E-8284B8B56065}"/>
              </a:ext>
            </a:extLst>
          </p:cNvPr>
          <p:cNvSpPr txBox="1"/>
          <p:nvPr/>
        </p:nvSpPr>
        <p:spPr>
          <a:xfrm>
            <a:off x="318473" y="4288453"/>
            <a:ext cx="15619054" cy="523220"/>
          </a:xfrm>
          <a:prstGeom prst="rect">
            <a:avLst/>
          </a:prstGeom>
          <a:noFill/>
        </p:spPr>
        <p:txBody>
          <a:bodyPr wrap="square">
            <a:spAutoFit/>
          </a:bodyPr>
          <a:lstStyle/>
          <a:p>
            <a:pPr algn="ctr"/>
            <a:r>
              <a:rPr lang="en-US" sz="2800" b="1">
                <a:solidFill>
                  <a:schemeClr val="lt1"/>
                </a:solidFill>
                <a:latin typeface="Open Sans"/>
                <a:ea typeface="Open Sans"/>
                <a:cs typeface="Open Sans"/>
              </a:rPr>
              <a:t>Mitigation Techniques to Secure the Enterprise</a:t>
            </a:r>
          </a:p>
        </p:txBody>
      </p:sp>
    </p:spTree>
    <p:extLst>
      <p:ext uri="{BB962C8B-B14F-4D97-AF65-F5344CB8AC3E}">
        <p14:creationId xmlns:p14="http://schemas.microsoft.com/office/powerpoint/2010/main" val="9914321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Mitigation Strategies</a:t>
            </a:r>
            <a:endParaRPr>
              <a:latin typeface="Open Sans"/>
              <a:ea typeface="Open Sans"/>
              <a:cs typeface="Open Sans"/>
              <a:sym typeface="Open Sans"/>
            </a:endParaRPr>
          </a:p>
        </p:txBody>
      </p:sp>
      <p:sp>
        <p:nvSpPr>
          <p:cNvPr id="582" name="Google Shape;582;ge961dd843d_0_334"/>
          <p:cNvSpPr/>
          <p:nvPr/>
        </p:nvSpPr>
        <p:spPr>
          <a:xfrm>
            <a:off x="1898311" y="3588768"/>
            <a:ext cx="8178800" cy="2409278"/>
          </a:xfrm>
          <a:prstGeom prst="roundRect">
            <a:avLst>
              <a:gd name="adj" fmla="val 514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endParaRPr lang="en-US" sz="2200">
              <a:solidFill>
                <a:srgbClr val="3F3F3F"/>
              </a:solidFill>
              <a:latin typeface="Open Sans"/>
              <a:ea typeface="Open Sans"/>
              <a:cs typeface="Open Sans"/>
            </a:endParaRPr>
          </a:p>
          <a:p>
            <a:pPr algn="ctr">
              <a:lnSpc>
                <a:spcPct val="115000"/>
              </a:lnSpc>
            </a:pPr>
            <a:r>
              <a:rPr lang="en-US" sz="2200">
                <a:solidFill>
                  <a:srgbClr val="404040"/>
                </a:solidFill>
                <a:latin typeface="Open Sans" pitchFamily="2" charset="0"/>
                <a:ea typeface="Open Sans"/>
                <a:cs typeface="Open Sans"/>
              </a:rPr>
              <a:t>They focus on implementing and understanding practices such as segmentation, access control (including ACLs and permissions), application allowlisting, isolation, patching, encryption, monitoring, and least privilege.</a:t>
            </a:r>
          </a:p>
          <a:p>
            <a:pPr algn="ctr">
              <a:lnSpc>
                <a:spcPct val="115000"/>
              </a:lnSpc>
            </a:pPr>
            <a:endParaRPr lang="en-US" sz="2200">
              <a:solidFill>
                <a:srgbClr val="404040"/>
              </a:solidFill>
              <a:latin typeface="Open Sans" pitchFamily="2" charset="0"/>
              <a:ea typeface="Open Sans"/>
              <a:cs typeface="Open Sans"/>
            </a:endParaRPr>
          </a:p>
        </p:txBody>
      </p:sp>
      <p:pic>
        <p:nvPicPr>
          <p:cNvPr id="3" name="Picture 2">
            <a:extLst>
              <a:ext uri="{FF2B5EF4-FFF2-40B4-BE49-F238E27FC236}">
                <a16:creationId xmlns:a16="http://schemas.microsoft.com/office/drawing/2014/main" id="{66F0C09B-C2C3-7272-1DFC-F35704DC9BBE}"/>
              </a:ext>
            </a:extLst>
          </p:cNvPr>
          <p:cNvPicPr>
            <a:picLocks noChangeAspect="1"/>
          </p:cNvPicPr>
          <p:nvPr/>
        </p:nvPicPr>
        <p:blipFill>
          <a:blip r:embed="rId3"/>
          <a:stretch>
            <a:fillRect/>
          </a:stretch>
        </p:blipFill>
        <p:spPr>
          <a:xfrm>
            <a:off x="10711050" y="2619724"/>
            <a:ext cx="4347367" cy="4347367"/>
          </a:xfrm>
          <a:prstGeom prst="rect">
            <a:avLst/>
          </a:prstGeom>
        </p:spPr>
      </p:pic>
      <p:sp>
        <p:nvSpPr>
          <p:cNvPr id="4" name="Brandline_LVC">
            <a:extLst>
              <a:ext uri="{FF2B5EF4-FFF2-40B4-BE49-F238E27FC236}">
                <a16:creationId xmlns:a16="http://schemas.microsoft.com/office/drawing/2014/main" id="{EBA38F16-680C-1626-FD45-90F7B0750426}"/>
              </a:ext>
            </a:extLst>
          </p:cNvPr>
          <p:cNvSpPr/>
          <p:nvPr/>
        </p:nvSpPr>
        <p:spPr>
          <a:xfrm>
            <a:off x="5816600" y="816352"/>
            <a:ext cx="46415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01B9CDB-6F64-3621-97D2-3F39726E55A0}"/>
              </a:ext>
            </a:extLst>
          </p:cNvPr>
          <p:cNvSpPr txBox="1"/>
          <p:nvPr/>
        </p:nvSpPr>
        <p:spPr>
          <a:xfrm>
            <a:off x="3799192" y="1345194"/>
            <a:ext cx="8657617"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These are controls that organizations implement to protect themselves from various types of attacks.</a:t>
            </a:r>
          </a:p>
        </p:txBody>
      </p:sp>
    </p:spTree>
    <p:extLst>
      <p:ext uri="{BB962C8B-B14F-4D97-AF65-F5344CB8AC3E}">
        <p14:creationId xmlns:p14="http://schemas.microsoft.com/office/powerpoint/2010/main" val="23160328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p:txBody>
          <a:bodyPr/>
          <a:lstStyle/>
          <a:p>
            <a:r>
              <a:rPr lang="en-US"/>
              <a:t>Mitigation Strategies</a:t>
            </a:r>
          </a:p>
        </p:txBody>
      </p:sp>
      <p:sp>
        <p:nvSpPr>
          <p:cNvPr id="10" name="Brandline_LVC">
            <a:extLst>
              <a:ext uri="{FF2B5EF4-FFF2-40B4-BE49-F238E27FC236}">
                <a16:creationId xmlns:a16="http://schemas.microsoft.com/office/drawing/2014/main" id="{EF4AC9F9-169F-B0F8-C80B-F2B42B0A17E2}"/>
              </a:ext>
            </a:extLst>
          </p:cNvPr>
          <p:cNvSpPr/>
          <p:nvPr/>
        </p:nvSpPr>
        <p:spPr>
          <a:xfrm>
            <a:off x="5816600" y="816324"/>
            <a:ext cx="46415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135614F5-A3CC-63A4-2ADF-D5E8CD7D0AA4}"/>
              </a:ext>
            </a:extLst>
          </p:cNvPr>
          <p:cNvGrpSpPr/>
          <p:nvPr/>
        </p:nvGrpSpPr>
        <p:grpSpPr>
          <a:xfrm>
            <a:off x="11500811" y="1990165"/>
            <a:ext cx="3488473" cy="2741404"/>
            <a:chOff x="11500811" y="1990165"/>
            <a:chExt cx="3488473" cy="2741404"/>
          </a:xfrm>
        </p:grpSpPr>
        <p:pic>
          <p:nvPicPr>
            <p:cNvPr id="18" name="Picture 17">
              <a:extLst>
                <a:ext uri="{FF2B5EF4-FFF2-40B4-BE49-F238E27FC236}">
                  <a16:creationId xmlns:a16="http://schemas.microsoft.com/office/drawing/2014/main" id="{5BBC18BD-666A-0C01-4E72-4AE92BBFD1C6}"/>
                </a:ext>
              </a:extLst>
            </p:cNvPr>
            <p:cNvPicPr>
              <a:picLocks noChangeAspect="1"/>
            </p:cNvPicPr>
            <p:nvPr/>
          </p:nvPicPr>
          <p:blipFill>
            <a:blip r:embed="rId3"/>
            <a:stretch>
              <a:fillRect/>
            </a:stretch>
          </p:blipFill>
          <p:spPr>
            <a:xfrm>
              <a:off x="12243792" y="1990165"/>
              <a:ext cx="2002511" cy="2002511"/>
            </a:xfrm>
            <a:prstGeom prst="rect">
              <a:avLst/>
            </a:prstGeom>
          </p:spPr>
        </p:pic>
        <p:grpSp>
          <p:nvGrpSpPr>
            <p:cNvPr id="28" name="Group 27">
              <a:extLst>
                <a:ext uri="{FF2B5EF4-FFF2-40B4-BE49-F238E27FC236}">
                  <a16:creationId xmlns:a16="http://schemas.microsoft.com/office/drawing/2014/main" id="{A2571871-49FD-6AD4-B917-B3F5F39EEC08}"/>
                </a:ext>
              </a:extLst>
            </p:cNvPr>
            <p:cNvGrpSpPr/>
            <p:nvPr/>
          </p:nvGrpSpPr>
          <p:grpSpPr>
            <a:xfrm>
              <a:off x="11500811" y="3920775"/>
              <a:ext cx="3488473" cy="810794"/>
              <a:chOff x="11647007" y="3871696"/>
              <a:chExt cx="3488473" cy="810794"/>
            </a:xfrm>
          </p:grpSpPr>
          <p:sp>
            <p:nvSpPr>
              <p:cNvPr id="7" name="Google Shape;658;ge961dd843d_0_403">
                <a:extLst>
                  <a:ext uri="{FF2B5EF4-FFF2-40B4-BE49-F238E27FC236}">
                    <a16:creationId xmlns:a16="http://schemas.microsoft.com/office/drawing/2014/main" id="{ECDB900E-1B3F-0BBC-D9A8-FE32130D170F}"/>
                  </a:ext>
                </a:extLst>
              </p:cNvPr>
              <p:cNvSpPr txBox="1"/>
              <p:nvPr/>
            </p:nvSpPr>
            <p:spPr>
              <a:xfrm>
                <a:off x="11741730" y="4015498"/>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Application allow</a:t>
                </a:r>
                <a:r>
                  <a:rPr lang="en-US" sz="2200">
                    <a:solidFill>
                      <a:srgbClr val="3F3F3F"/>
                    </a:solidFill>
                    <a:latin typeface="Open Sans"/>
                    <a:ea typeface="Open Sans"/>
                    <a:cs typeface="Open Sans"/>
                    <a:sym typeface="Open Sans"/>
                  </a:rPr>
                  <a:t>l</a:t>
                </a:r>
                <a:r>
                  <a:rPr lang="en-US" sz="2200" i="0" u="none" strike="noStrike" cap="none">
                    <a:solidFill>
                      <a:srgbClr val="3F3F3F"/>
                    </a:solidFill>
                    <a:latin typeface="Open Sans"/>
                    <a:ea typeface="Open Sans"/>
                    <a:cs typeface="Open Sans"/>
                    <a:sym typeface="Open Sans"/>
                  </a:rPr>
                  <a:t>ist</a:t>
                </a:r>
              </a:p>
            </p:txBody>
          </p:sp>
          <p:sp>
            <p:nvSpPr>
              <p:cNvPr id="15" name="Rectangle: Rounded Corners 14">
                <a:extLst>
                  <a:ext uri="{FF2B5EF4-FFF2-40B4-BE49-F238E27FC236}">
                    <a16:creationId xmlns:a16="http://schemas.microsoft.com/office/drawing/2014/main" id="{43757C60-6EE1-86C2-0D1F-04CA5E8B188A}"/>
                  </a:ext>
                </a:extLst>
              </p:cNvPr>
              <p:cNvSpPr/>
              <p:nvPr/>
            </p:nvSpPr>
            <p:spPr>
              <a:xfrm>
                <a:off x="11647007" y="3871696"/>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0" name="Group 29">
            <a:extLst>
              <a:ext uri="{FF2B5EF4-FFF2-40B4-BE49-F238E27FC236}">
                <a16:creationId xmlns:a16="http://schemas.microsoft.com/office/drawing/2014/main" id="{69256B55-BE26-E4A5-82E8-62E332DD3298}"/>
              </a:ext>
            </a:extLst>
          </p:cNvPr>
          <p:cNvGrpSpPr/>
          <p:nvPr/>
        </p:nvGrpSpPr>
        <p:grpSpPr>
          <a:xfrm>
            <a:off x="6383763" y="7637064"/>
            <a:ext cx="3488473" cy="810794"/>
            <a:chOff x="6774022" y="7366799"/>
            <a:chExt cx="3488473" cy="810794"/>
          </a:xfrm>
        </p:grpSpPr>
        <p:sp>
          <p:nvSpPr>
            <p:cNvPr id="6" name="Google Shape;658;ge961dd843d_0_403">
              <a:extLst>
                <a:ext uri="{FF2B5EF4-FFF2-40B4-BE49-F238E27FC236}">
                  <a16:creationId xmlns:a16="http://schemas.microsoft.com/office/drawing/2014/main" id="{5DC27166-D3D8-B318-2056-DD146291F80F}"/>
                </a:ext>
              </a:extLst>
            </p:cNvPr>
            <p:cNvSpPr txBox="1"/>
            <p:nvPr/>
          </p:nvSpPr>
          <p:spPr>
            <a:xfrm>
              <a:off x="7234506" y="7510601"/>
              <a:ext cx="2567505"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Isolation</a:t>
              </a:r>
            </a:p>
          </p:txBody>
        </p:sp>
        <p:sp>
          <p:nvSpPr>
            <p:cNvPr id="20" name="Rectangle: Rounded Corners 19">
              <a:extLst>
                <a:ext uri="{FF2B5EF4-FFF2-40B4-BE49-F238E27FC236}">
                  <a16:creationId xmlns:a16="http://schemas.microsoft.com/office/drawing/2014/main" id="{B7391CAB-E6AE-FBF0-2435-846221F99FFB}"/>
                </a:ext>
              </a:extLst>
            </p:cNvPr>
            <p:cNvSpPr/>
            <p:nvPr/>
          </p:nvSpPr>
          <p:spPr>
            <a:xfrm>
              <a:off x="6774022" y="7366799"/>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4918521B-CE1C-9958-AD29-8B5AB6947D12}"/>
              </a:ext>
            </a:extLst>
          </p:cNvPr>
          <p:cNvGrpSpPr/>
          <p:nvPr/>
        </p:nvGrpSpPr>
        <p:grpSpPr>
          <a:xfrm>
            <a:off x="6347250" y="1788885"/>
            <a:ext cx="3488473" cy="2932928"/>
            <a:chOff x="6347250" y="1788885"/>
            <a:chExt cx="3488473" cy="2932928"/>
          </a:xfrm>
        </p:grpSpPr>
        <p:pic>
          <p:nvPicPr>
            <p:cNvPr id="14" name="Picture 13">
              <a:extLst>
                <a:ext uri="{FF2B5EF4-FFF2-40B4-BE49-F238E27FC236}">
                  <a16:creationId xmlns:a16="http://schemas.microsoft.com/office/drawing/2014/main" id="{72FC65C9-29B2-AF0C-262F-AAFA24C0626F}"/>
                </a:ext>
              </a:extLst>
            </p:cNvPr>
            <p:cNvPicPr>
              <a:picLocks noChangeAspect="1"/>
            </p:cNvPicPr>
            <p:nvPr/>
          </p:nvPicPr>
          <p:blipFill>
            <a:blip r:embed="rId4"/>
            <a:stretch>
              <a:fillRect/>
            </a:stretch>
          </p:blipFill>
          <p:spPr>
            <a:xfrm>
              <a:off x="7090575" y="1788885"/>
              <a:ext cx="2001823" cy="2001823"/>
            </a:xfrm>
            <a:prstGeom prst="rect">
              <a:avLst/>
            </a:prstGeom>
          </p:spPr>
        </p:pic>
        <p:grpSp>
          <p:nvGrpSpPr>
            <p:cNvPr id="27" name="Group 26">
              <a:extLst>
                <a:ext uri="{FF2B5EF4-FFF2-40B4-BE49-F238E27FC236}">
                  <a16:creationId xmlns:a16="http://schemas.microsoft.com/office/drawing/2014/main" id="{7071552C-7489-ED24-3834-B51A86D1B994}"/>
                </a:ext>
              </a:extLst>
            </p:cNvPr>
            <p:cNvGrpSpPr/>
            <p:nvPr/>
          </p:nvGrpSpPr>
          <p:grpSpPr>
            <a:xfrm>
              <a:off x="6347250" y="3911019"/>
              <a:ext cx="3488473" cy="810794"/>
              <a:chOff x="6892558" y="4005310"/>
              <a:chExt cx="3488473" cy="810794"/>
            </a:xfrm>
          </p:grpSpPr>
          <p:sp>
            <p:nvSpPr>
              <p:cNvPr id="5" name="Google Shape;658;ge961dd843d_0_403">
                <a:extLst>
                  <a:ext uri="{FF2B5EF4-FFF2-40B4-BE49-F238E27FC236}">
                    <a16:creationId xmlns:a16="http://schemas.microsoft.com/office/drawing/2014/main" id="{3D958186-E5F4-9455-40C5-032005006285}"/>
                  </a:ext>
                </a:extLst>
              </p:cNvPr>
              <p:cNvSpPr txBox="1"/>
              <p:nvPr/>
            </p:nvSpPr>
            <p:spPr>
              <a:xfrm>
                <a:off x="7162542" y="4149112"/>
                <a:ext cx="2948505"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Access control</a:t>
                </a:r>
              </a:p>
            </p:txBody>
          </p:sp>
          <p:sp>
            <p:nvSpPr>
              <p:cNvPr id="21" name="Rectangle: Rounded Corners 20">
                <a:extLst>
                  <a:ext uri="{FF2B5EF4-FFF2-40B4-BE49-F238E27FC236}">
                    <a16:creationId xmlns:a16="http://schemas.microsoft.com/office/drawing/2014/main" id="{62303B82-E0F3-28A3-8363-273EBF1D00DB}"/>
                  </a:ext>
                </a:extLst>
              </p:cNvPr>
              <p:cNvSpPr/>
              <p:nvPr/>
            </p:nvSpPr>
            <p:spPr>
              <a:xfrm>
                <a:off x="6892558" y="4005310"/>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6" name="Group 35">
            <a:extLst>
              <a:ext uri="{FF2B5EF4-FFF2-40B4-BE49-F238E27FC236}">
                <a16:creationId xmlns:a16="http://schemas.microsoft.com/office/drawing/2014/main" id="{E04245CE-BB56-CC3E-3DBE-3789D24B471E}"/>
              </a:ext>
            </a:extLst>
          </p:cNvPr>
          <p:cNvGrpSpPr/>
          <p:nvPr/>
        </p:nvGrpSpPr>
        <p:grpSpPr>
          <a:xfrm>
            <a:off x="1422764" y="1795742"/>
            <a:ext cx="3488473" cy="2925263"/>
            <a:chOff x="1422764" y="1795742"/>
            <a:chExt cx="3488473" cy="2925263"/>
          </a:xfrm>
        </p:grpSpPr>
        <p:pic>
          <p:nvPicPr>
            <p:cNvPr id="11" name="Picture 10">
              <a:extLst>
                <a:ext uri="{FF2B5EF4-FFF2-40B4-BE49-F238E27FC236}">
                  <a16:creationId xmlns:a16="http://schemas.microsoft.com/office/drawing/2014/main" id="{1EA9EDB6-D2F1-6131-6BC5-D0BD68132E41}"/>
                </a:ext>
              </a:extLst>
            </p:cNvPr>
            <p:cNvPicPr>
              <a:picLocks noChangeAspect="1"/>
            </p:cNvPicPr>
            <p:nvPr/>
          </p:nvPicPr>
          <p:blipFill>
            <a:blip r:embed="rId5"/>
            <a:stretch>
              <a:fillRect/>
            </a:stretch>
          </p:blipFill>
          <p:spPr>
            <a:xfrm>
              <a:off x="2166089" y="1795742"/>
              <a:ext cx="2001823" cy="2001823"/>
            </a:xfrm>
            <a:prstGeom prst="rect">
              <a:avLst/>
            </a:prstGeom>
          </p:spPr>
        </p:pic>
        <p:grpSp>
          <p:nvGrpSpPr>
            <p:cNvPr id="26" name="Group 25">
              <a:extLst>
                <a:ext uri="{FF2B5EF4-FFF2-40B4-BE49-F238E27FC236}">
                  <a16:creationId xmlns:a16="http://schemas.microsoft.com/office/drawing/2014/main" id="{C94E0AD5-3D93-5013-E3ED-5A43EF7FA546}"/>
                </a:ext>
              </a:extLst>
            </p:cNvPr>
            <p:cNvGrpSpPr/>
            <p:nvPr/>
          </p:nvGrpSpPr>
          <p:grpSpPr>
            <a:xfrm>
              <a:off x="1422764" y="3910211"/>
              <a:ext cx="3488473" cy="810794"/>
              <a:chOff x="1888151" y="4238854"/>
              <a:chExt cx="3488473" cy="810794"/>
            </a:xfrm>
          </p:grpSpPr>
          <p:sp>
            <p:nvSpPr>
              <p:cNvPr id="4" name="Google Shape;658;ge961dd843d_0_403">
                <a:extLst>
                  <a:ext uri="{FF2B5EF4-FFF2-40B4-BE49-F238E27FC236}">
                    <a16:creationId xmlns:a16="http://schemas.microsoft.com/office/drawing/2014/main" id="{1F8CE4E7-A647-B542-9B38-4DA5676C3CA6}"/>
                  </a:ext>
                </a:extLst>
              </p:cNvPr>
              <p:cNvSpPr txBox="1"/>
              <p:nvPr/>
            </p:nvSpPr>
            <p:spPr>
              <a:xfrm>
                <a:off x="1982874" y="4382656"/>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Segmentation</a:t>
                </a:r>
              </a:p>
            </p:txBody>
          </p:sp>
          <p:sp>
            <p:nvSpPr>
              <p:cNvPr id="23" name="Rectangle: Rounded Corners 22">
                <a:extLst>
                  <a:ext uri="{FF2B5EF4-FFF2-40B4-BE49-F238E27FC236}">
                    <a16:creationId xmlns:a16="http://schemas.microsoft.com/office/drawing/2014/main" id="{1DFC15CB-8310-89B8-55E5-8FAFB201405D}"/>
                  </a:ext>
                </a:extLst>
              </p:cNvPr>
              <p:cNvSpPr/>
              <p:nvPr/>
            </p:nvSpPr>
            <p:spPr>
              <a:xfrm>
                <a:off x="1888151" y="4238854"/>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3" name="Group 32">
            <a:extLst>
              <a:ext uri="{FF2B5EF4-FFF2-40B4-BE49-F238E27FC236}">
                <a16:creationId xmlns:a16="http://schemas.microsoft.com/office/drawing/2014/main" id="{1A16EC1C-9845-E723-F363-11C058CC7388}"/>
              </a:ext>
            </a:extLst>
          </p:cNvPr>
          <p:cNvGrpSpPr/>
          <p:nvPr/>
        </p:nvGrpSpPr>
        <p:grpSpPr>
          <a:xfrm>
            <a:off x="1382711" y="5536300"/>
            <a:ext cx="3488473" cy="2911558"/>
            <a:chOff x="1382711" y="5536300"/>
            <a:chExt cx="3488473" cy="2911558"/>
          </a:xfrm>
        </p:grpSpPr>
        <p:grpSp>
          <p:nvGrpSpPr>
            <p:cNvPr id="12" name="Group 11">
              <a:extLst>
                <a:ext uri="{FF2B5EF4-FFF2-40B4-BE49-F238E27FC236}">
                  <a16:creationId xmlns:a16="http://schemas.microsoft.com/office/drawing/2014/main" id="{410F0486-18F6-D35B-4AC3-46F6E6C70028}"/>
                </a:ext>
              </a:extLst>
            </p:cNvPr>
            <p:cNvGrpSpPr/>
            <p:nvPr/>
          </p:nvGrpSpPr>
          <p:grpSpPr>
            <a:xfrm>
              <a:off x="2102666" y="5536300"/>
              <a:ext cx="2048563" cy="1956962"/>
              <a:chOff x="1122655" y="5329480"/>
              <a:chExt cx="2931495" cy="2800415"/>
            </a:xfrm>
          </p:grpSpPr>
          <p:pic>
            <p:nvPicPr>
              <p:cNvPr id="13" name="Picture 12">
                <a:extLst>
                  <a:ext uri="{FF2B5EF4-FFF2-40B4-BE49-F238E27FC236}">
                    <a16:creationId xmlns:a16="http://schemas.microsoft.com/office/drawing/2014/main" id="{5DE714EA-6934-8DAB-D129-DE207CA7BCBD}"/>
                  </a:ext>
                </a:extLst>
              </p:cNvPr>
              <p:cNvPicPr>
                <a:picLocks noChangeAspect="1"/>
              </p:cNvPicPr>
              <p:nvPr/>
            </p:nvPicPr>
            <p:blipFill>
              <a:blip r:embed="rId6"/>
              <a:stretch>
                <a:fillRect/>
              </a:stretch>
            </p:blipFill>
            <p:spPr>
              <a:xfrm>
                <a:off x="1122655" y="5700592"/>
                <a:ext cx="2429303" cy="2429303"/>
              </a:xfrm>
              <a:prstGeom prst="rect">
                <a:avLst/>
              </a:prstGeom>
            </p:spPr>
          </p:pic>
          <p:pic>
            <p:nvPicPr>
              <p:cNvPr id="16" name="Picture 15">
                <a:extLst>
                  <a:ext uri="{FF2B5EF4-FFF2-40B4-BE49-F238E27FC236}">
                    <a16:creationId xmlns:a16="http://schemas.microsoft.com/office/drawing/2014/main" id="{A69D0848-DD16-434F-807B-9B94407F3490}"/>
                  </a:ext>
                </a:extLst>
              </p:cNvPr>
              <p:cNvPicPr>
                <a:picLocks noChangeAspect="1"/>
              </p:cNvPicPr>
              <p:nvPr/>
            </p:nvPicPr>
            <p:blipFill>
              <a:blip r:embed="rId7"/>
              <a:stretch>
                <a:fillRect/>
              </a:stretch>
            </p:blipFill>
            <p:spPr>
              <a:xfrm>
                <a:off x="2420423" y="5329480"/>
                <a:ext cx="1633727" cy="1633727"/>
              </a:xfrm>
              <a:prstGeom prst="rect">
                <a:avLst/>
              </a:prstGeom>
            </p:spPr>
          </p:pic>
        </p:grpSp>
        <p:grpSp>
          <p:nvGrpSpPr>
            <p:cNvPr id="32" name="Group 31">
              <a:extLst>
                <a:ext uri="{FF2B5EF4-FFF2-40B4-BE49-F238E27FC236}">
                  <a16:creationId xmlns:a16="http://schemas.microsoft.com/office/drawing/2014/main" id="{7EA32EAB-147A-5CBB-F594-97048E138A01}"/>
                </a:ext>
              </a:extLst>
            </p:cNvPr>
            <p:cNvGrpSpPr/>
            <p:nvPr/>
          </p:nvGrpSpPr>
          <p:grpSpPr>
            <a:xfrm>
              <a:off x="1382711" y="7637064"/>
              <a:ext cx="3488473" cy="810794"/>
              <a:chOff x="1382710" y="7443203"/>
              <a:chExt cx="3488473" cy="810794"/>
            </a:xfrm>
          </p:grpSpPr>
          <p:sp>
            <p:nvSpPr>
              <p:cNvPr id="8" name="Google Shape;658;ge961dd843d_0_403">
                <a:extLst>
                  <a:ext uri="{FF2B5EF4-FFF2-40B4-BE49-F238E27FC236}">
                    <a16:creationId xmlns:a16="http://schemas.microsoft.com/office/drawing/2014/main" id="{8F54D175-DF86-59DC-9253-09A95CAAA896}"/>
                  </a:ext>
                </a:extLst>
              </p:cNvPr>
              <p:cNvSpPr txBox="1"/>
              <p:nvPr/>
            </p:nvSpPr>
            <p:spPr>
              <a:xfrm>
                <a:off x="1477433" y="7587005"/>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Application blocklist</a:t>
                </a:r>
                <a:endParaRPr lang="en-IN" sz="2200" i="0" u="none" strike="noStrike" cap="none">
                  <a:solidFill>
                    <a:srgbClr val="3F3F3F"/>
                  </a:solidFill>
                  <a:latin typeface="Open Sans"/>
                  <a:ea typeface="Open Sans"/>
                  <a:cs typeface="Open Sans"/>
                  <a:sym typeface="Open Sans"/>
                </a:endParaRPr>
              </a:p>
            </p:txBody>
          </p:sp>
          <p:sp>
            <p:nvSpPr>
              <p:cNvPr id="31" name="Rectangle: Rounded Corners 30">
                <a:extLst>
                  <a:ext uri="{FF2B5EF4-FFF2-40B4-BE49-F238E27FC236}">
                    <a16:creationId xmlns:a16="http://schemas.microsoft.com/office/drawing/2014/main" id="{19169326-54DD-B621-A441-CC6D8E899F55}"/>
                  </a:ext>
                </a:extLst>
              </p:cNvPr>
              <p:cNvSpPr/>
              <p:nvPr/>
            </p:nvSpPr>
            <p:spPr>
              <a:xfrm>
                <a:off x="1382710" y="7443203"/>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22" name="Picture 21">
            <a:extLst>
              <a:ext uri="{FF2B5EF4-FFF2-40B4-BE49-F238E27FC236}">
                <a16:creationId xmlns:a16="http://schemas.microsoft.com/office/drawing/2014/main" id="{EEEC2EB0-9487-C3E0-9768-C9884FF7B65A}"/>
              </a:ext>
            </a:extLst>
          </p:cNvPr>
          <p:cNvPicPr>
            <a:picLocks noChangeAspect="1"/>
          </p:cNvPicPr>
          <p:nvPr/>
        </p:nvPicPr>
        <p:blipFill>
          <a:blip r:embed="rId8"/>
          <a:stretch>
            <a:fillRect/>
          </a:stretch>
        </p:blipFill>
        <p:spPr>
          <a:xfrm>
            <a:off x="12178999" y="5422348"/>
            <a:ext cx="2134880" cy="2134880"/>
          </a:xfrm>
          <a:prstGeom prst="rect">
            <a:avLst/>
          </a:prstGeom>
        </p:spPr>
      </p:pic>
      <p:grpSp>
        <p:nvGrpSpPr>
          <p:cNvPr id="3" name="Group 2">
            <a:extLst>
              <a:ext uri="{FF2B5EF4-FFF2-40B4-BE49-F238E27FC236}">
                <a16:creationId xmlns:a16="http://schemas.microsoft.com/office/drawing/2014/main" id="{AD53E34E-05B9-F7C0-AF55-A20EC9781B06}"/>
              </a:ext>
            </a:extLst>
          </p:cNvPr>
          <p:cNvGrpSpPr/>
          <p:nvPr/>
        </p:nvGrpSpPr>
        <p:grpSpPr>
          <a:xfrm>
            <a:off x="11603671" y="7623045"/>
            <a:ext cx="3488473" cy="810794"/>
            <a:chOff x="11603671" y="7623045"/>
            <a:chExt cx="3488473" cy="810794"/>
          </a:xfrm>
        </p:grpSpPr>
        <p:sp>
          <p:nvSpPr>
            <p:cNvPr id="24" name="Rectangle: Rounded Corners 23">
              <a:extLst>
                <a:ext uri="{FF2B5EF4-FFF2-40B4-BE49-F238E27FC236}">
                  <a16:creationId xmlns:a16="http://schemas.microsoft.com/office/drawing/2014/main" id="{FB3AB897-8E6B-6758-710F-496FFBEB0B91}"/>
                </a:ext>
              </a:extLst>
            </p:cNvPr>
            <p:cNvSpPr/>
            <p:nvPr/>
          </p:nvSpPr>
          <p:spPr>
            <a:xfrm>
              <a:off x="11603671" y="7623045"/>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Google Shape;658;ge961dd843d_0_403">
              <a:extLst>
                <a:ext uri="{FF2B5EF4-FFF2-40B4-BE49-F238E27FC236}">
                  <a16:creationId xmlns:a16="http://schemas.microsoft.com/office/drawing/2014/main" id="{607A1954-1A4B-407C-A70C-3B9C707B1EB9}"/>
                </a:ext>
              </a:extLst>
            </p:cNvPr>
            <p:cNvSpPr txBox="1"/>
            <p:nvPr/>
          </p:nvSpPr>
          <p:spPr>
            <a:xfrm>
              <a:off x="12064155" y="7766847"/>
              <a:ext cx="2567505"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Patching</a:t>
              </a:r>
            </a:p>
          </p:txBody>
        </p:sp>
      </p:grpSp>
      <p:pic>
        <p:nvPicPr>
          <p:cNvPr id="41" name="Picture 40">
            <a:extLst>
              <a:ext uri="{FF2B5EF4-FFF2-40B4-BE49-F238E27FC236}">
                <a16:creationId xmlns:a16="http://schemas.microsoft.com/office/drawing/2014/main" id="{478AA2FB-5B42-5C88-9EB4-ECBBA2FA4B51}"/>
              </a:ext>
            </a:extLst>
          </p:cNvPr>
          <p:cNvPicPr>
            <a:picLocks noChangeAspect="1"/>
          </p:cNvPicPr>
          <p:nvPr/>
        </p:nvPicPr>
        <p:blipFill>
          <a:blip r:embed="rId9"/>
          <a:stretch>
            <a:fillRect/>
          </a:stretch>
        </p:blipFill>
        <p:spPr>
          <a:xfrm>
            <a:off x="7169988" y="5536300"/>
            <a:ext cx="2134880" cy="2134880"/>
          </a:xfrm>
          <a:prstGeom prst="rect">
            <a:avLst/>
          </a:prstGeom>
        </p:spPr>
      </p:pic>
    </p:spTree>
    <p:extLst>
      <p:ext uri="{BB962C8B-B14F-4D97-AF65-F5344CB8AC3E}">
        <p14:creationId xmlns:p14="http://schemas.microsoft.com/office/powerpoint/2010/main" val="32318556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p:txBody>
          <a:bodyPr/>
          <a:lstStyle/>
          <a:p>
            <a:r>
              <a:rPr lang="en-US"/>
              <a:t>Mitigation Strategies</a:t>
            </a:r>
          </a:p>
        </p:txBody>
      </p:sp>
      <p:grpSp>
        <p:nvGrpSpPr>
          <p:cNvPr id="32" name="Group 31">
            <a:extLst>
              <a:ext uri="{FF2B5EF4-FFF2-40B4-BE49-F238E27FC236}">
                <a16:creationId xmlns:a16="http://schemas.microsoft.com/office/drawing/2014/main" id="{893116B7-AECC-307A-545F-91A5E8C7B4C3}"/>
              </a:ext>
            </a:extLst>
          </p:cNvPr>
          <p:cNvGrpSpPr/>
          <p:nvPr/>
        </p:nvGrpSpPr>
        <p:grpSpPr>
          <a:xfrm>
            <a:off x="1699406" y="5549562"/>
            <a:ext cx="3488473" cy="2856303"/>
            <a:chOff x="1699406" y="5549562"/>
            <a:chExt cx="3488473" cy="2856303"/>
          </a:xfrm>
        </p:grpSpPr>
        <p:pic>
          <p:nvPicPr>
            <p:cNvPr id="25" name="Picture 24">
              <a:extLst>
                <a:ext uri="{FF2B5EF4-FFF2-40B4-BE49-F238E27FC236}">
                  <a16:creationId xmlns:a16="http://schemas.microsoft.com/office/drawing/2014/main" id="{1277E750-E577-2CCE-7D11-98B3052C499F}"/>
                </a:ext>
              </a:extLst>
            </p:cNvPr>
            <p:cNvPicPr>
              <a:picLocks noChangeAspect="1"/>
            </p:cNvPicPr>
            <p:nvPr/>
          </p:nvPicPr>
          <p:blipFill>
            <a:blip r:embed="rId3"/>
            <a:stretch>
              <a:fillRect/>
            </a:stretch>
          </p:blipFill>
          <p:spPr>
            <a:xfrm>
              <a:off x="2537378" y="5549562"/>
              <a:ext cx="1812528" cy="1812528"/>
            </a:xfrm>
            <a:prstGeom prst="rect">
              <a:avLst/>
            </a:prstGeom>
          </p:spPr>
        </p:pic>
        <p:grpSp>
          <p:nvGrpSpPr>
            <p:cNvPr id="28" name="Group 27">
              <a:extLst>
                <a:ext uri="{FF2B5EF4-FFF2-40B4-BE49-F238E27FC236}">
                  <a16:creationId xmlns:a16="http://schemas.microsoft.com/office/drawing/2014/main" id="{0C2CE2D4-7A78-7B8B-89DD-42ADC82DEA9A}"/>
                </a:ext>
              </a:extLst>
            </p:cNvPr>
            <p:cNvGrpSpPr/>
            <p:nvPr/>
          </p:nvGrpSpPr>
          <p:grpSpPr>
            <a:xfrm>
              <a:off x="1699406" y="7544121"/>
              <a:ext cx="3488473" cy="861744"/>
              <a:chOff x="1699406" y="7544121"/>
              <a:chExt cx="3488473" cy="861744"/>
            </a:xfrm>
          </p:grpSpPr>
          <p:sp>
            <p:nvSpPr>
              <p:cNvPr id="8" name="Google Shape;658;ge961dd843d_0_403">
                <a:extLst>
                  <a:ext uri="{FF2B5EF4-FFF2-40B4-BE49-F238E27FC236}">
                    <a16:creationId xmlns:a16="http://schemas.microsoft.com/office/drawing/2014/main" id="{8F54D175-DF86-59DC-9253-09A95CAAA896}"/>
                  </a:ext>
                </a:extLst>
              </p:cNvPr>
              <p:cNvSpPr txBox="1"/>
              <p:nvPr/>
            </p:nvSpPr>
            <p:spPr>
              <a:xfrm>
                <a:off x="1794129" y="7544121"/>
                <a:ext cx="3299026"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Configuration enforcement</a:t>
                </a:r>
                <a:endParaRPr lang="en-IN" sz="2200" i="0" u="none" strike="noStrike" cap="none">
                  <a:solidFill>
                    <a:srgbClr val="3F3F3F"/>
                  </a:solidFill>
                  <a:latin typeface="Open Sans"/>
                  <a:ea typeface="Open Sans"/>
                  <a:cs typeface="Open Sans"/>
                  <a:sym typeface="Open Sans"/>
                </a:endParaRPr>
              </a:p>
            </p:txBody>
          </p:sp>
          <p:sp>
            <p:nvSpPr>
              <p:cNvPr id="24" name="Rectangle: Rounded Corners 23">
                <a:extLst>
                  <a:ext uri="{FF2B5EF4-FFF2-40B4-BE49-F238E27FC236}">
                    <a16:creationId xmlns:a16="http://schemas.microsoft.com/office/drawing/2014/main" id="{9DDB2C55-8A72-B112-9AF6-FC5A75463A3A}"/>
                  </a:ext>
                </a:extLst>
              </p:cNvPr>
              <p:cNvSpPr/>
              <p:nvPr/>
            </p:nvSpPr>
            <p:spPr>
              <a:xfrm>
                <a:off x="1699406" y="7569596"/>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0" name="Group 29">
            <a:extLst>
              <a:ext uri="{FF2B5EF4-FFF2-40B4-BE49-F238E27FC236}">
                <a16:creationId xmlns:a16="http://schemas.microsoft.com/office/drawing/2014/main" id="{DC4C43D3-55CE-C570-46A3-C4232AAFECBD}"/>
              </a:ext>
            </a:extLst>
          </p:cNvPr>
          <p:cNvGrpSpPr/>
          <p:nvPr/>
        </p:nvGrpSpPr>
        <p:grpSpPr>
          <a:xfrm>
            <a:off x="6383764" y="5367113"/>
            <a:ext cx="3488473" cy="3064276"/>
            <a:chOff x="6383764" y="5367113"/>
            <a:chExt cx="3488473" cy="3064276"/>
          </a:xfrm>
        </p:grpSpPr>
        <p:pic>
          <p:nvPicPr>
            <p:cNvPr id="19" name="Picture 18">
              <a:extLst>
                <a:ext uri="{FF2B5EF4-FFF2-40B4-BE49-F238E27FC236}">
                  <a16:creationId xmlns:a16="http://schemas.microsoft.com/office/drawing/2014/main" id="{6FA2E633-1B15-3F6F-ECE4-44855D7B68AE}"/>
                </a:ext>
              </a:extLst>
            </p:cNvPr>
            <p:cNvPicPr>
              <a:picLocks noChangeAspect="1"/>
            </p:cNvPicPr>
            <p:nvPr/>
          </p:nvPicPr>
          <p:blipFill>
            <a:blip r:embed="rId4"/>
            <a:stretch>
              <a:fillRect/>
            </a:stretch>
          </p:blipFill>
          <p:spPr>
            <a:xfrm>
              <a:off x="6830180" y="5367113"/>
              <a:ext cx="2595641" cy="2595641"/>
            </a:xfrm>
            <a:prstGeom prst="rect">
              <a:avLst/>
            </a:prstGeom>
          </p:spPr>
        </p:pic>
        <p:grpSp>
          <p:nvGrpSpPr>
            <p:cNvPr id="27" name="Group 26">
              <a:extLst>
                <a:ext uri="{FF2B5EF4-FFF2-40B4-BE49-F238E27FC236}">
                  <a16:creationId xmlns:a16="http://schemas.microsoft.com/office/drawing/2014/main" id="{A0BC5426-6381-B544-8475-5811897E636B}"/>
                </a:ext>
              </a:extLst>
            </p:cNvPr>
            <p:cNvGrpSpPr/>
            <p:nvPr/>
          </p:nvGrpSpPr>
          <p:grpSpPr>
            <a:xfrm>
              <a:off x="6383764" y="7620595"/>
              <a:ext cx="3488473" cy="810794"/>
              <a:chOff x="6478649" y="7645780"/>
              <a:chExt cx="3488473" cy="810794"/>
            </a:xfrm>
          </p:grpSpPr>
          <p:sp>
            <p:nvSpPr>
              <p:cNvPr id="6" name="Google Shape;658;ge961dd843d_0_403">
                <a:extLst>
                  <a:ext uri="{FF2B5EF4-FFF2-40B4-BE49-F238E27FC236}">
                    <a16:creationId xmlns:a16="http://schemas.microsoft.com/office/drawing/2014/main" id="{5DC27166-D3D8-B318-2056-DD146291F80F}"/>
                  </a:ext>
                </a:extLst>
              </p:cNvPr>
              <p:cNvSpPr txBox="1"/>
              <p:nvPr/>
            </p:nvSpPr>
            <p:spPr>
              <a:xfrm>
                <a:off x="6831926" y="7789582"/>
                <a:ext cx="2781919"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Decommissioning</a:t>
                </a:r>
                <a:endParaRPr sz="2200" i="0" u="none" strike="noStrike" cap="none">
                  <a:solidFill>
                    <a:srgbClr val="3F3F3F"/>
                  </a:solidFill>
                  <a:latin typeface="Open Sans"/>
                  <a:ea typeface="Open Sans"/>
                  <a:cs typeface="Open Sans"/>
                  <a:sym typeface="Open Sans"/>
                </a:endParaRPr>
              </a:p>
            </p:txBody>
          </p:sp>
          <p:sp>
            <p:nvSpPr>
              <p:cNvPr id="3" name="Rectangle: Rounded Corners 2">
                <a:extLst>
                  <a:ext uri="{FF2B5EF4-FFF2-40B4-BE49-F238E27FC236}">
                    <a16:creationId xmlns:a16="http://schemas.microsoft.com/office/drawing/2014/main" id="{D1BC5701-58CE-0A7F-E7EB-3BEF2BBF42AF}"/>
                  </a:ext>
                </a:extLst>
              </p:cNvPr>
              <p:cNvSpPr/>
              <p:nvPr/>
            </p:nvSpPr>
            <p:spPr>
              <a:xfrm>
                <a:off x="6478649" y="7645780"/>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1" name="Group 30">
            <a:extLst>
              <a:ext uri="{FF2B5EF4-FFF2-40B4-BE49-F238E27FC236}">
                <a16:creationId xmlns:a16="http://schemas.microsoft.com/office/drawing/2014/main" id="{EB87DF64-35A5-A7C7-71DA-023690AD2164}"/>
              </a:ext>
            </a:extLst>
          </p:cNvPr>
          <p:cNvGrpSpPr/>
          <p:nvPr/>
        </p:nvGrpSpPr>
        <p:grpSpPr>
          <a:xfrm>
            <a:off x="11162846" y="5549562"/>
            <a:ext cx="3488473" cy="2818589"/>
            <a:chOff x="11162846" y="5549562"/>
            <a:chExt cx="3488473" cy="2818589"/>
          </a:xfrm>
        </p:grpSpPr>
        <p:pic>
          <p:nvPicPr>
            <p:cNvPr id="21" name="Picture 20">
              <a:extLst>
                <a:ext uri="{FF2B5EF4-FFF2-40B4-BE49-F238E27FC236}">
                  <a16:creationId xmlns:a16="http://schemas.microsoft.com/office/drawing/2014/main" id="{9EE4A650-A8F2-7835-8971-ED1CD159413B}"/>
                </a:ext>
              </a:extLst>
            </p:cNvPr>
            <p:cNvPicPr>
              <a:picLocks noChangeAspect="1"/>
            </p:cNvPicPr>
            <p:nvPr/>
          </p:nvPicPr>
          <p:blipFill>
            <a:blip r:embed="rId5"/>
            <a:stretch>
              <a:fillRect/>
            </a:stretch>
          </p:blipFill>
          <p:spPr>
            <a:xfrm>
              <a:off x="11946623" y="5549562"/>
              <a:ext cx="1920918" cy="1920918"/>
            </a:xfrm>
            <a:prstGeom prst="rect">
              <a:avLst/>
            </a:prstGeom>
          </p:spPr>
        </p:pic>
        <p:grpSp>
          <p:nvGrpSpPr>
            <p:cNvPr id="26" name="Group 25">
              <a:extLst>
                <a:ext uri="{FF2B5EF4-FFF2-40B4-BE49-F238E27FC236}">
                  <a16:creationId xmlns:a16="http://schemas.microsoft.com/office/drawing/2014/main" id="{773208F1-6D04-1533-6CA6-0D1EF7E47DAA}"/>
                </a:ext>
              </a:extLst>
            </p:cNvPr>
            <p:cNvGrpSpPr/>
            <p:nvPr/>
          </p:nvGrpSpPr>
          <p:grpSpPr>
            <a:xfrm>
              <a:off x="11162846" y="7557357"/>
              <a:ext cx="3488473" cy="810794"/>
              <a:chOff x="11257892" y="7443203"/>
              <a:chExt cx="3488473" cy="810794"/>
            </a:xfrm>
          </p:grpSpPr>
          <p:sp>
            <p:nvSpPr>
              <p:cNvPr id="9" name="Google Shape;658;ge961dd843d_0_403">
                <a:extLst>
                  <a:ext uri="{FF2B5EF4-FFF2-40B4-BE49-F238E27FC236}">
                    <a16:creationId xmlns:a16="http://schemas.microsoft.com/office/drawing/2014/main" id="{F0282A26-E3AF-2259-7A1A-DFA1876F5F66}"/>
                  </a:ext>
                </a:extLst>
              </p:cNvPr>
              <p:cNvSpPr txBox="1"/>
              <p:nvPr/>
            </p:nvSpPr>
            <p:spPr>
              <a:xfrm>
                <a:off x="11257892" y="7587005"/>
                <a:ext cx="3488473"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Hardening techniques</a:t>
                </a:r>
                <a:endParaRPr sz="2200" i="0" u="none" strike="noStrike" cap="none">
                  <a:solidFill>
                    <a:srgbClr val="3F3F3F"/>
                  </a:solidFill>
                  <a:latin typeface="Open Sans"/>
                  <a:ea typeface="Open Sans"/>
                  <a:cs typeface="Open Sans"/>
                  <a:sym typeface="Open Sans"/>
                </a:endParaRPr>
              </a:p>
            </p:txBody>
          </p:sp>
          <p:sp>
            <p:nvSpPr>
              <p:cNvPr id="11" name="Rectangle: Rounded Corners 10">
                <a:extLst>
                  <a:ext uri="{FF2B5EF4-FFF2-40B4-BE49-F238E27FC236}">
                    <a16:creationId xmlns:a16="http://schemas.microsoft.com/office/drawing/2014/main" id="{95791EDB-6271-7877-8687-97340DF85336}"/>
                  </a:ext>
                </a:extLst>
              </p:cNvPr>
              <p:cNvSpPr/>
              <p:nvPr/>
            </p:nvSpPr>
            <p:spPr>
              <a:xfrm>
                <a:off x="11257892" y="7443203"/>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3" name="Group 32">
            <a:extLst>
              <a:ext uri="{FF2B5EF4-FFF2-40B4-BE49-F238E27FC236}">
                <a16:creationId xmlns:a16="http://schemas.microsoft.com/office/drawing/2014/main" id="{3DB9C0B4-89C2-D44D-A5EB-57DCA25AB0A2}"/>
              </a:ext>
            </a:extLst>
          </p:cNvPr>
          <p:cNvGrpSpPr/>
          <p:nvPr/>
        </p:nvGrpSpPr>
        <p:grpSpPr>
          <a:xfrm>
            <a:off x="1604682" y="1596750"/>
            <a:ext cx="3488473" cy="3202013"/>
            <a:chOff x="1604682" y="1596750"/>
            <a:chExt cx="3488473" cy="3202013"/>
          </a:xfrm>
        </p:grpSpPr>
        <p:pic>
          <p:nvPicPr>
            <p:cNvPr id="14" name="Picture 13">
              <a:extLst>
                <a:ext uri="{FF2B5EF4-FFF2-40B4-BE49-F238E27FC236}">
                  <a16:creationId xmlns:a16="http://schemas.microsoft.com/office/drawing/2014/main" id="{7E2EB57D-34E7-0D55-995A-D792A6F0ABA5}"/>
                </a:ext>
              </a:extLst>
            </p:cNvPr>
            <p:cNvPicPr>
              <a:picLocks noChangeAspect="1"/>
            </p:cNvPicPr>
            <p:nvPr/>
          </p:nvPicPr>
          <p:blipFill>
            <a:blip r:embed="rId6"/>
            <a:stretch>
              <a:fillRect/>
            </a:stretch>
          </p:blipFill>
          <p:spPr>
            <a:xfrm>
              <a:off x="2235651" y="1596750"/>
              <a:ext cx="2226534" cy="2226534"/>
            </a:xfrm>
            <a:prstGeom prst="rect">
              <a:avLst/>
            </a:prstGeom>
          </p:spPr>
        </p:pic>
        <p:grpSp>
          <p:nvGrpSpPr>
            <p:cNvPr id="16" name="Group 15">
              <a:extLst>
                <a:ext uri="{FF2B5EF4-FFF2-40B4-BE49-F238E27FC236}">
                  <a16:creationId xmlns:a16="http://schemas.microsoft.com/office/drawing/2014/main" id="{40A86EC7-D622-5D93-FA22-E8707C8B3366}"/>
                </a:ext>
              </a:extLst>
            </p:cNvPr>
            <p:cNvGrpSpPr/>
            <p:nvPr/>
          </p:nvGrpSpPr>
          <p:grpSpPr>
            <a:xfrm>
              <a:off x="1604682" y="3987969"/>
              <a:ext cx="3488473" cy="810794"/>
              <a:chOff x="1078596" y="3920664"/>
              <a:chExt cx="3488473" cy="810794"/>
            </a:xfrm>
          </p:grpSpPr>
          <p:sp>
            <p:nvSpPr>
              <p:cNvPr id="17" name="Google Shape;658;ge961dd843d_0_403">
                <a:extLst>
                  <a:ext uri="{FF2B5EF4-FFF2-40B4-BE49-F238E27FC236}">
                    <a16:creationId xmlns:a16="http://schemas.microsoft.com/office/drawing/2014/main" id="{1F8CE4E7-A647-B542-9B38-4DA5676C3CA6}"/>
                  </a:ext>
                </a:extLst>
              </p:cNvPr>
              <p:cNvSpPr txBox="1"/>
              <p:nvPr/>
            </p:nvSpPr>
            <p:spPr>
              <a:xfrm>
                <a:off x="1173319" y="4064466"/>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Encryption</a:t>
                </a:r>
                <a:endParaRPr sz="2200" i="0" u="none" strike="noStrike" cap="none">
                  <a:solidFill>
                    <a:srgbClr val="3F3F3F"/>
                  </a:solidFill>
                  <a:latin typeface="Open Sans"/>
                  <a:ea typeface="Open Sans"/>
                  <a:cs typeface="Open Sans"/>
                  <a:sym typeface="Open Sans"/>
                </a:endParaRPr>
              </a:p>
            </p:txBody>
          </p:sp>
          <p:sp>
            <p:nvSpPr>
              <p:cNvPr id="12" name="Rectangle: Rounded Corners 11">
                <a:extLst>
                  <a:ext uri="{FF2B5EF4-FFF2-40B4-BE49-F238E27FC236}">
                    <a16:creationId xmlns:a16="http://schemas.microsoft.com/office/drawing/2014/main" id="{964905AC-A49D-D31E-0E00-44C7B5E41AB1}"/>
                  </a:ext>
                </a:extLst>
              </p:cNvPr>
              <p:cNvSpPr/>
              <p:nvPr/>
            </p:nvSpPr>
            <p:spPr>
              <a:xfrm>
                <a:off x="1078596" y="3920664"/>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4" name="Group 33">
            <a:extLst>
              <a:ext uri="{FF2B5EF4-FFF2-40B4-BE49-F238E27FC236}">
                <a16:creationId xmlns:a16="http://schemas.microsoft.com/office/drawing/2014/main" id="{41FDBF92-D36C-AC8E-F95C-B820B8F15CE0}"/>
              </a:ext>
            </a:extLst>
          </p:cNvPr>
          <p:cNvGrpSpPr/>
          <p:nvPr/>
        </p:nvGrpSpPr>
        <p:grpSpPr>
          <a:xfrm>
            <a:off x="6383764" y="1433416"/>
            <a:ext cx="3488473" cy="3359427"/>
            <a:chOff x="6383764" y="1433416"/>
            <a:chExt cx="3488473" cy="3359427"/>
          </a:xfrm>
        </p:grpSpPr>
        <p:pic>
          <p:nvPicPr>
            <p:cNvPr id="10" name="Picture 9">
              <a:extLst>
                <a:ext uri="{FF2B5EF4-FFF2-40B4-BE49-F238E27FC236}">
                  <a16:creationId xmlns:a16="http://schemas.microsoft.com/office/drawing/2014/main" id="{616FBC9F-EDCE-090F-BABA-412C73B91ECF}"/>
                </a:ext>
              </a:extLst>
            </p:cNvPr>
            <p:cNvPicPr>
              <a:picLocks noChangeAspect="1"/>
            </p:cNvPicPr>
            <p:nvPr/>
          </p:nvPicPr>
          <p:blipFill>
            <a:blip r:embed="rId7"/>
            <a:stretch>
              <a:fillRect/>
            </a:stretch>
          </p:blipFill>
          <p:spPr>
            <a:xfrm>
              <a:off x="7014733" y="1433416"/>
              <a:ext cx="2226534" cy="2226534"/>
            </a:xfrm>
            <a:prstGeom prst="rect">
              <a:avLst/>
            </a:prstGeom>
          </p:spPr>
        </p:pic>
        <p:grpSp>
          <p:nvGrpSpPr>
            <p:cNvPr id="18" name="Group 17">
              <a:extLst>
                <a:ext uri="{FF2B5EF4-FFF2-40B4-BE49-F238E27FC236}">
                  <a16:creationId xmlns:a16="http://schemas.microsoft.com/office/drawing/2014/main" id="{344706E4-2AFF-351C-A4E3-6873BE0BC897}"/>
                </a:ext>
              </a:extLst>
            </p:cNvPr>
            <p:cNvGrpSpPr/>
            <p:nvPr/>
          </p:nvGrpSpPr>
          <p:grpSpPr>
            <a:xfrm>
              <a:off x="6383764" y="3982049"/>
              <a:ext cx="3488473" cy="810794"/>
              <a:chOff x="6425774" y="3680487"/>
              <a:chExt cx="3488473" cy="810794"/>
            </a:xfrm>
          </p:grpSpPr>
          <p:sp>
            <p:nvSpPr>
              <p:cNvPr id="5" name="Google Shape;658;ge961dd843d_0_403">
                <a:extLst>
                  <a:ext uri="{FF2B5EF4-FFF2-40B4-BE49-F238E27FC236}">
                    <a16:creationId xmlns:a16="http://schemas.microsoft.com/office/drawing/2014/main" id="{3D958186-E5F4-9455-40C5-032005006285}"/>
                  </a:ext>
                </a:extLst>
              </p:cNvPr>
              <p:cNvSpPr txBox="1"/>
              <p:nvPr/>
            </p:nvSpPr>
            <p:spPr>
              <a:xfrm>
                <a:off x="6695758" y="3824289"/>
                <a:ext cx="2948505"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Monitoring</a:t>
                </a:r>
              </a:p>
            </p:txBody>
          </p:sp>
          <p:sp>
            <p:nvSpPr>
              <p:cNvPr id="13" name="Rectangle: Rounded Corners 12">
                <a:extLst>
                  <a:ext uri="{FF2B5EF4-FFF2-40B4-BE49-F238E27FC236}">
                    <a16:creationId xmlns:a16="http://schemas.microsoft.com/office/drawing/2014/main" id="{DFA3582B-9D4E-A9A9-8CBF-1F18C087FBA7}"/>
                  </a:ext>
                </a:extLst>
              </p:cNvPr>
              <p:cNvSpPr/>
              <p:nvPr/>
            </p:nvSpPr>
            <p:spPr>
              <a:xfrm>
                <a:off x="6425774" y="3680487"/>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5" name="Group 34">
            <a:extLst>
              <a:ext uri="{FF2B5EF4-FFF2-40B4-BE49-F238E27FC236}">
                <a16:creationId xmlns:a16="http://schemas.microsoft.com/office/drawing/2014/main" id="{DF7615AB-BA0A-9B91-DB85-3A8723532469}"/>
              </a:ext>
            </a:extLst>
          </p:cNvPr>
          <p:cNvGrpSpPr/>
          <p:nvPr/>
        </p:nvGrpSpPr>
        <p:grpSpPr>
          <a:xfrm>
            <a:off x="11166734" y="1433416"/>
            <a:ext cx="3488473" cy="3411919"/>
            <a:chOff x="11166734" y="1433416"/>
            <a:chExt cx="3488473" cy="3411919"/>
          </a:xfrm>
        </p:grpSpPr>
        <p:pic>
          <p:nvPicPr>
            <p:cNvPr id="23" name="Picture 22">
              <a:extLst>
                <a:ext uri="{FF2B5EF4-FFF2-40B4-BE49-F238E27FC236}">
                  <a16:creationId xmlns:a16="http://schemas.microsoft.com/office/drawing/2014/main" id="{70D31BDA-7AC3-B50C-88A7-269EE2F8F5F6}"/>
                </a:ext>
              </a:extLst>
            </p:cNvPr>
            <p:cNvPicPr>
              <a:picLocks noChangeAspect="1"/>
            </p:cNvPicPr>
            <p:nvPr/>
          </p:nvPicPr>
          <p:blipFill>
            <a:blip r:embed="rId8"/>
            <a:stretch>
              <a:fillRect/>
            </a:stretch>
          </p:blipFill>
          <p:spPr>
            <a:xfrm>
              <a:off x="11685610" y="1433416"/>
              <a:ext cx="2450721" cy="2450721"/>
            </a:xfrm>
            <a:prstGeom prst="rect">
              <a:avLst/>
            </a:prstGeom>
          </p:spPr>
        </p:pic>
        <p:grpSp>
          <p:nvGrpSpPr>
            <p:cNvPr id="29" name="Group 28">
              <a:extLst>
                <a:ext uri="{FF2B5EF4-FFF2-40B4-BE49-F238E27FC236}">
                  <a16:creationId xmlns:a16="http://schemas.microsoft.com/office/drawing/2014/main" id="{5C8B5567-372B-C445-AF03-7DF4DB234FDD}"/>
                </a:ext>
              </a:extLst>
            </p:cNvPr>
            <p:cNvGrpSpPr/>
            <p:nvPr/>
          </p:nvGrpSpPr>
          <p:grpSpPr>
            <a:xfrm>
              <a:off x="11166734" y="4034541"/>
              <a:ext cx="3488473" cy="810794"/>
              <a:chOff x="11449670" y="3791039"/>
              <a:chExt cx="3488473" cy="810794"/>
            </a:xfrm>
          </p:grpSpPr>
          <p:sp>
            <p:nvSpPr>
              <p:cNvPr id="7" name="Google Shape;658;ge961dd843d_0_403">
                <a:extLst>
                  <a:ext uri="{FF2B5EF4-FFF2-40B4-BE49-F238E27FC236}">
                    <a16:creationId xmlns:a16="http://schemas.microsoft.com/office/drawing/2014/main" id="{ECDB900E-1B3F-0BBC-D9A8-FE32130D170F}"/>
                  </a:ext>
                </a:extLst>
              </p:cNvPr>
              <p:cNvSpPr txBox="1"/>
              <p:nvPr/>
            </p:nvSpPr>
            <p:spPr>
              <a:xfrm>
                <a:off x="11544393" y="3934841"/>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Least privilege access</a:t>
                </a:r>
              </a:p>
            </p:txBody>
          </p:sp>
          <p:sp>
            <p:nvSpPr>
              <p:cNvPr id="15" name="Rectangle: Rounded Corners 14">
                <a:extLst>
                  <a:ext uri="{FF2B5EF4-FFF2-40B4-BE49-F238E27FC236}">
                    <a16:creationId xmlns:a16="http://schemas.microsoft.com/office/drawing/2014/main" id="{2E12C39F-B151-4D97-0AA2-BFD85925141D}"/>
                  </a:ext>
                </a:extLst>
              </p:cNvPr>
              <p:cNvSpPr/>
              <p:nvPr/>
            </p:nvSpPr>
            <p:spPr>
              <a:xfrm>
                <a:off x="11449670" y="3791039"/>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7" name="Brandline_LVC">
            <a:extLst>
              <a:ext uri="{FF2B5EF4-FFF2-40B4-BE49-F238E27FC236}">
                <a16:creationId xmlns:a16="http://schemas.microsoft.com/office/drawing/2014/main" id="{1B6564A3-9A26-9BC9-4FE6-1FFF7DC6B48C}"/>
              </a:ext>
            </a:extLst>
          </p:cNvPr>
          <p:cNvSpPr/>
          <p:nvPr/>
        </p:nvSpPr>
        <p:spPr>
          <a:xfrm>
            <a:off x="5816600" y="816324"/>
            <a:ext cx="46415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203290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2" name="Google Shape;662;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Segregation, Segmentation, and Isolation</a:t>
            </a:r>
            <a:endParaRPr>
              <a:solidFill>
                <a:srgbClr val="3F3F3F"/>
              </a:solidFill>
              <a:latin typeface="Open Sans"/>
              <a:ea typeface="Open Sans"/>
              <a:cs typeface="Open Sans"/>
              <a:sym typeface="Open Sans"/>
            </a:endParaRPr>
          </a:p>
        </p:txBody>
      </p:sp>
      <p:pic>
        <p:nvPicPr>
          <p:cNvPr id="663" name="Google Shape;663;p18"/>
          <p:cNvPicPr preferRelativeResize="0"/>
          <p:nvPr/>
        </p:nvPicPr>
        <p:blipFill rotWithShape="1">
          <a:blip r:embed="rId3">
            <a:alphaModFix/>
          </a:blip>
          <a:srcRect/>
          <a:stretch/>
        </p:blipFill>
        <p:spPr>
          <a:xfrm>
            <a:off x="2711996" y="771540"/>
            <a:ext cx="10814595" cy="365760"/>
          </a:xfrm>
          <a:prstGeom prst="rect">
            <a:avLst/>
          </a:prstGeom>
          <a:noFill/>
          <a:ln>
            <a:noFill/>
          </a:ln>
        </p:spPr>
      </p:pic>
      <p:grpSp>
        <p:nvGrpSpPr>
          <p:cNvPr id="2" name="Group 1">
            <a:extLst>
              <a:ext uri="{FF2B5EF4-FFF2-40B4-BE49-F238E27FC236}">
                <a16:creationId xmlns:a16="http://schemas.microsoft.com/office/drawing/2014/main" id="{A5232964-2431-EDC3-969E-61C2357894C5}"/>
              </a:ext>
            </a:extLst>
          </p:cNvPr>
          <p:cNvGrpSpPr/>
          <p:nvPr/>
        </p:nvGrpSpPr>
        <p:grpSpPr>
          <a:xfrm>
            <a:off x="1924866" y="1921057"/>
            <a:ext cx="12510662" cy="5912770"/>
            <a:chOff x="1924866" y="2359207"/>
            <a:chExt cx="12510662" cy="5912770"/>
          </a:xfrm>
        </p:grpSpPr>
        <p:sp>
          <p:nvSpPr>
            <p:cNvPr id="660" name="Google Shape;660;p18"/>
            <p:cNvSpPr/>
            <p:nvPr/>
          </p:nvSpPr>
          <p:spPr>
            <a:xfrm>
              <a:off x="1924866" y="2359207"/>
              <a:ext cx="12510662" cy="5873827"/>
            </a:xfrm>
            <a:prstGeom prst="roundRect">
              <a:avLst>
                <a:gd name="adj" fmla="val 3147"/>
              </a:avLst>
            </a:prstGeom>
            <a:solidFill>
              <a:srgbClr val="EAF7FC"/>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60950" rIns="121900" bIns="60950" anchor="ctr" anchorCtr="0">
              <a:noAutofit/>
            </a:bodyPr>
            <a:lstStyle/>
            <a:p>
              <a:pPr marL="292100" marR="0" lvl="0" indent="-292100" algn="l" rtl="0">
                <a:spcBef>
                  <a:spcPts val="0"/>
                </a:spcBef>
                <a:spcAft>
                  <a:spcPts val="0"/>
                </a:spcAft>
                <a:buNone/>
              </a:pPr>
              <a:endParaRPr sz="2200">
                <a:solidFill>
                  <a:schemeClr val="dk1"/>
                </a:solidFill>
                <a:latin typeface="Open Sans"/>
                <a:ea typeface="Open Sans"/>
                <a:cs typeface="Open Sans"/>
                <a:sym typeface="Open Sans"/>
              </a:endParaRPr>
            </a:p>
          </p:txBody>
        </p:sp>
        <p:sp>
          <p:nvSpPr>
            <p:cNvPr id="664" name="Google Shape;664;p18"/>
            <p:cNvSpPr txBox="1"/>
            <p:nvPr/>
          </p:nvSpPr>
          <p:spPr>
            <a:xfrm>
              <a:off x="2238670" y="2732359"/>
              <a:ext cx="6414537" cy="5539618"/>
            </a:xfrm>
            <a:prstGeom prst="rect">
              <a:avLst/>
            </a:prstGeom>
            <a:noFill/>
            <a:ln>
              <a:noFill/>
            </a:ln>
          </p:spPr>
          <p:txBody>
            <a:bodyPr spcFirstLastPara="1" wrap="square" lIns="45700" tIns="45700" rIns="45700" bIns="45700" anchor="t" anchorCtr="0">
              <a:spAutoFit/>
            </a:bodyPr>
            <a:lstStyle/>
            <a:p>
              <a:pPr marL="342900" lvl="1" indent="-342900">
                <a:lnSpc>
                  <a:spcPct val="115000"/>
                </a:lnSpc>
                <a:buClr>
                  <a:schemeClr val="dk1"/>
                </a:buClr>
                <a:buSzPts val="2400"/>
                <a:buFont typeface="Arial" panose="020B0604020202020204" pitchFamily="34" charset="0"/>
                <a:buChar char="•"/>
              </a:pPr>
              <a:r>
                <a:rPr lang="en-US" sz="2200">
                  <a:solidFill>
                    <a:srgbClr val="404040"/>
                  </a:solidFill>
                  <a:latin typeface="Open Sans" pitchFamily="2" charset="0"/>
                  <a:ea typeface="Open Sans"/>
                  <a:cs typeface="Open Sans"/>
                  <a:sym typeface="Calibri"/>
                </a:rPr>
                <a:t>Network segregation, segmentation, and isolation are some of the most effective controls an organization can implement to mitigate the effect of a network intrusion. </a:t>
              </a:r>
            </a:p>
            <a:p>
              <a:pPr lvl="1">
                <a:lnSpc>
                  <a:spcPct val="115000"/>
                </a:lnSpc>
                <a:spcBef>
                  <a:spcPts val="0"/>
                </a:spcBef>
                <a:buClr>
                  <a:schemeClr val="dk1"/>
                </a:buClr>
                <a:buSzPts val="2400"/>
              </a:pPr>
              <a:endParaRPr lang="en-US" sz="2200">
                <a:solidFill>
                  <a:srgbClr val="404040"/>
                </a:solidFill>
                <a:latin typeface="Open Sans" pitchFamily="2" charset="0"/>
                <a:ea typeface="Open Sans"/>
                <a:cs typeface="Open Sans"/>
              </a:endParaRPr>
            </a:p>
            <a:p>
              <a:pPr marL="342900" lvl="1" indent="-342900">
                <a:lnSpc>
                  <a:spcPct val="115000"/>
                </a:lnSpc>
                <a:spcBef>
                  <a:spcPts val="0"/>
                </a:spcBef>
                <a:buClr>
                  <a:schemeClr val="dk1"/>
                </a:buClr>
                <a:buSzPts val="2400"/>
                <a:buFont typeface="Arial" panose="020B0604020202020204" pitchFamily="34" charset="0"/>
                <a:buChar char="•"/>
              </a:pPr>
              <a:r>
                <a:rPr lang="en-US" sz="2200">
                  <a:solidFill>
                    <a:srgbClr val="404040"/>
                  </a:solidFill>
                  <a:latin typeface="Open Sans" pitchFamily="2" charset="0"/>
                  <a:ea typeface="Open Sans"/>
                  <a:cs typeface="Open Sans"/>
                </a:rPr>
                <a:t>Network segmentation and isolation are fundamental security practices that involve dividing a large network into smaller, isolated subnetworks.</a:t>
              </a:r>
            </a:p>
            <a:p>
              <a:pPr lvl="1">
                <a:lnSpc>
                  <a:spcPct val="115000"/>
                </a:lnSpc>
                <a:spcBef>
                  <a:spcPts val="0"/>
                </a:spcBef>
                <a:buClr>
                  <a:schemeClr val="dk1"/>
                </a:buClr>
                <a:buSzPts val="2400"/>
              </a:pPr>
              <a:r>
                <a:rPr lang="en-US" sz="2200">
                  <a:solidFill>
                    <a:srgbClr val="404040"/>
                  </a:solidFill>
                  <a:latin typeface="Open Sans" pitchFamily="2" charset="0"/>
                  <a:ea typeface="Open Sans"/>
                  <a:cs typeface="Open Sans"/>
                </a:rPr>
                <a:t> </a:t>
              </a:r>
            </a:p>
            <a:p>
              <a:pPr marL="342900" lvl="1" indent="-342900">
                <a:lnSpc>
                  <a:spcPct val="115000"/>
                </a:lnSpc>
                <a:spcBef>
                  <a:spcPts val="0"/>
                </a:spcBef>
                <a:buClr>
                  <a:schemeClr val="dk1"/>
                </a:buClr>
                <a:buSzPts val="2400"/>
                <a:buFont typeface="Arial" panose="020B0604020202020204" pitchFamily="34" charset="0"/>
                <a:buChar char="•"/>
              </a:pPr>
              <a:r>
                <a:rPr lang="en-US" sz="2200">
                  <a:solidFill>
                    <a:srgbClr val="404040"/>
                  </a:solidFill>
                  <a:latin typeface="Open Sans" pitchFamily="2" charset="0"/>
                  <a:ea typeface="Open Sans"/>
                  <a:cs typeface="Open Sans"/>
                </a:rPr>
                <a:t>This approach enhances security, improves performance, and simplifies network management.</a:t>
              </a:r>
              <a:endParaRPr lang="en-US" sz="2200">
                <a:solidFill>
                  <a:srgbClr val="404040"/>
                </a:solidFill>
                <a:latin typeface="Open Sans" pitchFamily="2" charset="0"/>
                <a:ea typeface="Open Sans"/>
                <a:cs typeface="Open Sans"/>
                <a:sym typeface="Calibri"/>
              </a:endParaRPr>
            </a:p>
            <a:p>
              <a:pPr marL="342900" indent="-342900">
                <a:lnSpc>
                  <a:spcPct val="114000"/>
                </a:lnSpc>
                <a:buClr>
                  <a:srgbClr val="404040"/>
                </a:buClr>
                <a:buSzPts val="2200"/>
                <a:buFont typeface="Arial"/>
                <a:buChar char="•"/>
              </a:pPr>
              <a:endParaRPr lang="en-US" sz="2200">
                <a:solidFill>
                  <a:srgbClr val="3F3F3F"/>
                </a:solidFill>
                <a:latin typeface="Open Sans"/>
                <a:ea typeface="Open Sans"/>
                <a:cs typeface="Open Sans"/>
                <a:sym typeface="Calibri"/>
              </a:endParaRPr>
            </a:p>
          </p:txBody>
        </p:sp>
      </p:grpSp>
      <p:sp>
        <p:nvSpPr>
          <p:cNvPr id="3" name="Rectangle: Rounded Corners 2">
            <a:extLst>
              <a:ext uri="{FF2B5EF4-FFF2-40B4-BE49-F238E27FC236}">
                <a16:creationId xmlns:a16="http://schemas.microsoft.com/office/drawing/2014/main" id="{887BD16D-F6DE-BF03-D6C7-6C4717ED9A91}"/>
              </a:ext>
            </a:extLst>
          </p:cNvPr>
          <p:cNvSpPr/>
          <p:nvPr/>
        </p:nvSpPr>
        <p:spPr>
          <a:xfrm>
            <a:off x="9328147" y="2521974"/>
            <a:ext cx="4508615" cy="4148078"/>
          </a:xfrm>
          <a:prstGeom prst="roundRect">
            <a:avLst>
              <a:gd name="adj" fmla="val 5362"/>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0C0F1D90-6C28-65BF-29EC-33A7A5B8CC31}"/>
              </a:ext>
            </a:extLst>
          </p:cNvPr>
          <p:cNvPicPr>
            <a:picLocks noChangeAspect="1"/>
          </p:cNvPicPr>
          <p:nvPr/>
        </p:nvPicPr>
        <p:blipFill>
          <a:blip r:embed="rId4"/>
          <a:stretch>
            <a:fillRect/>
          </a:stretch>
        </p:blipFill>
        <p:spPr>
          <a:xfrm>
            <a:off x="9473784" y="2777134"/>
            <a:ext cx="4212236" cy="3530933"/>
          </a:xfrm>
          <a:prstGeom prst="rect">
            <a:avLst/>
          </a:prstGeom>
        </p:spPr>
      </p:pic>
    </p:spTree>
    <p:extLst>
      <p:ext uri="{BB962C8B-B14F-4D97-AF65-F5344CB8AC3E}">
        <p14:creationId xmlns:p14="http://schemas.microsoft.com/office/powerpoint/2010/main" val="11842948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t>Types of Segregation or Segmentation</a:t>
            </a:r>
            <a:endParaRPr/>
          </a:p>
        </p:txBody>
      </p:sp>
      <p:pic>
        <p:nvPicPr>
          <p:cNvPr id="247" name="Google Shape;247;p55"/>
          <p:cNvPicPr preferRelativeResize="0"/>
          <p:nvPr/>
        </p:nvPicPr>
        <p:blipFill>
          <a:blip r:embed="rId3">
            <a:alphaModFix/>
          </a:blip>
          <a:stretch>
            <a:fillRect/>
          </a:stretch>
        </p:blipFill>
        <p:spPr>
          <a:xfrm>
            <a:off x="4008353" y="760639"/>
            <a:ext cx="8316000" cy="365760"/>
          </a:xfrm>
          <a:prstGeom prst="rect">
            <a:avLst/>
          </a:prstGeom>
          <a:noFill/>
          <a:ln>
            <a:noFill/>
          </a:ln>
        </p:spPr>
      </p:pic>
      <p:grpSp>
        <p:nvGrpSpPr>
          <p:cNvPr id="249" name="Google Shape;249;p55"/>
          <p:cNvGrpSpPr/>
          <p:nvPr/>
        </p:nvGrpSpPr>
        <p:grpSpPr>
          <a:xfrm>
            <a:off x="5544883" y="2337073"/>
            <a:ext cx="5240517" cy="4005301"/>
            <a:chOff x="7423020" y="3676338"/>
            <a:chExt cx="3410787" cy="2604261"/>
          </a:xfrm>
        </p:grpSpPr>
        <p:sp>
          <p:nvSpPr>
            <p:cNvPr id="250" name="Google Shape;250;p55"/>
            <p:cNvSpPr/>
            <p:nvPr/>
          </p:nvSpPr>
          <p:spPr>
            <a:xfrm>
              <a:off x="8004969" y="3800709"/>
              <a:ext cx="2278063" cy="2276475"/>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1" name="Google Shape;251;p55"/>
            <p:cNvSpPr/>
            <p:nvPr/>
          </p:nvSpPr>
          <p:spPr>
            <a:xfrm>
              <a:off x="8249444" y="4045184"/>
              <a:ext cx="273050" cy="273050"/>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w="28575" cap="flat" cmpd="sng">
              <a:solidFill>
                <a:srgbClr val="DDEAF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2" name="Google Shape;252;p55"/>
            <p:cNvSpPr/>
            <p:nvPr/>
          </p:nvSpPr>
          <p:spPr>
            <a:xfrm>
              <a:off x="8249444" y="5559659"/>
              <a:ext cx="273050" cy="273050"/>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w="28575" cap="flat" cmpd="sng">
              <a:solidFill>
                <a:srgbClr val="FFF2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3" name="Google Shape;253;p55"/>
            <p:cNvSpPr/>
            <p:nvPr/>
          </p:nvSpPr>
          <p:spPr>
            <a:xfrm>
              <a:off x="9765506" y="5559659"/>
              <a:ext cx="273050" cy="273050"/>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w="28575" cap="flat" cmpd="sng">
              <a:solidFill>
                <a:srgbClr val="EDEDE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4" name="Google Shape;254;p55"/>
            <p:cNvSpPr/>
            <p:nvPr/>
          </p:nvSpPr>
          <p:spPr>
            <a:xfrm>
              <a:off x="9765506" y="4045184"/>
              <a:ext cx="273050" cy="273050"/>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w="28575" cap="flat" cmpd="sng">
              <a:solidFill>
                <a:srgbClr val="FBE4D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5" name="Google Shape;255;p55"/>
            <p:cNvSpPr/>
            <p:nvPr/>
          </p:nvSpPr>
          <p:spPr>
            <a:xfrm>
              <a:off x="7423020" y="370732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6" name="Google Shape;256;p55"/>
            <p:cNvSpPr/>
            <p:nvPr/>
          </p:nvSpPr>
          <p:spPr>
            <a:xfrm flipH="1">
              <a:off x="10010847" y="367633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7" name="Google Shape;257;p55"/>
            <p:cNvSpPr/>
            <p:nvPr/>
          </p:nvSpPr>
          <p:spPr>
            <a:xfrm rot="10800000" flipH="1">
              <a:off x="7450729" y="5898507"/>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8" name="Google Shape;258;p55"/>
            <p:cNvSpPr/>
            <p:nvPr/>
          </p:nvSpPr>
          <p:spPr>
            <a:xfrm rot="10800000">
              <a:off x="10010847" y="5819463"/>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grpSp>
      <p:sp>
        <p:nvSpPr>
          <p:cNvPr id="259" name="Google Shape;259;p55"/>
          <p:cNvSpPr txBox="1"/>
          <p:nvPr/>
        </p:nvSpPr>
        <p:spPr>
          <a:xfrm>
            <a:off x="3802040" y="2225687"/>
            <a:ext cx="1688346"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Physical separation</a:t>
            </a:r>
            <a:endParaRPr sz="1400" b="0" i="0" u="none" strike="noStrike" cap="none">
              <a:solidFill>
                <a:srgbClr val="000000"/>
              </a:solidFill>
              <a:latin typeface="Arial"/>
              <a:ea typeface="Arial"/>
              <a:cs typeface="Arial"/>
              <a:sym typeface="Arial"/>
            </a:endParaRPr>
          </a:p>
        </p:txBody>
      </p:sp>
      <p:sp>
        <p:nvSpPr>
          <p:cNvPr id="260" name="Google Shape;260;p55"/>
          <p:cNvSpPr txBox="1"/>
          <p:nvPr/>
        </p:nvSpPr>
        <p:spPr>
          <a:xfrm>
            <a:off x="2556707" y="5910288"/>
            <a:ext cx="2992652"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Logical (Virtual local area network</a:t>
            </a:r>
            <a:r>
              <a:rPr lang="en-US" sz="2200">
                <a:solidFill>
                  <a:srgbClr val="404040"/>
                </a:solidFill>
                <a:latin typeface="Open Sans"/>
                <a:ea typeface="Open Sans"/>
                <a:cs typeface="Open Sans"/>
                <a:sym typeface="Open Sans"/>
              </a:rPr>
              <a:t> - </a:t>
            </a:r>
            <a:r>
              <a:rPr lang="en-US" sz="2200" b="0" i="0" u="none" strike="noStrike" cap="none">
                <a:solidFill>
                  <a:srgbClr val="404040"/>
                </a:solidFill>
                <a:latin typeface="Open Sans"/>
                <a:ea typeface="Open Sans"/>
                <a:cs typeface="Open Sans"/>
                <a:sym typeface="Open Sans"/>
              </a:rPr>
              <a:t>VLAN)</a:t>
            </a:r>
            <a:endParaRPr sz="1400" b="0" i="0" u="none" strike="noStrike" cap="none">
              <a:solidFill>
                <a:srgbClr val="000000"/>
              </a:solidFill>
              <a:latin typeface="Arial"/>
              <a:ea typeface="Arial"/>
              <a:cs typeface="Arial"/>
              <a:sym typeface="Arial"/>
            </a:endParaRPr>
          </a:p>
        </p:txBody>
      </p:sp>
      <p:sp>
        <p:nvSpPr>
          <p:cNvPr id="261" name="Google Shape;261;p55"/>
          <p:cNvSpPr txBox="1"/>
          <p:nvPr/>
        </p:nvSpPr>
        <p:spPr>
          <a:xfrm>
            <a:off x="10861604" y="6038116"/>
            <a:ext cx="1926261"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Virtualization</a:t>
            </a:r>
            <a:endParaRPr sz="1400" b="0" i="0" u="none" strike="noStrike" cap="none">
              <a:solidFill>
                <a:srgbClr val="000000"/>
              </a:solidFill>
              <a:latin typeface="Arial"/>
              <a:ea typeface="Arial"/>
              <a:cs typeface="Arial"/>
              <a:sym typeface="Arial"/>
            </a:endParaRPr>
          </a:p>
        </p:txBody>
      </p:sp>
      <p:sp>
        <p:nvSpPr>
          <p:cNvPr id="262" name="Google Shape;262;p55"/>
          <p:cNvSpPr txBox="1"/>
          <p:nvPr/>
        </p:nvSpPr>
        <p:spPr>
          <a:xfrm>
            <a:off x="10861605" y="2174887"/>
            <a:ext cx="1688400"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Air gaps</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9B2E7DE-9B31-E147-BFDD-B700BA4342BA}"/>
              </a:ext>
            </a:extLst>
          </p:cNvPr>
          <p:cNvPicPr>
            <a:picLocks noChangeAspect="1"/>
          </p:cNvPicPr>
          <p:nvPr/>
        </p:nvPicPr>
        <p:blipFill>
          <a:blip r:embed="rId4"/>
          <a:stretch>
            <a:fillRect/>
          </a:stretch>
        </p:blipFill>
        <p:spPr>
          <a:xfrm>
            <a:off x="7632785" y="3642613"/>
            <a:ext cx="1112616" cy="1272650"/>
          </a:xfrm>
          <a:prstGeom prst="rect">
            <a:avLst/>
          </a:prstGeom>
        </p:spPr>
      </p:pic>
    </p:spTree>
    <p:extLst>
      <p:ext uri="{BB962C8B-B14F-4D97-AF65-F5344CB8AC3E}">
        <p14:creationId xmlns:p14="http://schemas.microsoft.com/office/powerpoint/2010/main" val="18100725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Types of Segregation or Segmentation</a:t>
            </a:r>
            <a:endParaRPr>
              <a:latin typeface="Open Sans"/>
              <a:ea typeface="Open Sans"/>
              <a:cs typeface="Open Sans"/>
              <a:sym typeface="Open Sans"/>
            </a:endParaRPr>
          </a:p>
        </p:txBody>
      </p:sp>
      <p:grpSp>
        <p:nvGrpSpPr>
          <p:cNvPr id="5" name="Group 4">
            <a:extLst>
              <a:ext uri="{FF2B5EF4-FFF2-40B4-BE49-F238E27FC236}">
                <a16:creationId xmlns:a16="http://schemas.microsoft.com/office/drawing/2014/main" id="{4B67A49F-FA55-5645-38D3-6802384A7701}"/>
              </a:ext>
            </a:extLst>
          </p:cNvPr>
          <p:cNvGrpSpPr/>
          <p:nvPr/>
        </p:nvGrpSpPr>
        <p:grpSpPr>
          <a:xfrm>
            <a:off x="637381" y="1528220"/>
            <a:ext cx="7107240" cy="6192188"/>
            <a:chOff x="1165594" y="1528220"/>
            <a:chExt cx="7107240" cy="6192188"/>
          </a:xfrm>
        </p:grpSpPr>
        <p:grpSp>
          <p:nvGrpSpPr>
            <p:cNvPr id="4" name="Group 3">
              <a:extLst>
                <a:ext uri="{FF2B5EF4-FFF2-40B4-BE49-F238E27FC236}">
                  <a16:creationId xmlns:a16="http://schemas.microsoft.com/office/drawing/2014/main" id="{F83F8685-99CF-56FF-CD03-13A908984FBB}"/>
                </a:ext>
              </a:extLst>
            </p:cNvPr>
            <p:cNvGrpSpPr/>
            <p:nvPr/>
          </p:nvGrpSpPr>
          <p:grpSpPr>
            <a:xfrm>
              <a:off x="1165594" y="1528220"/>
              <a:ext cx="7107240" cy="6192188"/>
              <a:chOff x="1186207" y="2461551"/>
              <a:chExt cx="7107240" cy="6192188"/>
            </a:xfrm>
          </p:grpSpPr>
          <p:sp>
            <p:nvSpPr>
              <p:cNvPr id="23" name="Google Shape;562;p4">
                <a:extLst>
                  <a:ext uri="{FF2B5EF4-FFF2-40B4-BE49-F238E27FC236}">
                    <a16:creationId xmlns:a16="http://schemas.microsoft.com/office/drawing/2014/main" id="{93E6A2E0-6F82-4065-846B-1DF7B878114F}"/>
                  </a:ext>
                </a:extLst>
              </p:cNvPr>
              <p:cNvSpPr/>
              <p:nvPr/>
            </p:nvSpPr>
            <p:spPr>
              <a:xfrm>
                <a:off x="1280050" y="3418163"/>
                <a:ext cx="7013394" cy="5235576"/>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24" name="Google Shape;563;p4">
                <a:extLst>
                  <a:ext uri="{FF2B5EF4-FFF2-40B4-BE49-F238E27FC236}">
                    <a16:creationId xmlns:a16="http://schemas.microsoft.com/office/drawing/2014/main" id="{200CC0CF-B7BD-43A7-8DCC-4E0776D9AD21}"/>
                  </a:ext>
                </a:extLst>
              </p:cNvPr>
              <p:cNvGrpSpPr/>
              <p:nvPr/>
            </p:nvGrpSpPr>
            <p:grpSpPr>
              <a:xfrm>
                <a:off x="1186207" y="2461551"/>
                <a:ext cx="7107240" cy="1008150"/>
                <a:chOff x="4463209" y="2458771"/>
                <a:chExt cx="3484585" cy="628076"/>
              </a:xfrm>
              <a:solidFill>
                <a:srgbClr val="798AA9"/>
              </a:solidFill>
            </p:grpSpPr>
            <p:sp>
              <p:nvSpPr>
                <p:cNvPr id="25" name="Google Shape;564;p4">
                  <a:extLst>
                    <a:ext uri="{FF2B5EF4-FFF2-40B4-BE49-F238E27FC236}">
                      <a16:creationId xmlns:a16="http://schemas.microsoft.com/office/drawing/2014/main" id="{8A2EA2E1-010D-47E1-BAFB-BFA875128B4B}"/>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26" name="Google Shape;565;p4">
                  <a:extLst>
                    <a:ext uri="{FF2B5EF4-FFF2-40B4-BE49-F238E27FC236}">
                      <a16:creationId xmlns:a16="http://schemas.microsoft.com/office/drawing/2014/main" id="{BF00C4EE-ECE3-4989-8CAC-1CFFB7C4ADC9}"/>
                    </a:ext>
                  </a:extLst>
                </p:cNvPr>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27" name="Google Shape;566;p4">
                  <a:extLst>
                    <a:ext uri="{FF2B5EF4-FFF2-40B4-BE49-F238E27FC236}">
                      <a16:creationId xmlns:a16="http://schemas.microsoft.com/office/drawing/2014/main" id="{FD7C1F8E-BDC9-4C96-B18E-0C9455972749}"/>
                    </a:ext>
                  </a:extLst>
                </p:cNvPr>
                <p:cNvSpPr/>
                <p:nvPr/>
              </p:nvSpPr>
              <p:spPr>
                <a:xfrm>
                  <a:off x="4463209" y="2458771"/>
                  <a:ext cx="3484585" cy="628076"/>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lvl="0" algn="ctr">
                    <a:lnSpc>
                      <a:spcPct val="115000"/>
                    </a:lnSpc>
                    <a:buSzPts val="2200"/>
                  </a:pPr>
                  <a:r>
                    <a:rPr lang="en-US" sz="2200" b="1">
                      <a:solidFill>
                        <a:schemeClr val="bg1"/>
                      </a:solidFill>
                      <a:latin typeface="Open Sans" pitchFamily="2" charset="0"/>
                      <a:ea typeface="Open Sans SemiBold"/>
                      <a:cs typeface="Open Sans SemiBold"/>
                      <a:sym typeface="Open Sans SemiBold"/>
                    </a:rPr>
                    <a:t>Physical separation</a:t>
                  </a:r>
                </a:p>
              </p:txBody>
            </p:sp>
          </p:grpSp>
        </p:grpSp>
        <p:sp>
          <p:nvSpPr>
            <p:cNvPr id="33" name="Google Shape;572;p4">
              <a:extLst>
                <a:ext uri="{FF2B5EF4-FFF2-40B4-BE49-F238E27FC236}">
                  <a16:creationId xmlns:a16="http://schemas.microsoft.com/office/drawing/2014/main" id="{9C3A3C6E-08AD-4942-B588-3D9DAAAF7708}"/>
                </a:ext>
              </a:extLst>
            </p:cNvPr>
            <p:cNvSpPr txBox="1"/>
            <p:nvPr/>
          </p:nvSpPr>
          <p:spPr>
            <a:xfrm>
              <a:off x="1348552" y="2702594"/>
              <a:ext cx="6741320" cy="4713558"/>
            </a:xfrm>
            <a:prstGeom prst="rect">
              <a:avLst/>
            </a:prstGeom>
            <a:noFill/>
            <a:ln>
              <a:noFill/>
            </a:ln>
          </p:spPr>
          <p:txBody>
            <a:bodyPr spcFirstLastPara="1" wrap="square" lIns="91425" tIns="45700" rIns="91425" bIns="45700" anchor="ctr" anchorCtr="0">
              <a:spAutoFit/>
            </a:bodyPr>
            <a:lstStyle/>
            <a:p>
              <a:pPr lvl="1">
                <a:buSzPts val="2200"/>
              </a:pPr>
              <a:endParaRPr lang="en-US" sz="2200">
                <a:solidFill>
                  <a:srgbClr val="3F3F3F"/>
                </a:solidFill>
                <a:latin typeface="Open Sans"/>
                <a:ea typeface="Open Sans"/>
                <a:cs typeface="Open Sans"/>
                <a:sym typeface="Calibri"/>
              </a:endParaRPr>
            </a:p>
            <a:p>
              <a:pPr marL="342900" lvl="1" indent="-342900">
                <a:lnSpc>
                  <a:spcPct val="115000"/>
                </a:lnSpc>
                <a:buSzPts val="2200"/>
                <a:buFont typeface="Arial" panose="020B0604020202020204" pitchFamily="34" charset="0"/>
                <a:buChar char="•"/>
              </a:pPr>
              <a:r>
                <a:rPr lang="en-US" sz="2200">
                  <a:solidFill>
                    <a:srgbClr val="404040"/>
                  </a:solidFill>
                  <a:latin typeface="Open Sans" pitchFamily="2" charset="0"/>
                  <a:ea typeface="Open Sans"/>
                  <a:cs typeface="Open Sans"/>
                  <a:sym typeface="Calibri"/>
                </a:rPr>
                <a:t>Separate physical equipment handles different classes of traffic, including separate switches, routers, and cables.</a:t>
              </a:r>
            </a:p>
            <a:p>
              <a:pPr marL="342900" lvl="1" indent="-342900">
                <a:lnSpc>
                  <a:spcPct val="115000"/>
                </a:lnSpc>
                <a:buSzPts val="2200"/>
                <a:buFont typeface="Arial" panose="020B0604020202020204" pitchFamily="34" charset="0"/>
                <a:buChar char="•"/>
              </a:pPr>
              <a:endParaRPr lang="en-US" sz="2200">
                <a:solidFill>
                  <a:srgbClr val="404040"/>
                </a:solidFill>
                <a:latin typeface="Open Sans" pitchFamily="2" charset="0"/>
                <a:ea typeface="Open Sans"/>
                <a:cs typeface="Open Sans"/>
                <a:sym typeface="Calibri"/>
              </a:endParaRPr>
            </a:p>
            <a:p>
              <a:pPr marL="342900" lvl="1" indent="-342900">
                <a:lnSpc>
                  <a:spcPct val="115000"/>
                </a:lnSpc>
                <a:buSzPts val="2200"/>
                <a:buFont typeface="Arial" panose="020B0604020202020204" pitchFamily="34" charset="0"/>
                <a:buChar char="•"/>
              </a:pPr>
              <a:r>
                <a:rPr lang="en-US" sz="2200">
                  <a:solidFill>
                    <a:srgbClr val="404040"/>
                  </a:solidFill>
                  <a:latin typeface="Open Sans" pitchFamily="2" charset="0"/>
                  <a:ea typeface="Open Sans"/>
                  <a:cs typeface="Open Sans"/>
                  <a:sym typeface="Calibri"/>
                </a:rPr>
                <a:t>This is the most secure method of separating traffic, but also the most expensive.</a:t>
              </a:r>
            </a:p>
            <a:p>
              <a:pPr marL="342900" lvl="1" indent="-342900">
                <a:lnSpc>
                  <a:spcPct val="115000"/>
                </a:lnSpc>
                <a:buSzPts val="2200"/>
                <a:buFont typeface="Arial" panose="020B0604020202020204" pitchFamily="34" charset="0"/>
                <a:buChar char="•"/>
              </a:pPr>
              <a:endParaRPr lang="en-US" sz="2200">
                <a:solidFill>
                  <a:srgbClr val="404040"/>
                </a:solidFill>
                <a:latin typeface="Open Sans" pitchFamily="2" charset="0"/>
                <a:ea typeface="Open Sans"/>
                <a:cs typeface="Open Sans"/>
                <a:sym typeface="Calibri"/>
              </a:endParaRPr>
            </a:p>
            <a:p>
              <a:pPr marL="342900" lvl="1" indent="-342900">
                <a:lnSpc>
                  <a:spcPct val="115000"/>
                </a:lnSpc>
                <a:buSzPts val="2200"/>
                <a:buFont typeface="Arial" panose="020B0604020202020204" pitchFamily="34" charset="0"/>
                <a:buChar char="•"/>
              </a:pPr>
              <a:r>
                <a:rPr lang="en-US" sz="2200">
                  <a:solidFill>
                    <a:srgbClr val="404040"/>
                  </a:solidFill>
                  <a:latin typeface="Open Sans" pitchFamily="2" charset="0"/>
                  <a:ea typeface="Open Sans"/>
                  <a:cs typeface="Open Sans"/>
                  <a:sym typeface="Calibri"/>
                </a:rPr>
                <a:t>Organizations commonly have separate physical paths in the outermost sections of the network where connections to the Internet are made. </a:t>
              </a:r>
            </a:p>
          </p:txBody>
        </p:sp>
      </p:grpSp>
      <p:grpSp>
        <p:nvGrpSpPr>
          <p:cNvPr id="10" name="Group 9">
            <a:extLst>
              <a:ext uri="{FF2B5EF4-FFF2-40B4-BE49-F238E27FC236}">
                <a16:creationId xmlns:a16="http://schemas.microsoft.com/office/drawing/2014/main" id="{248754CE-E978-4379-9CCA-E3B767ABCA02}"/>
              </a:ext>
            </a:extLst>
          </p:cNvPr>
          <p:cNvGrpSpPr/>
          <p:nvPr/>
        </p:nvGrpSpPr>
        <p:grpSpPr>
          <a:xfrm>
            <a:off x="8511383" y="1528214"/>
            <a:ext cx="6448142" cy="6192192"/>
            <a:chOff x="8695944" y="3233161"/>
            <a:chExt cx="6448142" cy="3472440"/>
          </a:xfrm>
        </p:grpSpPr>
        <p:sp>
          <p:nvSpPr>
            <p:cNvPr id="28" name="Google Shape;567;p4">
              <a:extLst>
                <a:ext uri="{FF2B5EF4-FFF2-40B4-BE49-F238E27FC236}">
                  <a16:creationId xmlns:a16="http://schemas.microsoft.com/office/drawing/2014/main" id="{D66E9123-0365-4874-857A-3DE26E38DF77}"/>
                </a:ext>
              </a:extLst>
            </p:cNvPr>
            <p:cNvSpPr/>
            <p:nvPr/>
          </p:nvSpPr>
          <p:spPr>
            <a:xfrm>
              <a:off x="8695944" y="3766019"/>
              <a:ext cx="6448141" cy="2939582"/>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29" name="Google Shape;568;p4">
              <a:extLst>
                <a:ext uri="{FF2B5EF4-FFF2-40B4-BE49-F238E27FC236}">
                  <a16:creationId xmlns:a16="http://schemas.microsoft.com/office/drawing/2014/main" id="{AD5DE61B-8964-46B6-868C-2851D0A0FD9D}"/>
                </a:ext>
              </a:extLst>
            </p:cNvPr>
            <p:cNvGrpSpPr/>
            <p:nvPr/>
          </p:nvGrpSpPr>
          <p:grpSpPr>
            <a:xfrm>
              <a:off x="8695945" y="3233161"/>
              <a:ext cx="6448140" cy="634268"/>
              <a:chOff x="4414848" y="2506507"/>
              <a:chExt cx="3405477" cy="579661"/>
            </a:xfrm>
          </p:grpSpPr>
          <p:sp>
            <p:nvSpPr>
              <p:cNvPr id="31" name="Google Shape;570;p4">
                <a:extLst>
                  <a:ext uri="{FF2B5EF4-FFF2-40B4-BE49-F238E27FC236}">
                    <a16:creationId xmlns:a16="http://schemas.microsoft.com/office/drawing/2014/main" id="{273E6C47-CC2A-4A81-BF19-286A7F482E7E}"/>
                  </a:ext>
                </a:extLst>
              </p:cNvPr>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32" name="Google Shape;571;p4">
                <a:extLst>
                  <a:ext uri="{FF2B5EF4-FFF2-40B4-BE49-F238E27FC236}">
                    <a16:creationId xmlns:a16="http://schemas.microsoft.com/office/drawing/2014/main" id="{FC96AA02-7B76-43E4-995B-266C010F141F}"/>
                  </a:ext>
                </a:extLst>
              </p:cNvPr>
              <p:cNvSpPr/>
              <p:nvPr/>
            </p:nvSpPr>
            <p:spPr>
              <a:xfrm>
                <a:off x="4414848" y="2506507"/>
                <a:ext cx="3405477" cy="516115"/>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lvl="0" algn="ctr">
                  <a:lnSpc>
                    <a:spcPct val="115000"/>
                  </a:lnSpc>
                  <a:buSzPts val="2200"/>
                </a:pPr>
                <a:r>
                  <a:rPr lang="en-US" sz="2200" b="1">
                    <a:solidFill>
                      <a:schemeClr val="bg1"/>
                    </a:solidFill>
                    <a:latin typeface="Open Sans" pitchFamily="2" charset="0"/>
                    <a:ea typeface="Open Sans SemiBold"/>
                    <a:cs typeface="Open Sans SemiBold"/>
                    <a:sym typeface="Open Sans SemiBold"/>
                  </a:rPr>
                  <a:t>Virtualization</a:t>
                </a:r>
              </a:p>
            </p:txBody>
          </p:sp>
        </p:grpSp>
        <p:sp>
          <p:nvSpPr>
            <p:cNvPr id="34" name="Google Shape;575;p4">
              <a:extLst>
                <a:ext uri="{FF2B5EF4-FFF2-40B4-BE49-F238E27FC236}">
                  <a16:creationId xmlns:a16="http://schemas.microsoft.com/office/drawing/2014/main" id="{D62CAB9D-4F3F-475E-8BC9-9E2BF32B1143}"/>
                </a:ext>
              </a:extLst>
            </p:cNvPr>
            <p:cNvSpPr txBox="1"/>
            <p:nvPr/>
          </p:nvSpPr>
          <p:spPr>
            <a:xfrm>
              <a:off x="8794508" y="3881118"/>
              <a:ext cx="6349578" cy="2671734"/>
            </a:xfrm>
            <a:prstGeom prst="rect">
              <a:avLst/>
            </a:prstGeom>
            <a:noFill/>
            <a:ln>
              <a:noFill/>
            </a:ln>
          </p:spPr>
          <p:txBody>
            <a:bodyPr spcFirstLastPara="1" wrap="square" lIns="91425" tIns="45700" rIns="91425" bIns="45700" anchor="ctr" anchorCtr="0">
              <a:spAutoFit/>
            </a:bodyPr>
            <a:lstStyle/>
            <a:p>
              <a:pPr marL="342900" lvl="1" indent="-342900">
                <a:lnSpc>
                  <a:spcPct val="115000"/>
                </a:lnSpc>
                <a:buSzPts val="2200"/>
                <a:buFont typeface="Arial" panose="020B0604020202020204" pitchFamily="34" charset="0"/>
                <a:buChar char="•"/>
              </a:pPr>
              <a:r>
                <a:rPr lang="en-US" sz="2200">
                  <a:solidFill>
                    <a:srgbClr val="404040"/>
                  </a:solidFill>
                  <a:latin typeface="Open Sans" pitchFamily="2" charset="0"/>
                  <a:ea typeface="Open Sans"/>
                  <a:cs typeface="Open Sans"/>
                  <a:sym typeface="Calibri"/>
                </a:rPr>
                <a:t>Virtualization offers server isolation logically while still enabling physical hosting. </a:t>
              </a:r>
            </a:p>
            <a:p>
              <a:pPr marL="342900" lvl="1" indent="-342900">
                <a:lnSpc>
                  <a:spcPct val="115000"/>
                </a:lnSpc>
                <a:buSzPts val="2200"/>
                <a:buFont typeface="Arial" panose="020B0604020202020204" pitchFamily="34" charset="0"/>
                <a:buChar char="•"/>
              </a:pPr>
              <a:endParaRPr lang="en-US" sz="2200">
                <a:solidFill>
                  <a:srgbClr val="404040"/>
                </a:solidFill>
                <a:latin typeface="Open Sans" pitchFamily="2" charset="0"/>
                <a:ea typeface="Open Sans"/>
                <a:cs typeface="Open Sans"/>
                <a:sym typeface="Calibri"/>
              </a:endParaRPr>
            </a:p>
            <a:p>
              <a:pPr marL="342900" lvl="1" indent="-342900">
                <a:lnSpc>
                  <a:spcPct val="115000"/>
                </a:lnSpc>
                <a:buSzPts val="2200"/>
                <a:buFont typeface="Arial" panose="020B0604020202020204" pitchFamily="34" charset="0"/>
                <a:buChar char="•"/>
              </a:pPr>
              <a:r>
                <a:rPr lang="en-US" sz="2200">
                  <a:solidFill>
                    <a:srgbClr val="404040"/>
                  </a:solidFill>
                  <a:latin typeface="Open Sans" pitchFamily="2" charset="0"/>
                  <a:ea typeface="Open Sans"/>
                  <a:cs typeface="Open Sans"/>
                  <a:sym typeface="Calibri"/>
                </a:rPr>
                <a:t>Virtual machines enable the running of multiple servers on a single piece of hardware, maximizing enterprise machine utilization.</a:t>
              </a:r>
            </a:p>
            <a:p>
              <a:pPr marL="342900" lvl="1" indent="-342900">
                <a:lnSpc>
                  <a:spcPct val="115000"/>
                </a:lnSpc>
                <a:buSzPts val="2200"/>
                <a:buFont typeface="Arial" panose="020B0604020202020204" pitchFamily="34" charset="0"/>
                <a:buChar char="•"/>
              </a:pPr>
              <a:endParaRPr lang="en-US" sz="2200">
                <a:solidFill>
                  <a:srgbClr val="404040"/>
                </a:solidFill>
                <a:latin typeface="Open Sans" pitchFamily="2" charset="0"/>
                <a:ea typeface="Open Sans"/>
                <a:cs typeface="Open Sans"/>
                <a:sym typeface="Calibri"/>
              </a:endParaRPr>
            </a:p>
            <a:p>
              <a:pPr marL="342900" lvl="1" indent="-342900">
                <a:lnSpc>
                  <a:spcPct val="115000"/>
                </a:lnSpc>
                <a:buSzPts val="2200"/>
                <a:buFont typeface="Arial" panose="020B0604020202020204" pitchFamily="34" charset="0"/>
                <a:buChar char="•"/>
              </a:pPr>
              <a:r>
                <a:rPr lang="en-US" sz="2200">
                  <a:solidFill>
                    <a:srgbClr val="404040"/>
                  </a:solidFill>
                  <a:latin typeface="Open Sans" pitchFamily="2" charset="0"/>
                  <a:ea typeface="Open Sans"/>
                  <a:cs typeface="Open Sans"/>
                  <a:sym typeface="Calibri"/>
                </a:rPr>
                <a:t>By definition, a virtual machine provides a certain level of isolation from the underlying hardware, operating through a hypervisor layer. </a:t>
              </a:r>
            </a:p>
          </p:txBody>
        </p:sp>
      </p:grpSp>
      <p:sp>
        <p:nvSpPr>
          <p:cNvPr id="3" name="Brandline_LVC">
            <a:extLst>
              <a:ext uri="{FF2B5EF4-FFF2-40B4-BE49-F238E27FC236}">
                <a16:creationId xmlns:a16="http://schemas.microsoft.com/office/drawing/2014/main" id="{9A845048-674F-2F28-395D-0C812D55B70C}"/>
              </a:ext>
            </a:extLst>
          </p:cNvPr>
          <p:cNvSpPr/>
          <p:nvPr/>
        </p:nvSpPr>
        <p:spPr>
          <a:xfrm>
            <a:off x="4191000" y="816324"/>
            <a:ext cx="78780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10414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t>Types of Segregation or Segmentation</a:t>
            </a:r>
            <a:endParaRPr>
              <a:latin typeface="Open Sans"/>
              <a:ea typeface="Open Sans"/>
              <a:cs typeface="Open Sans"/>
              <a:sym typeface="Open Sans"/>
            </a:endParaRPr>
          </a:p>
        </p:txBody>
      </p:sp>
      <p:sp>
        <p:nvSpPr>
          <p:cNvPr id="23" name="Google Shape;562;p4">
            <a:extLst>
              <a:ext uri="{FF2B5EF4-FFF2-40B4-BE49-F238E27FC236}">
                <a16:creationId xmlns:a16="http://schemas.microsoft.com/office/drawing/2014/main" id="{93E6A2E0-6F82-4065-846B-1DF7B878114F}"/>
              </a:ext>
            </a:extLst>
          </p:cNvPr>
          <p:cNvSpPr/>
          <p:nvPr/>
        </p:nvSpPr>
        <p:spPr>
          <a:xfrm>
            <a:off x="766043" y="2483465"/>
            <a:ext cx="7223936" cy="6128324"/>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25" name="Google Shape;564;p4">
            <a:extLst>
              <a:ext uri="{FF2B5EF4-FFF2-40B4-BE49-F238E27FC236}">
                <a16:creationId xmlns:a16="http://schemas.microsoft.com/office/drawing/2014/main" id="{8A2EA2E1-010D-47E1-BAFB-BFA875128B4B}"/>
              </a:ext>
            </a:extLst>
          </p:cNvPr>
          <p:cNvSpPr/>
          <p:nvPr/>
        </p:nvSpPr>
        <p:spPr>
          <a:xfrm>
            <a:off x="761027" y="2371262"/>
            <a:ext cx="6658019" cy="16265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26" name="Google Shape;565;p4">
            <a:extLst>
              <a:ext uri="{FF2B5EF4-FFF2-40B4-BE49-F238E27FC236}">
                <a16:creationId xmlns:a16="http://schemas.microsoft.com/office/drawing/2014/main" id="{BF00C4EE-ECE3-4989-8CAC-1CFFB7C4ADC9}"/>
              </a:ext>
            </a:extLst>
          </p:cNvPr>
          <p:cNvSpPr/>
          <p:nvPr/>
        </p:nvSpPr>
        <p:spPr>
          <a:xfrm>
            <a:off x="1035201" y="2371262"/>
            <a:ext cx="6190600" cy="16265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27" name="Google Shape;566;p4">
            <a:extLst>
              <a:ext uri="{FF2B5EF4-FFF2-40B4-BE49-F238E27FC236}">
                <a16:creationId xmlns:a16="http://schemas.microsoft.com/office/drawing/2014/main" id="{FD7C1F8E-BDC9-4C96-B18E-0C9455972749}"/>
              </a:ext>
            </a:extLst>
          </p:cNvPr>
          <p:cNvSpPr/>
          <p:nvPr/>
        </p:nvSpPr>
        <p:spPr>
          <a:xfrm>
            <a:off x="669382" y="1526854"/>
            <a:ext cx="7320598" cy="1008150"/>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lvl="0" algn="ctr">
              <a:lnSpc>
                <a:spcPct val="115000"/>
              </a:lnSpc>
              <a:buSzPts val="2200"/>
            </a:pPr>
            <a:r>
              <a:rPr lang="en-US" sz="2200" b="1">
                <a:solidFill>
                  <a:schemeClr val="bg1"/>
                </a:solidFill>
                <a:latin typeface="Open Sans" pitchFamily="2" charset="0"/>
                <a:ea typeface="Open Sans SemiBold"/>
                <a:cs typeface="Open Sans SemiBold"/>
                <a:sym typeface="Open Sans SemiBold"/>
              </a:rPr>
              <a:t>Air gaps</a:t>
            </a:r>
          </a:p>
        </p:txBody>
      </p:sp>
      <p:sp>
        <p:nvSpPr>
          <p:cNvPr id="33" name="Google Shape;572;p4">
            <a:extLst>
              <a:ext uri="{FF2B5EF4-FFF2-40B4-BE49-F238E27FC236}">
                <a16:creationId xmlns:a16="http://schemas.microsoft.com/office/drawing/2014/main" id="{9C3A3C6E-08AD-4942-B588-3D9DAAAF7708}"/>
              </a:ext>
            </a:extLst>
          </p:cNvPr>
          <p:cNvSpPr txBox="1"/>
          <p:nvPr/>
        </p:nvSpPr>
        <p:spPr>
          <a:xfrm>
            <a:off x="1035200" y="2616164"/>
            <a:ext cx="6740179" cy="5046469"/>
          </a:xfrm>
          <a:prstGeom prst="rect">
            <a:avLst/>
          </a:prstGeom>
          <a:noFill/>
          <a:ln>
            <a:noFill/>
          </a:ln>
        </p:spPr>
        <p:txBody>
          <a:bodyPr spcFirstLastPara="1" wrap="square" lIns="91425" tIns="45700" rIns="91425" bIns="45700" anchor="ctr" anchorCtr="0">
            <a:spAutoFit/>
          </a:bodyPr>
          <a:lstStyle/>
          <a:p>
            <a:pPr lvl="1">
              <a:lnSpc>
                <a:spcPct val="115000"/>
              </a:lnSpc>
              <a:buSzPts val="2200"/>
            </a:pPr>
            <a:endParaRPr lang="en-US" sz="2200">
              <a:solidFill>
                <a:srgbClr val="404040"/>
              </a:solidFill>
              <a:latin typeface="Open Sans" pitchFamily="2" charset="0"/>
              <a:ea typeface="Open Sans"/>
              <a:cs typeface="Open Sans"/>
              <a:sym typeface="Calibri"/>
            </a:endParaRPr>
          </a:p>
          <a:p>
            <a:pPr marL="342900" marR="0" lvl="1" indent="-342900" algn="l" rtl="0">
              <a:lnSpc>
                <a:spcPct val="115000"/>
              </a:lnSpc>
              <a:spcBef>
                <a:spcPts val="490"/>
              </a:spcBef>
              <a:spcAft>
                <a:spcPts val="0"/>
              </a:spcAft>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Calibri"/>
              </a:rPr>
              <a:t>An air gap is a term used to describe the absence of any data path between two networks, which are only connected physically by a gap between them.</a:t>
            </a:r>
          </a:p>
          <a:p>
            <a:pPr marR="0" lvl="1" algn="l" rtl="0">
              <a:lnSpc>
                <a:spcPct val="115000"/>
              </a:lnSpc>
              <a:spcBef>
                <a:spcPts val="490"/>
              </a:spcBef>
              <a:spcAft>
                <a:spcPts val="0"/>
              </a:spcAft>
              <a:buClr>
                <a:schemeClr val="dk1"/>
              </a:buClr>
              <a:buSzPts val="1100"/>
            </a:pPr>
            <a:endParaRPr lang="en-US" sz="2200">
              <a:solidFill>
                <a:srgbClr val="404040"/>
              </a:solidFill>
              <a:latin typeface="Open Sans" pitchFamily="2" charset="0"/>
              <a:ea typeface="Open Sans"/>
              <a:cs typeface="Open Sans"/>
              <a:sym typeface="Calibri"/>
            </a:endParaRPr>
          </a:p>
          <a:p>
            <a:pPr marL="342900" marR="0" lvl="1" indent="-342900" algn="l" rtl="0">
              <a:lnSpc>
                <a:spcPct val="115000"/>
              </a:lnSpc>
              <a:spcBef>
                <a:spcPts val="490"/>
              </a:spcBef>
              <a:spcAft>
                <a:spcPts val="0"/>
              </a:spcAft>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Calibri"/>
              </a:rPr>
              <a:t>Physically or logically, there is no direct path between them.</a:t>
            </a:r>
          </a:p>
          <a:p>
            <a:pPr marL="342900" marR="0" lvl="1" indent="-342900" algn="l" rtl="0">
              <a:lnSpc>
                <a:spcPct val="115000"/>
              </a:lnSpc>
              <a:spcBef>
                <a:spcPts val="490"/>
              </a:spcBef>
              <a:spcAft>
                <a:spcPts val="0"/>
              </a:spcAft>
              <a:buClr>
                <a:schemeClr val="dk1"/>
              </a:buClr>
              <a:buSzPts val="1100"/>
              <a:buFont typeface="Arial" panose="020B0604020202020204" pitchFamily="34" charset="0"/>
              <a:buChar char="•"/>
            </a:pPr>
            <a:endParaRPr lang="en-US" sz="2200">
              <a:solidFill>
                <a:srgbClr val="404040"/>
              </a:solidFill>
              <a:latin typeface="Open Sans" pitchFamily="2" charset="0"/>
              <a:ea typeface="Open Sans"/>
              <a:cs typeface="Open Sans"/>
              <a:sym typeface="Calibri"/>
            </a:endParaRPr>
          </a:p>
          <a:p>
            <a:pPr marL="342900" marR="0" lvl="1" indent="-342900" algn="l" rtl="0">
              <a:lnSpc>
                <a:spcPct val="115000"/>
              </a:lnSpc>
              <a:spcBef>
                <a:spcPts val="165"/>
              </a:spcBef>
              <a:spcAft>
                <a:spcPts val="0"/>
              </a:spcAft>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Calibri"/>
              </a:rPr>
              <a:t>It refers to isolating a secure network or computer from all other networks, particularly the Internet, to prevent unauthorized access.</a:t>
            </a:r>
          </a:p>
        </p:txBody>
      </p:sp>
      <p:grpSp>
        <p:nvGrpSpPr>
          <p:cNvPr id="10" name="Group 9">
            <a:extLst>
              <a:ext uri="{FF2B5EF4-FFF2-40B4-BE49-F238E27FC236}">
                <a16:creationId xmlns:a16="http://schemas.microsoft.com/office/drawing/2014/main" id="{248754CE-E978-4379-9CCA-E3B767ABCA02}"/>
              </a:ext>
            </a:extLst>
          </p:cNvPr>
          <p:cNvGrpSpPr/>
          <p:nvPr/>
        </p:nvGrpSpPr>
        <p:grpSpPr>
          <a:xfrm>
            <a:off x="8642265" y="1504147"/>
            <a:ext cx="6704734" cy="7084937"/>
            <a:chOff x="8695944" y="3233161"/>
            <a:chExt cx="6448141" cy="3472440"/>
          </a:xfrm>
        </p:grpSpPr>
        <p:sp>
          <p:nvSpPr>
            <p:cNvPr id="28" name="Google Shape;567;p4">
              <a:extLst>
                <a:ext uri="{FF2B5EF4-FFF2-40B4-BE49-F238E27FC236}">
                  <a16:creationId xmlns:a16="http://schemas.microsoft.com/office/drawing/2014/main" id="{D66E9123-0365-4874-857A-3DE26E38DF77}"/>
                </a:ext>
              </a:extLst>
            </p:cNvPr>
            <p:cNvSpPr/>
            <p:nvPr/>
          </p:nvSpPr>
          <p:spPr>
            <a:xfrm>
              <a:off x="8695944" y="3766019"/>
              <a:ext cx="6448141" cy="2939582"/>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29" name="Google Shape;568;p4">
              <a:extLst>
                <a:ext uri="{FF2B5EF4-FFF2-40B4-BE49-F238E27FC236}">
                  <a16:creationId xmlns:a16="http://schemas.microsoft.com/office/drawing/2014/main" id="{AD5DE61B-8964-46B6-868C-2851D0A0FD9D}"/>
                </a:ext>
              </a:extLst>
            </p:cNvPr>
            <p:cNvGrpSpPr/>
            <p:nvPr/>
          </p:nvGrpSpPr>
          <p:grpSpPr>
            <a:xfrm>
              <a:off x="8695945" y="3233161"/>
              <a:ext cx="6448140" cy="634268"/>
              <a:chOff x="4414848" y="2506507"/>
              <a:chExt cx="3405477" cy="579661"/>
            </a:xfrm>
          </p:grpSpPr>
          <p:sp>
            <p:nvSpPr>
              <p:cNvPr id="31" name="Google Shape;570;p4">
                <a:extLst>
                  <a:ext uri="{FF2B5EF4-FFF2-40B4-BE49-F238E27FC236}">
                    <a16:creationId xmlns:a16="http://schemas.microsoft.com/office/drawing/2014/main" id="{273E6C47-CC2A-4A81-BF19-286A7F482E7E}"/>
                  </a:ext>
                </a:extLst>
              </p:cNvPr>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32" name="Google Shape;571;p4">
                <a:extLst>
                  <a:ext uri="{FF2B5EF4-FFF2-40B4-BE49-F238E27FC236}">
                    <a16:creationId xmlns:a16="http://schemas.microsoft.com/office/drawing/2014/main" id="{FC96AA02-7B76-43E4-995B-266C010F141F}"/>
                  </a:ext>
                </a:extLst>
              </p:cNvPr>
              <p:cNvSpPr/>
              <p:nvPr/>
            </p:nvSpPr>
            <p:spPr>
              <a:xfrm>
                <a:off x="4414848" y="2506507"/>
                <a:ext cx="3405477" cy="516115"/>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lvl="0" algn="ctr">
                  <a:lnSpc>
                    <a:spcPct val="115000"/>
                  </a:lnSpc>
                  <a:buSzPts val="2200"/>
                </a:pPr>
                <a:r>
                  <a:rPr lang="en-US" sz="2200" b="1">
                    <a:solidFill>
                      <a:schemeClr val="bg1"/>
                    </a:solidFill>
                    <a:latin typeface="Open Sans" pitchFamily="2" charset="0"/>
                    <a:ea typeface="Open Sans SemiBold"/>
                    <a:cs typeface="Open Sans SemiBold"/>
                    <a:sym typeface="Open Sans SemiBold"/>
                  </a:rPr>
                  <a:t>VLAN</a:t>
                </a:r>
              </a:p>
            </p:txBody>
          </p:sp>
        </p:grpSp>
        <p:sp>
          <p:nvSpPr>
            <p:cNvPr id="34" name="Google Shape;575;p4">
              <a:extLst>
                <a:ext uri="{FF2B5EF4-FFF2-40B4-BE49-F238E27FC236}">
                  <a16:creationId xmlns:a16="http://schemas.microsoft.com/office/drawing/2014/main" id="{D62CAB9D-4F3F-475E-8BC9-9E2BF32B1143}"/>
                </a:ext>
              </a:extLst>
            </p:cNvPr>
            <p:cNvSpPr txBox="1"/>
            <p:nvPr/>
          </p:nvSpPr>
          <p:spPr>
            <a:xfrm>
              <a:off x="8925771" y="3976393"/>
              <a:ext cx="5962378" cy="2525898"/>
            </a:xfrm>
            <a:prstGeom prst="rect">
              <a:avLst/>
            </a:prstGeom>
            <a:noFill/>
            <a:ln>
              <a:noFill/>
            </a:ln>
          </p:spPr>
          <p:txBody>
            <a:bodyPr spcFirstLastPara="1" wrap="square" lIns="91425" tIns="45700" rIns="91425" bIns="45700" anchor="ctr" anchorCtr="0">
              <a:spAutoFit/>
            </a:bodyPr>
            <a:lstStyle/>
            <a:p>
              <a:pPr marL="342900" lvl="1" indent="-342900">
                <a:lnSpc>
                  <a:spcPct val="115000"/>
                </a:lnSpc>
                <a:spcBef>
                  <a:spcPts val="0"/>
                </a:spcBef>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Open Sans"/>
                </a:rPr>
                <a:t>VLANs group ports on the same or different switches to confine traffic within specified groups.</a:t>
              </a:r>
            </a:p>
            <a:p>
              <a:pPr lvl="1">
                <a:lnSpc>
                  <a:spcPct val="115000"/>
                </a:lnSpc>
                <a:spcBef>
                  <a:spcPts val="0"/>
                </a:spcBef>
                <a:buClr>
                  <a:schemeClr val="dk1"/>
                </a:buClr>
                <a:buSzPts val="1100"/>
              </a:pPr>
              <a:endParaRPr lang="en-US" sz="2200">
                <a:solidFill>
                  <a:srgbClr val="404040"/>
                </a:solidFill>
                <a:latin typeface="Open Sans" pitchFamily="2" charset="0"/>
                <a:ea typeface="Open Sans"/>
                <a:cs typeface="Open Sans"/>
                <a:sym typeface="Open Sans"/>
              </a:endParaRPr>
            </a:p>
            <a:p>
              <a:pPr marL="342900" lvl="1" indent="-342900">
                <a:lnSpc>
                  <a:spcPct val="115000"/>
                </a:lnSpc>
                <a:spcBef>
                  <a:spcPts val="0"/>
                </a:spcBef>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Open Sans"/>
                </a:rPr>
                <a:t>A VLAN isolates broadcast domains on a switch, functioning similarly to a router managing multiple broadcast domains.</a:t>
              </a:r>
            </a:p>
            <a:p>
              <a:pPr lvl="1">
                <a:lnSpc>
                  <a:spcPct val="115000"/>
                </a:lnSpc>
                <a:spcBef>
                  <a:spcPts val="0"/>
                </a:spcBef>
                <a:buClr>
                  <a:schemeClr val="dk1"/>
                </a:buClr>
                <a:buSzPts val="1100"/>
              </a:pPr>
              <a:endParaRPr lang="en-US" sz="2200">
                <a:solidFill>
                  <a:srgbClr val="404040"/>
                </a:solidFill>
                <a:latin typeface="Open Sans" pitchFamily="2" charset="0"/>
                <a:ea typeface="Open Sans"/>
                <a:cs typeface="Open Sans"/>
                <a:sym typeface="Open Sans"/>
              </a:endParaRPr>
            </a:p>
            <a:p>
              <a:pPr marL="342900" lvl="1" indent="-342900">
                <a:lnSpc>
                  <a:spcPct val="115000"/>
                </a:lnSpc>
                <a:spcBef>
                  <a:spcPts val="0"/>
                </a:spcBef>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Open Sans"/>
                </a:rPr>
                <a:t>It isolates segments, reduces routing broadcasts, and segregates department functions.</a:t>
              </a:r>
            </a:p>
            <a:p>
              <a:pPr lvl="1">
                <a:lnSpc>
                  <a:spcPct val="115000"/>
                </a:lnSpc>
                <a:spcBef>
                  <a:spcPts val="0"/>
                </a:spcBef>
                <a:buClr>
                  <a:schemeClr val="dk1"/>
                </a:buClr>
                <a:buSzPts val="1100"/>
              </a:pPr>
              <a:endParaRPr lang="en-US" sz="2200">
                <a:solidFill>
                  <a:srgbClr val="404040"/>
                </a:solidFill>
                <a:latin typeface="Open Sans" pitchFamily="2" charset="0"/>
                <a:ea typeface="Open Sans"/>
                <a:cs typeface="Open Sans"/>
                <a:sym typeface="Open Sans"/>
              </a:endParaRPr>
            </a:p>
            <a:p>
              <a:pPr marL="342900" lvl="1" indent="-342900">
                <a:lnSpc>
                  <a:spcPct val="115000"/>
                </a:lnSpc>
                <a:spcBef>
                  <a:spcPts val="0"/>
                </a:spcBef>
                <a:buClr>
                  <a:schemeClr val="dk1"/>
                </a:buClr>
                <a:buSzPts val="1100"/>
                <a:buFont typeface="Arial" panose="020B0604020202020204" pitchFamily="34" charset="0"/>
                <a:buChar char="•"/>
              </a:pPr>
              <a:r>
                <a:rPr lang="en-US" sz="2200">
                  <a:solidFill>
                    <a:srgbClr val="404040"/>
                  </a:solidFill>
                  <a:latin typeface="Open Sans" pitchFamily="2" charset="0"/>
                  <a:ea typeface="Open Sans"/>
                  <a:cs typeface="Open Sans"/>
                  <a:sym typeface="Open Sans"/>
                </a:rPr>
                <a:t>It can be segmented logically.</a:t>
              </a:r>
              <a:endParaRPr lang="en-US" sz="2200">
                <a:solidFill>
                  <a:srgbClr val="404040"/>
                </a:solidFill>
                <a:latin typeface="Open Sans" pitchFamily="2" charset="0"/>
                <a:ea typeface="Open Sans"/>
                <a:cs typeface="Open Sans"/>
              </a:endParaRPr>
            </a:p>
          </p:txBody>
        </p:sp>
      </p:grpSp>
      <p:sp>
        <p:nvSpPr>
          <p:cNvPr id="3" name="Brandline_LVC">
            <a:extLst>
              <a:ext uri="{FF2B5EF4-FFF2-40B4-BE49-F238E27FC236}">
                <a16:creationId xmlns:a16="http://schemas.microsoft.com/office/drawing/2014/main" id="{0B075787-5978-F0F7-6078-E14D7C2D1884}"/>
              </a:ext>
            </a:extLst>
          </p:cNvPr>
          <p:cNvSpPr/>
          <p:nvPr/>
        </p:nvSpPr>
        <p:spPr>
          <a:xfrm>
            <a:off x="4191000" y="816324"/>
            <a:ext cx="78780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98223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5"/>
          <p:cNvSpPr txBox="1">
            <a:spLocks noGrp="1"/>
          </p:cNvSpPr>
          <p:nvPr>
            <p:ph type="title"/>
          </p:nvPr>
        </p:nvSpPr>
        <p:spPr>
          <a:xfrm>
            <a:off x="-10160" y="229879"/>
            <a:ext cx="16276400" cy="687200"/>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rgbClr val="404040"/>
              </a:buClr>
              <a:buSzPts val="3200"/>
              <a:buNone/>
            </a:pPr>
            <a:r>
              <a:rPr lang="en-US"/>
              <a:t>Micro-Segmentation</a:t>
            </a:r>
            <a:endParaRPr/>
          </a:p>
        </p:txBody>
      </p:sp>
      <p:pic>
        <p:nvPicPr>
          <p:cNvPr id="184" name="Google Shape;184;p5"/>
          <p:cNvPicPr preferRelativeResize="0"/>
          <p:nvPr/>
        </p:nvPicPr>
        <p:blipFill rotWithShape="1">
          <a:blip r:embed="rId3">
            <a:alphaModFix/>
          </a:blip>
          <a:srcRect/>
          <a:stretch/>
        </p:blipFill>
        <p:spPr>
          <a:xfrm>
            <a:off x="5516380" y="771534"/>
            <a:ext cx="5393840" cy="365767"/>
          </a:xfrm>
          <a:prstGeom prst="rect">
            <a:avLst/>
          </a:prstGeom>
          <a:noFill/>
          <a:ln>
            <a:noFill/>
          </a:ln>
        </p:spPr>
      </p:pic>
      <p:sp>
        <p:nvSpPr>
          <p:cNvPr id="7" name="Google Shape;136;p46">
            <a:extLst>
              <a:ext uri="{FF2B5EF4-FFF2-40B4-BE49-F238E27FC236}">
                <a16:creationId xmlns:a16="http://schemas.microsoft.com/office/drawing/2014/main" id="{488BFCA5-8C72-4572-ADFE-ADCE833FA568}"/>
              </a:ext>
            </a:extLst>
          </p:cNvPr>
          <p:cNvSpPr/>
          <p:nvPr/>
        </p:nvSpPr>
        <p:spPr>
          <a:xfrm>
            <a:off x="1124040" y="3321848"/>
            <a:ext cx="8443483" cy="3312178"/>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121850" tIns="60925" rIns="121850" bIns="60925" anchor="ctr" anchorCtr="0">
            <a:noAutofit/>
          </a:bodyPr>
          <a:lstStyle/>
          <a:p>
            <a:pPr marL="342900" marR="0" lvl="0" indent="-342900" rtl="0">
              <a:lnSpc>
                <a:spcPct val="115000"/>
              </a:lnSpc>
              <a:spcBef>
                <a:spcPts val="0"/>
              </a:spcBef>
              <a:spcAft>
                <a:spcPts val="0"/>
              </a:spcAft>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Micro-segmentation creates security zones and is specifically designed to provide granular security controls within the same data center or cloud environment.</a:t>
            </a:r>
          </a:p>
          <a:p>
            <a:pPr marR="0" lvl="0" rtl="0">
              <a:lnSpc>
                <a:spcPct val="115000"/>
              </a:lnSpc>
              <a:spcBef>
                <a:spcPts val="0"/>
              </a:spcBef>
              <a:spcAft>
                <a:spcPts val="0"/>
              </a:spcAft>
            </a:pPr>
            <a:endParaRPr lang="en-US" sz="2200">
              <a:solidFill>
                <a:srgbClr val="404040"/>
              </a:solidFill>
              <a:latin typeface="Open Sans" pitchFamily="2" charset="0"/>
              <a:ea typeface="Open Sans"/>
              <a:cs typeface="Open Sans"/>
              <a:sym typeface="Open Sans"/>
            </a:endParaRPr>
          </a:p>
          <a:p>
            <a:pPr marL="342900" marR="0" lvl="0" indent="-342900" rtl="0">
              <a:lnSpc>
                <a:spcPct val="115000"/>
              </a:lnSpc>
              <a:spcBef>
                <a:spcPts val="0"/>
              </a:spcBef>
              <a:spcAft>
                <a:spcPts val="0"/>
              </a:spcAft>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It isolates workloads from each other and defines individual security controls to secure them.</a:t>
            </a:r>
          </a:p>
        </p:txBody>
      </p:sp>
      <p:pic>
        <p:nvPicPr>
          <p:cNvPr id="3" name="Picture 2">
            <a:extLst>
              <a:ext uri="{FF2B5EF4-FFF2-40B4-BE49-F238E27FC236}">
                <a16:creationId xmlns:a16="http://schemas.microsoft.com/office/drawing/2014/main" id="{56081271-8A40-D0D2-8D5E-608127933745}"/>
              </a:ext>
            </a:extLst>
          </p:cNvPr>
          <p:cNvPicPr>
            <a:picLocks noChangeAspect="1"/>
          </p:cNvPicPr>
          <p:nvPr/>
        </p:nvPicPr>
        <p:blipFill>
          <a:blip r:embed="rId4"/>
          <a:stretch>
            <a:fillRect/>
          </a:stretch>
        </p:blipFill>
        <p:spPr>
          <a:xfrm>
            <a:off x="10910220" y="2996102"/>
            <a:ext cx="3487371" cy="3487371"/>
          </a:xfrm>
          <a:prstGeom prst="rect">
            <a:avLst/>
          </a:prstGeom>
        </p:spPr>
      </p:pic>
    </p:spTree>
    <p:extLst>
      <p:ext uri="{BB962C8B-B14F-4D97-AF65-F5344CB8AC3E}">
        <p14:creationId xmlns:p14="http://schemas.microsoft.com/office/powerpoint/2010/main" val="4126585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e961dd843d_0_390"/>
          <p:cNvSpPr txBox="1">
            <a:spLocks noGrp="1"/>
          </p:cNvSpPr>
          <p:nvPr>
            <p:ph type="title"/>
          </p:nvPr>
        </p:nvSpPr>
        <p:spPr>
          <a:xfrm>
            <a:off x="-10160" y="30769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Individuals Involved in Insider Threat</a:t>
            </a:r>
            <a:endParaRPr>
              <a:latin typeface="Open Sans"/>
              <a:ea typeface="Open Sans"/>
              <a:cs typeface="Open Sans"/>
              <a:sym typeface="Open Sans"/>
            </a:endParaRPr>
          </a:p>
        </p:txBody>
      </p:sp>
      <p:pic>
        <p:nvPicPr>
          <p:cNvPr id="643" name="Google Shape;643;ge961dd843d_0_390"/>
          <p:cNvPicPr preferRelativeResize="0"/>
          <p:nvPr/>
        </p:nvPicPr>
        <p:blipFill rotWithShape="1">
          <a:blip r:embed="rId3">
            <a:alphaModFix/>
          </a:blip>
          <a:srcRect/>
          <a:stretch/>
        </p:blipFill>
        <p:spPr>
          <a:xfrm>
            <a:off x="4670425" y="3425296"/>
            <a:ext cx="6915150" cy="3790950"/>
          </a:xfrm>
          <a:prstGeom prst="rect">
            <a:avLst/>
          </a:prstGeom>
          <a:noFill/>
          <a:ln>
            <a:noFill/>
          </a:ln>
        </p:spPr>
      </p:pic>
      <p:sp>
        <p:nvSpPr>
          <p:cNvPr id="644" name="Google Shape;644;ge961dd843d_0_390"/>
          <p:cNvSpPr txBox="1"/>
          <p:nvPr/>
        </p:nvSpPr>
        <p:spPr>
          <a:xfrm>
            <a:off x="742950" y="3091943"/>
            <a:ext cx="4553100" cy="7896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Current or Former </a:t>
            </a:r>
            <a:r>
              <a:rPr lang="en-US" sz="2200">
                <a:solidFill>
                  <a:srgbClr val="3F3F3F"/>
                </a:solidFill>
                <a:latin typeface="Open Sans"/>
                <a:ea typeface="Open Sans"/>
                <a:cs typeface="Open Sans"/>
                <a:sym typeface="Open Sans"/>
              </a:rPr>
              <a:t>e</a:t>
            </a:r>
            <a:r>
              <a:rPr lang="en-US" sz="2200" b="0" i="0" u="none" strike="noStrike" cap="none">
                <a:solidFill>
                  <a:srgbClr val="3F3F3F"/>
                </a:solidFill>
                <a:latin typeface="Open Sans"/>
                <a:ea typeface="Open Sans"/>
                <a:cs typeface="Open Sans"/>
                <a:sym typeface="Open Sans"/>
              </a:rPr>
              <a:t>mployees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ge961dd843d_0_390"/>
          <p:cNvSpPr txBox="1"/>
          <p:nvPr/>
        </p:nvSpPr>
        <p:spPr>
          <a:xfrm>
            <a:off x="10953750" y="3015731"/>
            <a:ext cx="3695700" cy="78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Full-time </a:t>
            </a:r>
            <a:r>
              <a:rPr lang="en-US" sz="2200">
                <a:solidFill>
                  <a:srgbClr val="3F3F3F"/>
                </a:solidFill>
                <a:latin typeface="Open Sans"/>
                <a:ea typeface="Open Sans"/>
                <a:cs typeface="Open Sans"/>
                <a:sym typeface="Open Sans"/>
              </a:rPr>
              <a:t>e</a:t>
            </a:r>
            <a:r>
              <a:rPr lang="en-US" sz="2200" b="0" i="0" u="none" strike="noStrike" cap="none">
                <a:solidFill>
                  <a:srgbClr val="3F3F3F"/>
                </a:solidFill>
                <a:latin typeface="Open Sans"/>
                <a:ea typeface="Open Sans"/>
                <a:cs typeface="Open Sans"/>
                <a:sym typeface="Open Sans"/>
              </a:rPr>
              <a:t>mployees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ge961dd843d_0_390"/>
          <p:cNvSpPr txBox="1"/>
          <p:nvPr/>
        </p:nvSpPr>
        <p:spPr>
          <a:xfrm>
            <a:off x="1028700" y="5028393"/>
            <a:ext cx="3524400" cy="7896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chemeClr val="dk1"/>
              </a:buClr>
              <a:buSzPts val="1100"/>
              <a:buFont typeface="Arial"/>
              <a:buNone/>
            </a:pPr>
            <a:r>
              <a:rPr lang="en-US" sz="2200" b="0" i="0" u="none" strike="noStrike" cap="none">
                <a:solidFill>
                  <a:srgbClr val="404040"/>
                </a:solidFill>
                <a:latin typeface="Open Sans"/>
                <a:ea typeface="Open Sans"/>
                <a:cs typeface="Open Sans"/>
                <a:sym typeface="Open Sans"/>
              </a:rPr>
              <a:t>Part-time </a:t>
            </a:r>
            <a:r>
              <a:rPr lang="en-US" sz="2200">
                <a:solidFill>
                  <a:srgbClr val="404040"/>
                </a:solidFill>
                <a:latin typeface="Open Sans"/>
                <a:ea typeface="Open Sans"/>
                <a:cs typeface="Open Sans"/>
                <a:sym typeface="Open Sans"/>
              </a:rPr>
              <a:t>e</a:t>
            </a:r>
            <a:r>
              <a:rPr lang="en-US" sz="2200" b="0" i="0" u="none" strike="noStrike" cap="none">
                <a:solidFill>
                  <a:srgbClr val="404040"/>
                </a:solidFill>
                <a:latin typeface="Open Sans"/>
                <a:ea typeface="Open Sans"/>
                <a:cs typeface="Open Sans"/>
                <a:sym typeface="Open Sans"/>
              </a:rPr>
              <a:t>mployees</a:t>
            </a:r>
            <a:endParaRPr sz="2200" b="0" i="0" u="none" strike="noStrike" cap="none">
              <a:solidFill>
                <a:srgbClr val="40404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ge961dd843d_0_390"/>
          <p:cNvSpPr txBox="1"/>
          <p:nvPr/>
        </p:nvSpPr>
        <p:spPr>
          <a:xfrm>
            <a:off x="11702900" y="5028393"/>
            <a:ext cx="3524400" cy="78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Temporary employees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ge961dd843d_0_390"/>
          <p:cNvSpPr txBox="1"/>
          <p:nvPr/>
        </p:nvSpPr>
        <p:spPr>
          <a:xfrm>
            <a:off x="2819400" y="7041043"/>
            <a:ext cx="2533800" cy="78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Contractors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ge961dd843d_0_390"/>
          <p:cNvSpPr txBox="1"/>
          <p:nvPr/>
        </p:nvSpPr>
        <p:spPr>
          <a:xfrm>
            <a:off x="11163300" y="7041043"/>
            <a:ext cx="4553100" cy="78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Trusted business </a:t>
            </a:r>
            <a:r>
              <a:rPr lang="en-US" sz="2200">
                <a:solidFill>
                  <a:srgbClr val="3F3F3F"/>
                </a:solidFill>
                <a:latin typeface="Open Sans"/>
                <a:ea typeface="Open Sans"/>
                <a:cs typeface="Open Sans"/>
                <a:sym typeface="Open Sans"/>
              </a:rPr>
              <a:t>p</a:t>
            </a:r>
            <a:r>
              <a:rPr lang="en-US" sz="2200" b="0" i="0" u="none" strike="noStrike" cap="none">
                <a:solidFill>
                  <a:srgbClr val="3F3F3F"/>
                </a:solidFill>
                <a:latin typeface="Open Sans"/>
                <a:ea typeface="Open Sans"/>
                <a:cs typeface="Open Sans"/>
                <a:sym typeface="Open Sans"/>
              </a:rPr>
              <a:t>artners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Brandline_LVC">
            <a:extLst>
              <a:ext uri="{FF2B5EF4-FFF2-40B4-BE49-F238E27FC236}">
                <a16:creationId xmlns:a16="http://schemas.microsoft.com/office/drawing/2014/main" id="{3F1A3281-FCAA-BFC4-3BDF-A4C62D8CBEC4}"/>
              </a:ext>
            </a:extLst>
          </p:cNvPr>
          <p:cNvSpPr/>
          <p:nvPr/>
        </p:nvSpPr>
        <p:spPr>
          <a:xfrm>
            <a:off x="4013200" y="894172"/>
            <a:ext cx="82372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1C32F623-D397-E9D1-E724-850EA5418535}"/>
              </a:ext>
            </a:extLst>
          </p:cNvPr>
          <p:cNvSpPr txBox="1">
            <a:spLocks noGrp="1"/>
          </p:cNvSpPr>
          <p:nvPr>
            <p:ph type="body" idx="1"/>
          </p:nvPr>
        </p:nvSpPr>
        <p:spPr>
          <a:xfrm>
            <a:off x="1938604" y="1268053"/>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Potential insider threats can come from a variety of roles within an organization, including:</a:t>
            </a:r>
            <a:endParaRPr/>
          </a:p>
        </p:txBody>
      </p:sp>
    </p:spTree>
    <p:extLst>
      <p:ext uri="{BB962C8B-B14F-4D97-AF65-F5344CB8AC3E}">
        <p14:creationId xmlns:p14="http://schemas.microsoft.com/office/powerpoint/2010/main" val="412021964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6"/>
          <p:cNvSpPr txBox="1">
            <a:spLocks noGrp="1"/>
          </p:cNvSpPr>
          <p:nvPr>
            <p:ph type="title"/>
          </p:nvPr>
        </p:nvSpPr>
        <p:spPr>
          <a:xfrm>
            <a:off x="-10160" y="229878"/>
            <a:ext cx="16276320" cy="687244"/>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rgbClr val="404040"/>
              </a:buClr>
              <a:buSzPts val="3200"/>
              <a:buNone/>
              <a:tabLst>
                <a:tab pos="9037638" algn="l"/>
              </a:tabLst>
            </a:pPr>
            <a:r>
              <a:rPr lang="en-US"/>
              <a:t>Benefits of Micro-Segmentation</a:t>
            </a:r>
            <a:endParaRPr lang="en-IN"/>
          </a:p>
        </p:txBody>
      </p:sp>
      <p:grpSp>
        <p:nvGrpSpPr>
          <p:cNvPr id="4" name="Group 3">
            <a:extLst>
              <a:ext uri="{FF2B5EF4-FFF2-40B4-BE49-F238E27FC236}">
                <a16:creationId xmlns:a16="http://schemas.microsoft.com/office/drawing/2014/main" id="{5AD96F8B-DA4F-4AFA-9AA6-E1346E327C99}"/>
              </a:ext>
            </a:extLst>
          </p:cNvPr>
          <p:cNvGrpSpPr/>
          <p:nvPr/>
        </p:nvGrpSpPr>
        <p:grpSpPr>
          <a:xfrm>
            <a:off x="2633667" y="2139373"/>
            <a:ext cx="4744340" cy="2568325"/>
            <a:chOff x="1867476" y="2383503"/>
            <a:chExt cx="4744340" cy="2568325"/>
          </a:xfrm>
        </p:grpSpPr>
        <p:sp>
          <p:nvSpPr>
            <p:cNvPr id="191" name="Google Shape;191;p6"/>
            <p:cNvSpPr/>
            <p:nvPr/>
          </p:nvSpPr>
          <p:spPr>
            <a:xfrm>
              <a:off x="1867476" y="2746038"/>
              <a:ext cx="4744340" cy="2205790"/>
            </a:xfrm>
            <a:prstGeom prst="roundRect">
              <a:avLst>
                <a:gd name="adj" fmla="val 4792"/>
              </a:avLst>
            </a:prstGeom>
            <a:solidFill>
              <a:schemeClr val="bg1">
                <a:lumMod val="95000"/>
              </a:schemeClr>
            </a:solidFill>
            <a:ln w="19050" cap="rnd" cmpd="sng">
              <a:solidFill>
                <a:schemeClr val="bg1">
                  <a:lumMod val="5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lang="en-US" sz="2200" b="0" i="0" u="none" strike="noStrike" cap="none">
                <a:solidFill>
                  <a:srgbClr val="404040"/>
                </a:solidFill>
                <a:latin typeface="Open Sans" pitchFamily="2" charset="0"/>
                <a:ea typeface="Open Sans"/>
                <a:cs typeface="Open Sans"/>
                <a:sym typeface="Open Sans"/>
              </a:endParaRPr>
            </a:p>
            <a:p>
              <a:pPr marL="0" marR="0" lvl="0" indent="0" algn="ctr" rtl="0">
                <a:lnSpc>
                  <a:spcPct val="115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a:p>
              <a:pPr marL="0" marR="0" lvl="0" indent="0" algn="ctr" rtl="0">
                <a:lnSpc>
                  <a:spcPct val="115000"/>
                </a:lnSpc>
                <a:spcBef>
                  <a:spcPts val="0"/>
                </a:spcBef>
                <a:spcAft>
                  <a:spcPts val="0"/>
                </a:spcAft>
                <a:buNone/>
              </a:pPr>
              <a:r>
                <a:rPr lang="en-US" sz="2200">
                  <a:solidFill>
                    <a:srgbClr val="404040"/>
                  </a:solidFill>
                  <a:latin typeface="Open Sans" pitchFamily="2" charset="0"/>
                  <a:ea typeface="Open Sans"/>
                  <a:cs typeface="Open Sans"/>
                  <a:sym typeface="Open Sans"/>
                </a:rPr>
                <a:t>B</a:t>
              </a:r>
              <a:r>
                <a:rPr lang="en-US" sz="2200" i="0" u="none" strike="noStrike" cap="none">
                  <a:solidFill>
                    <a:srgbClr val="404040"/>
                  </a:solidFill>
                  <a:latin typeface="Open Sans" pitchFamily="2" charset="0"/>
                  <a:ea typeface="Open Sans"/>
                  <a:cs typeface="Open Sans"/>
                  <a:sym typeface="Open Sans"/>
                </a:rPr>
                <a:t>y limiting an attacker’s movement from one potentially compromised workload to another</a:t>
              </a:r>
              <a:endParaRPr sz="2200">
                <a:solidFill>
                  <a:srgbClr val="404040"/>
                </a:solidFill>
                <a:latin typeface="Open Sans" pitchFamily="2" charset="0"/>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2" name="Google Shape;192;p6"/>
            <p:cNvSpPr/>
            <p:nvPr/>
          </p:nvSpPr>
          <p:spPr>
            <a:xfrm>
              <a:off x="2307308" y="2383503"/>
              <a:ext cx="3864677" cy="775242"/>
            </a:xfrm>
            <a:prstGeom prst="roundRect">
              <a:avLst/>
            </a:prstGeom>
            <a:solidFill>
              <a:srgbClr val="427AA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Reduce network attack surface</a:t>
              </a:r>
              <a:endParaRPr sz="2200" b="0" i="0" u="none" strike="noStrike" cap="none">
                <a:solidFill>
                  <a:schemeClr val="lt1"/>
                </a:solidFill>
                <a:latin typeface="Open Sans"/>
                <a:ea typeface="Open Sans"/>
                <a:cs typeface="Open Sans"/>
                <a:sym typeface="Open Sans"/>
              </a:endParaRPr>
            </a:p>
          </p:txBody>
        </p:sp>
      </p:grpSp>
      <p:grpSp>
        <p:nvGrpSpPr>
          <p:cNvPr id="9" name="Group 8">
            <a:extLst>
              <a:ext uri="{FF2B5EF4-FFF2-40B4-BE49-F238E27FC236}">
                <a16:creationId xmlns:a16="http://schemas.microsoft.com/office/drawing/2014/main" id="{4BA5711E-8C7A-42A9-978B-B6B84EB868FC}"/>
              </a:ext>
            </a:extLst>
          </p:cNvPr>
          <p:cNvGrpSpPr/>
          <p:nvPr/>
        </p:nvGrpSpPr>
        <p:grpSpPr>
          <a:xfrm>
            <a:off x="8947985" y="2139373"/>
            <a:ext cx="4745736" cy="2602314"/>
            <a:chOff x="8947985" y="2373833"/>
            <a:chExt cx="4745736" cy="2602314"/>
          </a:xfrm>
        </p:grpSpPr>
        <p:sp>
          <p:nvSpPr>
            <p:cNvPr id="193" name="Google Shape;193;p6"/>
            <p:cNvSpPr/>
            <p:nvPr/>
          </p:nvSpPr>
          <p:spPr>
            <a:xfrm>
              <a:off x="8947985" y="2772443"/>
              <a:ext cx="4745736" cy="2203704"/>
            </a:xfrm>
            <a:prstGeom prst="roundRect">
              <a:avLst>
                <a:gd name="adj" fmla="val 4792"/>
              </a:avLst>
            </a:prstGeom>
            <a:solidFill>
              <a:schemeClr val="bg1">
                <a:lumMod val="95000"/>
              </a:schemeClr>
            </a:solidFill>
            <a:ln w="19050" cap="rnd" cmpd="sng">
              <a:solidFill>
                <a:schemeClr val="bg1">
                  <a:lumMod val="5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a:p>
              <a:pPr marL="0" marR="0" lvl="0" indent="0" algn="ctr" rtl="0">
                <a:lnSpc>
                  <a:spcPct val="115000"/>
                </a:lnSpc>
                <a:spcBef>
                  <a:spcPts val="0"/>
                </a:spcBef>
                <a:spcAft>
                  <a:spcPts val="0"/>
                </a:spcAft>
                <a:buNone/>
              </a:pPr>
              <a:endParaRPr sz="2200">
                <a:solidFill>
                  <a:srgbClr val="404040"/>
                </a:solidFill>
                <a:latin typeface="Open Sans" pitchFamily="2" charset="0"/>
                <a:ea typeface="Open Sans"/>
                <a:cs typeface="Open Sans"/>
                <a:sym typeface="Open Sans"/>
              </a:endParaRPr>
            </a:p>
            <a:p>
              <a:pPr marL="0" marR="0" lvl="0" indent="0" algn="ctr" rtl="0">
                <a:lnSpc>
                  <a:spcPct val="115000"/>
                </a:lnSpc>
                <a:spcBef>
                  <a:spcPts val="0"/>
                </a:spcBef>
                <a:spcAft>
                  <a:spcPts val="0"/>
                </a:spcAft>
                <a:buNone/>
              </a:pPr>
              <a:r>
                <a:rPr lang="en-US" sz="2200">
                  <a:solidFill>
                    <a:srgbClr val="404040"/>
                  </a:solidFill>
                  <a:latin typeface="Open Sans" pitchFamily="2" charset="0"/>
                  <a:ea typeface="Open Sans"/>
                  <a:cs typeface="Open Sans"/>
                  <a:sym typeface="Open Sans"/>
                </a:rPr>
                <a:t>B</a:t>
              </a:r>
              <a:r>
                <a:rPr lang="en-US" sz="2200" i="0" u="none" strike="noStrike" cap="none">
                  <a:solidFill>
                    <a:srgbClr val="404040"/>
                  </a:solidFill>
                  <a:latin typeface="Open Sans" pitchFamily="2" charset="0"/>
                  <a:ea typeface="Open Sans"/>
                  <a:cs typeface="Open Sans"/>
                  <a:sym typeface="Open Sans"/>
                </a:rPr>
                <a:t>y blocking unsanctioned activities and drastically improving threat detection and response times with real-time alerts</a:t>
              </a:r>
              <a:endParaRPr sz="2200">
                <a:solidFill>
                  <a:srgbClr val="404040"/>
                </a:solidFill>
                <a:latin typeface="Open Sans" pitchFamily="2" charset="0"/>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4" name="Google Shape;194;p6"/>
            <p:cNvSpPr/>
            <p:nvPr/>
          </p:nvSpPr>
          <p:spPr>
            <a:xfrm>
              <a:off x="9388515" y="2373833"/>
              <a:ext cx="3864677" cy="775242"/>
            </a:xfrm>
            <a:prstGeom prst="roundRect">
              <a:avLst/>
            </a:prstGeom>
            <a:solidFill>
              <a:srgbClr val="427AA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Improve breach containment</a:t>
              </a:r>
              <a:endParaRPr sz="2200" b="0" i="0" u="none" strike="noStrike" cap="none">
                <a:solidFill>
                  <a:schemeClr val="lt1"/>
                </a:solidFill>
                <a:latin typeface="Open Sans"/>
                <a:ea typeface="Open Sans"/>
                <a:cs typeface="Open Sans"/>
                <a:sym typeface="Open Sans"/>
              </a:endParaRPr>
            </a:p>
          </p:txBody>
        </p:sp>
      </p:grpSp>
      <p:grpSp>
        <p:nvGrpSpPr>
          <p:cNvPr id="7" name="Group 6">
            <a:extLst>
              <a:ext uri="{FF2B5EF4-FFF2-40B4-BE49-F238E27FC236}">
                <a16:creationId xmlns:a16="http://schemas.microsoft.com/office/drawing/2014/main" id="{E4C31EF7-17A9-48F7-B2D3-F465AAF5A242}"/>
              </a:ext>
            </a:extLst>
          </p:cNvPr>
          <p:cNvGrpSpPr/>
          <p:nvPr/>
        </p:nvGrpSpPr>
        <p:grpSpPr>
          <a:xfrm>
            <a:off x="2632271" y="5467062"/>
            <a:ext cx="4745736" cy="2591325"/>
            <a:chOff x="1660839" y="6128288"/>
            <a:chExt cx="4745736" cy="2591325"/>
          </a:xfrm>
        </p:grpSpPr>
        <p:sp>
          <p:nvSpPr>
            <p:cNvPr id="195" name="Google Shape;195;p6"/>
            <p:cNvSpPr/>
            <p:nvPr/>
          </p:nvSpPr>
          <p:spPr>
            <a:xfrm>
              <a:off x="1660839" y="6515909"/>
              <a:ext cx="4745736" cy="2203704"/>
            </a:xfrm>
            <a:prstGeom prst="roundRect">
              <a:avLst>
                <a:gd name="adj" fmla="val 4792"/>
              </a:avLst>
            </a:prstGeom>
            <a:solidFill>
              <a:schemeClr val="bg1">
                <a:lumMod val="95000"/>
              </a:schemeClr>
            </a:solidFill>
            <a:ln w="19050" cap="rnd" cmpd="sng">
              <a:solidFill>
                <a:schemeClr val="bg1">
                  <a:lumMod val="5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a:p>
              <a:pPr marL="0" marR="0" lvl="0" indent="0" algn="ctr" rtl="0">
                <a:lnSpc>
                  <a:spcPct val="115000"/>
                </a:lnSpc>
                <a:spcBef>
                  <a:spcPts val="0"/>
                </a:spcBef>
                <a:spcAft>
                  <a:spcPts val="0"/>
                </a:spcAft>
                <a:buNone/>
              </a:pPr>
              <a:r>
                <a:rPr lang="en-US" sz="2200">
                  <a:solidFill>
                    <a:srgbClr val="404040"/>
                  </a:solidFill>
                  <a:latin typeface="Open Sans" pitchFamily="2" charset="0"/>
                  <a:ea typeface="Open Sans"/>
                  <a:cs typeface="Open Sans"/>
                  <a:sym typeface="Open Sans"/>
                </a:rPr>
                <a:t>B</a:t>
              </a:r>
              <a:r>
                <a:rPr lang="en-US" sz="2200" i="0" u="none" strike="noStrike" cap="none">
                  <a:solidFill>
                    <a:srgbClr val="404040"/>
                  </a:solidFill>
                  <a:latin typeface="Open Sans" pitchFamily="2" charset="0"/>
                  <a:ea typeface="Open Sans"/>
                  <a:cs typeface="Open Sans"/>
                  <a:sym typeface="Open Sans"/>
                </a:rPr>
                <a:t>y isolating segments that specifically store regulated data, such as PII and PHI</a:t>
              </a:r>
              <a:endParaRPr sz="2200">
                <a:solidFill>
                  <a:srgbClr val="404040"/>
                </a:solidFill>
                <a:latin typeface="Open Sans" pitchFamily="2" charset="0"/>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96" name="Google Shape;196;p6"/>
            <p:cNvSpPr/>
            <p:nvPr/>
          </p:nvSpPr>
          <p:spPr>
            <a:xfrm>
              <a:off x="2065138" y="6128288"/>
              <a:ext cx="3937138" cy="775242"/>
            </a:xfrm>
            <a:prstGeom prst="roundRect">
              <a:avLst/>
            </a:prstGeom>
            <a:solidFill>
              <a:srgbClr val="427AA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Strengthen regulatory compliance</a:t>
              </a:r>
              <a:endParaRPr sz="2200" b="0" i="0" u="none" strike="noStrike" cap="none">
                <a:solidFill>
                  <a:schemeClr val="lt1"/>
                </a:solidFill>
                <a:latin typeface="Open Sans"/>
                <a:ea typeface="Open Sans"/>
                <a:cs typeface="Open Sans"/>
                <a:sym typeface="Open Sans"/>
              </a:endParaRPr>
            </a:p>
          </p:txBody>
        </p:sp>
      </p:grpSp>
      <p:grpSp>
        <p:nvGrpSpPr>
          <p:cNvPr id="8" name="Group 7">
            <a:extLst>
              <a:ext uri="{FF2B5EF4-FFF2-40B4-BE49-F238E27FC236}">
                <a16:creationId xmlns:a16="http://schemas.microsoft.com/office/drawing/2014/main" id="{C998AC19-CE34-48EC-8863-3E3BDFCD776E}"/>
              </a:ext>
            </a:extLst>
          </p:cNvPr>
          <p:cNvGrpSpPr/>
          <p:nvPr/>
        </p:nvGrpSpPr>
        <p:grpSpPr>
          <a:xfrm>
            <a:off x="8947985" y="5467062"/>
            <a:ext cx="4745736" cy="2591325"/>
            <a:chOff x="8947985" y="5701522"/>
            <a:chExt cx="4745736" cy="2591325"/>
          </a:xfrm>
        </p:grpSpPr>
        <p:sp>
          <p:nvSpPr>
            <p:cNvPr id="197" name="Google Shape;197;p6"/>
            <p:cNvSpPr/>
            <p:nvPr/>
          </p:nvSpPr>
          <p:spPr>
            <a:xfrm>
              <a:off x="8947985" y="6089143"/>
              <a:ext cx="4745736" cy="2203704"/>
            </a:xfrm>
            <a:prstGeom prst="roundRect">
              <a:avLst>
                <a:gd name="adj" fmla="val 4792"/>
              </a:avLst>
            </a:prstGeom>
            <a:solidFill>
              <a:schemeClr val="bg1">
                <a:lumMod val="95000"/>
              </a:schemeClr>
            </a:solidFill>
            <a:ln w="19050" cap="rnd" cmpd="sng">
              <a:solidFill>
                <a:schemeClr val="bg1">
                  <a:lumMod val="50000"/>
                </a:schemeClr>
              </a:solidFill>
              <a:prstDash val="solid"/>
              <a:round/>
              <a:headEnd type="none" w="sm" len="sm"/>
              <a:tailEnd type="none" w="sm" len="sm"/>
            </a:ln>
          </p:spPr>
          <p:txBody>
            <a:bodyPr spcFirstLastPara="1" wrap="square" lIns="91425" tIns="45700" rIns="91425" bIns="45700" anchor="ctr" anchorCtr="0">
              <a:noAutofit/>
            </a:bodyPr>
            <a:lstStyle/>
            <a:p>
              <a:pPr marL="118531" marR="0" lvl="0" indent="0" algn="ctr" rtl="0">
                <a:lnSpc>
                  <a:spcPct val="115000"/>
                </a:lnSpc>
                <a:spcBef>
                  <a:spcPts val="0"/>
                </a:spcBef>
                <a:spcAft>
                  <a:spcPts val="0"/>
                </a:spcAft>
                <a:buNone/>
              </a:pPr>
              <a:endParaRPr sz="2200" b="0" i="0" u="none" strike="noStrike" cap="none">
                <a:solidFill>
                  <a:srgbClr val="404040"/>
                </a:solidFill>
                <a:latin typeface="Open Sans" pitchFamily="2" charset="0"/>
                <a:ea typeface="Open Sans"/>
                <a:cs typeface="Open Sans"/>
                <a:sym typeface="Open Sans"/>
              </a:endParaRPr>
            </a:p>
            <a:p>
              <a:pPr marL="0" marR="0" lvl="0" indent="0" algn="ctr" rtl="0">
                <a:lnSpc>
                  <a:spcPct val="115000"/>
                </a:lnSpc>
                <a:spcBef>
                  <a:spcPts val="0"/>
                </a:spcBef>
                <a:spcAft>
                  <a:spcPts val="0"/>
                </a:spcAft>
                <a:buNone/>
              </a:pPr>
              <a:r>
                <a:rPr lang="en-US" sz="2200">
                  <a:solidFill>
                    <a:srgbClr val="404040"/>
                  </a:solidFill>
                  <a:latin typeface="Open Sans" pitchFamily="2" charset="0"/>
                  <a:ea typeface="Open Sans"/>
                  <a:cs typeface="Open Sans"/>
                  <a:sym typeface="Open Sans"/>
                </a:rPr>
                <a:t>By creating and enforcing granular security policies through micro-segmentation</a:t>
              </a:r>
              <a:endParaRPr sz="2200" b="0" i="0" u="none" strike="noStrike" cap="none">
                <a:solidFill>
                  <a:srgbClr val="3F3F3F"/>
                </a:solidFill>
                <a:latin typeface="Open Sans"/>
                <a:ea typeface="Open Sans"/>
                <a:cs typeface="Open Sans"/>
                <a:sym typeface="Open Sans"/>
              </a:endParaRPr>
            </a:p>
          </p:txBody>
        </p:sp>
        <p:sp>
          <p:nvSpPr>
            <p:cNvPr id="198" name="Google Shape;198;p6"/>
            <p:cNvSpPr/>
            <p:nvPr/>
          </p:nvSpPr>
          <p:spPr>
            <a:xfrm>
              <a:off x="9304877" y="5701522"/>
              <a:ext cx="4031953" cy="775242"/>
            </a:xfrm>
            <a:prstGeom prst="roundRect">
              <a:avLst/>
            </a:prstGeom>
            <a:solidFill>
              <a:srgbClr val="427AA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a:solidFill>
                    <a:schemeClr val="lt1"/>
                  </a:solidFill>
                  <a:latin typeface="Open Sans"/>
                  <a:ea typeface="Open Sans"/>
                  <a:cs typeface="Open Sans"/>
                  <a:sym typeface="Open San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8"/>
                    </a:ext>
                  </a:extLst>
                </a:rPr>
                <a:t>Achieve zero trust</a:t>
              </a:r>
              <a:endParaRPr sz="2200" b="0" i="0" u="none" strike="noStrike" cap="none">
                <a:solidFill>
                  <a:schemeClr val="lt1"/>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3345907E-0100-9AD6-E3F7-3169D216C76F}"/>
              </a:ext>
            </a:extLst>
          </p:cNvPr>
          <p:cNvSpPr/>
          <p:nvPr/>
        </p:nvSpPr>
        <p:spPr>
          <a:xfrm>
            <a:off x="4622800" y="816324"/>
            <a:ext cx="70207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1870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5"/>
          <p:cNvSpPr txBox="1">
            <a:spLocks noGrp="1"/>
          </p:cNvSpPr>
          <p:nvPr>
            <p:ph type="title"/>
          </p:nvPr>
        </p:nvSpPr>
        <p:spPr>
          <a:xfrm>
            <a:off x="-10160" y="229879"/>
            <a:ext cx="16276400" cy="687200"/>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rgbClr val="404040"/>
              </a:buClr>
              <a:buSzPts val="3200"/>
              <a:buNone/>
            </a:pPr>
            <a:r>
              <a:rPr lang="en-US"/>
              <a:t>Zones</a:t>
            </a:r>
            <a:endParaRPr/>
          </a:p>
        </p:txBody>
      </p:sp>
      <p:sp>
        <p:nvSpPr>
          <p:cNvPr id="7" name="Google Shape;136;p46">
            <a:extLst>
              <a:ext uri="{FF2B5EF4-FFF2-40B4-BE49-F238E27FC236}">
                <a16:creationId xmlns:a16="http://schemas.microsoft.com/office/drawing/2014/main" id="{488BFCA5-8C72-4572-ADFE-ADCE833FA568}"/>
              </a:ext>
            </a:extLst>
          </p:cNvPr>
          <p:cNvSpPr/>
          <p:nvPr/>
        </p:nvSpPr>
        <p:spPr>
          <a:xfrm>
            <a:off x="1341178" y="3124996"/>
            <a:ext cx="8407660" cy="4657476"/>
          </a:xfrm>
          <a:prstGeom prst="roundRect">
            <a:avLst>
              <a:gd name="adj" fmla="val 3895"/>
            </a:avLst>
          </a:prstGeom>
          <a:solidFill>
            <a:srgbClr val="EAF0F0"/>
          </a:solidFill>
          <a:ln>
            <a:noFill/>
          </a:ln>
          <a:effectLst>
            <a:outerShdw blurRad="50800" dist="38100" dir="5400000" algn="t" rotWithShape="0">
              <a:srgbClr val="000000">
                <a:alpha val="40000"/>
              </a:srgbClr>
            </a:outerShdw>
          </a:effectLst>
        </p:spPr>
        <p:txBody>
          <a:bodyPr spcFirstLastPara="1" wrap="square" lIns="121850" tIns="60925" rIns="121850" bIns="60925" anchor="ctr" anchorCtr="0">
            <a:noAutofit/>
          </a:bodyPr>
          <a:lstStyle/>
          <a:p>
            <a:pPr marL="342900" indent="-342900">
              <a:lnSpc>
                <a:spcPct val="115000"/>
              </a:lnSpc>
              <a:buClr>
                <a:srgbClr val="3F3F3F"/>
              </a:buClr>
              <a:buSzPts val="2200"/>
              <a:buFont typeface="Arial"/>
              <a:buChar char="•"/>
            </a:pPr>
            <a:r>
              <a:rPr lang="en-US" sz="2200">
                <a:solidFill>
                  <a:srgbClr val="404040"/>
                </a:solidFill>
                <a:latin typeface="Open Sans" pitchFamily="2" charset="0"/>
                <a:ea typeface="Open Sans"/>
                <a:cs typeface="Open Sans"/>
              </a:rPr>
              <a:t>These zones represent groups of devices or functionalities that have similar security needs.</a:t>
            </a:r>
          </a:p>
          <a:p>
            <a:pPr marL="342900" indent="-342900">
              <a:lnSpc>
                <a:spcPct val="115000"/>
              </a:lnSpc>
              <a:buClr>
                <a:srgbClr val="3F3F3F"/>
              </a:buClr>
              <a:buSzPts val="2200"/>
              <a:buFont typeface="Arial"/>
              <a:buChar char="•"/>
            </a:pPr>
            <a:endParaRPr lang="en-US" sz="2200">
              <a:solidFill>
                <a:srgbClr val="404040"/>
              </a:solidFill>
              <a:latin typeface="Open Sans" pitchFamily="2" charset="0"/>
              <a:ea typeface="Open Sans"/>
              <a:cs typeface="Open Sans"/>
            </a:endParaRPr>
          </a:p>
          <a:p>
            <a:pPr marL="342900" indent="-342900">
              <a:lnSpc>
                <a:spcPct val="115000"/>
              </a:lnSpc>
              <a:buClr>
                <a:srgbClr val="3F3F3F"/>
              </a:buClr>
              <a:buSzPts val="2200"/>
              <a:buFont typeface="Arial"/>
              <a:buChar char="•"/>
            </a:pPr>
            <a:r>
              <a:rPr lang="en-US" sz="2200">
                <a:solidFill>
                  <a:srgbClr val="404040"/>
                </a:solidFill>
                <a:latin typeface="Open Sans" pitchFamily="2" charset="0"/>
                <a:ea typeface="Open Sans"/>
                <a:cs typeface="Open Sans"/>
              </a:rPr>
              <a:t>Network zones are the building blocks of network segmentation. </a:t>
            </a:r>
          </a:p>
          <a:p>
            <a:pPr marL="342900" indent="-342900">
              <a:lnSpc>
                <a:spcPct val="115000"/>
              </a:lnSpc>
              <a:buClr>
                <a:srgbClr val="3F3F3F"/>
              </a:buClr>
              <a:buSzPts val="2200"/>
              <a:buFont typeface="Arial"/>
              <a:buChar char="•"/>
            </a:pPr>
            <a:endParaRPr lang="en-US" sz="2200">
              <a:solidFill>
                <a:srgbClr val="404040"/>
              </a:solidFill>
              <a:latin typeface="Open Sans" pitchFamily="2" charset="0"/>
              <a:ea typeface="Open Sans"/>
              <a:cs typeface="Open Sans"/>
            </a:endParaRPr>
          </a:p>
          <a:p>
            <a:pPr marL="342900" indent="-342900">
              <a:lnSpc>
                <a:spcPct val="115000"/>
              </a:lnSpc>
              <a:buClr>
                <a:srgbClr val="3F3F3F"/>
              </a:buClr>
              <a:buSzPts val="2200"/>
              <a:buFont typeface="Arial"/>
              <a:buChar char="•"/>
            </a:pPr>
            <a:r>
              <a:rPr lang="en-US" sz="2200">
                <a:solidFill>
                  <a:srgbClr val="404040"/>
                </a:solidFill>
                <a:latin typeface="Open Sans" pitchFamily="2" charset="0"/>
                <a:ea typeface="Open Sans"/>
                <a:cs typeface="Open Sans"/>
              </a:rPr>
              <a:t>They are essentially the individual sub-networks created when a larger network is divided into smaller, more manageable sections. </a:t>
            </a:r>
          </a:p>
          <a:p>
            <a:pPr marL="342900" indent="-342900">
              <a:buClr>
                <a:srgbClr val="3F3F3F"/>
              </a:buClr>
              <a:buSzPts val="2200"/>
              <a:buFont typeface="Arial"/>
              <a:buChar char="•"/>
            </a:pPr>
            <a:endParaRPr lang="en-US" sz="2200">
              <a:solidFill>
                <a:srgbClr val="3F3F3F"/>
              </a:solidFill>
              <a:latin typeface="Open Sans"/>
              <a:ea typeface="Open Sans"/>
              <a:cs typeface="Open Sans"/>
            </a:endParaRPr>
          </a:p>
        </p:txBody>
      </p:sp>
      <p:pic>
        <p:nvPicPr>
          <p:cNvPr id="4" name="Picture 3">
            <a:extLst>
              <a:ext uri="{FF2B5EF4-FFF2-40B4-BE49-F238E27FC236}">
                <a16:creationId xmlns:a16="http://schemas.microsoft.com/office/drawing/2014/main" id="{B53EAFAB-F015-5142-9A8C-E9FE342DF7A2}"/>
              </a:ext>
            </a:extLst>
          </p:cNvPr>
          <p:cNvPicPr>
            <a:picLocks noChangeAspect="1"/>
          </p:cNvPicPr>
          <p:nvPr/>
        </p:nvPicPr>
        <p:blipFill>
          <a:blip r:embed="rId3"/>
          <a:stretch>
            <a:fillRect/>
          </a:stretch>
        </p:blipFill>
        <p:spPr>
          <a:xfrm>
            <a:off x="10288855" y="3124995"/>
            <a:ext cx="4876800" cy="4876800"/>
          </a:xfrm>
          <a:prstGeom prst="rect">
            <a:avLst/>
          </a:prstGeom>
        </p:spPr>
      </p:pic>
      <p:sp>
        <p:nvSpPr>
          <p:cNvPr id="3" name="Brandline_LVC">
            <a:extLst>
              <a:ext uri="{FF2B5EF4-FFF2-40B4-BE49-F238E27FC236}">
                <a16:creationId xmlns:a16="http://schemas.microsoft.com/office/drawing/2014/main" id="{397493B0-406D-A8E3-F6D3-5B5015BE8E57}"/>
              </a:ext>
            </a:extLst>
          </p:cNvPr>
          <p:cNvSpPr/>
          <p:nvPr/>
        </p:nvSpPr>
        <p:spPr>
          <a:xfrm>
            <a:off x="7480300" y="816303"/>
            <a:ext cx="1307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8D4DFE0-C948-F500-AAB6-7D9D2372BE66}"/>
              </a:ext>
            </a:extLst>
          </p:cNvPr>
          <p:cNvSpPr txBox="1"/>
          <p:nvPr/>
        </p:nvSpPr>
        <p:spPr>
          <a:xfrm>
            <a:off x="3674644" y="1368425"/>
            <a:ext cx="8906713"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Each sub-network created through segmentation is called a zone.</a:t>
            </a:r>
            <a:endParaRPr lang="en-IN" sz="2200">
              <a:solidFill>
                <a:srgbClr val="404040"/>
              </a:solidFill>
              <a:latin typeface="Open Sans" pitchFamily="2" charset="0"/>
            </a:endParaRPr>
          </a:p>
        </p:txBody>
      </p:sp>
    </p:spTree>
    <p:extLst>
      <p:ext uri="{BB962C8B-B14F-4D97-AF65-F5344CB8AC3E}">
        <p14:creationId xmlns:p14="http://schemas.microsoft.com/office/powerpoint/2010/main" val="315024309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8"/>
          <p:cNvSpPr txBox="1">
            <a:spLocks noGrp="1"/>
          </p:cNvSpPr>
          <p:nvPr>
            <p:ph type="title"/>
          </p:nvPr>
        </p:nvSpPr>
        <p:spPr>
          <a:xfrm>
            <a:off x="-10160" y="229878"/>
            <a:ext cx="16276320" cy="687244"/>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rgbClr val="404040"/>
              </a:buClr>
              <a:buSzPts val="3200"/>
              <a:buFont typeface="Open Sans ExtraBold"/>
              <a:buNone/>
            </a:pPr>
            <a:r>
              <a:rPr lang="en-US" b="1">
                <a:solidFill>
                  <a:srgbClr val="404040"/>
                </a:solidFill>
                <a:latin typeface="Open Sans"/>
                <a:ea typeface="Open Sans"/>
                <a:cs typeface="Open Sans"/>
                <a:sym typeface="Open Sans"/>
              </a:rPr>
              <a:t>Types of Network Zones</a:t>
            </a:r>
            <a:endParaRPr>
              <a:latin typeface="Open Sans"/>
              <a:ea typeface="Open Sans"/>
              <a:cs typeface="Open Sans"/>
              <a:sym typeface="Open Sans"/>
            </a:endParaRPr>
          </a:p>
        </p:txBody>
      </p:sp>
      <p:sp>
        <p:nvSpPr>
          <p:cNvPr id="12" name="Freeform: Shape 11">
            <a:extLst>
              <a:ext uri="{FF2B5EF4-FFF2-40B4-BE49-F238E27FC236}">
                <a16:creationId xmlns:a16="http://schemas.microsoft.com/office/drawing/2014/main" id="{5A0C14CF-23F1-4FE8-949A-7FF9AD5EA3DA}"/>
              </a:ext>
            </a:extLst>
          </p:cNvPr>
          <p:cNvSpPr/>
          <p:nvPr/>
        </p:nvSpPr>
        <p:spPr>
          <a:xfrm>
            <a:off x="7311648" y="4355643"/>
            <a:ext cx="220350" cy="220350"/>
          </a:xfrm>
          <a:custGeom>
            <a:avLst/>
            <a:gdLst>
              <a:gd name="connsiteX0" fmla="*/ 239207 w 239207"/>
              <a:gd name="connsiteY0" fmla="*/ 119604 h 239207"/>
              <a:gd name="connsiteX1" fmla="*/ 119604 w 239207"/>
              <a:gd name="connsiteY1" fmla="*/ 239207 h 239207"/>
              <a:gd name="connsiteX2" fmla="*/ 0 w 239207"/>
              <a:gd name="connsiteY2" fmla="*/ 119604 h 239207"/>
              <a:gd name="connsiteX3" fmla="*/ 119604 w 239207"/>
              <a:gd name="connsiteY3" fmla="*/ 0 h 239207"/>
              <a:gd name="connsiteX4" fmla="*/ 239207 w 239207"/>
              <a:gd name="connsiteY4" fmla="*/ 119604 h 23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07" h="239207">
                <a:moveTo>
                  <a:pt x="239207" y="119604"/>
                </a:moveTo>
                <a:cubicBezTo>
                  <a:pt x="239207" y="185659"/>
                  <a:pt x="185659" y="239207"/>
                  <a:pt x="119604" y="239207"/>
                </a:cubicBezTo>
                <a:cubicBezTo>
                  <a:pt x="53548" y="239207"/>
                  <a:pt x="0" y="185659"/>
                  <a:pt x="0" y="119604"/>
                </a:cubicBezTo>
                <a:cubicBezTo>
                  <a:pt x="0" y="53548"/>
                  <a:pt x="53548" y="0"/>
                  <a:pt x="119604" y="0"/>
                </a:cubicBezTo>
                <a:cubicBezTo>
                  <a:pt x="185659" y="0"/>
                  <a:pt x="239207" y="53548"/>
                  <a:pt x="239207" y="119604"/>
                </a:cubicBezTo>
                <a:close/>
              </a:path>
            </a:pathLst>
          </a:custGeom>
          <a:solidFill>
            <a:srgbClr val="427AA1"/>
          </a:solidFill>
          <a:ln w="17233" cap="flat">
            <a:solidFill>
              <a:srgbClr val="427AA1"/>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B5B54FF3-7EDB-4D61-8231-978A8CF4998C}"/>
              </a:ext>
            </a:extLst>
          </p:cNvPr>
          <p:cNvSpPr/>
          <p:nvPr/>
        </p:nvSpPr>
        <p:spPr>
          <a:xfrm>
            <a:off x="1910312" y="4575822"/>
            <a:ext cx="5534237" cy="2255491"/>
          </a:xfrm>
          <a:custGeom>
            <a:avLst/>
            <a:gdLst>
              <a:gd name="connsiteX0" fmla="*/ 25851 w 4886170"/>
              <a:gd name="connsiteY0" fmla="*/ 1899871 h 1899871"/>
              <a:gd name="connsiteX1" fmla="*/ 0 w 4886170"/>
              <a:gd name="connsiteY1" fmla="*/ 1899871 h 1899871"/>
              <a:gd name="connsiteX2" fmla="*/ 0 w 4886170"/>
              <a:gd name="connsiteY2" fmla="*/ 576476 h 1899871"/>
              <a:gd name="connsiteX3" fmla="*/ 4860320 w 4886170"/>
              <a:gd name="connsiteY3" fmla="*/ 576476 h 1899871"/>
              <a:gd name="connsiteX4" fmla="*/ 4860320 w 4886170"/>
              <a:gd name="connsiteY4" fmla="*/ 0 h 1899871"/>
              <a:gd name="connsiteX5" fmla="*/ 4886171 w 4886170"/>
              <a:gd name="connsiteY5" fmla="*/ 0 h 1899871"/>
              <a:gd name="connsiteX6" fmla="*/ 4886171 w 4886170"/>
              <a:gd name="connsiteY6" fmla="*/ 602327 h 1899871"/>
              <a:gd name="connsiteX7" fmla="*/ 25851 w 4886170"/>
              <a:gd name="connsiteY7" fmla="*/ 602327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w="17233" cap="flat">
            <a:solidFill>
              <a:schemeClr val="bg1">
                <a:lumMod val="65000"/>
              </a:schemeClr>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78A9DEDE-5033-40DC-B118-2C9B5A04A1CC}"/>
              </a:ext>
            </a:extLst>
          </p:cNvPr>
          <p:cNvSpPr/>
          <p:nvPr/>
        </p:nvSpPr>
        <p:spPr>
          <a:xfrm>
            <a:off x="4969012" y="4575822"/>
            <a:ext cx="2816941" cy="2255491"/>
          </a:xfrm>
          <a:custGeom>
            <a:avLst/>
            <a:gdLst>
              <a:gd name="connsiteX0" fmla="*/ 25851 w 2456010"/>
              <a:gd name="connsiteY0" fmla="*/ 1899871 h 1899871"/>
              <a:gd name="connsiteX1" fmla="*/ 0 w 2456010"/>
              <a:gd name="connsiteY1" fmla="*/ 1899871 h 1899871"/>
              <a:gd name="connsiteX2" fmla="*/ 0 w 2456010"/>
              <a:gd name="connsiteY2" fmla="*/ 893753 h 1899871"/>
              <a:gd name="connsiteX3" fmla="*/ 2430160 w 2456010"/>
              <a:gd name="connsiteY3" fmla="*/ 893753 h 1899871"/>
              <a:gd name="connsiteX4" fmla="*/ 2430160 w 2456010"/>
              <a:gd name="connsiteY4" fmla="*/ 0 h 1899871"/>
              <a:gd name="connsiteX5" fmla="*/ 2456011 w 2456010"/>
              <a:gd name="connsiteY5" fmla="*/ 0 h 1899871"/>
              <a:gd name="connsiteX6" fmla="*/ 2456011 w 2456010"/>
              <a:gd name="connsiteY6" fmla="*/ 919604 h 1899871"/>
              <a:gd name="connsiteX7" fmla="*/ 25851 w 2456010"/>
              <a:gd name="connsiteY7" fmla="*/ 919604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010" h="1899871">
                <a:moveTo>
                  <a:pt x="25851" y="1899871"/>
                </a:moveTo>
                <a:lnTo>
                  <a:pt x="0" y="1899871"/>
                </a:lnTo>
                <a:lnTo>
                  <a:pt x="0" y="893753"/>
                </a:lnTo>
                <a:lnTo>
                  <a:pt x="2430160" y="893753"/>
                </a:lnTo>
                <a:lnTo>
                  <a:pt x="2430160" y="0"/>
                </a:lnTo>
                <a:lnTo>
                  <a:pt x="2456011" y="0"/>
                </a:lnTo>
                <a:lnTo>
                  <a:pt x="2456011" y="919604"/>
                </a:lnTo>
                <a:lnTo>
                  <a:pt x="25851" y="919604"/>
                </a:lnTo>
                <a:close/>
              </a:path>
            </a:pathLst>
          </a:custGeom>
          <a:solidFill>
            <a:srgbClr val="757575"/>
          </a:solidFill>
          <a:ln w="17233" cap="flat">
            <a:solidFill>
              <a:schemeClr val="bg1">
                <a:lumMod val="65000"/>
              </a:schemeClr>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B5F0E06-87A3-4CC4-A62B-A40327B499DA}"/>
              </a:ext>
            </a:extLst>
          </p:cNvPr>
          <p:cNvSpPr/>
          <p:nvPr/>
        </p:nvSpPr>
        <p:spPr>
          <a:xfrm>
            <a:off x="7653426" y="4355644"/>
            <a:ext cx="220350" cy="220350"/>
          </a:xfrm>
          <a:custGeom>
            <a:avLst/>
            <a:gdLst>
              <a:gd name="connsiteX0" fmla="*/ 239207 w 239207"/>
              <a:gd name="connsiteY0" fmla="*/ 119604 h 239207"/>
              <a:gd name="connsiteX1" fmla="*/ 119604 w 239207"/>
              <a:gd name="connsiteY1" fmla="*/ 239207 h 239207"/>
              <a:gd name="connsiteX2" fmla="*/ 0 w 239207"/>
              <a:gd name="connsiteY2" fmla="*/ 119604 h 239207"/>
              <a:gd name="connsiteX3" fmla="*/ 119604 w 239207"/>
              <a:gd name="connsiteY3" fmla="*/ 0 h 239207"/>
              <a:gd name="connsiteX4" fmla="*/ 239207 w 239207"/>
              <a:gd name="connsiteY4" fmla="*/ 119604 h 23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07" h="239207">
                <a:moveTo>
                  <a:pt x="239207" y="119604"/>
                </a:moveTo>
                <a:cubicBezTo>
                  <a:pt x="239207" y="185659"/>
                  <a:pt x="185659" y="239207"/>
                  <a:pt x="119604" y="239207"/>
                </a:cubicBezTo>
                <a:cubicBezTo>
                  <a:pt x="53548" y="239207"/>
                  <a:pt x="0" y="185659"/>
                  <a:pt x="0" y="119604"/>
                </a:cubicBezTo>
                <a:cubicBezTo>
                  <a:pt x="0" y="53548"/>
                  <a:pt x="53548" y="0"/>
                  <a:pt x="119604" y="0"/>
                </a:cubicBezTo>
                <a:cubicBezTo>
                  <a:pt x="185659" y="0"/>
                  <a:pt x="239207" y="53548"/>
                  <a:pt x="239207" y="119604"/>
                </a:cubicBezTo>
                <a:close/>
              </a:path>
            </a:pathLst>
          </a:custGeom>
          <a:solidFill>
            <a:srgbClr val="F9DEC9"/>
          </a:solidFill>
          <a:ln>
            <a:solidFill>
              <a:srgbClr val="F9DE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0"/>
              </a:spcBef>
              <a:buClr>
                <a:srgbClr val="3F3F3F"/>
              </a:buClr>
              <a:buSzPts val="2200"/>
            </a:pPr>
            <a:endParaRPr lang="en-IN" sz="2200">
              <a:solidFill>
                <a:srgbClr val="3F3F3F"/>
              </a:solidFill>
              <a:latin typeface="Open Sans"/>
              <a:ea typeface="Open Sans"/>
              <a:cs typeface="Open Sans"/>
            </a:endParaRPr>
          </a:p>
        </p:txBody>
      </p:sp>
      <p:sp>
        <p:nvSpPr>
          <p:cNvPr id="56" name="Freeform: Shape 55">
            <a:extLst>
              <a:ext uri="{FF2B5EF4-FFF2-40B4-BE49-F238E27FC236}">
                <a16:creationId xmlns:a16="http://schemas.microsoft.com/office/drawing/2014/main" id="{7108F208-5611-4A9E-8BCB-B55EA258DA91}"/>
              </a:ext>
            </a:extLst>
          </p:cNvPr>
          <p:cNvSpPr/>
          <p:nvPr/>
        </p:nvSpPr>
        <p:spPr>
          <a:xfrm flipH="1">
            <a:off x="8103241" y="4575821"/>
            <a:ext cx="27432" cy="2255491"/>
          </a:xfrm>
          <a:custGeom>
            <a:avLst/>
            <a:gdLst>
              <a:gd name="connsiteX0" fmla="*/ 0 w 25850"/>
              <a:gd name="connsiteY0" fmla="*/ 0 h 1899698"/>
              <a:gd name="connsiteX1" fmla="*/ 25851 w 25850"/>
              <a:gd name="connsiteY1" fmla="*/ 0 h 1899698"/>
              <a:gd name="connsiteX2" fmla="*/ 25851 w 25850"/>
              <a:gd name="connsiteY2" fmla="*/ 1899699 h 1899698"/>
              <a:gd name="connsiteX3" fmla="*/ 0 w 25850"/>
              <a:gd name="connsiteY3" fmla="*/ 1899699 h 1899698"/>
            </a:gdLst>
            <a:ahLst/>
            <a:cxnLst>
              <a:cxn ang="0">
                <a:pos x="connsiteX0" y="connsiteY0"/>
              </a:cxn>
              <a:cxn ang="0">
                <a:pos x="connsiteX1" y="connsiteY1"/>
              </a:cxn>
              <a:cxn ang="0">
                <a:pos x="connsiteX2" y="connsiteY2"/>
              </a:cxn>
              <a:cxn ang="0">
                <a:pos x="connsiteX3" y="connsiteY3"/>
              </a:cxn>
            </a:cxnLst>
            <a:rect l="l" t="t" r="r" b="b"/>
            <a:pathLst>
              <a:path w="25850" h="1899698">
                <a:moveTo>
                  <a:pt x="0" y="0"/>
                </a:moveTo>
                <a:lnTo>
                  <a:pt x="25851" y="0"/>
                </a:lnTo>
                <a:lnTo>
                  <a:pt x="25851" y="1899699"/>
                </a:lnTo>
                <a:lnTo>
                  <a:pt x="0" y="1899699"/>
                </a:lnTo>
                <a:close/>
              </a:path>
            </a:pathLst>
          </a:custGeom>
          <a:solidFill>
            <a:srgbClr val="757575"/>
          </a:solidFill>
          <a:ln w="17233" cap="flat">
            <a:solidFill>
              <a:schemeClr val="bg1">
                <a:lumMod val="65000"/>
              </a:schemeClr>
            </a:solidFill>
            <a:prstDash val="solid"/>
            <a:miter/>
          </a:ln>
        </p:spPr>
        <p:txBody>
          <a:bodyPr rtlCol="0" anchor="ctr"/>
          <a:lstStyle/>
          <a:p>
            <a:endParaRPr lang="en-IN"/>
          </a:p>
        </p:txBody>
      </p:sp>
      <p:grpSp>
        <p:nvGrpSpPr>
          <p:cNvPr id="58" name="Graphic 1">
            <a:extLst>
              <a:ext uri="{FF2B5EF4-FFF2-40B4-BE49-F238E27FC236}">
                <a16:creationId xmlns:a16="http://schemas.microsoft.com/office/drawing/2014/main" id="{169C88D8-BA5F-4F7A-83B5-7118B1064690}"/>
              </a:ext>
            </a:extLst>
          </p:cNvPr>
          <p:cNvGrpSpPr/>
          <p:nvPr/>
        </p:nvGrpSpPr>
        <p:grpSpPr>
          <a:xfrm>
            <a:off x="7994658" y="4355644"/>
            <a:ext cx="220350" cy="220350"/>
            <a:chOff x="7901663" y="2104904"/>
            <a:chExt cx="239207" cy="239207"/>
          </a:xfrm>
          <a:solidFill>
            <a:schemeClr val="accent6"/>
          </a:solidFill>
        </p:grpSpPr>
        <p:sp>
          <p:nvSpPr>
            <p:cNvPr id="62" name="Freeform: Shape 61">
              <a:extLst>
                <a:ext uri="{FF2B5EF4-FFF2-40B4-BE49-F238E27FC236}">
                  <a16:creationId xmlns:a16="http://schemas.microsoft.com/office/drawing/2014/main" id="{801C3EA1-3E96-470B-83F9-AE7186E29433}"/>
                </a:ext>
              </a:extLst>
            </p:cNvPr>
            <p:cNvSpPr/>
            <p:nvPr/>
          </p:nvSpPr>
          <p:spPr>
            <a:xfrm>
              <a:off x="7901663" y="2104904"/>
              <a:ext cx="239207" cy="239207"/>
            </a:xfrm>
            <a:custGeom>
              <a:avLst/>
              <a:gdLst>
                <a:gd name="connsiteX0" fmla="*/ 239207 w 239207"/>
                <a:gd name="connsiteY0" fmla="*/ 119604 h 239207"/>
                <a:gd name="connsiteX1" fmla="*/ 119603 w 239207"/>
                <a:gd name="connsiteY1" fmla="*/ 239207 h 239207"/>
                <a:gd name="connsiteX2" fmla="*/ 0 w 239207"/>
                <a:gd name="connsiteY2" fmla="*/ 119604 h 239207"/>
                <a:gd name="connsiteX3" fmla="*/ 119603 w 239207"/>
                <a:gd name="connsiteY3" fmla="*/ 0 h 239207"/>
                <a:gd name="connsiteX4" fmla="*/ 239207 w 239207"/>
                <a:gd name="connsiteY4" fmla="*/ 119604 h 23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07" h="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solidFill>
                  <a:srgbClr val="3F3F3F"/>
                </a:solidFill>
                <a:latin typeface="Open Sans"/>
                <a:ea typeface="Open Sans"/>
                <a:cs typeface="Open Sans"/>
              </a:endParaRPr>
            </a:p>
          </p:txBody>
        </p:sp>
        <p:sp>
          <p:nvSpPr>
            <p:cNvPr id="63" name="Freeform: Shape 62">
              <a:extLst>
                <a:ext uri="{FF2B5EF4-FFF2-40B4-BE49-F238E27FC236}">
                  <a16:creationId xmlns:a16="http://schemas.microsoft.com/office/drawing/2014/main" id="{B9EF8E5C-BC4C-4D66-969D-4786F536B855}"/>
                </a:ext>
              </a:extLst>
            </p:cNvPr>
            <p:cNvSpPr/>
            <p:nvPr/>
          </p:nvSpPr>
          <p:spPr>
            <a:xfrm>
              <a:off x="7901663" y="2104904"/>
              <a:ext cx="239207" cy="239207"/>
            </a:xfrm>
            <a:custGeom>
              <a:avLst/>
              <a:gdLst>
                <a:gd name="connsiteX0" fmla="*/ 239207 w 239207"/>
                <a:gd name="connsiteY0" fmla="*/ 119604 h 239207"/>
                <a:gd name="connsiteX1" fmla="*/ 119603 w 239207"/>
                <a:gd name="connsiteY1" fmla="*/ 239207 h 239207"/>
                <a:gd name="connsiteX2" fmla="*/ 0 w 239207"/>
                <a:gd name="connsiteY2" fmla="*/ 119604 h 239207"/>
                <a:gd name="connsiteX3" fmla="*/ 119603 w 239207"/>
                <a:gd name="connsiteY3" fmla="*/ 0 h 239207"/>
                <a:gd name="connsiteX4" fmla="*/ 239207 w 239207"/>
                <a:gd name="connsiteY4" fmla="*/ 119604 h 23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07" h="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solidFill>
                  <a:srgbClr val="3F3F3F"/>
                </a:solidFill>
                <a:latin typeface="Open Sans"/>
                <a:ea typeface="Open Sans"/>
                <a:cs typeface="Open Sans"/>
              </a:endParaRPr>
            </a:p>
          </p:txBody>
        </p:sp>
      </p:grpSp>
      <p:sp>
        <p:nvSpPr>
          <p:cNvPr id="72" name="Freeform: Shape 71">
            <a:extLst>
              <a:ext uri="{FF2B5EF4-FFF2-40B4-BE49-F238E27FC236}">
                <a16:creationId xmlns:a16="http://schemas.microsoft.com/office/drawing/2014/main" id="{C9C59011-313A-4784-83EB-9646D94974E5}"/>
              </a:ext>
            </a:extLst>
          </p:cNvPr>
          <p:cNvSpPr/>
          <p:nvPr/>
        </p:nvSpPr>
        <p:spPr>
          <a:xfrm>
            <a:off x="8442739" y="4575822"/>
            <a:ext cx="2816941" cy="2255491"/>
          </a:xfrm>
          <a:custGeom>
            <a:avLst/>
            <a:gdLst>
              <a:gd name="connsiteX0" fmla="*/ 2456011 w 2456010"/>
              <a:gd name="connsiteY0" fmla="*/ 1899871 h 1899871"/>
              <a:gd name="connsiteX1" fmla="*/ 2430160 w 2456010"/>
              <a:gd name="connsiteY1" fmla="*/ 1899871 h 1899871"/>
              <a:gd name="connsiteX2" fmla="*/ 2430160 w 2456010"/>
              <a:gd name="connsiteY2" fmla="*/ 919604 h 1899871"/>
              <a:gd name="connsiteX3" fmla="*/ 0 w 2456010"/>
              <a:gd name="connsiteY3" fmla="*/ 919604 h 1899871"/>
              <a:gd name="connsiteX4" fmla="*/ 0 w 2456010"/>
              <a:gd name="connsiteY4" fmla="*/ 0 h 1899871"/>
              <a:gd name="connsiteX5" fmla="*/ 25851 w 2456010"/>
              <a:gd name="connsiteY5" fmla="*/ 0 h 1899871"/>
              <a:gd name="connsiteX6" fmla="*/ 25851 w 2456010"/>
              <a:gd name="connsiteY6" fmla="*/ 893753 h 1899871"/>
              <a:gd name="connsiteX7" fmla="*/ 2456011 w 2456010"/>
              <a:gd name="connsiteY7" fmla="*/ 893753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010" h="1899871">
                <a:moveTo>
                  <a:pt x="2456011" y="1899871"/>
                </a:moveTo>
                <a:lnTo>
                  <a:pt x="2430160" y="1899871"/>
                </a:lnTo>
                <a:lnTo>
                  <a:pt x="2430160" y="919604"/>
                </a:lnTo>
                <a:lnTo>
                  <a:pt x="0" y="919604"/>
                </a:lnTo>
                <a:lnTo>
                  <a:pt x="0" y="0"/>
                </a:lnTo>
                <a:lnTo>
                  <a:pt x="25851" y="0"/>
                </a:lnTo>
                <a:lnTo>
                  <a:pt x="25851" y="893753"/>
                </a:lnTo>
                <a:lnTo>
                  <a:pt x="2456011" y="893753"/>
                </a:lnTo>
                <a:close/>
              </a:path>
            </a:pathLst>
          </a:custGeom>
          <a:solidFill>
            <a:srgbClr val="757575"/>
          </a:solidFill>
          <a:ln w="17233" cap="flat">
            <a:solidFill>
              <a:schemeClr val="bg1">
                <a:lumMod val="65000"/>
              </a:schemeClr>
            </a:solidFill>
            <a:prstDash val="solid"/>
            <a:miter/>
          </a:ln>
        </p:spPr>
        <p:txBody>
          <a:bodyPr rtlCol="0" anchor="ctr"/>
          <a:lstStyle/>
          <a:p>
            <a:endParaRPr lang="en-IN"/>
          </a:p>
        </p:txBody>
      </p:sp>
      <p:grpSp>
        <p:nvGrpSpPr>
          <p:cNvPr id="74" name="Graphic 1">
            <a:extLst>
              <a:ext uri="{FF2B5EF4-FFF2-40B4-BE49-F238E27FC236}">
                <a16:creationId xmlns:a16="http://schemas.microsoft.com/office/drawing/2014/main" id="{CA5B430E-9D15-4C42-9FBC-4628C3312E34}"/>
              </a:ext>
            </a:extLst>
          </p:cNvPr>
          <p:cNvGrpSpPr/>
          <p:nvPr/>
        </p:nvGrpSpPr>
        <p:grpSpPr>
          <a:xfrm>
            <a:off x="8336063" y="4355644"/>
            <a:ext cx="220350" cy="220350"/>
            <a:chOff x="8243068" y="2104904"/>
            <a:chExt cx="239207" cy="239207"/>
          </a:xfrm>
          <a:solidFill>
            <a:srgbClr val="E4B363"/>
          </a:solidFill>
        </p:grpSpPr>
        <p:sp>
          <p:nvSpPr>
            <p:cNvPr id="78" name="Freeform: Shape 77">
              <a:extLst>
                <a:ext uri="{FF2B5EF4-FFF2-40B4-BE49-F238E27FC236}">
                  <a16:creationId xmlns:a16="http://schemas.microsoft.com/office/drawing/2014/main" id="{F9C396AE-D00C-4B2C-9391-4E10B364DC49}"/>
                </a:ext>
              </a:extLst>
            </p:cNvPr>
            <p:cNvSpPr/>
            <p:nvPr/>
          </p:nvSpPr>
          <p:spPr>
            <a:xfrm>
              <a:off x="8243068" y="2104904"/>
              <a:ext cx="239207" cy="239207"/>
            </a:xfrm>
            <a:custGeom>
              <a:avLst/>
              <a:gdLst>
                <a:gd name="connsiteX0" fmla="*/ 239207 w 239207"/>
                <a:gd name="connsiteY0" fmla="*/ 119604 h 239207"/>
                <a:gd name="connsiteX1" fmla="*/ 119603 w 239207"/>
                <a:gd name="connsiteY1" fmla="*/ 239207 h 239207"/>
                <a:gd name="connsiteX2" fmla="*/ 0 w 239207"/>
                <a:gd name="connsiteY2" fmla="*/ 119604 h 239207"/>
                <a:gd name="connsiteX3" fmla="*/ 119603 w 239207"/>
                <a:gd name="connsiteY3" fmla="*/ 0 h 239207"/>
                <a:gd name="connsiteX4" fmla="*/ 239207 w 239207"/>
                <a:gd name="connsiteY4" fmla="*/ 119604 h 23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07" h="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grpFill/>
            <a:ln>
              <a:solidFill>
                <a:srgbClr val="E4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0"/>
                </a:spcBef>
                <a:buClr>
                  <a:srgbClr val="3F3F3F"/>
                </a:buClr>
                <a:buSzPts val="2200"/>
              </a:pPr>
              <a:endParaRPr lang="en-IN" sz="2200">
                <a:solidFill>
                  <a:srgbClr val="3F3F3F"/>
                </a:solidFill>
                <a:latin typeface="Open Sans"/>
                <a:ea typeface="Open Sans"/>
                <a:cs typeface="Open Sans"/>
              </a:endParaRPr>
            </a:p>
          </p:txBody>
        </p:sp>
        <p:sp>
          <p:nvSpPr>
            <p:cNvPr id="79" name="Freeform: Shape 78">
              <a:extLst>
                <a:ext uri="{FF2B5EF4-FFF2-40B4-BE49-F238E27FC236}">
                  <a16:creationId xmlns:a16="http://schemas.microsoft.com/office/drawing/2014/main" id="{D06BF51A-4487-4357-B676-3EE7411A94AC}"/>
                </a:ext>
              </a:extLst>
            </p:cNvPr>
            <p:cNvSpPr/>
            <p:nvPr/>
          </p:nvSpPr>
          <p:spPr>
            <a:xfrm>
              <a:off x="8243068" y="2104904"/>
              <a:ext cx="239207" cy="239207"/>
            </a:xfrm>
            <a:custGeom>
              <a:avLst/>
              <a:gdLst>
                <a:gd name="connsiteX0" fmla="*/ 239207 w 239207"/>
                <a:gd name="connsiteY0" fmla="*/ 119604 h 239207"/>
                <a:gd name="connsiteX1" fmla="*/ 119603 w 239207"/>
                <a:gd name="connsiteY1" fmla="*/ 239207 h 239207"/>
                <a:gd name="connsiteX2" fmla="*/ 0 w 239207"/>
                <a:gd name="connsiteY2" fmla="*/ 119604 h 239207"/>
                <a:gd name="connsiteX3" fmla="*/ 119603 w 239207"/>
                <a:gd name="connsiteY3" fmla="*/ 0 h 239207"/>
                <a:gd name="connsiteX4" fmla="*/ 239207 w 239207"/>
                <a:gd name="connsiteY4" fmla="*/ 119604 h 23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07" h="239207">
                  <a:moveTo>
                    <a:pt x="239207" y="119604"/>
                  </a:moveTo>
                  <a:cubicBezTo>
                    <a:pt x="239207" y="185659"/>
                    <a:pt x="185659" y="239207"/>
                    <a:pt x="119603" y="239207"/>
                  </a:cubicBezTo>
                  <a:cubicBezTo>
                    <a:pt x="53548" y="239207"/>
                    <a:pt x="0" y="185659"/>
                    <a:pt x="0" y="119604"/>
                  </a:cubicBezTo>
                  <a:cubicBezTo>
                    <a:pt x="0" y="53548"/>
                    <a:pt x="53548" y="0"/>
                    <a:pt x="119603" y="0"/>
                  </a:cubicBezTo>
                  <a:cubicBezTo>
                    <a:pt x="185659" y="0"/>
                    <a:pt x="239207" y="53548"/>
                    <a:pt x="239207" y="119604"/>
                  </a:cubicBezTo>
                  <a:close/>
                </a:path>
              </a:pathLst>
            </a:custGeom>
            <a:grpFill/>
            <a:ln>
              <a:solidFill>
                <a:srgbClr val="E4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0"/>
                </a:spcBef>
                <a:buClr>
                  <a:srgbClr val="3F3F3F"/>
                </a:buClr>
                <a:buSzPts val="2200"/>
              </a:pPr>
              <a:endParaRPr lang="en-IN" sz="2200">
                <a:solidFill>
                  <a:srgbClr val="3F3F3F"/>
                </a:solidFill>
                <a:latin typeface="Open Sans"/>
                <a:ea typeface="Open Sans"/>
                <a:cs typeface="Open Sans"/>
              </a:endParaRPr>
            </a:p>
          </p:txBody>
        </p:sp>
      </p:grpSp>
      <p:sp>
        <p:nvSpPr>
          <p:cNvPr id="89" name="Freeform: Shape 88">
            <a:extLst>
              <a:ext uri="{FF2B5EF4-FFF2-40B4-BE49-F238E27FC236}">
                <a16:creationId xmlns:a16="http://schemas.microsoft.com/office/drawing/2014/main" id="{3D726C60-FC0C-481E-A204-69126FE12359}"/>
              </a:ext>
            </a:extLst>
          </p:cNvPr>
          <p:cNvSpPr/>
          <p:nvPr/>
        </p:nvSpPr>
        <p:spPr>
          <a:xfrm>
            <a:off x="8784145" y="4575822"/>
            <a:ext cx="5586022" cy="2255491"/>
          </a:xfrm>
          <a:custGeom>
            <a:avLst/>
            <a:gdLst>
              <a:gd name="connsiteX0" fmla="*/ 4886171 w 4886170"/>
              <a:gd name="connsiteY0" fmla="*/ 1899871 h 1899871"/>
              <a:gd name="connsiteX1" fmla="*/ 4860320 w 4886170"/>
              <a:gd name="connsiteY1" fmla="*/ 1899871 h 1899871"/>
              <a:gd name="connsiteX2" fmla="*/ 4860320 w 4886170"/>
              <a:gd name="connsiteY2" fmla="*/ 602327 h 1899871"/>
              <a:gd name="connsiteX3" fmla="*/ 0 w 4886170"/>
              <a:gd name="connsiteY3" fmla="*/ 602327 h 1899871"/>
              <a:gd name="connsiteX4" fmla="*/ 0 w 4886170"/>
              <a:gd name="connsiteY4" fmla="*/ 0 h 1899871"/>
              <a:gd name="connsiteX5" fmla="*/ 25851 w 4886170"/>
              <a:gd name="connsiteY5" fmla="*/ 0 h 1899871"/>
              <a:gd name="connsiteX6" fmla="*/ 25851 w 4886170"/>
              <a:gd name="connsiteY6" fmla="*/ 576476 h 1899871"/>
              <a:gd name="connsiteX7" fmla="*/ 4886171 w 4886170"/>
              <a:gd name="connsiteY7" fmla="*/ 576476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4886171" y="1899871"/>
                </a:moveTo>
                <a:lnTo>
                  <a:pt x="4860320" y="1899871"/>
                </a:lnTo>
                <a:lnTo>
                  <a:pt x="4860320" y="602327"/>
                </a:lnTo>
                <a:lnTo>
                  <a:pt x="0" y="602327"/>
                </a:lnTo>
                <a:lnTo>
                  <a:pt x="0" y="0"/>
                </a:lnTo>
                <a:lnTo>
                  <a:pt x="25851" y="0"/>
                </a:lnTo>
                <a:lnTo>
                  <a:pt x="25851" y="576476"/>
                </a:lnTo>
                <a:lnTo>
                  <a:pt x="4886171" y="576476"/>
                </a:lnTo>
                <a:close/>
              </a:path>
            </a:pathLst>
          </a:custGeom>
          <a:solidFill>
            <a:srgbClr val="757575"/>
          </a:solidFill>
          <a:ln w="17233" cap="flat">
            <a:solidFill>
              <a:schemeClr val="bg1">
                <a:lumMod val="65000"/>
              </a:schemeClr>
            </a:solidFill>
            <a:prstDash val="solid"/>
            <a:miter/>
          </a:ln>
        </p:spPr>
        <p:txBody>
          <a:bodyPr rtlCol="0" anchor="ctr"/>
          <a:lstStyle/>
          <a:p>
            <a:endParaRPr lang="en-IN"/>
          </a:p>
        </p:txBody>
      </p:sp>
      <p:grpSp>
        <p:nvGrpSpPr>
          <p:cNvPr id="91" name="Graphic 1">
            <a:extLst>
              <a:ext uri="{FF2B5EF4-FFF2-40B4-BE49-F238E27FC236}">
                <a16:creationId xmlns:a16="http://schemas.microsoft.com/office/drawing/2014/main" id="{79F7C8FB-CA0C-4E46-853D-9F7E8813F753}"/>
              </a:ext>
            </a:extLst>
          </p:cNvPr>
          <p:cNvGrpSpPr/>
          <p:nvPr/>
        </p:nvGrpSpPr>
        <p:grpSpPr>
          <a:xfrm>
            <a:off x="8677467" y="4355644"/>
            <a:ext cx="220350" cy="220350"/>
            <a:chOff x="8584472" y="2104904"/>
            <a:chExt cx="239207" cy="239207"/>
          </a:xfrm>
          <a:solidFill>
            <a:srgbClr val="EF6461"/>
          </a:solidFill>
        </p:grpSpPr>
        <p:sp>
          <p:nvSpPr>
            <p:cNvPr id="95" name="Freeform: Shape 94">
              <a:extLst>
                <a:ext uri="{FF2B5EF4-FFF2-40B4-BE49-F238E27FC236}">
                  <a16:creationId xmlns:a16="http://schemas.microsoft.com/office/drawing/2014/main" id="{1CDEDBCD-97A1-4F28-89D2-A2486C486B67}"/>
                </a:ext>
              </a:extLst>
            </p:cNvPr>
            <p:cNvSpPr/>
            <p:nvPr/>
          </p:nvSpPr>
          <p:spPr>
            <a:xfrm>
              <a:off x="8584472" y="2104904"/>
              <a:ext cx="239207" cy="239207"/>
            </a:xfrm>
            <a:custGeom>
              <a:avLst/>
              <a:gdLst>
                <a:gd name="connsiteX0" fmla="*/ 239208 w 239207"/>
                <a:gd name="connsiteY0" fmla="*/ 119604 h 239207"/>
                <a:gd name="connsiteX1" fmla="*/ 119604 w 239207"/>
                <a:gd name="connsiteY1" fmla="*/ 239207 h 239207"/>
                <a:gd name="connsiteX2" fmla="*/ 0 w 239207"/>
                <a:gd name="connsiteY2" fmla="*/ 119604 h 239207"/>
                <a:gd name="connsiteX3" fmla="*/ 119604 w 239207"/>
                <a:gd name="connsiteY3" fmla="*/ 0 h 239207"/>
                <a:gd name="connsiteX4" fmla="*/ 239208 w 239207"/>
                <a:gd name="connsiteY4" fmla="*/ 119604 h 23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07" h="239207">
                  <a:moveTo>
                    <a:pt x="239208" y="119604"/>
                  </a:moveTo>
                  <a:cubicBezTo>
                    <a:pt x="239208" y="185659"/>
                    <a:pt x="185659" y="239207"/>
                    <a:pt x="119604" y="239207"/>
                  </a:cubicBezTo>
                  <a:cubicBezTo>
                    <a:pt x="53549" y="239207"/>
                    <a:pt x="0" y="185659"/>
                    <a:pt x="0" y="119604"/>
                  </a:cubicBezTo>
                  <a:cubicBezTo>
                    <a:pt x="0" y="53548"/>
                    <a:pt x="53549" y="0"/>
                    <a:pt x="119604" y="0"/>
                  </a:cubicBezTo>
                  <a:cubicBezTo>
                    <a:pt x="185659" y="0"/>
                    <a:pt x="239208" y="53548"/>
                    <a:pt x="239208" y="119604"/>
                  </a:cubicBezTo>
                  <a:close/>
                </a:path>
              </a:pathLst>
            </a:custGeom>
            <a:grpFill/>
            <a:ln>
              <a:solidFill>
                <a:srgbClr val="EF6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solidFill>
                  <a:srgbClr val="3F3F3F"/>
                </a:solidFill>
                <a:latin typeface="Open Sans"/>
                <a:ea typeface="Open Sans"/>
                <a:cs typeface="Open Sans"/>
              </a:endParaRPr>
            </a:p>
          </p:txBody>
        </p:sp>
        <p:sp>
          <p:nvSpPr>
            <p:cNvPr id="96" name="Freeform: Shape 95">
              <a:extLst>
                <a:ext uri="{FF2B5EF4-FFF2-40B4-BE49-F238E27FC236}">
                  <a16:creationId xmlns:a16="http://schemas.microsoft.com/office/drawing/2014/main" id="{E393EB8F-023C-4182-B0BB-F8F04C4A87EF}"/>
                </a:ext>
              </a:extLst>
            </p:cNvPr>
            <p:cNvSpPr/>
            <p:nvPr/>
          </p:nvSpPr>
          <p:spPr>
            <a:xfrm>
              <a:off x="8584472" y="2104904"/>
              <a:ext cx="239207" cy="239207"/>
            </a:xfrm>
            <a:custGeom>
              <a:avLst/>
              <a:gdLst>
                <a:gd name="connsiteX0" fmla="*/ 239208 w 239207"/>
                <a:gd name="connsiteY0" fmla="*/ 119604 h 239207"/>
                <a:gd name="connsiteX1" fmla="*/ 119604 w 239207"/>
                <a:gd name="connsiteY1" fmla="*/ 239207 h 239207"/>
                <a:gd name="connsiteX2" fmla="*/ 0 w 239207"/>
                <a:gd name="connsiteY2" fmla="*/ 119604 h 239207"/>
                <a:gd name="connsiteX3" fmla="*/ 119604 w 239207"/>
                <a:gd name="connsiteY3" fmla="*/ 0 h 239207"/>
                <a:gd name="connsiteX4" fmla="*/ 239208 w 239207"/>
                <a:gd name="connsiteY4" fmla="*/ 119604 h 23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07" h="239207">
                  <a:moveTo>
                    <a:pt x="239208" y="119604"/>
                  </a:moveTo>
                  <a:cubicBezTo>
                    <a:pt x="239208" y="185659"/>
                    <a:pt x="185659" y="239207"/>
                    <a:pt x="119604" y="239207"/>
                  </a:cubicBezTo>
                  <a:cubicBezTo>
                    <a:pt x="53549" y="239207"/>
                    <a:pt x="0" y="185659"/>
                    <a:pt x="0" y="119604"/>
                  </a:cubicBezTo>
                  <a:cubicBezTo>
                    <a:pt x="0" y="53548"/>
                    <a:pt x="53549" y="0"/>
                    <a:pt x="119604" y="0"/>
                  </a:cubicBezTo>
                  <a:cubicBezTo>
                    <a:pt x="185659" y="0"/>
                    <a:pt x="239208" y="53548"/>
                    <a:pt x="239208" y="119604"/>
                  </a:cubicBezTo>
                  <a:close/>
                </a:path>
              </a:pathLst>
            </a:custGeom>
            <a:grpFill/>
            <a:ln>
              <a:solidFill>
                <a:srgbClr val="EF6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solidFill>
                  <a:srgbClr val="3F3F3F"/>
                </a:solidFill>
                <a:latin typeface="Open Sans"/>
                <a:ea typeface="Open Sans"/>
                <a:cs typeface="Open Sans"/>
              </a:endParaRPr>
            </a:p>
          </p:txBody>
        </p:sp>
      </p:grpSp>
      <p:sp>
        <p:nvSpPr>
          <p:cNvPr id="110" name="Rectangle: Rounded Corners 109">
            <a:extLst>
              <a:ext uri="{FF2B5EF4-FFF2-40B4-BE49-F238E27FC236}">
                <a16:creationId xmlns:a16="http://schemas.microsoft.com/office/drawing/2014/main" id="{966A6A96-2806-4D99-85E8-3C9C89E1AAF4}"/>
              </a:ext>
            </a:extLst>
          </p:cNvPr>
          <p:cNvSpPr/>
          <p:nvPr/>
        </p:nvSpPr>
        <p:spPr>
          <a:xfrm>
            <a:off x="6814614" y="6235561"/>
            <a:ext cx="2626774" cy="1595902"/>
          </a:xfrm>
          <a:prstGeom prst="roundRect">
            <a:avLst>
              <a:gd name="adj" fmla="val 6743"/>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0" i="0" u="none" strike="noStrike" cap="none">
                <a:solidFill>
                  <a:srgbClr val="3F3F3F"/>
                </a:solidFill>
                <a:latin typeface="Open Sans"/>
                <a:ea typeface="Open Sans"/>
                <a:cs typeface="Open Sans"/>
                <a:sym typeface="Open Sans"/>
              </a:rPr>
              <a:t>Demilitarized zone</a:t>
            </a:r>
            <a:endParaRPr lang="en-US" sz="2200"/>
          </a:p>
        </p:txBody>
      </p:sp>
      <p:sp>
        <p:nvSpPr>
          <p:cNvPr id="111" name="Rectangle: Rounded Corners 110">
            <a:extLst>
              <a:ext uri="{FF2B5EF4-FFF2-40B4-BE49-F238E27FC236}">
                <a16:creationId xmlns:a16="http://schemas.microsoft.com/office/drawing/2014/main" id="{2C7B95FB-9CC2-4CC8-850C-F1E0CAD2D739}"/>
              </a:ext>
            </a:extLst>
          </p:cNvPr>
          <p:cNvSpPr/>
          <p:nvPr/>
        </p:nvSpPr>
        <p:spPr>
          <a:xfrm>
            <a:off x="9914895" y="6235561"/>
            <a:ext cx="2626774" cy="1595902"/>
          </a:xfrm>
          <a:prstGeom prst="roundRect">
            <a:avLst>
              <a:gd name="adj" fmla="val 5575"/>
            </a:avLst>
          </a:prstGeom>
          <a:solidFill>
            <a:srgbClr val="F0D4A6"/>
          </a:solidFill>
          <a:ln>
            <a:solidFill>
              <a:srgbClr val="E4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rtl="0">
              <a:spcBef>
                <a:spcPts val="1000"/>
              </a:spcBef>
              <a:spcAft>
                <a:spcPts val="0"/>
              </a:spcAft>
              <a:buClr>
                <a:srgbClr val="3F3F3F"/>
              </a:buClr>
              <a:buSzPts val="2200"/>
            </a:pPr>
            <a:r>
              <a:rPr lang="en-US" sz="2200" b="0" i="0" u="none" strike="noStrike" cap="none">
                <a:solidFill>
                  <a:srgbClr val="3F3F3F"/>
                </a:solidFill>
                <a:latin typeface="Open Sans"/>
                <a:ea typeface="Open Sans"/>
                <a:cs typeface="Open Sans"/>
                <a:sym typeface="Open Sans"/>
              </a:rPr>
              <a:t>Wireless</a:t>
            </a:r>
            <a:endParaRPr lang="en-US" sz="500" b="0" i="0" u="none" strike="noStrike" cap="none">
              <a:solidFill>
                <a:srgbClr val="3F3F3F"/>
              </a:solidFill>
              <a:latin typeface="Open Sans"/>
              <a:ea typeface="Open Sans"/>
              <a:cs typeface="Open Sans"/>
              <a:sym typeface="Open Sans"/>
            </a:endParaRPr>
          </a:p>
        </p:txBody>
      </p:sp>
      <p:sp>
        <p:nvSpPr>
          <p:cNvPr id="112" name="Rectangle: Rounded Corners 111">
            <a:extLst>
              <a:ext uri="{FF2B5EF4-FFF2-40B4-BE49-F238E27FC236}">
                <a16:creationId xmlns:a16="http://schemas.microsoft.com/office/drawing/2014/main" id="{E3B38201-99DE-4ECB-BEBF-86FC6DF74B37}"/>
              </a:ext>
            </a:extLst>
          </p:cNvPr>
          <p:cNvSpPr/>
          <p:nvPr/>
        </p:nvSpPr>
        <p:spPr>
          <a:xfrm>
            <a:off x="614052" y="6235561"/>
            <a:ext cx="2626774" cy="1595902"/>
          </a:xfrm>
          <a:prstGeom prst="roundRect">
            <a:avLst>
              <a:gd name="adj" fmla="val 6159"/>
            </a:avLst>
          </a:prstGeom>
          <a:solidFill>
            <a:srgbClr val="ABC9DD"/>
          </a:solidFill>
          <a:ln>
            <a:solidFill>
              <a:srgbClr val="427A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rtl="0">
              <a:spcBef>
                <a:spcPts val="0"/>
              </a:spcBef>
              <a:spcAft>
                <a:spcPts val="0"/>
              </a:spcAft>
              <a:buClr>
                <a:srgbClr val="3F3F3F"/>
              </a:buClr>
              <a:buSzPts val="2200"/>
            </a:pPr>
            <a:r>
              <a:rPr lang="en-US" sz="2200" b="0" i="0" u="none" strike="noStrike" cap="none">
                <a:solidFill>
                  <a:srgbClr val="3F3F3F"/>
                </a:solidFill>
                <a:latin typeface="Open Sans"/>
                <a:ea typeface="Open Sans"/>
                <a:cs typeface="Open Sans"/>
                <a:sym typeface="Open Sans"/>
              </a:rPr>
              <a:t>Intranet</a:t>
            </a:r>
          </a:p>
        </p:txBody>
      </p:sp>
      <p:sp>
        <p:nvSpPr>
          <p:cNvPr id="113" name="Rectangle: Rounded Corners 112">
            <a:extLst>
              <a:ext uri="{FF2B5EF4-FFF2-40B4-BE49-F238E27FC236}">
                <a16:creationId xmlns:a16="http://schemas.microsoft.com/office/drawing/2014/main" id="{FC102FBC-8842-4068-947D-BF259563051A}"/>
              </a:ext>
            </a:extLst>
          </p:cNvPr>
          <p:cNvSpPr/>
          <p:nvPr/>
        </p:nvSpPr>
        <p:spPr>
          <a:xfrm>
            <a:off x="3714333" y="6235561"/>
            <a:ext cx="2626774" cy="1595902"/>
          </a:xfrm>
          <a:prstGeom prst="roundRect">
            <a:avLst>
              <a:gd name="adj" fmla="val 6743"/>
            </a:avLst>
          </a:prstGeom>
          <a:solidFill>
            <a:srgbClr val="FBE8D9"/>
          </a:solidFill>
          <a:ln>
            <a:solidFill>
              <a:srgbClr val="F5C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rtl="0">
              <a:spcBef>
                <a:spcPts val="1000"/>
              </a:spcBef>
              <a:spcAft>
                <a:spcPts val="0"/>
              </a:spcAft>
              <a:buClr>
                <a:srgbClr val="3F3F3F"/>
              </a:buClr>
              <a:buSzPts val="2200"/>
            </a:pPr>
            <a:r>
              <a:rPr lang="en-US" sz="2200" b="0" i="0" u="none" strike="noStrike" cap="none">
                <a:solidFill>
                  <a:srgbClr val="3F3F3F"/>
                </a:solidFill>
                <a:latin typeface="Open Sans"/>
                <a:ea typeface="Open Sans"/>
                <a:cs typeface="Open Sans"/>
                <a:sym typeface="Open Sans"/>
              </a:rPr>
              <a:t>Extranet</a:t>
            </a:r>
          </a:p>
        </p:txBody>
      </p:sp>
      <p:sp>
        <p:nvSpPr>
          <p:cNvPr id="114" name="Rectangle: Rounded Corners 113">
            <a:extLst>
              <a:ext uri="{FF2B5EF4-FFF2-40B4-BE49-F238E27FC236}">
                <a16:creationId xmlns:a16="http://schemas.microsoft.com/office/drawing/2014/main" id="{5E9170D2-03C4-4FE7-83B0-280E3042B051}"/>
              </a:ext>
            </a:extLst>
          </p:cNvPr>
          <p:cNvSpPr/>
          <p:nvPr/>
        </p:nvSpPr>
        <p:spPr>
          <a:xfrm>
            <a:off x="13015174" y="6235561"/>
            <a:ext cx="2626774" cy="1595902"/>
          </a:xfrm>
          <a:prstGeom prst="roundRect">
            <a:avLst>
              <a:gd name="adj" fmla="val 4992"/>
            </a:avLst>
          </a:prstGeom>
          <a:solidFill>
            <a:srgbClr val="F9C0BF"/>
          </a:solidFill>
          <a:ln>
            <a:solidFill>
              <a:srgbClr val="EF6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0" i="0" u="none" strike="noStrike" cap="none">
                <a:solidFill>
                  <a:srgbClr val="3F3F3F"/>
                </a:solidFill>
                <a:latin typeface="Open Sans"/>
                <a:ea typeface="Open Sans"/>
                <a:cs typeface="Open Sans"/>
                <a:sym typeface="Open Sans"/>
              </a:rPr>
              <a:t>Guest wireless</a:t>
            </a:r>
            <a:endParaRPr lang="en-US" sz="2200"/>
          </a:p>
        </p:txBody>
      </p:sp>
      <p:sp>
        <p:nvSpPr>
          <p:cNvPr id="3" name="TextBox 2">
            <a:extLst>
              <a:ext uri="{FF2B5EF4-FFF2-40B4-BE49-F238E27FC236}">
                <a16:creationId xmlns:a16="http://schemas.microsoft.com/office/drawing/2014/main" id="{A5A9C6DC-3193-0FE3-EDF5-CA537F882BEC}"/>
              </a:ext>
            </a:extLst>
          </p:cNvPr>
          <p:cNvSpPr txBox="1"/>
          <p:nvPr/>
        </p:nvSpPr>
        <p:spPr>
          <a:xfrm>
            <a:off x="1685109" y="1148637"/>
            <a:ext cx="13284925" cy="846514"/>
          </a:xfrm>
          <a:prstGeom prst="rect">
            <a:avLst/>
          </a:prstGeom>
          <a:noFill/>
        </p:spPr>
        <p:txBody>
          <a:bodyPr wrap="square">
            <a:spAutoFit/>
          </a:bodyPr>
          <a:lstStyle/>
          <a:p>
            <a:pPr algn="ctr">
              <a:lnSpc>
                <a:spcPct val="115000"/>
              </a:lnSpc>
              <a:spcAft>
                <a:spcPct val="0"/>
              </a:spcAft>
              <a:buClr>
                <a:schemeClr val="dk1"/>
              </a:buClr>
              <a:buSzPts val="1100"/>
            </a:pPr>
            <a:r>
              <a:rPr lang="en-US" sz="2200">
                <a:solidFill>
                  <a:srgbClr val="404040"/>
                </a:solidFill>
                <a:latin typeface="Open Sans" pitchFamily="2" charset="0"/>
                <a:ea typeface="Open Sans"/>
                <a:cs typeface="Open Sans"/>
                <a:sym typeface="Open Sans"/>
              </a:rPr>
              <a:t>Dividing a campus network or data center into zones implies that each zone has a</a:t>
            </a:r>
          </a:p>
          <a:p>
            <a:pPr algn="ctr">
              <a:lnSpc>
                <a:spcPct val="115000"/>
              </a:lnSpc>
              <a:spcAft>
                <a:spcPct val="0"/>
              </a:spcAft>
              <a:buClr>
                <a:schemeClr val="dk1"/>
              </a:buClr>
              <a:buSzPts val="1100"/>
            </a:pPr>
            <a:r>
              <a:rPr lang="en-US" sz="2200">
                <a:solidFill>
                  <a:srgbClr val="404040"/>
                </a:solidFill>
                <a:latin typeface="Open Sans" pitchFamily="2" charset="0"/>
                <a:ea typeface="Open Sans"/>
                <a:cs typeface="Open Sans"/>
                <a:sym typeface="Open Sans"/>
              </a:rPr>
              <a:t>different security configuration. The main zones are as follows:</a:t>
            </a:r>
          </a:p>
        </p:txBody>
      </p:sp>
      <p:sp>
        <p:nvSpPr>
          <p:cNvPr id="5" name="Brandline_LVC">
            <a:extLst>
              <a:ext uri="{FF2B5EF4-FFF2-40B4-BE49-F238E27FC236}">
                <a16:creationId xmlns:a16="http://schemas.microsoft.com/office/drawing/2014/main" id="{88832139-2514-D905-D754-8443D74B4366}"/>
              </a:ext>
            </a:extLst>
          </p:cNvPr>
          <p:cNvSpPr/>
          <p:nvPr/>
        </p:nvSpPr>
        <p:spPr>
          <a:xfrm>
            <a:off x="5575300" y="816324"/>
            <a:ext cx="510587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3E6898DB-04AD-BBDD-E9B5-89A1B4FE3DE0}"/>
              </a:ext>
            </a:extLst>
          </p:cNvPr>
          <p:cNvSpPr/>
          <p:nvPr/>
        </p:nvSpPr>
        <p:spPr>
          <a:xfrm>
            <a:off x="6641694" y="2399797"/>
            <a:ext cx="2972613" cy="1880654"/>
          </a:xfrm>
          <a:prstGeom prst="roundRect">
            <a:avLst>
              <a:gd name="adj" fmla="val 7985"/>
            </a:avLst>
          </a:prstGeom>
          <a:solidFill>
            <a:schemeClr val="accent1">
              <a:lumMod val="20000"/>
              <a:lumOff val="80000"/>
            </a:schemeClr>
          </a:solidFill>
          <a:ln>
            <a:solidFill>
              <a:schemeClr val="accent1">
                <a:lumMod val="60000"/>
                <a:lumOff val="4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BF20B21-E5E4-E31C-6F98-A474F58A80A0}"/>
              </a:ext>
            </a:extLst>
          </p:cNvPr>
          <p:cNvPicPr>
            <a:picLocks noChangeAspect="1"/>
          </p:cNvPicPr>
          <p:nvPr/>
        </p:nvPicPr>
        <p:blipFill>
          <a:blip r:embed="rId3"/>
          <a:stretch>
            <a:fillRect/>
          </a:stretch>
        </p:blipFill>
        <p:spPr>
          <a:xfrm>
            <a:off x="7285416" y="2513991"/>
            <a:ext cx="1685169" cy="1685169"/>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2" name="Google Shape;662;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Intranet</a:t>
            </a:r>
            <a:endParaRPr>
              <a:solidFill>
                <a:srgbClr val="3F3F3F"/>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E3CB6853-0D71-D811-F711-C6BA3AE6B2EC}"/>
              </a:ext>
            </a:extLst>
          </p:cNvPr>
          <p:cNvGrpSpPr/>
          <p:nvPr/>
        </p:nvGrpSpPr>
        <p:grpSpPr>
          <a:xfrm>
            <a:off x="1269279" y="3129281"/>
            <a:ext cx="13717442" cy="4978400"/>
            <a:chOff x="1269279" y="3129281"/>
            <a:chExt cx="13717442" cy="4978400"/>
          </a:xfrm>
        </p:grpSpPr>
        <p:sp>
          <p:nvSpPr>
            <p:cNvPr id="660" name="Google Shape;660;p18"/>
            <p:cNvSpPr/>
            <p:nvPr/>
          </p:nvSpPr>
          <p:spPr>
            <a:xfrm>
              <a:off x="1269279" y="3129281"/>
              <a:ext cx="13717442" cy="4978400"/>
            </a:xfrm>
            <a:prstGeom prst="roundRect">
              <a:avLst>
                <a:gd name="adj" fmla="val 3147"/>
              </a:avLst>
            </a:prstGeom>
            <a:solidFill>
              <a:srgbClr val="EAF7FC"/>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60950" rIns="121900" bIns="60950" anchor="ctr" anchorCtr="0">
              <a:noAutofit/>
            </a:bodyPr>
            <a:lstStyle/>
            <a:p>
              <a:pPr marL="292100" marR="0" lvl="0" indent="-292100" algn="l" rtl="0">
                <a:spcBef>
                  <a:spcPts val="0"/>
                </a:spcBef>
                <a:spcAft>
                  <a:spcPts val="0"/>
                </a:spcAft>
                <a:buNone/>
              </a:pPr>
              <a:endParaRPr sz="2200">
                <a:solidFill>
                  <a:schemeClr val="dk1"/>
                </a:solidFill>
                <a:latin typeface="Open Sans"/>
                <a:ea typeface="Open Sans"/>
                <a:cs typeface="Open Sans"/>
                <a:sym typeface="Open Sans"/>
              </a:endParaRPr>
            </a:p>
          </p:txBody>
        </p:sp>
        <p:sp>
          <p:nvSpPr>
            <p:cNvPr id="664" name="Google Shape;664;p18"/>
            <p:cNvSpPr txBox="1"/>
            <p:nvPr/>
          </p:nvSpPr>
          <p:spPr>
            <a:xfrm>
              <a:off x="1640189" y="3873903"/>
              <a:ext cx="7420943" cy="3357482"/>
            </a:xfrm>
            <a:prstGeom prst="rect">
              <a:avLst/>
            </a:prstGeom>
            <a:noFill/>
            <a:ln>
              <a:noFill/>
            </a:ln>
          </p:spPr>
          <p:txBody>
            <a:bodyPr spcFirstLastPara="1" wrap="square" lIns="45700" tIns="45700" rIns="45700" bIns="45700" anchor="t" anchorCtr="0">
              <a:spAutoFit/>
            </a:bodyPr>
            <a:lstStyle/>
            <a:p>
              <a:pPr marR="0" lvl="1" algn="l" rtl="0">
                <a:lnSpc>
                  <a:spcPct val="115000"/>
                </a:lnSpc>
                <a:spcBef>
                  <a:spcPts val="630"/>
                </a:spcBef>
                <a:spcAft>
                  <a:spcPts val="0"/>
                </a:spcAft>
                <a:buClr>
                  <a:schemeClr val="dk1"/>
                </a:buClr>
                <a:buSzPts val="1400"/>
              </a:pPr>
              <a:endParaRPr lang="en-US" sz="2200">
                <a:solidFill>
                  <a:srgbClr val="404040"/>
                </a:solidFill>
                <a:latin typeface="Open Sans" pitchFamily="2" charset="0"/>
                <a:ea typeface="Open Sans"/>
                <a:cs typeface="Open Sans"/>
                <a:sym typeface="Calibri"/>
              </a:endParaRPr>
            </a:p>
            <a:p>
              <a:pPr marL="342900" marR="0" lvl="1" indent="-342900" algn="l" rtl="0">
                <a:lnSpc>
                  <a:spcPct val="115000"/>
                </a:lnSpc>
                <a:spcBef>
                  <a:spcPts val="210"/>
                </a:spcBef>
                <a:spcAft>
                  <a:spcPts val="0"/>
                </a:spcAft>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Typically referred to as campus or corporate networks, intranets are used every day in companies around the world.</a:t>
              </a:r>
            </a:p>
            <a:p>
              <a:pPr marR="0" lvl="1" algn="l" rtl="0">
                <a:lnSpc>
                  <a:spcPct val="115000"/>
                </a:lnSpc>
                <a:spcBef>
                  <a:spcPts val="210"/>
                </a:spcBef>
                <a:spcAft>
                  <a:spcPts val="0"/>
                </a:spcAft>
                <a:buClr>
                  <a:schemeClr val="dk1"/>
                </a:buClr>
                <a:buSzPts val="1400"/>
              </a:pPr>
              <a:r>
                <a:rPr lang="en-US" sz="2200">
                  <a:solidFill>
                    <a:srgbClr val="404040"/>
                  </a:solidFill>
                  <a:latin typeface="Open Sans" pitchFamily="2" charset="0"/>
                  <a:ea typeface="Open Sans"/>
                  <a:cs typeface="Open Sans"/>
                  <a:sym typeface="Calibri"/>
                </a:rPr>
                <a:t> </a:t>
              </a:r>
            </a:p>
            <a:p>
              <a:pPr marL="342900" marR="0" lvl="1" indent="-342900" algn="l" rtl="0">
                <a:lnSpc>
                  <a:spcPct val="115000"/>
                </a:lnSpc>
                <a:spcBef>
                  <a:spcPts val="210"/>
                </a:spcBef>
                <a:spcAft>
                  <a:spcPts val="0"/>
                </a:spcAft>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Content on intranet web servers is not available over the internet to untrusted users. </a:t>
              </a:r>
            </a:p>
            <a:p>
              <a:pPr>
                <a:lnSpc>
                  <a:spcPct val="114000"/>
                </a:lnSpc>
                <a:buClr>
                  <a:srgbClr val="404040"/>
                </a:buClr>
                <a:buSzPts val="2200"/>
              </a:pPr>
              <a:endParaRPr lang="en-US" sz="2200">
                <a:solidFill>
                  <a:srgbClr val="3F3F3F"/>
                </a:solidFill>
                <a:latin typeface="Open Sans"/>
                <a:ea typeface="Open Sans"/>
                <a:cs typeface="Open Sans"/>
                <a:sym typeface="Calibri"/>
              </a:endParaRPr>
            </a:p>
          </p:txBody>
        </p:sp>
      </p:grpSp>
      <p:sp>
        <p:nvSpPr>
          <p:cNvPr id="3" name="Brandline_LVC">
            <a:extLst>
              <a:ext uri="{FF2B5EF4-FFF2-40B4-BE49-F238E27FC236}">
                <a16:creationId xmlns:a16="http://schemas.microsoft.com/office/drawing/2014/main" id="{3235F86E-2CFF-3B2C-4BCC-E097C47BE6F5}"/>
              </a:ext>
            </a:extLst>
          </p:cNvPr>
          <p:cNvSpPr/>
          <p:nvPr/>
        </p:nvSpPr>
        <p:spPr>
          <a:xfrm>
            <a:off x="7213600" y="816324"/>
            <a:ext cx="18475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F394167-B3F1-21B9-FA25-6599057D6B7E}"/>
              </a:ext>
            </a:extLst>
          </p:cNvPr>
          <p:cNvSpPr txBox="1"/>
          <p:nvPr/>
        </p:nvSpPr>
        <p:spPr>
          <a:xfrm>
            <a:off x="1711600" y="1178560"/>
            <a:ext cx="1283280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Calibri"/>
              </a:rPr>
              <a:t>An intranet functions like the internet for users but is entirely contained within and secured by the network's trusted area and managed by system and network administrators.</a:t>
            </a:r>
          </a:p>
        </p:txBody>
      </p:sp>
      <p:pic>
        <p:nvPicPr>
          <p:cNvPr id="7" name="Picture 6">
            <a:extLst>
              <a:ext uri="{FF2B5EF4-FFF2-40B4-BE49-F238E27FC236}">
                <a16:creationId xmlns:a16="http://schemas.microsoft.com/office/drawing/2014/main" id="{906D8F92-B322-E2A1-4BD8-ED5EBFE0D289}"/>
              </a:ext>
            </a:extLst>
          </p:cNvPr>
          <p:cNvPicPr>
            <a:picLocks noChangeAspect="1"/>
          </p:cNvPicPr>
          <p:nvPr/>
        </p:nvPicPr>
        <p:blipFill>
          <a:blip r:embed="rId3"/>
          <a:stretch>
            <a:fillRect/>
          </a:stretch>
        </p:blipFill>
        <p:spPr>
          <a:xfrm>
            <a:off x="10088379" y="4166060"/>
            <a:ext cx="4240551" cy="2773167"/>
          </a:xfrm>
          <a:prstGeom prst="rect">
            <a:avLst/>
          </a:prstGeom>
        </p:spPr>
      </p:pic>
    </p:spTree>
    <p:extLst>
      <p:ext uri="{BB962C8B-B14F-4D97-AF65-F5344CB8AC3E}">
        <p14:creationId xmlns:p14="http://schemas.microsoft.com/office/powerpoint/2010/main" val="26915270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8"/>
          <p:cNvSpPr/>
          <p:nvPr/>
        </p:nvSpPr>
        <p:spPr>
          <a:xfrm>
            <a:off x="1056189" y="2703929"/>
            <a:ext cx="12470402" cy="5144671"/>
          </a:xfrm>
          <a:prstGeom prst="roundRect">
            <a:avLst>
              <a:gd name="adj" fmla="val 3147"/>
            </a:avLst>
          </a:prstGeom>
          <a:solidFill>
            <a:srgbClr val="EAF7FC"/>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60950" rIns="121900" bIns="60950" anchor="ctr" anchorCtr="0">
            <a:noAutofit/>
          </a:bodyPr>
          <a:lstStyle/>
          <a:p>
            <a:pPr marL="292100" marR="0" lvl="0" indent="-292100" algn="l" rtl="0">
              <a:spcBef>
                <a:spcPts val="0"/>
              </a:spcBef>
              <a:spcAft>
                <a:spcPts val="0"/>
              </a:spcAft>
              <a:buNone/>
            </a:pPr>
            <a:endParaRPr sz="2200">
              <a:solidFill>
                <a:schemeClr val="dk1"/>
              </a:solidFill>
              <a:latin typeface="Open Sans"/>
              <a:ea typeface="Open Sans"/>
              <a:cs typeface="Open Sans"/>
              <a:sym typeface="Open Sans"/>
            </a:endParaRPr>
          </a:p>
        </p:txBody>
      </p:sp>
      <p:sp>
        <p:nvSpPr>
          <p:cNvPr id="661" name="Google Shape;661;p18"/>
          <p:cNvSpPr/>
          <p:nvPr/>
        </p:nvSpPr>
        <p:spPr>
          <a:xfrm>
            <a:off x="8802244" y="3230448"/>
            <a:ext cx="4217016" cy="4217016"/>
          </a:xfrm>
          <a:prstGeom prst="roundRect">
            <a:avLst>
              <a:gd name="adj" fmla="val 5273"/>
            </a:avLst>
          </a:prstGeom>
          <a:solidFill>
            <a:srgbClr val="F2F2F2"/>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sp>
        <p:nvSpPr>
          <p:cNvPr id="662" name="Google Shape;662;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Extranet</a:t>
            </a:r>
            <a:endParaRPr>
              <a:solidFill>
                <a:srgbClr val="3F3F3F"/>
              </a:solidFill>
              <a:latin typeface="Open Sans"/>
              <a:ea typeface="Open Sans"/>
              <a:cs typeface="Open Sans"/>
              <a:sym typeface="Open Sans"/>
            </a:endParaRPr>
          </a:p>
        </p:txBody>
      </p:sp>
      <p:sp>
        <p:nvSpPr>
          <p:cNvPr id="664" name="Google Shape;664;p18"/>
          <p:cNvSpPr txBox="1"/>
          <p:nvPr/>
        </p:nvSpPr>
        <p:spPr>
          <a:xfrm>
            <a:off x="1506066" y="3006698"/>
            <a:ext cx="6585422" cy="4139554"/>
          </a:xfrm>
          <a:prstGeom prst="rect">
            <a:avLst/>
          </a:prstGeom>
          <a:noFill/>
          <a:ln>
            <a:noFill/>
          </a:ln>
        </p:spPr>
        <p:txBody>
          <a:bodyPr spcFirstLastPara="1" wrap="square" lIns="45700" tIns="45700" rIns="45700" bIns="45700" anchor="t" anchorCtr="0">
            <a:spAutoFit/>
          </a:bodyPr>
          <a:lstStyle/>
          <a:p>
            <a:pPr lvl="1">
              <a:lnSpc>
                <a:spcPct val="115000"/>
              </a:lnSpc>
              <a:spcBef>
                <a:spcPts val="630"/>
              </a:spcBef>
              <a:buClr>
                <a:schemeClr val="dk1"/>
              </a:buClr>
              <a:buSzPts val="1400"/>
            </a:pPr>
            <a:endParaRPr lang="en-US" sz="2200">
              <a:solidFill>
                <a:srgbClr val="404040"/>
              </a:solidFill>
              <a:latin typeface="Open Sans" pitchFamily="2" charset="0"/>
              <a:ea typeface="Open Sans"/>
              <a:cs typeface="Open Sans"/>
              <a:sym typeface="Calibri"/>
            </a:endParaRPr>
          </a:p>
          <a:p>
            <a:pPr marL="342900" lvl="1" indent="-342900">
              <a:lnSpc>
                <a:spcPct val="115000"/>
              </a:lnSpc>
              <a:spcBef>
                <a:spcPts val="210"/>
              </a:spcBef>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This allows a business to share information with customers, suppliers, partners, and other trusted groups while using a common set of Internet protocols to facilitate operations.</a:t>
            </a:r>
          </a:p>
          <a:p>
            <a:pPr marL="342900" lvl="1" indent="-342900">
              <a:lnSpc>
                <a:spcPct val="115000"/>
              </a:lnSpc>
              <a:spcBef>
                <a:spcPts val="210"/>
              </a:spcBef>
              <a:buClr>
                <a:schemeClr val="dk1"/>
              </a:buClr>
              <a:buSzPts val="1400"/>
              <a:buFont typeface="Arial" panose="020B0604020202020204" pitchFamily="34" charset="0"/>
              <a:buChar char="•"/>
            </a:pPr>
            <a:endParaRPr lang="en-US" sz="2200">
              <a:solidFill>
                <a:srgbClr val="404040"/>
              </a:solidFill>
              <a:latin typeface="Open Sans" pitchFamily="2" charset="0"/>
              <a:ea typeface="Open Sans"/>
              <a:cs typeface="Open Sans"/>
              <a:sym typeface="Calibri"/>
            </a:endParaRPr>
          </a:p>
          <a:p>
            <a:pPr marL="342900" lvl="1" indent="-342900">
              <a:lnSpc>
                <a:spcPct val="115000"/>
              </a:lnSpc>
              <a:spcBef>
                <a:spcPts val="210"/>
              </a:spcBef>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Extranets can utilize public networks to extend their reach beyond a company’s internal network, typically secured using some form of security like a VPN.</a:t>
            </a:r>
          </a:p>
        </p:txBody>
      </p:sp>
      <p:sp>
        <p:nvSpPr>
          <p:cNvPr id="3" name="Brandline_LVC">
            <a:extLst>
              <a:ext uri="{FF2B5EF4-FFF2-40B4-BE49-F238E27FC236}">
                <a16:creationId xmlns:a16="http://schemas.microsoft.com/office/drawing/2014/main" id="{399D7A32-EAAE-3B1A-2BD1-1BCE05C40502}"/>
              </a:ext>
            </a:extLst>
          </p:cNvPr>
          <p:cNvSpPr/>
          <p:nvPr/>
        </p:nvSpPr>
        <p:spPr>
          <a:xfrm>
            <a:off x="7175501" y="816324"/>
            <a:ext cx="1915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FDE7D76-1592-6068-C080-02BC422A54C7}"/>
              </a:ext>
            </a:extLst>
          </p:cNvPr>
          <p:cNvSpPr txBox="1"/>
          <p:nvPr/>
        </p:nvSpPr>
        <p:spPr>
          <a:xfrm>
            <a:off x="3501796" y="1226876"/>
            <a:ext cx="9252409" cy="1235851"/>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Calibri"/>
              </a:rPr>
              <a:t>An extranet is an extension of a selected portion of a company’s intranet to external partners. </a:t>
            </a:r>
          </a:p>
        </p:txBody>
      </p:sp>
      <p:grpSp>
        <p:nvGrpSpPr>
          <p:cNvPr id="5" name="Group 4">
            <a:extLst>
              <a:ext uri="{FF2B5EF4-FFF2-40B4-BE49-F238E27FC236}">
                <a16:creationId xmlns:a16="http://schemas.microsoft.com/office/drawing/2014/main" id="{085CE368-5519-4134-81F7-995A23EE826E}"/>
              </a:ext>
            </a:extLst>
          </p:cNvPr>
          <p:cNvGrpSpPr/>
          <p:nvPr/>
        </p:nvGrpSpPr>
        <p:grpSpPr>
          <a:xfrm>
            <a:off x="9578714" y="3372786"/>
            <a:ext cx="2686161" cy="3945096"/>
            <a:chOff x="9578714" y="3372786"/>
            <a:chExt cx="2686161" cy="3945096"/>
          </a:xfrm>
        </p:grpSpPr>
        <p:pic>
          <p:nvPicPr>
            <p:cNvPr id="2" name="Picture 1">
              <a:extLst>
                <a:ext uri="{FF2B5EF4-FFF2-40B4-BE49-F238E27FC236}">
                  <a16:creationId xmlns:a16="http://schemas.microsoft.com/office/drawing/2014/main" id="{1A91CCA2-8086-F5AB-E14D-9B61B52D9968}"/>
                </a:ext>
              </a:extLst>
            </p:cNvPr>
            <p:cNvPicPr>
              <a:picLocks noChangeAspect="1"/>
            </p:cNvPicPr>
            <p:nvPr/>
          </p:nvPicPr>
          <p:blipFill>
            <a:blip r:embed="rId3"/>
            <a:stretch>
              <a:fillRect/>
            </a:stretch>
          </p:blipFill>
          <p:spPr>
            <a:xfrm>
              <a:off x="9578714" y="3372786"/>
              <a:ext cx="1888762" cy="1317916"/>
            </a:xfrm>
            <a:prstGeom prst="rect">
              <a:avLst/>
            </a:prstGeom>
          </p:spPr>
        </p:pic>
        <p:pic>
          <p:nvPicPr>
            <p:cNvPr id="7" name="Picture 6">
              <a:extLst>
                <a:ext uri="{FF2B5EF4-FFF2-40B4-BE49-F238E27FC236}">
                  <a16:creationId xmlns:a16="http://schemas.microsoft.com/office/drawing/2014/main" id="{4145BA6F-C1D5-7FFA-F4CC-2C704880A455}"/>
                </a:ext>
              </a:extLst>
            </p:cNvPr>
            <p:cNvPicPr>
              <a:picLocks noChangeAspect="1"/>
            </p:cNvPicPr>
            <p:nvPr/>
          </p:nvPicPr>
          <p:blipFill>
            <a:blip r:embed="rId4"/>
            <a:stretch>
              <a:fillRect/>
            </a:stretch>
          </p:blipFill>
          <p:spPr>
            <a:xfrm>
              <a:off x="11064056" y="6117063"/>
              <a:ext cx="1200819" cy="1200819"/>
            </a:xfrm>
            <a:prstGeom prst="rect">
              <a:avLst/>
            </a:prstGeom>
          </p:spPr>
        </p:pic>
        <p:pic>
          <p:nvPicPr>
            <p:cNvPr id="11" name="Picture 10">
              <a:extLst>
                <a:ext uri="{FF2B5EF4-FFF2-40B4-BE49-F238E27FC236}">
                  <a16:creationId xmlns:a16="http://schemas.microsoft.com/office/drawing/2014/main" id="{9C4C0EF9-EDC6-962B-0F7A-4C085BD40885}"/>
                </a:ext>
              </a:extLst>
            </p:cNvPr>
            <p:cNvPicPr>
              <a:picLocks noChangeAspect="1"/>
            </p:cNvPicPr>
            <p:nvPr/>
          </p:nvPicPr>
          <p:blipFill>
            <a:blip r:embed="rId5"/>
            <a:stretch>
              <a:fillRect/>
            </a:stretch>
          </p:blipFill>
          <p:spPr>
            <a:xfrm rot="4850596">
              <a:off x="9778558" y="5297826"/>
              <a:ext cx="1764156" cy="532890"/>
            </a:xfrm>
            <a:prstGeom prst="rect">
              <a:avLst/>
            </a:prstGeom>
          </p:spPr>
        </p:pic>
      </p:grpSp>
    </p:spTree>
    <p:extLst>
      <p:ext uri="{BB962C8B-B14F-4D97-AF65-F5344CB8AC3E}">
        <p14:creationId xmlns:p14="http://schemas.microsoft.com/office/powerpoint/2010/main" val="298779795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B1B65A8-15A5-5BC6-94E7-99CAE25202B7}"/>
              </a:ext>
            </a:extLst>
          </p:cNvPr>
          <p:cNvSpPr/>
          <p:nvPr/>
        </p:nvSpPr>
        <p:spPr>
          <a:xfrm>
            <a:off x="869396" y="2055715"/>
            <a:ext cx="14517208" cy="4896463"/>
          </a:xfrm>
          <a:prstGeom prst="roundRect">
            <a:avLst>
              <a:gd name="adj" fmla="val 7102"/>
            </a:avLst>
          </a:prstGeom>
          <a:solidFill>
            <a:srgbClr val="EBF2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2" name="Google Shape;732;gdc32f7adc0_0_13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t>Demilitarized Zones (DMZs)</a:t>
            </a:r>
            <a:endParaRPr/>
          </a:p>
        </p:txBody>
      </p:sp>
      <p:pic>
        <p:nvPicPr>
          <p:cNvPr id="733" name="Google Shape;733;gdc32f7adc0_0_139"/>
          <p:cNvPicPr preferRelativeResize="0"/>
          <p:nvPr/>
        </p:nvPicPr>
        <p:blipFill>
          <a:blip r:embed="rId3">
            <a:alphaModFix/>
          </a:blip>
          <a:stretch>
            <a:fillRect/>
          </a:stretch>
        </p:blipFill>
        <p:spPr>
          <a:xfrm>
            <a:off x="4649298" y="760639"/>
            <a:ext cx="6957402" cy="365760"/>
          </a:xfrm>
          <a:prstGeom prst="rect">
            <a:avLst/>
          </a:prstGeom>
          <a:noFill/>
          <a:ln>
            <a:noFill/>
          </a:ln>
        </p:spPr>
      </p:pic>
      <p:sp>
        <p:nvSpPr>
          <p:cNvPr id="2" name="TextBox 1">
            <a:extLst>
              <a:ext uri="{FF2B5EF4-FFF2-40B4-BE49-F238E27FC236}">
                <a16:creationId xmlns:a16="http://schemas.microsoft.com/office/drawing/2014/main" id="{88A20C66-5ABB-7EA9-36F4-AB610383F8ED}"/>
              </a:ext>
            </a:extLst>
          </p:cNvPr>
          <p:cNvSpPr txBox="1"/>
          <p:nvPr/>
        </p:nvSpPr>
        <p:spPr>
          <a:xfrm>
            <a:off x="1375935" y="2307532"/>
            <a:ext cx="7284900" cy="4513736"/>
          </a:xfrm>
          <a:prstGeom prst="rect">
            <a:avLst/>
          </a:prstGeom>
          <a:noFill/>
        </p:spPr>
        <p:txBody>
          <a:bodyPr wrap="square" rtlCol="0">
            <a:spAutoFit/>
          </a:bodyPr>
          <a:lstStyle/>
          <a:p>
            <a:pPr marL="342900" marR="0" lvl="1" indent="-342900" algn="l" rtl="0">
              <a:lnSpc>
                <a:spcPct val="115000"/>
              </a:lnSpc>
              <a:spcBef>
                <a:spcPct val="0"/>
              </a:spcBef>
              <a:spcAft>
                <a:spcPct val="0"/>
              </a:spcAft>
              <a:buClr>
                <a:srgbClr val="000000"/>
              </a:buClr>
              <a:buSzPts val="2200"/>
              <a:buFont typeface="Arial" panose="020B0604020202020204" pitchFamily="34" charset="0"/>
              <a:buChar char="•"/>
            </a:pPr>
            <a:r>
              <a:rPr lang="en-US" sz="2200">
                <a:solidFill>
                  <a:srgbClr val="404040"/>
                </a:solidFill>
                <a:latin typeface="Open Sans" pitchFamily="2" charset="0"/>
                <a:ea typeface="Open Sans"/>
                <a:cs typeface="Open Sans"/>
              </a:rPr>
              <a:t>In cybersecurity, a DMZ is a physical or logical subnetwork that sits between an internal network and the Internet. </a:t>
            </a:r>
          </a:p>
          <a:p>
            <a:pPr marR="0" lvl="1" algn="l" rtl="0">
              <a:lnSpc>
                <a:spcPct val="115000"/>
              </a:lnSpc>
              <a:spcBef>
                <a:spcPct val="0"/>
              </a:spcBef>
              <a:spcAft>
                <a:spcPct val="0"/>
              </a:spcAft>
              <a:buClr>
                <a:srgbClr val="000000"/>
              </a:buClr>
              <a:buSzPts val="2200"/>
            </a:pPr>
            <a:endParaRPr lang="en-US" sz="2200">
              <a:solidFill>
                <a:srgbClr val="404040"/>
              </a:solidFill>
              <a:latin typeface="Open Sans" pitchFamily="2" charset="0"/>
              <a:ea typeface="Open Sans"/>
              <a:cs typeface="Open Sans"/>
            </a:endParaRPr>
          </a:p>
          <a:p>
            <a:pPr marL="342900" marR="0" lvl="1" indent="-342900" algn="l" rtl="0">
              <a:lnSpc>
                <a:spcPct val="115000"/>
              </a:lnSpc>
              <a:spcBef>
                <a:spcPct val="0"/>
              </a:spcBef>
              <a:spcAft>
                <a:spcPct val="0"/>
              </a:spcAft>
              <a:buClr>
                <a:srgbClr val="000000"/>
              </a:buClr>
              <a:buSzPts val="2200"/>
              <a:buFont typeface="Arial" panose="020B0604020202020204" pitchFamily="34" charset="0"/>
              <a:buChar char="•"/>
            </a:pPr>
            <a:r>
              <a:rPr lang="en-US" sz="2200">
                <a:solidFill>
                  <a:srgbClr val="404040"/>
                </a:solidFill>
                <a:latin typeface="Open Sans" pitchFamily="2" charset="0"/>
                <a:ea typeface="Open Sans"/>
                <a:cs typeface="Open Sans"/>
              </a:rPr>
              <a:t>It isolates your internal network from the public internet, reducing the risk of external threats compromising sensitive data.</a:t>
            </a:r>
          </a:p>
          <a:p>
            <a:pPr marR="0" lvl="1" algn="l" rtl="0">
              <a:lnSpc>
                <a:spcPct val="115000"/>
              </a:lnSpc>
              <a:spcBef>
                <a:spcPct val="0"/>
              </a:spcBef>
              <a:spcAft>
                <a:spcPct val="0"/>
              </a:spcAft>
              <a:buClr>
                <a:srgbClr val="000000"/>
              </a:buClr>
              <a:buSzPts val="2200"/>
            </a:pPr>
            <a:endParaRPr lang="en-US" sz="2200">
              <a:solidFill>
                <a:srgbClr val="404040"/>
              </a:solidFill>
              <a:latin typeface="Open Sans" pitchFamily="2" charset="0"/>
              <a:ea typeface="Open Sans"/>
              <a:cs typeface="Open Sans"/>
            </a:endParaRPr>
          </a:p>
          <a:p>
            <a:pPr marL="342900" marR="0" lvl="1" indent="-342900" algn="l" rtl="0">
              <a:lnSpc>
                <a:spcPct val="115000"/>
              </a:lnSpc>
              <a:spcBef>
                <a:spcPct val="0"/>
              </a:spcBef>
              <a:spcAft>
                <a:spcPct val="0"/>
              </a:spcAft>
              <a:buClr>
                <a:srgbClr val="000000"/>
              </a:buClr>
              <a:buSzPts val="2200"/>
              <a:buFont typeface="Arial" panose="020B0604020202020204" pitchFamily="34" charset="0"/>
              <a:buChar char="•"/>
            </a:pPr>
            <a:r>
              <a:rPr lang="en-US" sz="2200">
                <a:solidFill>
                  <a:srgbClr val="404040"/>
                </a:solidFill>
                <a:latin typeface="Open Sans" pitchFamily="2" charset="0"/>
                <a:ea typeface="Open Sans"/>
                <a:cs typeface="Open Sans"/>
              </a:rPr>
              <a:t>It allows you to expose certain services to the internet, like web servers or email servers, without exposing your entire internal network</a:t>
            </a:r>
            <a:r>
              <a:rPr lang="en-US" sz="2200">
                <a:solidFill>
                  <a:srgbClr val="404040"/>
                </a:solidFill>
                <a:latin typeface="Open Sans" pitchFamily="2" charset="0"/>
              </a:rPr>
              <a:t>.</a:t>
            </a:r>
            <a:endParaRPr lang="en-US" sz="2200">
              <a:solidFill>
                <a:srgbClr val="404040"/>
              </a:solidFill>
              <a:latin typeface="Open Sans" pitchFamily="2" charset="0"/>
              <a:ea typeface="Open Sans"/>
              <a:cs typeface="Open Sans"/>
            </a:endParaRPr>
          </a:p>
        </p:txBody>
      </p:sp>
      <p:pic>
        <p:nvPicPr>
          <p:cNvPr id="8" name="Picture 7">
            <a:extLst>
              <a:ext uri="{FF2B5EF4-FFF2-40B4-BE49-F238E27FC236}">
                <a16:creationId xmlns:a16="http://schemas.microsoft.com/office/drawing/2014/main" id="{B485B22E-0118-2844-E7BB-60E51CF9F15B}"/>
              </a:ext>
            </a:extLst>
          </p:cNvPr>
          <p:cNvPicPr>
            <a:picLocks noChangeAspect="1"/>
          </p:cNvPicPr>
          <p:nvPr/>
        </p:nvPicPr>
        <p:blipFill>
          <a:blip r:embed="rId4"/>
          <a:stretch>
            <a:fillRect/>
          </a:stretch>
        </p:blipFill>
        <p:spPr>
          <a:xfrm>
            <a:off x="11576719" y="2264936"/>
            <a:ext cx="1047646" cy="1048994"/>
          </a:xfrm>
          <a:prstGeom prst="rect">
            <a:avLst/>
          </a:prstGeom>
        </p:spPr>
      </p:pic>
      <p:pic>
        <p:nvPicPr>
          <p:cNvPr id="10" name="Picture 9">
            <a:extLst>
              <a:ext uri="{FF2B5EF4-FFF2-40B4-BE49-F238E27FC236}">
                <a16:creationId xmlns:a16="http://schemas.microsoft.com/office/drawing/2014/main" id="{D104CA33-7AC1-4041-6E62-D8E277186B31}"/>
              </a:ext>
            </a:extLst>
          </p:cNvPr>
          <p:cNvPicPr>
            <a:picLocks noChangeAspect="1"/>
          </p:cNvPicPr>
          <p:nvPr/>
        </p:nvPicPr>
        <p:blipFill>
          <a:blip r:embed="rId5"/>
          <a:stretch>
            <a:fillRect/>
          </a:stretch>
        </p:blipFill>
        <p:spPr>
          <a:xfrm>
            <a:off x="11546738" y="4020250"/>
            <a:ext cx="1107607" cy="864433"/>
          </a:xfrm>
          <a:prstGeom prst="rect">
            <a:avLst/>
          </a:prstGeom>
        </p:spPr>
      </p:pic>
      <p:pic>
        <p:nvPicPr>
          <p:cNvPr id="12" name="Picture 11">
            <a:extLst>
              <a:ext uri="{FF2B5EF4-FFF2-40B4-BE49-F238E27FC236}">
                <a16:creationId xmlns:a16="http://schemas.microsoft.com/office/drawing/2014/main" id="{182BBDEA-A8B2-7411-F5DC-AF5CA3CBFDB6}"/>
              </a:ext>
            </a:extLst>
          </p:cNvPr>
          <p:cNvPicPr>
            <a:picLocks noChangeAspect="1"/>
          </p:cNvPicPr>
          <p:nvPr/>
        </p:nvPicPr>
        <p:blipFill>
          <a:blip r:embed="rId6"/>
          <a:stretch>
            <a:fillRect/>
          </a:stretch>
        </p:blipFill>
        <p:spPr>
          <a:xfrm>
            <a:off x="11456797" y="5640011"/>
            <a:ext cx="1197548" cy="1209207"/>
          </a:xfrm>
          <a:prstGeom prst="rect">
            <a:avLst/>
          </a:prstGeom>
        </p:spPr>
      </p:pic>
      <p:pic>
        <p:nvPicPr>
          <p:cNvPr id="16" name="Picture 15">
            <a:extLst>
              <a:ext uri="{FF2B5EF4-FFF2-40B4-BE49-F238E27FC236}">
                <a16:creationId xmlns:a16="http://schemas.microsoft.com/office/drawing/2014/main" id="{1D5FDB4E-C2C5-1C49-562D-6605334393D5}"/>
              </a:ext>
            </a:extLst>
          </p:cNvPr>
          <p:cNvPicPr>
            <a:picLocks noChangeAspect="1"/>
          </p:cNvPicPr>
          <p:nvPr/>
        </p:nvPicPr>
        <p:blipFill>
          <a:blip r:embed="rId7"/>
          <a:stretch>
            <a:fillRect/>
          </a:stretch>
        </p:blipFill>
        <p:spPr>
          <a:xfrm>
            <a:off x="13910872" y="4020250"/>
            <a:ext cx="1227528" cy="1088300"/>
          </a:xfrm>
          <a:prstGeom prst="rect">
            <a:avLst/>
          </a:prstGeom>
        </p:spPr>
      </p:pic>
      <p:pic>
        <p:nvPicPr>
          <p:cNvPr id="17" name="Picture 16">
            <a:extLst>
              <a:ext uri="{FF2B5EF4-FFF2-40B4-BE49-F238E27FC236}">
                <a16:creationId xmlns:a16="http://schemas.microsoft.com/office/drawing/2014/main" id="{1EB2BD57-1710-E804-9A48-C88CA3717355}"/>
              </a:ext>
            </a:extLst>
          </p:cNvPr>
          <p:cNvPicPr>
            <a:picLocks noChangeAspect="1"/>
          </p:cNvPicPr>
          <p:nvPr/>
        </p:nvPicPr>
        <p:blipFill>
          <a:blip r:embed="rId8"/>
          <a:stretch>
            <a:fillRect/>
          </a:stretch>
        </p:blipFill>
        <p:spPr>
          <a:xfrm rot="5400000">
            <a:off x="11668324" y="3337578"/>
            <a:ext cx="864435" cy="532890"/>
          </a:xfrm>
          <a:prstGeom prst="rect">
            <a:avLst/>
          </a:prstGeom>
        </p:spPr>
      </p:pic>
      <p:pic>
        <p:nvPicPr>
          <p:cNvPr id="18" name="Picture 17">
            <a:extLst>
              <a:ext uri="{FF2B5EF4-FFF2-40B4-BE49-F238E27FC236}">
                <a16:creationId xmlns:a16="http://schemas.microsoft.com/office/drawing/2014/main" id="{43304F39-2524-A9FD-8631-FAF4EEEAEDA4}"/>
              </a:ext>
            </a:extLst>
          </p:cNvPr>
          <p:cNvPicPr>
            <a:picLocks noChangeAspect="1"/>
          </p:cNvPicPr>
          <p:nvPr/>
        </p:nvPicPr>
        <p:blipFill>
          <a:blip r:embed="rId8"/>
          <a:stretch>
            <a:fillRect/>
          </a:stretch>
        </p:blipFill>
        <p:spPr>
          <a:xfrm rot="5400000">
            <a:off x="11668324" y="5012020"/>
            <a:ext cx="864435" cy="532890"/>
          </a:xfrm>
          <a:prstGeom prst="rect">
            <a:avLst/>
          </a:prstGeom>
        </p:spPr>
      </p:pic>
      <p:pic>
        <p:nvPicPr>
          <p:cNvPr id="19" name="Picture 18">
            <a:extLst>
              <a:ext uri="{FF2B5EF4-FFF2-40B4-BE49-F238E27FC236}">
                <a16:creationId xmlns:a16="http://schemas.microsoft.com/office/drawing/2014/main" id="{CECAF8B7-8D2F-53FC-CB76-910888FA5D41}"/>
              </a:ext>
            </a:extLst>
          </p:cNvPr>
          <p:cNvPicPr>
            <a:picLocks noChangeAspect="1"/>
          </p:cNvPicPr>
          <p:nvPr/>
        </p:nvPicPr>
        <p:blipFill>
          <a:blip r:embed="rId8"/>
          <a:stretch>
            <a:fillRect/>
          </a:stretch>
        </p:blipFill>
        <p:spPr>
          <a:xfrm>
            <a:off x="12850391" y="4237501"/>
            <a:ext cx="864435" cy="532890"/>
          </a:xfrm>
          <a:prstGeom prst="rect">
            <a:avLst/>
          </a:prstGeom>
        </p:spPr>
      </p:pic>
      <p:sp>
        <p:nvSpPr>
          <p:cNvPr id="20" name="TextBox 19">
            <a:extLst>
              <a:ext uri="{FF2B5EF4-FFF2-40B4-BE49-F238E27FC236}">
                <a16:creationId xmlns:a16="http://schemas.microsoft.com/office/drawing/2014/main" id="{C5CA649A-1AA2-DDBD-4200-429BC6567211}"/>
              </a:ext>
            </a:extLst>
          </p:cNvPr>
          <p:cNvSpPr txBox="1"/>
          <p:nvPr/>
        </p:nvSpPr>
        <p:spPr>
          <a:xfrm>
            <a:off x="14159076" y="3499712"/>
            <a:ext cx="1227528" cy="430887"/>
          </a:xfrm>
          <a:prstGeom prst="rect">
            <a:avLst/>
          </a:prstGeom>
          <a:noFill/>
        </p:spPr>
        <p:txBody>
          <a:bodyPr wrap="square" rtlCol="0">
            <a:spAutoFit/>
          </a:bodyPr>
          <a:lstStyle/>
          <a:p>
            <a:r>
              <a:rPr lang="en-US" sz="2200">
                <a:solidFill>
                  <a:srgbClr val="404040"/>
                </a:solidFill>
                <a:latin typeface="Open Sans" pitchFamily="2" charset="0"/>
                <a:ea typeface="Open Sans"/>
                <a:cs typeface="Open Sans"/>
              </a:rPr>
              <a:t>DMZ</a:t>
            </a:r>
          </a:p>
        </p:txBody>
      </p:sp>
      <p:sp>
        <p:nvSpPr>
          <p:cNvPr id="21" name="TextBox 20">
            <a:extLst>
              <a:ext uri="{FF2B5EF4-FFF2-40B4-BE49-F238E27FC236}">
                <a16:creationId xmlns:a16="http://schemas.microsoft.com/office/drawing/2014/main" id="{D03FD900-B877-193F-B9C6-A463E0C26FE4}"/>
              </a:ext>
            </a:extLst>
          </p:cNvPr>
          <p:cNvSpPr txBox="1"/>
          <p:nvPr/>
        </p:nvSpPr>
        <p:spPr>
          <a:xfrm>
            <a:off x="12931548" y="6284905"/>
            <a:ext cx="1227528" cy="430887"/>
          </a:xfrm>
          <a:prstGeom prst="rect">
            <a:avLst/>
          </a:prstGeom>
          <a:noFill/>
        </p:spPr>
        <p:txBody>
          <a:bodyPr wrap="square" rtlCol="0">
            <a:spAutoFit/>
          </a:bodyPr>
          <a:lstStyle/>
          <a:p>
            <a:r>
              <a:rPr lang="en-US" sz="2200">
                <a:solidFill>
                  <a:srgbClr val="404040"/>
                </a:solidFill>
                <a:latin typeface="Open Sans" pitchFamily="2" charset="0"/>
                <a:ea typeface="Open Sans"/>
                <a:cs typeface="Open Sans"/>
              </a:rPr>
              <a:t>Internal</a:t>
            </a:r>
          </a:p>
        </p:txBody>
      </p:sp>
      <p:sp>
        <p:nvSpPr>
          <p:cNvPr id="22" name="TextBox 21">
            <a:extLst>
              <a:ext uri="{FF2B5EF4-FFF2-40B4-BE49-F238E27FC236}">
                <a16:creationId xmlns:a16="http://schemas.microsoft.com/office/drawing/2014/main" id="{EAF00A50-7FEC-94F6-C648-D7F8B35F6072}"/>
              </a:ext>
            </a:extLst>
          </p:cNvPr>
          <p:cNvSpPr txBox="1"/>
          <p:nvPr/>
        </p:nvSpPr>
        <p:spPr>
          <a:xfrm>
            <a:off x="12683344" y="2449749"/>
            <a:ext cx="1475732" cy="430887"/>
          </a:xfrm>
          <a:prstGeom prst="rect">
            <a:avLst/>
          </a:prstGeom>
          <a:noFill/>
        </p:spPr>
        <p:txBody>
          <a:bodyPr wrap="square" rtlCol="0">
            <a:spAutoFit/>
          </a:bodyPr>
          <a:lstStyle/>
          <a:p>
            <a:r>
              <a:rPr lang="en-US" sz="2200">
                <a:solidFill>
                  <a:srgbClr val="404040"/>
                </a:solidFill>
                <a:latin typeface="Open Sans" pitchFamily="2" charset="0"/>
                <a:ea typeface="Open Sans"/>
                <a:cs typeface="Open Sans"/>
              </a:rPr>
              <a:t>External</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dc32f7adc0_0_17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t>Functions of DMZs</a:t>
            </a:r>
            <a:endParaRPr/>
          </a:p>
        </p:txBody>
      </p:sp>
      <p:sp>
        <p:nvSpPr>
          <p:cNvPr id="823" name="Google Shape;823;gdc32f7adc0_0_173"/>
          <p:cNvSpPr txBox="1">
            <a:spLocks noGrp="1"/>
          </p:cNvSpPr>
          <p:nvPr>
            <p:ph type="body" idx="1"/>
          </p:nvPr>
        </p:nvSpPr>
        <p:spPr>
          <a:xfrm>
            <a:off x="1902100" y="983836"/>
            <a:ext cx="12451800" cy="687300"/>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ct val="0"/>
              </a:spcAft>
              <a:buSzPts val="2800"/>
              <a:buNone/>
            </a:pPr>
            <a:r>
              <a:rPr lang="en-US">
                <a:solidFill>
                  <a:srgbClr val="404040"/>
                </a:solidFill>
                <a:latin typeface="Open Sans" pitchFamily="2" charset="0"/>
              </a:rPr>
              <a:t>Different types of DMZ are used for different functions.</a:t>
            </a:r>
          </a:p>
          <a:p>
            <a:pPr marL="0" lvl="0" indent="0" algn="ctr" rtl="0">
              <a:lnSpc>
                <a:spcPct val="114000"/>
              </a:lnSpc>
              <a:spcBef>
                <a:spcPts val="1000"/>
              </a:spcBef>
              <a:spcAft>
                <a:spcPct val="0"/>
              </a:spcAft>
              <a:buSzPts val="2800"/>
              <a:buNone/>
            </a:pPr>
            <a:endParaRPr lang="en-US">
              <a:solidFill>
                <a:srgbClr val="404040"/>
              </a:solidFill>
              <a:latin typeface="Open Sans" pitchFamily="2" charset="0"/>
            </a:endParaRPr>
          </a:p>
        </p:txBody>
      </p:sp>
      <p:grpSp>
        <p:nvGrpSpPr>
          <p:cNvPr id="824" name="Google Shape;824;gdc32f7adc0_0_173"/>
          <p:cNvGrpSpPr/>
          <p:nvPr/>
        </p:nvGrpSpPr>
        <p:grpSpPr>
          <a:xfrm>
            <a:off x="12352306" y="4256854"/>
            <a:ext cx="1326334" cy="1752209"/>
            <a:chOff x="10376252" y="3721360"/>
            <a:chExt cx="1326334" cy="1752209"/>
          </a:xfrm>
        </p:grpSpPr>
        <p:sp>
          <p:nvSpPr>
            <p:cNvPr id="825" name="Google Shape;825;gdc32f7adc0_0_173"/>
            <p:cNvSpPr/>
            <p:nvPr/>
          </p:nvSpPr>
          <p:spPr>
            <a:xfrm>
              <a:off x="11026031" y="3875203"/>
              <a:ext cx="26727" cy="386881"/>
            </a:xfrm>
            <a:custGeom>
              <a:avLst/>
              <a:gdLst/>
              <a:ahLst/>
              <a:cxnLst/>
              <a:rect l="l" t="t" r="r" b="b"/>
              <a:pathLst>
                <a:path w="668" h="9669" extrusionOk="0">
                  <a:moveTo>
                    <a:pt x="334" y="1"/>
                  </a:moveTo>
                  <a:cubicBezTo>
                    <a:pt x="144" y="1"/>
                    <a:pt x="1" y="144"/>
                    <a:pt x="1" y="334"/>
                  </a:cubicBezTo>
                  <a:lnTo>
                    <a:pt x="1" y="9335"/>
                  </a:lnTo>
                  <a:cubicBezTo>
                    <a:pt x="1" y="9526"/>
                    <a:pt x="144" y="9669"/>
                    <a:pt x="334" y="9669"/>
                  </a:cubicBezTo>
                  <a:cubicBezTo>
                    <a:pt x="513" y="9669"/>
                    <a:pt x="668" y="9526"/>
                    <a:pt x="668" y="9335"/>
                  </a:cubicBezTo>
                  <a:lnTo>
                    <a:pt x="668" y="334"/>
                  </a:lnTo>
                  <a:cubicBezTo>
                    <a:pt x="668" y="144"/>
                    <a:pt x="525" y="1"/>
                    <a:pt x="334"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6" name="Google Shape;826;gdc32f7adc0_0_173"/>
            <p:cNvSpPr/>
            <p:nvPr/>
          </p:nvSpPr>
          <p:spPr>
            <a:xfrm>
              <a:off x="10948850" y="3721360"/>
              <a:ext cx="181097" cy="180576"/>
            </a:xfrm>
            <a:custGeom>
              <a:avLst/>
              <a:gdLst/>
              <a:ahLst/>
              <a:cxnLst/>
              <a:rect l="l" t="t" r="r" b="b"/>
              <a:pathLst>
                <a:path w="4526" h="4513" extrusionOk="0">
                  <a:moveTo>
                    <a:pt x="2263" y="667"/>
                  </a:moveTo>
                  <a:cubicBezTo>
                    <a:pt x="3144" y="667"/>
                    <a:pt x="3847" y="1381"/>
                    <a:pt x="3847" y="2250"/>
                  </a:cubicBezTo>
                  <a:cubicBezTo>
                    <a:pt x="3847" y="3131"/>
                    <a:pt x="3144" y="3846"/>
                    <a:pt x="2263" y="3846"/>
                  </a:cubicBezTo>
                  <a:cubicBezTo>
                    <a:pt x="1382" y="3846"/>
                    <a:pt x="680" y="3131"/>
                    <a:pt x="680" y="2250"/>
                  </a:cubicBezTo>
                  <a:cubicBezTo>
                    <a:pt x="680" y="1381"/>
                    <a:pt x="1382" y="667"/>
                    <a:pt x="2263" y="667"/>
                  </a:cubicBezTo>
                  <a:close/>
                  <a:moveTo>
                    <a:pt x="2263" y="0"/>
                  </a:moveTo>
                  <a:cubicBezTo>
                    <a:pt x="1013" y="0"/>
                    <a:pt x="1" y="1012"/>
                    <a:pt x="1" y="2250"/>
                  </a:cubicBezTo>
                  <a:cubicBezTo>
                    <a:pt x="1" y="3501"/>
                    <a:pt x="1013" y="4513"/>
                    <a:pt x="2263" y="4513"/>
                  </a:cubicBezTo>
                  <a:cubicBezTo>
                    <a:pt x="3513" y="4513"/>
                    <a:pt x="4525" y="3501"/>
                    <a:pt x="4525" y="2250"/>
                  </a:cubicBezTo>
                  <a:cubicBezTo>
                    <a:pt x="4525" y="1012"/>
                    <a:pt x="3513" y="0"/>
                    <a:pt x="2263" y="0"/>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7" name="Google Shape;827;gdc32f7adc0_0_173"/>
            <p:cNvSpPr/>
            <p:nvPr/>
          </p:nvSpPr>
          <p:spPr>
            <a:xfrm>
              <a:off x="10420104" y="4235345"/>
              <a:ext cx="1238667" cy="431175"/>
            </a:xfrm>
            <a:custGeom>
              <a:avLst/>
              <a:gdLst/>
              <a:ahLst/>
              <a:cxnLst/>
              <a:rect l="l" t="t" r="r" b="b"/>
              <a:pathLst>
                <a:path w="30957" h="10776" extrusionOk="0">
                  <a:moveTo>
                    <a:pt x="7703" y="1"/>
                  </a:moveTo>
                  <a:cubicBezTo>
                    <a:pt x="6668" y="1"/>
                    <a:pt x="5703" y="560"/>
                    <a:pt x="5191" y="1453"/>
                  </a:cubicBezTo>
                  <a:lnTo>
                    <a:pt x="95" y="10276"/>
                  </a:lnTo>
                  <a:cubicBezTo>
                    <a:pt x="0" y="10431"/>
                    <a:pt x="60" y="10645"/>
                    <a:pt x="214" y="10728"/>
                  </a:cubicBezTo>
                  <a:cubicBezTo>
                    <a:pt x="269" y="10760"/>
                    <a:pt x="328" y="10774"/>
                    <a:pt x="385" y="10774"/>
                  </a:cubicBezTo>
                  <a:cubicBezTo>
                    <a:pt x="502" y="10774"/>
                    <a:pt x="615" y="10713"/>
                    <a:pt x="679" y="10609"/>
                  </a:cubicBezTo>
                  <a:lnTo>
                    <a:pt x="5763" y="1787"/>
                  </a:lnTo>
                  <a:cubicBezTo>
                    <a:pt x="6167" y="1096"/>
                    <a:pt x="6906" y="668"/>
                    <a:pt x="7703" y="668"/>
                  </a:cubicBezTo>
                  <a:lnTo>
                    <a:pt x="23253" y="668"/>
                  </a:lnTo>
                  <a:cubicBezTo>
                    <a:pt x="24051" y="668"/>
                    <a:pt x="24789" y="1096"/>
                    <a:pt x="25194" y="1787"/>
                  </a:cubicBezTo>
                  <a:lnTo>
                    <a:pt x="30278" y="10609"/>
                  </a:lnTo>
                  <a:cubicBezTo>
                    <a:pt x="30349" y="10716"/>
                    <a:pt x="30456" y="10776"/>
                    <a:pt x="30575" y="10776"/>
                  </a:cubicBezTo>
                  <a:cubicBezTo>
                    <a:pt x="30635" y="10776"/>
                    <a:pt x="30682" y="10764"/>
                    <a:pt x="30742" y="10728"/>
                  </a:cubicBezTo>
                  <a:cubicBezTo>
                    <a:pt x="30897" y="10645"/>
                    <a:pt x="30956" y="10431"/>
                    <a:pt x="30861" y="10276"/>
                  </a:cubicBezTo>
                  <a:lnTo>
                    <a:pt x="25765" y="1453"/>
                  </a:lnTo>
                  <a:cubicBezTo>
                    <a:pt x="25253" y="560"/>
                    <a:pt x="24289" y="1"/>
                    <a:pt x="23253"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8" name="Google Shape;828;gdc32f7adc0_0_173"/>
            <p:cNvSpPr/>
            <p:nvPr/>
          </p:nvSpPr>
          <p:spPr>
            <a:xfrm>
              <a:off x="10376252" y="4306805"/>
              <a:ext cx="1326334" cy="1166764"/>
            </a:xfrm>
            <a:custGeom>
              <a:avLst/>
              <a:gdLst/>
              <a:ahLst/>
              <a:cxnLst/>
              <a:rect l="l" t="t" r="r" b="b"/>
              <a:pathLst>
                <a:path w="33148" h="29159" extrusionOk="0">
                  <a:moveTo>
                    <a:pt x="9514" y="1"/>
                  </a:moveTo>
                  <a:cubicBezTo>
                    <a:pt x="8668" y="1"/>
                    <a:pt x="7894" y="453"/>
                    <a:pt x="7478" y="1180"/>
                  </a:cubicBezTo>
                  <a:lnTo>
                    <a:pt x="417" y="13407"/>
                  </a:lnTo>
                  <a:cubicBezTo>
                    <a:pt x="1" y="14134"/>
                    <a:pt x="1" y="15026"/>
                    <a:pt x="417" y="15753"/>
                  </a:cubicBezTo>
                  <a:lnTo>
                    <a:pt x="7478" y="27992"/>
                  </a:lnTo>
                  <a:cubicBezTo>
                    <a:pt x="7894" y="28719"/>
                    <a:pt x="8668" y="29159"/>
                    <a:pt x="9514" y="29159"/>
                  </a:cubicBezTo>
                  <a:lnTo>
                    <a:pt x="23635" y="29159"/>
                  </a:lnTo>
                  <a:cubicBezTo>
                    <a:pt x="24480" y="29159"/>
                    <a:pt x="25254" y="28719"/>
                    <a:pt x="25671" y="27992"/>
                  </a:cubicBezTo>
                  <a:lnTo>
                    <a:pt x="32731" y="15753"/>
                  </a:lnTo>
                  <a:cubicBezTo>
                    <a:pt x="33148" y="15026"/>
                    <a:pt x="33148" y="14134"/>
                    <a:pt x="32731" y="13407"/>
                  </a:cubicBezTo>
                  <a:lnTo>
                    <a:pt x="25671" y="1180"/>
                  </a:lnTo>
                  <a:cubicBezTo>
                    <a:pt x="25254" y="453"/>
                    <a:pt x="24480" y="1"/>
                    <a:pt x="23635"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9" name="Google Shape;829;gdc32f7adc0_0_173"/>
            <p:cNvSpPr/>
            <p:nvPr/>
          </p:nvSpPr>
          <p:spPr>
            <a:xfrm>
              <a:off x="10446271" y="4372785"/>
              <a:ext cx="1186291" cy="1034803"/>
            </a:xfrm>
            <a:custGeom>
              <a:avLst/>
              <a:gdLst/>
              <a:ahLst/>
              <a:cxnLst/>
              <a:rect l="l" t="t" r="r" b="b"/>
              <a:pathLst>
                <a:path w="29648" h="25862" extrusionOk="0">
                  <a:moveTo>
                    <a:pt x="7919" y="1"/>
                  </a:moveTo>
                  <a:cubicBezTo>
                    <a:pt x="7573" y="1"/>
                    <a:pt x="7252" y="179"/>
                    <a:pt x="7073" y="489"/>
                  </a:cubicBezTo>
                  <a:lnTo>
                    <a:pt x="179" y="12443"/>
                  </a:lnTo>
                  <a:cubicBezTo>
                    <a:pt x="1" y="12740"/>
                    <a:pt x="1" y="13121"/>
                    <a:pt x="179" y="13419"/>
                  </a:cubicBezTo>
                  <a:lnTo>
                    <a:pt x="7073" y="25373"/>
                  </a:lnTo>
                  <a:cubicBezTo>
                    <a:pt x="7252" y="25671"/>
                    <a:pt x="7573" y="25861"/>
                    <a:pt x="7919" y="25861"/>
                  </a:cubicBezTo>
                  <a:lnTo>
                    <a:pt x="21730" y="25861"/>
                  </a:lnTo>
                  <a:cubicBezTo>
                    <a:pt x="22075" y="25861"/>
                    <a:pt x="22397" y="25671"/>
                    <a:pt x="22575" y="25373"/>
                  </a:cubicBezTo>
                  <a:lnTo>
                    <a:pt x="29469" y="13419"/>
                  </a:lnTo>
                  <a:cubicBezTo>
                    <a:pt x="29647" y="13121"/>
                    <a:pt x="29647" y="12740"/>
                    <a:pt x="29469" y="12443"/>
                  </a:cubicBezTo>
                  <a:lnTo>
                    <a:pt x="22575" y="489"/>
                  </a:lnTo>
                  <a:cubicBezTo>
                    <a:pt x="22397" y="179"/>
                    <a:pt x="22075" y="1"/>
                    <a:pt x="21730"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5</a:t>
              </a:r>
              <a:endParaRPr sz="2200" b="0" i="0" u="none" strike="noStrike" cap="none">
                <a:solidFill>
                  <a:srgbClr val="404040"/>
                </a:solidFill>
                <a:latin typeface="Open Sans" pitchFamily="2" charset="0"/>
                <a:ea typeface="Open Sans"/>
                <a:cs typeface="Open Sans"/>
                <a:sym typeface="Open Sans"/>
              </a:endParaRPr>
            </a:p>
          </p:txBody>
        </p:sp>
      </p:grpSp>
      <p:sp>
        <p:nvSpPr>
          <p:cNvPr id="830" name="Google Shape;830;gdc32f7adc0_0_173"/>
          <p:cNvSpPr/>
          <p:nvPr/>
        </p:nvSpPr>
        <p:spPr>
          <a:xfrm>
            <a:off x="4140388" y="6677572"/>
            <a:ext cx="3653880" cy="1912699"/>
          </a:xfrm>
          <a:custGeom>
            <a:avLst/>
            <a:gdLst/>
            <a:ahLst/>
            <a:cxnLst/>
            <a:rect l="l" t="t" r="r" b="b"/>
            <a:pathLst>
              <a:path w="38982" h="20432" extrusionOk="0">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w="28575" cap="flat" cmpd="sng">
            <a:solidFill>
              <a:srgbClr val="EF6461"/>
            </a:solidFill>
            <a:prstDash val="solid"/>
            <a:round/>
            <a:headEnd type="none" w="sm" len="sm"/>
            <a:tailEnd type="none" w="sm" len="sm"/>
          </a:ln>
        </p:spPr>
        <p:txBody>
          <a:bodyPr spcFirstLastPara="1" wrap="square" lIns="91425" tIns="137150" rIns="91425" bIns="91425" anchor="ctr" anchorCtr="0">
            <a:noAutofit/>
          </a:bodyPr>
          <a:lstStyle/>
          <a:p>
            <a:pPr marL="0" marR="0" lvl="1" indent="0" algn="ctr" rtl="0">
              <a:lnSpc>
                <a:spcPct val="114000"/>
              </a:lnSpc>
              <a:spcBef>
                <a:spcPct val="0"/>
              </a:spcBef>
              <a:spcAft>
                <a:spcPct val="0"/>
              </a:spcAft>
              <a:buClr>
                <a:srgbClr val="000000"/>
              </a:buClr>
              <a:buSzPts val="1600"/>
              <a:buFont typeface="Arial"/>
              <a:buNone/>
            </a:pPr>
            <a:r>
              <a:rPr lang="en-US" sz="2200">
                <a:solidFill>
                  <a:srgbClr val="404040"/>
                </a:solidFill>
                <a:latin typeface="Open Sans" pitchFamily="2" charset="0"/>
                <a:ea typeface="Open Sans"/>
                <a:cs typeface="Open Sans"/>
                <a:sym typeface="Open Sans"/>
              </a:rPr>
              <a:t>They</a:t>
            </a:r>
            <a:r>
              <a:rPr lang="en-US" sz="2200" b="0" i="0" u="none" strike="noStrike" cap="none">
                <a:solidFill>
                  <a:srgbClr val="404040"/>
                </a:solidFill>
                <a:latin typeface="Open Sans" pitchFamily="2" charset="0"/>
                <a:ea typeface="Open Sans"/>
                <a:cs typeface="Open Sans"/>
                <a:sym typeface="Open Sans"/>
              </a:rPr>
              <a:t> host communication servers, such as email, VoIP, </a:t>
            </a:r>
            <a:br>
              <a:rPr lang="en-US" sz="2200" b="0" i="0" u="none" strike="noStrike" cap="none">
                <a:solidFill>
                  <a:srgbClr val="404040"/>
                </a:solidFill>
                <a:latin typeface="Open Sans" pitchFamily="2" charset="0"/>
                <a:ea typeface="Open Sans"/>
                <a:cs typeface="Open Sans"/>
                <a:sym typeface="Open Sans"/>
              </a:rPr>
            </a:br>
            <a:r>
              <a:rPr lang="en-US" sz="2200" b="0" i="0" u="none" strike="noStrike" cap="none">
                <a:solidFill>
                  <a:srgbClr val="404040"/>
                </a:solidFill>
                <a:latin typeface="Open Sans" pitchFamily="2" charset="0"/>
                <a:ea typeface="Open Sans"/>
                <a:cs typeface="Open Sans"/>
                <a:sym typeface="Open Sans"/>
              </a:rPr>
              <a:t>and conferencing.</a:t>
            </a:r>
            <a:endParaRPr lang="en-US" sz="2200" b="0" i="0" u="none" strike="noStrike" cap="none">
              <a:solidFill>
                <a:srgbClr val="404040"/>
              </a:solidFill>
              <a:latin typeface="Open Sans" pitchFamily="2" charset="0"/>
              <a:ea typeface="Arial"/>
              <a:cs typeface="Arial"/>
              <a:sym typeface="Arial"/>
            </a:endParaRPr>
          </a:p>
        </p:txBody>
      </p:sp>
      <p:grpSp>
        <p:nvGrpSpPr>
          <p:cNvPr id="831" name="Google Shape;831;gdc32f7adc0_0_173"/>
          <p:cNvGrpSpPr/>
          <p:nvPr/>
        </p:nvGrpSpPr>
        <p:grpSpPr>
          <a:xfrm>
            <a:off x="5304185" y="4843229"/>
            <a:ext cx="1326334" cy="1756983"/>
            <a:chOff x="6011177" y="4890370"/>
            <a:chExt cx="1326334" cy="1756983"/>
          </a:xfrm>
        </p:grpSpPr>
        <p:sp>
          <p:nvSpPr>
            <p:cNvPr id="832" name="Google Shape;832;gdc32f7adc0_0_173"/>
            <p:cNvSpPr/>
            <p:nvPr/>
          </p:nvSpPr>
          <p:spPr>
            <a:xfrm>
              <a:off x="6660957" y="6106114"/>
              <a:ext cx="26727" cy="386881"/>
            </a:xfrm>
            <a:custGeom>
              <a:avLst/>
              <a:gdLst/>
              <a:ahLst/>
              <a:cxnLst/>
              <a:rect l="l" t="t" r="r" b="b"/>
              <a:pathLst>
                <a:path w="668" h="9669" extrusionOk="0">
                  <a:moveTo>
                    <a:pt x="334" y="1"/>
                  </a:moveTo>
                  <a:cubicBezTo>
                    <a:pt x="143" y="1"/>
                    <a:pt x="1" y="155"/>
                    <a:pt x="1" y="334"/>
                  </a:cubicBezTo>
                  <a:lnTo>
                    <a:pt x="1" y="9335"/>
                  </a:lnTo>
                  <a:cubicBezTo>
                    <a:pt x="1" y="9526"/>
                    <a:pt x="143" y="9668"/>
                    <a:pt x="334" y="9668"/>
                  </a:cubicBezTo>
                  <a:cubicBezTo>
                    <a:pt x="513" y="9668"/>
                    <a:pt x="667" y="9526"/>
                    <a:pt x="667" y="9335"/>
                  </a:cubicBezTo>
                  <a:lnTo>
                    <a:pt x="667" y="334"/>
                  </a:lnTo>
                  <a:cubicBezTo>
                    <a:pt x="667" y="155"/>
                    <a:pt x="513" y="1"/>
                    <a:pt x="334" y="1"/>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3" name="Google Shape;833;gdc32f7adc0_0_173"/>
            <p:cNvSpPr/>
            <p:nvPr/>
          </p:nvSpPr>
          <p:spPr>
            <a:xfrm>
              <a:off x="6583775" y="6466256"/>
              <a:ext cx="181097" cy="181097"/>
            </a:xfrm>
            <a:custGeom>
              <a:avLst/>
              <a:gdLst/>
              <a:ahLst/>
              <a:cxnLst/>
              <a:rect l="l" t="t" r="r" b="b"/>
              <a:pathLst>
                <a:path w="4526" h="4526" extrusionOk="0">
                  <a:moveTo>
                    <a:pt x="2263" y="667"/>
                  </a:moveTo>
                  <a:cubicBezTo>
                    <a:pt x="3144" y="667"/>
                    <a:pt x="3847" y="1382"/>
                    <a:pt x="3847" y="2263"/>
                  </a:cubicBezTo>
                  <a:cubicBezTo>
                    <a:pt x="3847" y="3132"/>
                    <a:pt x="3144"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13" y="4525"/>
                    <a:pt x="4525" y="3501"/>
                    <a:pt x="4525" y="2263"/>
                  </a:cubicBezTo>
                  <a:cubicBezTo>
                    <a:pt x="4525" y="1013"/>
                    <a:pt x="3513" y="1"/>
                    <a:pt x="2263" y="1"/>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4" name="Google Shape;834;gdc32f7adc0_0_173"/>
            <p:cNvSpPr/>
            <p:nvPr/>
          </p:nvSpPr>
          <p:spPr>
            <a:xfrm>
              <a:off x="6054989" y="5701760"/>
              <a:ext cx="1238707" cy="431095"/>
            </a:xfrm>
            <a:custGeom>
              <a:avLst/>
              <a:gdLst/>
              <a:ahLst/>
              <a:cxnLst/>
              <a:rect l="l" t="t" r="r" b="b"/>
              <a:pathLst>
                <a:path w="30958" h="10774" extrusionOk="0">
                  <a:moveTo>
                    <a:pt x="385" y="0"/>
                  </a:moveTo>
                  <a:cubicBezTo>
                    <a:pt x="329" y="0"/>
                    <a:pt x="270" y="15"/>
                    <a:pt x="215" y="46"/>
                  </a:cubicBezTo>
                  <a:cubicBezTo>
                    <a:pt x="60" y="141"/>
                    <a:pt x="1" y="344"/>
                    <a:pt x="96" y="498"/>
                  </a:cubicBezTo>
                  <a:lnTo>
                    <a:pt x="5192" y="9321"/>
                  </a:lnTo>
                  <a:cubicBezTo>
                    <a:pt x="5704" y="10226"/>
                    <a:pt x="6668" y="10773"/>
                    <a:pt x="7704" y="10773"/>
                  </a:cubicBezTo>
                  <a:lnTo>
                    <a:pt x="23254" y="10773"/>
                  </a:lnTo>
                  <a:cubicBezTo>
                    <a:pt x="24290" y="10773"/>
                    <a:pt x="25254" y="10226"/>
                    <a:pt x="25766" y="9321"/>
                  </a:cubicBezTo>
                  <a:lnTo>
                    <a:pt x="30862" y="498"/>
                  </a:lnTo>
                  <a:cubicBezTo>
                    <a:pt x="30957" y="344"/>
                    <a:pt x="30898" y="141"/>
                    <a:pt x="30743" y="46"/>
                  </a:cubicBezTo>
                  <a:cubicBezTo>
                    <a:pt x="30688" y="15"/>
                    <a:pt x="30629" y="0"/>
                    <a:pt x="30572" y="0"/>
                  </a:cubicBezTo>
                  <a:cubicBezTo>
                    <a:pt x="30455" y="0"/>
                    <a:pt x="30342" y="61"/>
                    <a:pt x="30278" y="165"/>
                  </a:cubicBezTo>
                  <a:lnTo>
                    <a:pt x="25194" y="8987"/>
                  </a:lnTo>
                  <a:cubicBezTo>
                    <a:pt x="24790" y="9678"/>
                    <a:pt x="24051" y="10107"/>
                    <a:pt x="23254" y="10107"/>
                  </a:cubicBezTo>
                  <a:lnTo>
                    <a:pt x="7704" y="10107"/>
                  </a:lnTo>
                  <a:cubicBezTo>
                    <a:pt x="6906" y="10107"/>
                    <a:pt x="6168" y="9678"/>
                    <a:pt x="5763" y="8987"/>
                  </a:cubicBezTo>
                  <a:lnTo>
                    <a:pt x="668" y="165"/>
                  </a:lnTo>
                  <a:cubicBezTo>
                    <a:pt x="612" y="61"/>
                    <a:pt x="502" y="0"/>
                    <a:pt x="385" y="0"/>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5" name="Google Shape;835;gdc32f7adc0_0_173"/>
            <p:cNvSpPr/>
            <p:nvPr/>
          </p:nvSpPr>
          <p:spPr>
            <a:xfrm>
              <a:off x="6011177" y="4890370"/>
              <a:ext cx="1326334" cy="1166764"/>
            </a:xfrm>
            <a:custGeom>
              <a:avLst/>
              <a:gdLst/>
              <a:ahLst/>
              <a:cxnLst/>
              <a:rect l="l" t="t" r="r" b="b"/>
              <a:pathLst>
                <a:path w="33148" h="29159" extrusionOk="0">
                  <a:moveTo>
                    <a:pt x="9514" y="1"/>
                  </a:moveTo>
                  <a:cubicBezTo>
                    <a:pt x="8668" y="1"/>
                    <a:pt x="7894" y="441"/>
                    <a:pt x="7478" y="1168"/>
                  </a:cubicBezTo>
                  <a:lnTo>
                    <a:pt x="417" y="13407"/>
                  </a:lnTo>
                  <a:cubicBezTo>
                    <a:pt x="0" y="14134"/>
                    <a:pt x="0" y="15027"/>
                    <a:pt x="417" y="15753"/>
                  </a:cubicBezTo>
                  <a:lnTo>
                    <a:pt x="7478" y="27981"/>
                  </a:lnTo>
                  <a:cubicBezTo>
                    <a:pt x="7894" y="28707"/>
                    <a:pt x="8668" y="29159"/>
                    <a:pt x="9514" y="29159"/>
                  </a:cubicBezTo>
                  <a:lnTo>
                    <a:pt x="23634" y="29159"/>
                  </a:lnTo>
                  <a:cubicBezTo>
                    <a:pt x="24480" y="29159"/>
                    <a:pt x="25242" y="28707"/>
                    <a:pt x="25670" y="27981"/>
                  </a:cubicBezTo>
                  <a:lnTo>
                    <a:pt x="32731" y="15753"/>
                  </a:lnTo>
                  <a:cubicBezTo>
                    <a:pt x="33147" y="15027"/>
                    <a:pt x="33147" y="14134"/>
                    <a:pt x="32731" y="13407"/>
                  </a:cubicBezTo>
                  <a:lnTo>
                    <a:pt x="25670" y="1168"/>
                  </a:lnTo>
                  <a:cubicBezTo>
                    <a:pt x="25242" y="441"/>
                    <a:pt x="24480" y="1"/>
                    <a:pt x="23634"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6" name="Google Shape;836;gdc32f7adc0_0_173"/>
            <p:cNvSpPr/>
            <p:nvPr/>
          </p:nvSpPr>
          <p:spPr>
            <a:xfrm>
              <a:off x="6081197" y="4956370"/>
              <a:ext cx="1186291" cy="1034763"/>
            </a:xfrm>
            <a:custGeom>
              <a:avLst/>
              <a:gdLst/>
              <a:ahLst/>
              <a:cxnLst/>
              <a:rect l="l" t="t" r="r" b="b"/>
              <a:pathLst>
                <a:path w="29648" h="25861" extrusionOk="0">
                  <a:moveTo>
                    <a:pt x="7918" y="0"/>
                  </a:moveTo>
                  <a:cubicBezTo>
                    <a:pt x="7573" y="0"/>
                    <a:pt x="7252" y="191"/>
                    <a:pt x="7073" y="488"/>
                  </a:cubicBezTo>
                  <a:lnTo>
                    <a:pt x="167" y="12442"/>
                  </a:lnTo>
                  <a:cubicBezTo>
                    <a:pt x="1" y="12752"/>
                    <a:pt x="1" y="13121"/>
                    <a:pt x="167" y="13418"/>
                  </a:cubicBezTo>
                  <a:lnTo>
                    <a:pt x="7073" y="25372"/>
                  </a:lnTo>
                  <a:cubicBezTo>
                    <a:pt x="7252" y="25682"/>
                    <a:pt x="7573" y="25860"/>
                    <a:pt x="7918" y="25860"/>
                  </a:cubicBezTo>
                  <a:lnTo>
                    <a:pt x="21718" y="25860"/>
                  </a:lnTo>
                  <a:cubicBezTo>
                    <a:pt x="22075" y="25860"/>
                    <a:pt x="22396" y="25682"/>
                    <a:pt x="22575" y="25372"/>
                  </a:cubicBezTo>
                  <a:lnTo>
                    <a:pt x="29469" y="13418"/>
                  </a:lnTo>
                  <a:cubicBezTo>
                    <a:pt x="29647" y="13121"/>
                    <a:pt x="29647" y="12752"/>
                    <a:pt x="29469" y="12442"/>
                  </a:cubicBezTo>
                  <a:lnTo>
                    <a:pt x="22575" y="488"/>
                  </a:lnTo>
                  <a:cubicBezTo>
                    <a:pt x="22396" y="191"/>
                    <a:pt x="22075" y="0"/>
                    <a:pt x="21718" y="0"/>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2</a:t>
              </a:r>
              <a:endParaRPr sz="2200" b="0" i="0" u="none" strike="noStrike" cap="none">
                <a:solidFill>
                  <a:srgbClr val="404040"/>
                </a:solidFill>
                <a:latin typeface="Open Sans" pitchFamily="2" charset="0"/>
                <a:ea typeface="Open Sans"/>
                <a:cs typeface="Open Sans"/>
                <a:sym typeface="Open Sans"/>
              </a:endParaRPr>
            </a:p>
          </p:txBody>
        </p:sp>
        <p:sp>
          <p:nvSpPr>
            <p:cNvPr id="837" name="Google Shape;837;gdc32f7adc0_0_173"/>
            <p:cNvSpPr/>
            <p:nvPr/>
          </p:nvSpPr>
          <p:spPr>
            <a:xfrm>
              <a:off x="6669813" y="5593153"/>
              <a:ext cx="24" cy="24"/>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grpSp>
      <p:grpSp>
        <p:nvGrpSpPr>
          <p:cNvPr id="838" name="Google Shape;838;gdc32f7adc0_0_173"/>
          <p:cNvGrpSpPr/>
          <p:nvPr/>
        </p:nvGrpSpPr>
        <p:grpSpPr>
          <a:xfrm>
            <a:off x="10002856" y="4868596"/>
            <a:ext cx="1326815" cy="1756983"/>
            <a:chOff x="8922173" y="4890370"/>
            <a:chExt cx="1326815" cy="1756983"/>
          </a:xfrm>
        </p:grpSpPr>
        <p:sp>
          <p:nvSpPr>
            <p:cNvPr id="839" name="Google Shape;839;gdc32f7adc0_0_173"/>
            <p:cNvSpPr/>
            <p:nvPr/>
          </p:nvSpPr>
          <p:spPr>
            <a:xfrm>
              <a:off x="9572434" y="6106114"/>
              <a:ext cx="26727" cy="386881"/>
            </a:xfrm>
            <a:custGeom>
              <a:avLst/>
              <a:gdLst/>
              <a:ahLst/>
              <a:cxnLst/>
              <a:rect l="l" t="t" r="r" b="b"/>
              <a:pathLst>
                <a:path w="668" h="9669" extrusionOk="0">
                  <a:moveTo>
                    <a:pt x="334" y="1"/>
                  </a:moveTo>
                  <a:cubicBezTo>
                    <a:pt x="144" y="1"/>
                    <a:pt x="1" y="155"/>
                    <a:pt x="1" y="334"/>
                  </a:cubicBezTo>
                  <a:lnTo>
                    <a:pt x="1" y="9335"/>
                  </a:lnTo>
                  <a:cubicBezTo>
                    <a:pt x="1" y="9526"/>
                    <a:pt x="144" y="9668"/>
                    <a:pt x="334" y="9668"/>
                  </a:cubicBezTo>
                  <a:cubicBezTo>
                    <a:pt x="513" y="9668"/>
                    <a:pt x="668" y="9526"/>
                    <a:pt x="668" y="9335"/>
                  </a:cubicBezTo>
                  <a:lnTo>
                    <a:pt x="668" y="334"/>
                  </a:lnTo>
                  <a:cubicBezTo>
                    <a:pt x="668" y="155"/>
                    <a:pt x="513" y="1"/>
                    <a:pt x="334" y="1"/>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0" name="Google Shape;840;gdc32f7adc0_0_173"/>
            <p:cNvSpPr/>
            <p:nvPr/>
          </p:nvSpPr>
          <p:spPr>
            <a:xfrm>
              <a:off x="9495252" y="6466256"/>
              <a:ext cx="180616" cy="181097"/>
            </a:xfrm>
            <a:custGeom>
              <a:avLst/>
              <a:gdLst/>
              <a:ahLst/>
              <a:cxnLst/>
              <a:rect l="l" t="t" r="r" b="b"/>
              <a:pathLst>
                <a:path w="4514" h="4526" extrusionOk="0">
                  <a:moveTo>
                    <a:pt x="2263" y="667"/>
                  </a:moveTo>
                  <a:cubicBezTo>
                    <a:pt x="3132" y="667"/>
                    <a:pt x="3847" y="1382"/>
                    <a:pt x="3847" y="2263"/>
                  </a:cubicBezTo>
                  <a:cubicBezTo>
                    <a:pt x="3847" y="3132"/>
                    <a:pt x="3132"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01" y="4525"/>
                    <a:pt x="4513" y="3501"/>
                    <a:pt x="4513" y="2263"/>
                  </a:cubicBezTo>
                  <a:cubicBezTo>
                    <a:pt x="4513" y="1013"/>
                    <a:pt x="3501" y="1"/>
                    <a:pt x="2263" y="1"/>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1" name="Google Shape;841;gdc32f7adc0_0_173"/>
            <p:cNvSpPr/>
            <p:nvPr/>
          </p:nvSpPr>
          <p:spPr>
            <a:xfrm>
              <a:off x="8966506" y="5701760"/>
              <a:ext cx="1238667" cy="431095"/>
            </a:xfrm>
            <a:custGeom>
              <a:avLst/>
              <a:gdLst/>
              <a:ahLst/>
              <a:cxnLst/>
              <a:rect l="l" t="t" r="r" b="b"/>
              <a:pathLst>
                <a:path w="30957" h="10774" extrusionOk="0">
                  <a:moveTo>
                    <a:pt x="379" y="0"/>
                  </a:moveTo>
                  <a:cubicBezTo>
                    <a:pt x="322" y="0"/>
                    <a:pt x="265" y="15"/>
                    <a:pt x="214" y="46"/>
                  </a:cubicBezTo>
                  <a:cubicBezTo>
                    <a:pt x="48" y="141"/>
                    <a:pt x="0" y="344"/>
                    <a:pt x="95" y="498"/>
                  </a:cubicBezTo>
                  <a:lnTo>
                    <a:pt x="5179" y="9321"/>
                  </a:lnTo>
                  <a:cubicBezTo>
                    <a:pt x="5703" y="10226"/>
                    <a:pt x="6668" y="10773"/>
                    <a:pt x="7703" y="10773"/>
                  </a:cubicBezTo>
                  <a:lnTo>
                    <a:pt x="23241" y="10773"/>
                  </a:lnTo>
                  <a:cubicBezTo>
                    <a:pt x="24277" y="10773"/>
                    <a:pt x="25253" y="10226"/>
                    <a:pt x="25765" y="9321"/>
                  </a:cubicBezTo>
                  <a:lnTo>
                    <a:pt x="30861" y="498"/>
                  </a:lnTo>
                  <a:cubicBezTo>
                    <a:pt x="30956" y="344"/>
                    <a:pt x="30897" y="141"/>
                    <a:pt x="30742" y="46"/>
                  </a:cubicBezTo>
                  <a:cubicBezTo>
                    <a:pt x="30687" y="15"/>
                    <a:pt x="30629" y="0"/>
                    <a:pt x="30571" y="0"/>
                  </a:cubicBezTo>
                  <a:cubicBezTo>
                    <a:pt x="30454" y="0"/>
                    <a:pt x="30342" y="61"/>
                    <a:pt x="30278" y="165"/>
                  </a:cubicBezTo>
                  <a:lnTo>
                    <a:pt x="25182" y="8987"/>
                  </a:lnTo>
                  <a:cubicBezTo>
                    <a:pt x="24789" y="9678"/>
                    <a:pt x="24039" y="10107"/>
                    <a:pt x="23241" y="10107"/>
                  </a:cubicBezTo>
                  <a:lnTo>
                    <a:pt x="7703" y="10107"/>
                  </a:lnTo>
                  <a:cubicBezTo>
                    <a:pt x="6906" y="10107"/>
                    <a:pt x="6167" y="9678"/>
                    <a:pt x="5763" y="8987"/>
                  </a:cubicBezTo>
                  <a:lnTo>
                    <a:pt x="667" y="165"/>
                  </a:lnTo>
                  <a:cubicBezTo>
                    <a:pt x="611" y="61"/>
                    <a:pt x="496" y="0"/>
                    <a:pt x="379" y="0"/>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2" name="Google Shape;842;gdc32f7adc0_0_173"/>
            <p:cNvSpPr/>
            <p:nvPr/>
          </p:nvSpPr>
          <p:spPr>
            <a:xfrm>
              <a:off x="8922173" y="4890370"/>
              <a:ext cx="1326815" cy="1166764"/>
            </a:xfrm>
            <a:custGeom>
              <a:avLst/>
              <a:gdLst/>
              <a:ahLst/>
              <a:cxnLst/>
              <a:rect l="l" t="t" r="r" b="b"/>
              <a:pathLst>
                <a:path w="33160" h="29159" extrusionOk="0">
                  <a:moveTo>
                    <a:pt x="9514" y="1"/>
                  </a:moveTo>
                  <a:cubicBezTo>
                    <a:pt x="8680" y="1"/>
                    <a:pt x="7906" y="441"/>
                    <a:pt x="7490" y="1168"/>
                  </a:cubicBezTo>
                  <a:lnTo>
                    <a:pt x="429" y="13407"/>
                  </a:lnTo>
                  <a:cubicBezTo>
                    <a:pt x="1" y="14134"/>
                    <a:pt x="1" y="15027"/>
                    <a:pt x="429" y="15753"/>
                  </a:cubicBezTo>
                  <a:lnTo>
                    <a:pt x="7490" y="27981"/>
                  </a:lnTo>
                  <a:cubicBezTo>
                    <a:pt x="7906" y="28707"/>
                    <a:pt x="8680" y="29159"/>
                    <a:pt x="9514" y="29159"/>
                  </a:cubicBezTo>
                  <a:lnTo>
                    <a:pt x="23647" y="29159"/>
                  </a:lnTo>
                  <a:cubicBezTo>
                    <a:pt x="24480" y="29159"/>
                    <a:pt x="25254" y="28707"/>
                    <a:pt x="25671" y="27981"/>
                  </a:cubicBezTo>
                  <a:lnTo>
                    <a:pt x="32743" y="15753"/>
                  </a:lnTo>
                  <a:cubicBezTo>
                    <a:pt x="33160" y="15027"/>
                    <a:pt x="33160" y="14134"/>
                    <a:pt x="32743" y="13407"/>
                  </a:cubicBezTo>
                  <a:lnTo>
                    <a:pt x="25671" y="1168"/>
                  </a:lnTo>
                  <a:cubicBezTo>
                    <a:pt x="25254" y="441"/>
                    <a:pt x="24480" y="1"/>
                    <a:pt x="23647"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3" name="Google Shape;843;gdc32f7adc0_0_173"/>
            <p:cNvSpPr/>
            <p:nvPr/>
          </p:nvSpPr>
          <p:spPr>
            <a:xfrm>
              <a:off x="8992672" y="4956370"/>
              <a:ext cx="1186291" cy="1034763"/>
            </a:xfrm>
            <a:custGeom>
              <a:avLst/>
              <a:gdLst/>
              <a:ahLst/>
              <a:cxnLst/>
              <a:rect l="l" t="t" r="r" b="b"/>
              <a:pathLst>
                <a:path w="29648" h="25861" extrusionOk="0">
                  <a:moveTo>
                    <a:pt x="7919" y="0"/>
                  </a:moveTo>
                  <a:cubicBezTo>
                    <a:pt x="7573" y="0"/>
                    <a:pt x="7252" y="191"/>
                    <a:pt x="7073" y="488"/>
                  </a:cubicBezTo>
                  <a:lnTo>
                    <a:pt x="168" y="12442"/>
                  </a:lnTo>
                  <a:cubicBezTo>
                    <a:pt x="1" y="12752"/>
                    <a:pt x="1" y="13121"/>
                    <a:pt x="168" y="13418"/>
                  </a:cubicBezTo>
                  <a:lnTo>
                    <a:pt x="7073" y="25372"/>
                  </a:lnTo>
                  <a:cubicBezTo>
                    <a:pt x="7252" y="25682"/>
                    <a:pt x="7573" y="25860"/>
                    <a:pt x="7919" y="25860"/>
                  </a:cubicBezTo>
                  <a:lnTo>
                    <a:pt x="21718" y="25860"/>
                  </a:lnTo>
                  <a:cubicBezTo>
                    <a:pt x="22075" y="25860"/>
                    <a:pt x="22397" y="25682"/>
                    <a:pt x="22575" y="25372"/>
                  </a:cubicBezTo>
                  <a:lnTo>
                    <a:pt x="29469" y="13418"/>
                  </a:lnTo>
                  <a:cubicBezTo>
                    <a:pt x="29647" y="13121"/>
                    <a:pt x="29647" y="12752"/>
                    <a:pt x="29469" y="12442"/>
                  </a:cubicBezTo>
                  <a:lnTo>
                    <a:pt x="22575" y="488"/>
                  </a:lnTo>
                  <a:cubicBezTo>
                    <a:pt x="22397" y="191"/>
                    <a:pt x="22075" y="0"/>
                    <a:pt x="21718" y="0"/>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4</a:t>
              </a:r>
              <a:endParaRPr sz="2200" b="0" i="0" u="none" strike="noStrike" cap="none">
                <a:solidFill>
                  <a:srgbClr val="404040"/>
                </a:solidFill>
                <a:latin typeface="Open Sans" pitchFamily="2" charset="0"/>
                <a:ea typeface="Open Sans"/>
                <a:cs typeface="Open Sans"/>
                <a:sym typeface="Open Sans"/>
              </a:endParaRPr>
            </a:p>
          </p:txBody>
        </p:sp>
      </p:grpSp>
      <p:grpSp>
        <p:nvGrpSpPr>
          <p:cNvPr id="844" name="Google Shape;844;gdc32f7adc0_0_173"/>
          <p:cNvGrpSpPr/>
          <p:nvPr/>
        </p:nvGrpSpPr>
        <p:grpSpPr>
          <a:xfrm>
            <a:off x="7648634" y="4256854"/>
            <a:ext cx="1326334" cy="1752209"/>
            <a:chOff x="7464775" y="3721360"/>
            <a:chExt cx="1326334" cy="1752209"/>
          </a:xfrm>
        </p:grpSpPr>
        <p:sp>
          <p:nvSpPr>
            <p:cNvPr id="845" name="Google Shape;845;gdc32f7adc0_0_173"/>
            <p:cNvSpPr/>
            <p:nvPr/>
          </p:nvSpPr>
          <p:spPr>
            <a:xfrm>
              <a:off x="8114554" y="3875203"/>
              <a:ext cx="26727" cy="386881"/>
            </a:xfrm>
            <a:custGeom>
              <a:avLst/>
              <a:gdLst/>
              <a:ahLst/>
              <a:cxnLst/>
              <a:rect l="l" t="t" r="r" b="b"/>
              <a:pathLst>
                <a:path w="668" h="9669" extrusionOk="0">
                  <a:moveTo>
                    <a:pt x="334" y="1"/>
                  </a:moveTo>
                  <a:cubicBezTo>
                    <a:pt x="155" y="1"/>
                    <a:pt x="1" y="144"/>
                    <a:pt x="1" y="334"/>
                  </a:cubicBezTo>
                  <a:lnTo>
                    <a:pt x="1" y="9335"/>
                  </a:lnTo>
                  <a:cubicBezTo>
                    <a:pt x="1" y="9526"/>
                    <a:pt x="155" y="9669"/>
                    <a:pt x="334" y="9669"/>
                  </a:cubicBezTo>
                  <a:cubicBezTo>
                    <a:pt x="524" y="9669"/>
                    <a:pt x="667" y="9526"/>
                    <a:pt x="667" y="9335"/>
                  </a:cubicBezTo>
                  <a:lnTo>
                    <a:pt x="667" y="334"/>
                  </a:lnTo>
                  <a:cubicBezTo>
                    <a:pt x="667" y="144"/>
                    <a:pt x="524" y="1"/>
                    <a:pt x="334"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6" name="Google Shape;846;gdc32f7adc0_0_173"/>
            <p:cNvSpPr/>
            <p:nvPr/>
          </p:nvSpPr>
          <p:spPr>
            <a:xfrm>
              <a:off x="8037373" y="3721360"/>
              <a:ext cx="181097" cy="180576"/>
            </a:xfrm>
            <a:custGeom>
              <a:avLst/>
              <a:gdLst/>
              <a:ahLst/>
              <a:cxnLst/>
              <a:rect l="l" t="t" r="r" b="b"/>
              <a:pathLst>
                <a:path w="4526" h="4513" extrusionOk="0">
                  <a:moveTo>
                    <a:pt x="2263" y="667"/>
                  </a:moveTo>
                  <a:cubicBezTo>
                    <a:pt x="3144" y="667"/>
                    <a:pt x="3858" y="1381"/>
                    <a:pt x="3858" y="2250"/>
                  </a:cubicBezTo>
                  <a:cubicBezTo>
                    <a:pt x="3858" y="3131"/>
                    <a:pt x="3144" y="3846"/>
                    <a:pt x="2263" y="3846"/>
                  </a:cubicBezTo>
                  <a:cubicBezTo>
                    <a:pt x="1394" y="3846"/>
                    <a:pt x="679" y="3131"/>
                    <a:pt x="679" y="2250"/>
                  </a:cubicBezTo>
                  <a:cubicBezTo>
                    <a:pt x="679" y="1381"/>
                    <a:pt x="1394" y="667"/>
                    <a:pt x="2263" y="667"/>
                  </a:cubicBezTo>
                  <a:close/>
                  <a:moveTo>
                    <a:pt x="2263" y="0"/>
                  </a:moveTo>
                  <a:cubicBezTo>
                    <a:pt x="1025" y="0"/>
                    <a:pt x="1" y="1012"/>
                    <a:pt x="1" y="2250"/>
                  </a:cubicBezTo>
                  <a:cubicBezTo>
                    <a:pt x="1" y="3501"/>
                    <a:pt x="1025" y="4513"/>
                    <a:pt x="2263" y="4513"/>
                  </a:cubicBezTo>
                  <a:cubicBezTo>
                    <a:pt x="3513" y="4513"/>
                    <a:pt x="4525" y="3501"/>
                    <a:pt x="4525" y="2250"/>
                  </a:cubicBezTo>
                  <a:cubicBezTo>
                    <a:pt x="4525" y="1012"/>
                    <a:pt x="3513" y="0"/>
                    <a:pt x="2263" y="0"/>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7" name="Google Shape;847;gdc32f7adc0_0_173"/>
            <p:cNvSpPr/>
            <p:nvPr/>
          </p:nvSpPr>
          <p:spPr>
            <a:xfrm>
              <a:off x="7508587" y="4235345"/>
              <a:ext cx="1238707" cy="431175"/>
            </a:xfrm>
            <a:custGeom>
              <a:avLst/>
              <a:gdLst/>
              <a:ahLst/>
              <a:cxnLst/>
              <a:rect l="l" t="t" r="r" b="b"/>
              <a:pathLst>
                <a:path w="30958" h="10776" extrusionOk="0">
                  <a:moveTo>
                    <a:pt x="7704" y="1"/>
                  </a:moveTo>
                  <a:cubicBezTo>
                    <a:pt x="6668" y="1"/>
                    <a:pt x="5704" y="560"/>
                    <a:pt x="5192" y="1453"/>
                  </a:cubicBezTo>
                  <a:lnTo>
                    <a:pt x="96" y="10276"/>
                  </a:lnTo>
                  <a:cubicBezTo>
                    <a:pt x="1" y="10431"/>
                    <a:pt x="60" y="10645"/>
                    <a:pt x="215" y="10728"/>
                  </a:cubicBezTo>
                  <a:cubicBezTo>
                    <a:pt x="270" y="10760"/>
                    <a:pt x="329" y="10774"/>
                    <a:pt x="386" y="10774"/>
                  </a:cubicBezTo>
                  <a:cubicBezTo>
                    <a:pt x="503" y="10774"/>
                    <a:pt x="616" y="10713"/>
                    <a:pt x="680" y="10609"/>
                  </a:cubicBezTo>
                  <a:lnTo>
                    <a:pt x="5763" y="1787"/>
                  </a:lnTo>
                  <a:cubicBezTo>
                    <a:pt x="6168" y="1096"/>
                    <a:pt x="6906" y="668"/>
                    <a:pt x="7704" y="668"/>
                  </a:cubicBezTo>
                  <a:lnTo>
                    <a:pt x="23254" y="668"/>
                  </a:lnTo>
                  <a:cubicBezTo>
                    <a:pt x="24051" y="668"/>
                    <a:pt x="24790" y="1096"/>
                    <a:pt x="25194" y="1787"/>
                  </a:cubicBezTo>
                  <a:lnTo>
                    <a:pt x="30290" y="10609"/>
                  </a:lnTo>
                  <a:cubicBezTo>
                    <a:pt x="30350" y="10716"/>
                    <a:pt x="30457" y="10776"/>
                    <a:pt x="30576" y="10776"/>
                  </a:cubicBezTo>
                  <a:cubicBezTo>
                    <a:pt x="30636" y="10776"/>
                    <a:pt x="30695" y="10764"/>
                    <a:pt x="30743" y="10728"/>
                  </a:cubicBezTo>
                  <a:cubicBezTo>
                    <a:pt x="30898" y="10645"/>
                    <a:pt x="30957" y="10431"/>
                    <a:pt x="30862" y="10276"/>
                  </a:cubicBezTo>
                  <a:lnTo>
                    <a:pt x="25778" y="1453"/>
                  </a:lnTo>
                  <a:cubicBezTo>
                    <a:pt x="25254" y="560"/>
                    <a:pt x="24290" y="1"/>
                    <a:pt x="23254"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8" name="Google Shape;848;gdc32f7adc0_0_173"/>
            <p:cNvSpPr/>
            <p:nvPr/>
          </p:nvSpPr>
          <p:spPr>
            <a:xfrm>
              <a:off x="7464775" y="4306805"/>
              <a:ext cx="1326334" cy="1166764"/>
            </a:xfrm>
            <a:custGeom>
              <a:avLst/>
              <a:gdLst/>
              <a:ahLst/>
              <a:cxnLst/>
              <a:rect l="l" t="t" r="r" b="b"/>
              <a:pathLst>
                <a:path w="33148" h="29159" extrusionOk="0">
                  <a:moveTo>
                    <a:pt x="9514" y="1"/>
                  </a:moveTo>
                  <a:cubicBezTo>
                    <a:pt x="8680" y="1"/>
                    <a:pt x="7906" y="453"/>
                    <a:pt x="7478" y="1180"/>
                  </a:cubicBezTo>
                  <a:lnTo>
                    <a:pt x="417" y="13407"/>
                  </a:lnTo>
                  <a:cubicBezTo>
                    <a:pt x="0" y="14134"/>
                    <a:pt x="0" y="15026"/>
                    <a:pt x="417" y="15753"/>
                  </a:cubicBezTo>
                  <a:lnTo>
                    <a:pt x="7478" y="27992"/>
                  </a:lnTo>
                  <a:cubicBezTo>
                    <a:pt x="7906" y="28719"/>
                    <a:pt x="8680" y="29159"/>
                    <a:pt x="9514" y="29159"/>
                  </a:cubicBezTo>
                  <a:lnTo>
                    <a:pt x="23646" y="29159"/>
                  </a:lnTo>
                  <a:cubicBezTo>
                    <a:pt x="24480" y="29159"/>
                    <a:pt x="25254" y="28719"/>
                    <a:pt x="25670" y="27992"/>
                  </a:cubicBezTo>
                  <a:lnTo>
                    <a:pt x="32731" y="15753"/>
                  </a:lnTo>
                  <a:cubicBezTo>
                    <a:pt x="33147" y="15026"/>
                    <a:pt x="33147" y="14134"/>
                    <a:pt x="32731" y="13407"/>
                  </a:cubicBezTo>
                  <a:lnTo>
                    <a:pt x="25670" y="1180"/>
                  </a:lnTo>
                  <a:cubicBezTo>
                    <a:pt x="25254" y="453"/>
                    <a:pt x="24480" y="1"/>
                    <a:pt x="23646"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9" name="Google Shape;849;gdc32f7adc0_0_173"/>
            <p:cNvSpPr/>
            <p:nvPr/>
          </p:nvSpPr>
          <p:spPr>
            <a:xfrm>
              <a:off x="7534794" y="4372785"/>
              <a:ext cx="1186291" cy="1034803"/>
            </a:xfrm>
            <a:custGeom>
              <a:avLst/>
              <a:gdLst/>
              <a:ahLst/>
              <a:cxnLst/>
              <a:rect l="l" t="t" r="r" b="b"/>
              <a:pathLst>
                <a:path w="29648" h="25862" extrusionOk="0">
                  <a:moveTo>
                    <a:pt x="7930" y="1"/>
                  </a:moveTo>
                  <a:cubicBezTo>
                    <a:pt x="7573" y="1"/>
                    <a:pt x="7252" y="179"/>
                    <a:pt x="7073" y="489"/>
                  </a:cubicBezTo>
                  <a:lnTo>
                    <a:pt x="179" y="12443"/>
                  </a:lnTo>
                  <a:cubicBezTo>
                    <a:pt x="1" y="12740"/>
                    <a:pt x="1" y="13121"/>
                    <a:pt x="179" y="13419"/>
                  </a:cubicBezTo>
                  <a:lnTo>
                    <a:pt x="7073" y="25373"/>
                  </a:lnTo>
                  <a:cubicBezTo>
                    <a:pt x="7252" y="25671"/>
                    <a:pt x="7573" y="25861"/>
                    <a:pt x="7930" y="25861"/>
                  </a:cubicBezTo>
                  <a:lnTo>
                    <a:pt x="21730" y="25861"/>
                  </a:lnTo>
                  <a:cubicBezTo>
                    <a:pt x="22075" y="25861"/>
                    <a:pt x="22396" y="25671"/>
                    <a:pt x="22575" y="25373"/>
                  </a:cubicBezTo>
                  <a:lnTo>
                    <a:pt x="29481" y="13419"/>
                  </a:lnTo>
                  <a:cubicBezTo>
                    <a:pt x="29647" y="13121"/>
                    <a:pt x="29647" y="12740"/>
                    <a:pt x="29481" y="12443"/>
                  </a:cubicBezTo>
                  <a:lnTo>
                    <a:pt x="22575" y="489"/>
                  </a:lnTo>
                  <a:cubicBezTo>
                    <a:pt x="22396" y="179"/>
                    <a:pt x="22075" y="1"/>
                    <a:pt x="21730"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3</a:t>
              </a:r>
              <a:endParaRPr sz="2200" b="0" i="0" u="none" strike="noStrike" cap="none">
                <a:solidFill>
                  <a:srgbClr val="404040"/>
                </a:solidFill>
                <a:latin typeface="Open Sans" pitchFamily="2" charset="0"/>
                <a:ea typeface="Open Sans"/>
                <a:cs typeface="Open Sans"/>
                <a:sym typeface="Open Sans"/>
              </a:endParaRPr>
            </a:p>
          </p:txBody>
        </p:sp>
      </p:grpSp>
      <p:sp>
        <p:nvSpPr>
          <p:cNvPr id="850" name="Google Shape;850;gdc32f7adc0_0_173"/>
          <p:cNvSpPr/>
          <p:nvPr/>
        </p:nvSpPr>
        <p:spPr>
          <a:xfrm>
            <a:off x="1632215" y="2004545"/>
            <a:ext cx="3970857" cy="2239441"/>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E4B363"/>
            </a:solidFill>
            <a:prstDash val="solid"/>
            <a:round/>
            <a:headEnd type="none" w="sm" len="sm"/>
            <a:tailEnd type="none" w="sm" len="sm"/>
          </a:ln>
        </p:spPr>
        <p:txBody>
          <a:bodyPr spcFirstLastPara="1" wrap="square" lIns="91425" tIns="91425" rIns="91425" bIns="137150" anchor="ctr" anchorCtr="0">
            <a:noAutofit/>
          </a:bodyPr>
          <a:lstStyle/>
          <a:p>
            <a:pPr marL="50800" marR="0" lvl="1" indent="0" algn="ctr" rtl="0">
              <a:lnSpc>
                <a:spcPct val="114000"/>
              </a:lnSpc>
              <a:spcBef>
                <a:spcPct val="0"/>
              </a:spcBef>
              <a:spcAft>
                <a:spcPct val="0"/>
              </a:spcAft>
              <a:buClr>
                <a:srgbClr val="000000"/>
              </a:buClr>
              <a:buSzPts val="1800"/>
              <a:buFont typeface="Arial"/>
              <a:buNone/>
            </a:pPr>
            <a:r>
              <a:rPr lang="en-US" sz="2200">
                <a:solidFill>
                  <a:srgbClr val="404040"/>
                </a:solidFill>
                <a:latin typeface="Open Sans" pitchFamily="2" charset="0"/>
                <a:ea typeface="Open Sans"/>
                <a:cs typeface="Open Sans"/>
                <a:sym typeface="Open Sans"/>
              </a:rPr>
              <a:t>They</a:t>
            </a:r>
            <a:r>
              <a:rPr lang="en-US" sz="2200" b="0" i="0" u="none" strike="noStrike" cap="none">
                <a:solidFill>
                  <a:srgbClr val="404040"/>
                </a:solidFill>
                <a:latin typeface="Open Sans" pitchFamily="2" charset="0"/>
                <a:ea typeface="Open Sans"/>
                <a:cs typeface="Open Sans"/>
                <a:sym typeface="Open Sans"/>
              </a:rPr>
              <a:t> host proxies or secure web gateways that allow employees access to web browsing and other </a:t>
            </a:r>
            <a:br>
              <a:rPr lang="en-US" sz="2200" b="0" i="0" u="none" strike="noStrike" cap="none">
                <a:solidFill>
                  <a:srgbClr val="404040"/>
                </a:solidFill>
                <a:latin typeface="Open Sans" pitchFamily="2" charset="0"/>
                <a:ea typeface="Open Sans"/>
                <a:cs typeface="Open Sans"/>
                <a:sym typeface="Open Sans"/>
              </a:rPr>
            </a:br>
            <a:r>
              <a:rPr lang="en-US" sz="2200" b="0" i="0" u="none" strike="noStrike" cap="none">
                <a:solidFill>
                  <a:srgbClr val="404040"/>
                </a:solidFill>
                <a:latin typeface="Open Sans" pitchFamily="2" charset="0"/>
                <a:ea typeface="Open Sans"/>
                <a:cs typeface="Open Sans"/>
                <a:sym typeface="Open Sans"/>
              </a:rPr>
              <a:t>internet services.</a:t>
            </a:r>
            <a:endParaRPr lang="en-US" sz="2200" b="0" i="0" u="none" strike="noStrike" cap="none">
              <a:solidFill>
                <a:srgbClr val="404040"/>
              </a:solidFill>
              <a:latin typeface="Open Sans" pitchFamily="2" charset="0"/>
              <a:ea typeface="Arial"/>
              <a:cs typeface="Arial"/>
              <a:sym typeface="Arial"/>
            </a:endParaRPr>
          </a:p>
        </p:txBody>
      </p:sp>
      <p:grpSp>
        <p:nvGrpSpPr>
          <p:cNvPr id="851" name="Google Shape;851;gdc32f7adc0_0_173"/>
          <p:cNvGrpSpPr/>
          <p:nvPr/>
        </p:nvGrpSpPr>
        <p:grpSpPr>
          <a:xfrm>
            <a:off x="2954251" y="4256854"/>
            <a:ext cx="1326815" cy="1752209"/>
            <a:chOff x="2800753" y="3747274"/>
            <a:chExt cx="1326815" cy="1752209"/>
          </a:xfrm>
        </p:grpSpPr>
        <p:sp>
          <p:nvSpPr>
            <p:cNvPr id="852" name="Google Shape;852;gdc32f7adc0_0_173"/>
            <p:cNvSpPr/>
            <p:nvPr/>
          </p:nvSpPr>
          <p:spPr>
            <a:xfrm>
              <a:off x="3373831" y="3747274"/>
              <a:ext cx="180576" cy="180576"/>
            </a:xfrm>
            <a:custGeom>
              <a:avLst/>
              <a:gdLst/>
              <a:ahLst/>
              <a:cxnLst/>
              <a:rect l="l" t="t" r="r" b="b"/>
              <a:pathLst>
                <a:path w="4513" h="4513" extrusionOk="0">
                  <a:moveTo>
                    <a:pt x="2251" y="667"/>
                  </a:moveTo>
                  <a:cubicBezTo>
                    <a:pt x="3132" y="667"/>
                    <a:pt x="3846" y="1381"/>
                    <a:pt x="3846" y="2250"/>
                  </a:cubicBezTo>
                  <a:cubicBezTo>
                    <a:pt x="3846" y="3131"/>
                    <a:pt x="3132" y="3846"/>
                    <a:pt x="2251" y="3846"/>
                  </a:cubicBezTo>
                  <a:cubicBezTo>
                    <a:pt x="1382" y="3846"/>
                    <a:pt x="667" y="3131"/>
                    <a:pt x="667" y="2250"/>
                  </a:cubicBezTo>
                  <a:cubicBezTo>
                    <a:pt x="667" y="1381"/>
                    <a:pt x="1382" y="667"/>
                    <a:pt x="2251" y="667"/>
                  </a:cubicBezTo>
                  <a:close/>
                  <a:moveTo>
                    <a:pt x="2251" y="0"/>
                  </a:moveTo>
                  <a:cubicBezTo>
                    <a:pt x="1013" y="0"/>
                    <a:pt x="1" y="1012"/>
                    <a:pt x="1" y="2250"/>
                  </a:cubicBezTo>
                  <a:cubicBezTo>
                    <a:pt x="1" y="3501"/>
                    <a:pt x="1013" y="4513"/>
                    <a:pt x="2251" y="4513"/>
                  </a:cubicBezTo>
                  <a:cubicBezTo>
                    <a:pt x="3501" y="4513"/>
                    <a:pt x="4513" y="3501"/>
                    <a:pt x="4513" y="2250"/>
                  </a:cubicBezTo>
                  <a:cubicBezTo>
                    <a:pt x="4513" y="1012"/>
                    <a:pt x="3501" y="0"/>
                    <a:pt x="2251" y="0"/>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grpSp>
          <p:nvGrpSpPr>
            <p:cNvPr id="853" name="Google Shape;853;gdc32f7adc0_0_173"/>
            <p:cNvGrpSpPr/>
            <p:nvPr/>
          </p:nvGrpSpPr>
          <p:grpSpPr>
            <a:xfrm>
              <a:off x="2800753" y="3901117"/>
              <a:ext cx="1326815" cy="1598366"/>
              <a:chOff x="2800753" y="3901117"/>
              <a:chExt cx="1326815" cy="1598366"/>
            </a:xfrm>
          </p:grpSpPr>
          <p:sp>
            <p:nvSpPr>
              <p:cNvPr id="854" name="Google Shape;854;gdc32f7adc0_0_173"/>
              <p:cNvSpPr/>
              <p:nvPr/>
            </p:nvSpPr>
            <p:spPr>
              <a:xfrm>
                <a:off x="3450533" y="3901117"/>
                <a:ext cx="26727" cy="386881"/>
              </a:xfrm>
              <a:custGeom>
                <a:avLst/>
                <a:gdLst/>
                <a:ahLst/>
                <a:cxnLst/>
                <a:rect l="l" t="t" r="r" b="b"/>
                <a:pathLst>
                  <a:path w="668" h="9669" extrusionOk="0">
                    <a:moveTo>
                      <a:pt x="334" y="1"/>
                    </a:moveTo>
                    <a:cubicBezTo>
                      <a:pt x="155" y="1"/>
                      <a:pt x="0" y="144"/>
                      <a:pt x="0" y="334"/>
                    </a:cubicBezTo>
                    <a:lnTo>
                      <a:pt x="0" y="9335"/>
                    </a:lnTo>
                    <a:cubicBezTo>
                      <a:pt x="0" y="9526"/>
                      <a:pt x="155" y="9669"/>
                      <a:pt x="334" y="9669"/>
                    </a:cubicBezTo>
                    <a:cubicBezTo>
                      <a:pt x="524" y="9669"/>
                      <a:pt x="667" y="9526"/>
                      <a:pt x="667" y="9335"/>
                    </a:cubicBezTo>
                    <a:lnTo>
                      <a:pt x="667" y="334"/>
                    </a:lnTo>
                    <a:cubicBezTo>
                      <a:pt x="667" y="144"/>
                      <a:pt x="524" y="1"/>
                      <a:pt x="334"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55" name="Google Shape;855;gdc32f7adc0_0_173"/>
              <p:cNvSpPr/>
              <p:nvPr/>
            </p:nvSpPr>
            <p:spPr>
              <a:xfrm>
                <a:off x="2844565" y="4261259"/>
                <a:ext cx="1238667" cy="431175"/>
              </a:xfrm>
              <a:custGeom>
                <a:avLst/>
                <a:gdLst/>
                <a:ahLst/>
                <a:cxnLst/>
                <a:rect l="l" t="t" r="r" b="b"/>
                <a:pathLst>
                  <a:path w="30957" h="10776" extrusionOk="0">
                    <a:moveTo>
                      <a:pt x="7716" y="1"/>
                    </a:moveTo>
                    <a:cubicBezTo>
                      <a:pt x="6680" y="1"/>
                      <a:pt x="5704" y="560"/>
                      <a:pt x="5192" y="1453"/>
                    </a:cubicBezTo>
                    <a:lnTo>
                      <a:pt x="96" y="10276"/>
                    </a:lnTo>
                    <a:cubicBezTo>
                      <a:pt x="1" y="10431"/>
                      <a:pt x="60" y="10645"/>
                      <a:pt x="227" y="10728"/>
                    </a:cubicBezTo>
                    <a:cubicBezTo>
                      <a:pt x="278" y="10760"/>
                      <a:pt x="334" y="10774"/>
                      <a:pt x="389" y="10774"/>
                    </a:cubicBezTo>
                    <a:cubicBezTo>
                      <a:pt x="503" y="10774"/>
                      <a:pt x="615" y="10713"/>
                      <a:pt x="679" y="10609"/>
                    </a:cubicBezTo>
                    <a:lnTo>
                      <a:pt x="5775" y="1787"/>
                    </a:lnTo>
                    <a:cubicBezTo>
                      <a:pt x="6168" y="1096"/>
                      <a:pt x="6918" y="668"/>
                      <a:pt x="7716" y="668"/>
                    </a:cubicBezTo>
                    <a:lnTo>
                      <a:pt x="23254" y="668"/>
                    </a:lnTo>
                    <a:cubicBezTo>
                      <a:pt x="24051" y="668"/>
                      <a:pt x="24801" y="1096"/>
                      <a:pt x="25194" y="1787"/>
                    </a:cubicBezTo>
                    <a:lnTo>
                      <a:pt x="30290" y="10609"/>
                    </a:lnTo>
                    <a:cubicBezTo>
                      <a:pt x="30350" y="10716"/>
                      <a:pt x="30457" y="10776"/>
                      <a:pt x="30576" y="10776"/>
                    </a:cubicBezTo>
                    <a:cubicBezTo>
                      <a:pt x="30635" y="10776"/>
                      <a:pt x="30695" y="10764"/>
                      <a:pt x="30743" y="10728"/>
                    </a:cubicBezTo>
                    <a:cubicBezTo>
                      <a:pt x="30909" y="10645"/>
                      <a:pt x="30957" y="10431"/>
                      <a:pt x="30862" y="10276"/>
                    </a:cubicBezTo>
                    <a:lnTo>
                      <a:pt x="25778" y="1453"/>
                    </a:lnTo>
                    <a:cubicBezTo>
                      <a:pt x="25254" y="560"/>
                      <a:pt x="24289" y="1"/>
                      <a:pt x="23254"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56" name="Google Shape;856;gdc32f7adc0_0_173"/>
              <p:cNvSpPr/>
              <p:nvPr/>
            </p:nvSpPr>
            <p:spPr>
              <a:xfrm>
                <a:off x="2800753" y="4332719"/>
                <a:ext cx="1326815" cy="1166764"/>
              </a:xfrm>
              <a:custGeom>
                <a:avLst/>
                <a:gdLst/>
                <a:ahLst/>
                <a:cxnLst/>
                <a:rect l="l" t="t" r="r" b="b"/>
                <a:pathLst>
                  <a:path w="33160" h="29159" extrusionOk="0">
                    <a:moveTo>
                      <a:pt x="9513" y="1"/>
                    </a:moveTo>
                    <a:cubicBezTo>
                      <a:pt x="8680" y="1"/>
                      <a:pt x="7906" y="453"/>
                      <a:pt x="7489" y="1180"/>
                    </a:cubicBezTo>
                    <a:lnTo>
                      <a:pt x="417" y="13407"/>
                    </a:lnTo>
                    <a:cubicBezTo>
                      <a:pt x="0" y="14134"/>
                      <a:pt x="0" y="15026"/>
                      <a:pt x="417" y="15753"/>
                    </a:cubicBezTo>
                    <a:lnTo>
                      <a:pt x="7489" y="27992"/>
                    </a:lnTo>
                    <a:cubicBezTo>
                      <a:pt x="7906" y="28719"/>
                      <a:pt x="8680" y="29159"/>
                      <a:pt x="9513" y="29159"/>
                    </a:cubicBezTo>
                    <a:lnTo>
                      <a:pt x="23646" y="29159"/>
                    </a:lnTo>
                    <a:cubicBezTo>
                      <a:pt x="24480" y="29159"/>
                      <a:pt x="25253" y="28719"/>
                      <a:pt x="25670" y="27992"/>
                    </a:cubicBezTo>
                    <a:lnTo>
                      <a:pt x="32731" y="15753"/>
                    </a:lnTo>
                    <a:cubicBezTo>
                      <a:pt x="33159" y="15026"/>
                      <a:pt x="33159" y="14134"/>
                      <a:pt x="32731" y="13407"/>
                    </a:cubicBezTo>
                    <a:lnTo>
                      <a:pt x="25670" y="1180"/>
                    </a:lnTo>
                    <a:cubicBezTo>
                      <a:pt x="25253" y="453"/>
                      <a:pt x="24480" y="1"/>
                      <a:pt x="23646"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57" name="Google Shape;857;gdc32f7adc0_0_173"/>
              <p:cNvSpPr/>
              <p:nvPr/>
            </p:nvSpPr>
            <p:spPr>
              <a:xfrm>
                <a:off x="2870772" y="4398699"/>
                <a:ext cx="1186291" cy="1034803"/>
              </a:xfrm>
              <a:custGeom>
                <a:avLst/>
                <a:gdLst/>
                <a:ahLst/>
                <a:cxnLst/>
                <a:rect l="l" t="t" r="r" b="b"/>
                <a:pathLst>
                  <a:path w="29648" h="25862" extrusionOk="0">
                    <a:moveTo>
                      <a:pt x="7930" y="1"/>
                    </a:moveTo>
                    <a:cubicBezTo>
                      <a:pt x="7573" y="1"/>
                      <a:pt x="7251" y="179"/>
                      <a:pt x="7073" y="489"/>
                    </a:cubicBezTo>
                    <a:lnTo>
                      <a:pt x="179" y="12443"/>
                    </a:lnTo>
                    <a:cubicBezTo>
                      <a:pt x="1" y="12740"/>
                      <a:pt x="1" y="13121"/>
                      <a:pt x="179" y="13419"/>
                    </a:cubicBezTo>
                    <a:lnTo>
                      <a:pt x="7085" y="25373"/>
                    </a:lnTo>
                    <a:cubicBezTo>
                      <a:pt x="7251" y="25671"/>
                      <a:pt x="7573" y="25861"/>
                      <a:pt x="7930" y="25861"/>
                    </a:cubicBezTo>
                    <a:lnTo>
                      <a:pt x="21729" y="25861"/>
                    </a:lnTo>
                    <a:cubicBezTo>
                      <a:pt x="22075" y="25861"/>
                      <a:pt x="22408" y="25671"/>
                      <a:pt x="22575" y="25373"/>
                    </a:cubicBezTo>
                    <a:lnTo>
                      <a:pt x="29480" y="13419"/>
                    </a:lnTo>
                    <a:cubicBezTo>
                      <a:pt x="29647" y="13121"/>
                      <a:pt x="29647" y="12740"/>
                      <a:pt x="29480" y="12443"/>
                    </a:cubicBezTo>
                    <a:lnTo>
                      <a:pt x="22575" y="489"/>
                    </a:lnTo>
                    <a:cubicBezTo>
                      <a:pt x="22408" y="179"/>
                      <a:pt x="22075" y="1"/>
                      <a:pt x="21729"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2200" b="0" i="0" u="none" strike="noStrike" cap="none">
                    <a:solidFill>
                      <a:srgbClr val="404040"/>
                    </a:solidFill>
                    <a:latin typeface="Open Sans" pitchFamily="2" charset="0"/>
                    <a:ea typeface="Open Sans"/>
                    <a:cs typeface="Open Sans"/>
                    <a:sym typeface="Open Sans"/>
                  </a:rPr>
                  <a:t>1</a:t>
                </a:r>
                <a:endParaRPr sz="2200" b="0" i="0" u="none" strike="noStrike" cap="none">
                  <a:solidFill>
                    <a:srgbClr val="404040"/>
                  </a:solidFill>
                  <a:latin typeface="Open Sans" pitchFamily="2" charset="0"/>
                  <a:ea typeface="Open Sans"/>
                  <a:cs typeface="Open Sans"/>
                  <a:sym typeface="Open Sans"/>
                </a:endParaRPr>
              </a:p>
            </p:txBody>
          </p:sp>
        </p:grpSp>
      </p:grpSp>
      <p:sp>
        <p:nvSpPr>
          <p:cNvPr id="858" name="Google Shape;858;gdc32f7adc0_0_173"/>
          <p:cNvSpPr/>
          <p:nvPr/>
        </p:nvSpPr>
        <p:spPr>
          <a:xfrm>
            <a:off x="6600074" y="2004546"/>
            <a:ext cx="3423478" cy="2244664"/>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0FCFE8"/>
            </a:solidFill>
            <a:prstDash val="solid"/>
            <a:round/>
            <a:headEnd type="none" w="sm" len="sm"/>
            <a:tailEnd type="none" w="sm" len="sm"/>
          </a:ln>
        </p:spPr>
        <p:txBody>
          <a:bodyPr spcFirstLastPara="1" wrap="square" lIns="91425" tIns="91425" rIns="91425" bIns="137150" anchor="ctr" anchorCtr="0">
            <a:noAutofit/>
          </a:bodyPr>
          <a:lstStyle/>
          <a:p>
            <a:pPr marL="0" marR="0" lvl="1" indent="0" algn="ctr" rtl="0">
              <a:lnSpc>
                <a:spcPct val="114000"/>
              </a:lnSpc>
              <a:spcBef>
                <a:spcPct val="0"/>
              </a:spcBef>
              <a:spcAft>
                <a:spcPct val="0"/>
              </a:spcAft>
              <a:buClr>
                <a:srgbClr val="000000"/>
              </a:buClr>
              <a:buSzPts val="1600"/>
              <a:buFont typeface="Arial"/>
              <a:buNone/>
            </a:pPr>
            <a:r>
              <a:rPr lang="en-US" sz="2200" b="0" i="0" u="none" strike="noStrike" cap="none">
                <a:solidFill>
                  <a:srgbClr val="404040"/>
                </a:solidFill>
                <a:latin typeface="Open Sans" pitchFamily="2" charset="0"/>
                <a:ea typeface="Open Sans"/>
                <a:cs typeface="Open Sans"/>
                <a:sym typeface="Open Sans"/>
              </a:rPr>
              <a:t>DMZs for servers provide remote access to the local network via a virtual </a:t>
            </a:r>
            <a:r>
              <a:rPr lang="en-US" sz="2200">
                <a:solidFill>
                  <a:srgbClr val="404040"/>
                </a:solidFill>
                <a:latin typeface="Open Sans" pitchFamily="2" charset="0"/>
                <a:ea typeface="Open Sans"/>
                <a:cs typeface="Open Sans"/>
                <a:sym typeface="Open Sans"/>
              </a:rPr>
              <a:t>p</a:t>
            </a:r>
            <a:r>
              <a:rPr lang="en-US" sz="2200" b="0" i="0" u="none" strike="noStrike" cap="none">
                <a:solidFill>
                  <a:srgbClr val="404040"/>
                </a:solidFill>
                <a:latin typeface="Open Sans" pitchFamily="2" charset="0"/>
                <a:ea typeface="Open Sans"/>
                <a:cs typeface="Open Sans"/>
                <a:sym typeface="Open Sans"/>
              </a:rPr>
              <a:t>rivate </a:t>
            </a:r>
            <a:r>
              <a:rPr lang="en-US" sz="2200">
                <a:solidFill>
                  <a:srgbClr val="404040"/>
                </a:solidFill>
                <a:latin typeface="Open Sans" pitchFamily="2" charset="0"/>
                <a:ea typeface="Open Sans"/>
                <a:cs typeface="Open Sans"/>
                <a:sym typeface="Open Sans"/>
              </a:rPr>
              <a:t>n</a:t>
            </a:r>
            <a:r>
              <a:rPr lang="en-US" sz="2200" b="0" i="0" u="none" strike="noStrike" cap="none">
                <a:solidFill>
                  <a:srgbClr val="404040"/>
                </a:solidFill>
                <a:latin typeface="Open Sans" pitchFamily="2" charset="0"/>
                <a:ea typeface="Open Sans"/>
                <a:cs typeface="Open Sans"/>
                <a:sym typeface="Open Sans"/>
              </a:rPr>
              <a:t>etwork (VPN).</a:t>
            </a:r>
            <a:endParaRPr lang="en-US" sz="2200" b="0" i="0" u="none" strike="noStrike" cap="none">
              <a:solidFill>
                <a:srgbClr val="404040"/>
              </a:solidFill>
              <a:latin typeface="Open Sans" pitchFamily="2" charset="0"/>
              <a:ea typeface="Arial"/>
              <a:cs typeface="Arial"/>
              <a:sym typeface="Arial"/>
            </a:endParaRPr>
          </a:p>
        </p:txBody>
      </p:sp>
      <p:sp>
        <p:nvSpPr>
          <p:cNvPr id="859" name="Google Shape;859;gdc32f7adc0_0_173"/>
          <p:cNvSpPr/>
          <p:nvPr/>
        </p:nvSpPr>
        <p:spPr>
          <a:xfrm>
            <a:off x="11303746" y="2004545"/>
            <a:ext cx="3423478" cy="2204387"/>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0075C4"/>
            </a:solidFill>
            <a:prstDash val="solid"/>
            <a:round/>
            <a:headEnd type="none" w="sm" len="sm"/>
            <a:tailEnd type="none" w="sm" len="sm"/>
          </a:ln>
        </p:spPr>
        <p:txBody>
          <a:bodyPr spcFirstLastPara="1" wrap="square" lIns="91425" tIns="91425" rIns="91425" bIns="137150" anchor="ctr" anchorCtr="0">
            <a:noAutofit/>
          </a:bodyPr>
          <a:lstStyle/>
          <a:p>
            <a:pPr marL="0" marR="0" lvl="1" indent="0" algn="ctr" rtl="0">
              <a:lnSpc>
                <a:spcPct val="114000"/>
              </a:lnSpc>
              <a:spcBef>
                <a:spcPct val="0"/>
              </a:spcBef>
              <a:spcAft>
                <a:spcPct val="0"/>
              </a:spcAft>
              <a:buClr>
                <a:srgbClr val="000000"/>
              </a:buClr>
              <a:buSzPts val="1800"/>
              <a:buFont typeface="Arial"/>
              <a:buNone/>
            </a:pPr>
            <a:r>
              <a:rPr lang="en-US" sz="2200">
                <a:solidFill>
                  <a:srgbClr val="404040"/>
                </a:solidFill>
                <a:latin typeface="Open Sans" pitchFamily="2" charset="0"/>
                <a:ea typeface="Open Sans"/>
                <a:cs typeface="Open Sans"/>
                <a:sym typeface="Open Sans"/>
              </a:rPr>
              <a:t>M</a:t>
            </a:r>
            <a:r>
              <a:rPr lang="en-US" sz="2200" b="0" i="0" u="none" strike="noStrike" cap="none">
                <a:solidFill>
                  <a:srgbClr val="404040"/>
                </a:solidFill>
                <a:latin typeface="Open Sans" pitchFamily="2" charset="0"/>
                <a:ea typeface="Open Sans"/>
                <a:cs typeface="Open Sans"/>
                <a:sym typeface="Open Sans"/>
              </a:rPr>
              <a:t>ulti-tier DMZs isolate front-end, middleware, and backend servers.</a:t>
            </a:r>
            <a:endParaRPr lang="en-US" sz="2200" b="0" i="0" u="none" strike="noStrike" cap="none">
              <a:solidFill>
                <a:srgbClr val="404040"/>
              </a:solidFill>
              <a:latin typeface="Open Sans" pitchFamily="2" charset="0"/>
              <a:ea typeface="Arial"/>
              <a:cs typeface="Arial"/>
              <a:sym typeface="Arial"/>
            </a:endParaRPr>
          </a:p>
        </p:txBody>
      </p:sp>
      <p:sp>
        <p:nvSpPr>
          <p:cNvPr id="860" name="Google Shape;860;gdc32f7adc0_0_173"/>
          <p:cNvSpPr/>
          <p:nvPr/>
        </p:nvSpPr>
        <p:spPr>
          <a:xfrm>
            <a:off x="8839299" y="6654819"/>
            <a:ext cx="3653880" cy="1878301"/>
          </a:xfrm>
          <a:custGeom>
            <a:avLst/>
            <a:gdLst/>
            <a:ahLst/>
            <a:cxnLst/>
            <a:rect l="l" t="t" r="r" b="b"/>
            <a:pathLst>
              <a:path w="38982" h="20432" extrusionOk="0">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w="28575" cap="flat" cmpd="sng">
            <a:solidFill>
              <a:srgbClr val="427AA1"/>
            </a:solidFill>
            <a:prstDash val="solid"/>
            <a:round/>
            <a:headEnd type="none" w="sm" len="sm"/>
            <a:tailEnd type="none" w="sm" len="sm"/>
          </a:ln>
        </p:spPr>
        <p:txBody>
          <a:bodyPr spcFirstLastPara="1" wrap="square" lIns="91425" tIns="137150" rIns="91425" bIns="91425" anchor="ctr" anchorCtr="0">
            <a:noAutofit/>
          </a:bodyPr>
          <a:lstStyle/>
          <a:p>
            <a:pPr marL="0" marR="0" lvl="1" indent="0" algn="ctr" rtl="0">
              <a:lnSpc>
                <a:spcPct val="114000"/>
              </a:lnSpc>
              <a:spcBef>
                <a:spcPct val="0"/>
              </a:spcBef>
              <a:spcAft>
                <a:spcPct val="0"/>
              </a:spcAft>
              <a:buClr>
                <a:srgbClr val="000000"/>
              </a:buClr>
              <a:buSzPts val="1800"/>
              <a:buFont typeface="Arial"/>
              <a:buNone/>
            </a:pPr>
            <a:r>
              <a:rPr lang="en-US" sz="2200">
                <a:solidFill>
                  <a:srgbClr val="404040"/>
                </a:solidFill>
                <a:latin typeface="Open Sans" pitchFamily="2" charset="0"/>
                <a:ea typeface="Open Sans"/>
                <a:cs typeface="Open Sans"/>
                <a:sym typeface="Open Sans"/>
              </a:rPr>
              <a:t>They</a:t>
            </a:r>
            <a:r>
              <a:rPr lang="en-US" sz="2200" b="0" i="0" u="none" strike="noStrike" cap="none">
                <a:solidFill>
                  <a:srgbClr val="404040"/>
                </a:solidFill>
                <a:latin typeface="Open Sans" pitchFamily="2" charset="0"/>
                <a:ea typeface="Open Sans"/>
                <a:cs typeface="Open Sans"/>
                <a:sym typeface="Open Sans"/>
              </a:rPr>
              <a:t> host traffic for authorized cloud applications.</a:t>
            </a:r>
          </a:p>
        </p:txBody>
      </p:sp>
      <p:sp>
        <p:nvSpPr>
          <p:cNvPr id="3" name="Brandline_LVC">
            <a:extLst>
              <a:ext uri="{FF2B5EF4-FFF2-40B4-BE49-F238E27FC236}">
                <a16:creationId xmlns:a16="http://schemas.microsoft.com/office/drawing/2014/main" id="{0D6022AE-D01E-C131-A818-20FD768984BF}"/>
              </a:ext>
            </a:extLst>
          </p:cNvPr>
          <p:cNvSpPr/>
          <p:nvPr/>
        </p:nvSpPr>
        <p:spPr>
          <a:xfrm>
            <a:off x="6096000" y="816352"/>
            <a:ext cx="407598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8"/>
          <p:cNvSpPr/>
          <p:nvPr/>
        </p:nvSpPr>
        <p:spPr>
          <a:xfrm>
            <a:off x="1056189" y="2703929"/>
            <a:ext cx="12470402" cy="5482059"/>
          </a:xfrm>
          <a:prstGeom prst="roundRect">
            <a:avLst>
              <a:gd name="adj" fmla="val 3147"/>
            </a:avLst>
          </a:prstGeom>
          <a:solidFill>
            <a:srgbClr val="EAF7FC"/>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60950" rIns="121900" bIns="60950" anchor="ctr" anchorCtr="0">
            <a:noAutofit/>
          </a:bodyPr>
          <a:lstStyle/>
          <a:p>
            <a:pPr marL="292100" marR="0" lvl="0" indent="-292100" algn="l" rtl="0">
              <a:spcBef>
                <a:spcPts val="0"/>
              </a:spcBef>
              <a:spcAft>
                <a:spcPts val="0"/>
              </a:spcAft>
              <a:buNone/>
            </a:pPr>
            <a:endParaRPr sz="2200">
              <a:solidFill>
                <a:schemeClr val="dk1"/>
              </a:solidFill>
              <a:latin typeface="Open Sans"/>
              <a:ea typeface="Open Sans"/>
              <a:cs typeface="Open Sans"/>
              <a:sym typeface="Open Sans"/>
            </a:endParaRPr>
          </a:p>
        </p:txBody>
      </p:sp>
      <p:sp>
        <p:nvSpPr>
          <p:cNvPr id="661" name="Google Shape;661;p18"/>
          <p:cNvSpPr/>
          <p:nvPr/>
        </p:nvSpPr>
        <p:spPr>
          <a:xfrm>
            <a:off x="8802244" y="3306390"/>
            <a:ext cx="4217016" cy="4217016"/>
          </a:xfrm>
          <a:prstGeom prst="roundRect">
            <a:avLst>
              <a:gd name="adj" fmla="val 5273"/>
            </a:avLst>
          </a:prstGeom>
          <a:solidFill>
            <a:srgbClr val="F2F2F2"/>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sp>
        <p:nvSpPr>
          <p:cNvPr id="662" name="Google Shape;662;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a:solidFill>
                  <a:srgbClr val="3F3F3F"/>
                </a:solidFill>
                <a:latin typeface="Open Sans"/>
                <a:ea typeface="Open Sans"/>
                <a:cs typeface="Open Sans"/>
                <a:sym typeface="Open Sans"/>
              </a:rPr>
              <a:t>Wireless Network</a:t>
            </a:r>
            <a:endParaRPr>
              <a:solidFill>
                <a:srgbClr val="3F3F3F"/>
              </a:solidFill>
              <a:latin typeface="Open Sans"/>
              <a:ea typeface="Open Sans"/>
              <a:cs typeface="Open Sans"/>
              <a:sym typeface="Open Sans"/>
            </a:endParaRPr>
          </a:p>
        </p:txBody>
      </p:sp>
      <p:sp>
        <p:nvSpPr>
          <p:cNvPr id="664" name="Google Shape;664;p18"/>
          <p:cNvSpPr txBox="1"/>
          <p:nvPr/>
        </p:nvSpPr>
        <p:spPr>
          <a:xfrm>
            <a:off x="1551502" y="3306390"/>
            <a:ext cx="6755429" cy="3750217"/>
          </a:xfrm>
          <a:prstGeom prst="rect">
            <a:avLst/>
          </a:prstGeom>
          <a:noFill/>
          <a:ln>
            <a:noFill/>
          </a:ln>
        </p:spPr>
        <p:txBody>
          <a:bodyPr spcFirstLastPara="1" wrap="square" lIns="45700" tIns="45700" rIns="45700" bIns="45700" anchor="t" anchorCtr="0">
            <a:spAutoFit/>
          </a:bodyPr>
          <a:lstStyle/>
          <a:p>
            <a:pPr lvl="1">
              <a:lnSpc>
                <a:spcPct val="115000"/>
              </a:lnSpc>
              <a:spcBef>
                <a:spcPts val="210"/>
              </a:spcBef>
              <a:buClr>
                <a:schemeClr val="dk1"/>
              </a:buClr>
              <a:buSzPts val="1400"/>
            </a:pPr>
            <a:endParaRPr lang="en-US" sz="2200">
              <a:solidFill>
                <a:srgbClr val="404040"/>
              </a:solidFill>
              <a:latin typeface="Open Sans" pitchFamily="2" charset="0"/>
              <a:ea typeface="Open Sans"/>
              <a:cs typeface="Open Sans"/>
              <a:sym typeface="Calibri"/>
            </a:endParaRPr>
          </a:p>
          <a:p>
            <a:pPr marL="342900" lvl="1" indent="-342900">
              <a:lnSpc>
                <a:spcPct val="115000"/>
              </a:lnSpc>
              <a:spcBef>
                <a:spcPts val="210"/>
              </a:spcBef>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Wireless networks should have separate zones.</a:t>
            </a:r>
          </a:p>
          <a:p>
            <a:pPr lvl="1">
              <a:lnSpc>
                <a:spcPct val="115000"/>
              </a:lnSpc>
              <a:spcBef>
                <a:spcPts val="210"/>
              </a:spcBef>
              <a:buClr>
                <a:schemeClr val="dk1"/>
              </a:buClr>
              <a:buSzPts val="1400"/>
            </a:pPr>
            <a:endParaRPr lang="en-US" sz="2200">
              <a:solidFill>
                <a:srgbClr val="404040"/>
              </a:solidFill>
              <a:latin typeface="Open Sans" pitchFamily="2" charset="0"/>
              <a:ea typeface="Open Sans"/>
              <a:cs typeface="Open Sans"/>
              <a:sym typeface="Calibri"/>
            </a:endParaRPr>
          </a:p>
          <a:p>
            <a:pPr marL="342900" lvl="1" indent="-342900">
              <a:lnSpc>
                <a:spcPct val="115000"/>
              </a:lnSpc>
              <a:spcBef>
                <a:spcPts val="210"/>
              </a:spcBef>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Access to the internal zone can be controlled through MAC filtering.</a:t>
            </a:r>
          </a:p>
          <a:p>
            <a:pPr lvl="1">
              <a:lnSpc>
                <a:spcPct val="115000"/>
              </a:lnSpc>
              <a:spcBef>
                <a:spcPts val="210"/>
              </a:spcBef>
              <a:buClr>
                <a:schemeClr val="dk1"/>
              </a:buClr>
              <a:buSzPts val="1400"/>
            </a:pPr>
            <a:endParaRPr lang="en-US" sz="2200">
              <a:solidFill>
                <a:srgbClr val="404040"/>
              </a:solidFill>
              <a:latin typeface="Open Sans" pitchFamily="2" charset="0"/>
              <a:ea typeface="Open Sans"/>
              <a:cs typeface="Open Sans"/>
              <a:sym typeface="Calibri"/>
            </a:endParaRPr>
          </a:p>
          <a:p>
            <a:pPr marL="342900" lvl="1" indent="-342900">
              <a:lnSpc>
                <a:spcPct val="115000"/>
              </a:lnSpc>
              <a:spcBef>
                <a:spcPts val="210"/>
              </a:spcBef>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Wireless access points should be configured to accept connections only from specific MAC addresses.</a:t>
            </a:r>
            <a:endParaRPr lang="en-US" sz="2200">
              <a:solidFill>
                <a:srgbClr val="3F3F3F"/>
              </a:solidFill>
              <a:latin typeface="Open Sans"/>
              <a:ea typeface="Open Sans"/>
              <a:cs typeface="Open Sans"/>
              <a:sym typeface="Calibri"/>
            </a:endParaRPr>
          </a:p>
        </p:txBody>
      </p:sp>
      <p:sp>
        <p:nvSpPr>
          <p:cNvPr id="3" name="Brandline_LVC">
            <a:extLst>
              <a:ext uri="{FF2B5EF4-FFF2-40B4-BE49-F238E27FC236}">
                <a16:creationId xmlns:a16="http://schemas.microsoft.com/office/drawing/2014/main" id="{D20216B1-E13A-D7BC-3A2C-F9FC79E8B3DC}"/>
              </a:ext>
            </a:extLst>
          </p:cNvPr>
          <p:cNvSpPr/>
          <p:nvPr/>
        </p:nvSpPr>
        <p:spPr>
          <a:xfrm>
            <a:off x="6159500" y="816324"/>
            <a:ext cx="3933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F97883C0-6B03-9829-4E08-1E9184FE9680}"/>
              </a:ext>
            </a:extLst>
          </p:cNvPr>
          <p:cNvSpPr txBox="1"/>
          <p:nvPr/>
        </p:nvSpPr>
        <p:spPr>
          <a:xfrm>
            <a:off x="3449056" y="1330495"/>
            <a:ext cx="9357888"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Wireless networking involves transmitting packetized data through a physical topology that does not rely on direct physical links.</a:t>
            </a:r>
            <a:endParaRPr lang="en-IN" sz="2200">
              <a:solidFill>
                <a:srgbClr val="404040"/>
              </a:solidFill>
              <a:latin typeface="Open Sans" pitchFamily="2" charset="0"/>
            </a:endParaRPr>
          </a:p>
        </p:txBody>
      </p:sp>
      <p:pic>
        <p:nvPicPr>
          <p:cNvPr id="5" name="Picture 4">
            <a:extLst>
              <a:ext uri="{FF2B5EF4-FFF2-40B4-BE49-F238E27FC236}">
                <a16:creationId xmlns:a16="http://schemas.microsoft.com/office/drawing/2014/main" id="{7B5F7BB9-6975-3767-5743-DBD55BFC9986}"/>
              </a:ext>
            </a:extLst>
          </p:cNvPr>
          <p:cNvPicPr>
            <a:picLocks noChangeAspect="1"/>
          </p:cNvPicPr>
          <p:nvPr/>
        </p:nvPicPr>
        <p:blipFill>
          <a:blip r:embed="rId3"/>
          <a:stretch>
            <a:fillRect/>
          </a:stretch>
        </p:blipFill>
        <p:spPr>
          <a:xfrm>
            <a:off x="9354430" y="3735417"/>
            <a:ext cx="3112643" cy="3187908"/>
          </a:xfrm>
          <a:prstGeom prst="rect">
            <a:avLst/>
          </a:prstGeom>
        </p:spPr>
      </p:pic>
    </p:spTree>
    <p:extLst>
      <p:ext uri="{BB962C8B-B14F-4D97-AF65-F5344CB8AC3E}">
        <p14:creationId xmlns:p14="http://schemas.microsoft.com/office/powerpoint/2010/main" val="105354437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8"/>
          <p:cNvSpPr/>
          <p:nvPr/>
        </p:nvSpPr>
        <p:spPr>
          <a:xfrm>
            <a:off x="1056189" y="2363362"/>
            <a:ext cx="14444006" cy="5482059"/>
          </a:xfrm>
          <a:prstGeom prst="roundRect">
            <a:avLst>
              <a:gd name="adj" fmla="val 3147"/>
            </a:avLst>
          </a:prstGeom>
          <a:solidFill>
            <a:srgbClr val="EAF7FC"/>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60950" rIns="121900" bIns="60950" anchor="ctr" anchorCtr="0">
            <a:noAutofit/>
          </a:bodyPr>
          <a:lstStyle/>
          <a:p>
            <a:pPr marL="292100" marR="0" lvl="0" indent="-292100" algn="l" rtl="0">
              <a:spcBef>
                <a:spcPts val="0"/>
              </a:spcBef>
              <a:spcAft>
                <a:spcPts val="0"/>
              </a:spcAft>
              <a:buNone/>
            </a:pPr>
            <a:endParaRPr sz="2200">
              <a:solidFill>
                <a:schemeClr val="dk1"/>
              </a:solidFill>
              <a:latin typeface="Open Sans"/>
              <a:ea typeface="Open Sans"/>
              <a:cs typeface="Open Sans"/>
              <a:sym typeface="Open Sans"/>
            </a:endParaRPr>
          </a:p>
        </p:txBody>
      </p:sp>
      <p:sp>
        <p:nvSpPr>
          <p:cNvPr id="661" name="Google Shape;661;p18"/>
          <p:cNvSpPr/>
          <p:nvPr/>
        </p:nvSpPr>
        <p:spPr>
          <a:xfrm>
            <a:off x="10474926" y="2995883"/>
            <a:ext cx="4217016" cy="4217016"/>
          </a:xfrm>
          <a:prstGeom prst="roundRect">
            <a:avLst>
              <a:gd name="adj" fmla="val 5273"/>
            </a:avLst>
          </a:prstGeom>
          <a:solidFill>
            <a:srgbClr val="F2F2F2"/>
          </a:solidFill>
          <a:ln w="12700" cap="flat" cmpd="sng">
            <a:solidFill>
              <a:srgbClr val="7F7F7F"/>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00"/>
              <a:buFont typeface="Arial"/>
              <a:buNone/>
            </a:pPr>
            <a:endParaRPr sz="2200" b="1" i="0" u="none" strike="noStrike" cap="none">
              <a:solidFill>
                <a:srgbClr val="000000"/>
              </a:solidFill>
              <a:latin typeface="Open Sans"/>
              <a:ea typeface="Open Sans"/>
              <a:cs typeface="Open Sans"/>
              <a:sym typeface="Open Sans"/>
            </a:endParaRPr>
          </a:p>
        </p:txBody>
      </p:sp>
      <p:sp>
        <p:nvSpPr>
          <p:cNvPr id="662" name="Google Shape;662;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Guest Wireless Network</a:t>
            </a:r>
            <a:endParaRPr>
              <a:solidFill>
                <a:srgbClr val="3F3F3F"/>
              </a:solidFill>
              <a:latin typeface="Open Sans"/>
              <a:ea typeface="Open Sans"/>
              <a:cs typeface="Open Sans"/>
              <a:sym typeface="Open Sans"/>
            </a:endParaRPr>
          </a:p>
        </p:txBody>
      </p:sp>
      <p:sp>
        <p:nvSpPr>
          <p:cNvPr id="664" name="Google Shape;664;p18"/>
          <p:cNvSpPr txBox="1"/>
          <p:nvPr/>
        </p:nvSpPr>
        <p:spPr>
          <a:xfrm>
            <a:off x="1370492" y="3187756"/>
            <a:ext cx="7983947" cy="3801513"/>
          </a:xfrm>
          <a:prstGeom prst="rect">
            <a:avLst/>
          </a:prstGeom>
          <a:noFill/>
          <a:ln>
            <a:noFill/>
          </a:ln>
        </p:spPr>
        <p:txBody>
          <a:bodyPr spcFirstLastPara="1" wrap="square" lIns="45700" tIns="45700" rIns="45700" bIns="45700" anchor="t" anchorCtr="0">
            <a:spAutoFit/>
          </a:bodyPr>
          <a:lstStyle/>
          <a:p>
            <a:pPr marL="342900" lvl="1" indent="-342900">
              <a:lnSpc>
                <a:spcPct val="115000"/>
              </a:lnSpc>
              <a:spcBef>
                <a:spcPts val="490"/>
              </a:spcBef>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Guest wireless networks should be separated from the internal network using a wireless firewall, as MAC address authentication is not feasible for guests.</a:t>
            </a:r>
          </a:p>
          <a:p>
            <a:pPr marL="342900" lvl="1" indent="-342900">
              <a:lnSpc>
                <a:spcPct val="115000"/>
              </a:lnSpc>
              <a:spcBef>
                <a:spcPts val="490"/>
              </a:spcBef>
              <a:buClr>
                <a:schemeClr val="dk1"/>
              </a:buClr>
              <a:buSzPts val="1400"/>
              <a:buFont typeface="Arial" panose="020B0604020202020204" pitchFamily="34" charset="0"/>
              <a:buChar char="•"/>
            </a:pPr>
            <a:endParaRPr lang="en-US" sz="2200">
              <a:solidFill>
                <a:srgbClr val="404040"/>
              </a:solidFill>
              <a:latin typeface="Open Sans" pitchFamily="2" charset="0"/>
              <a:ea typeface="Open Sans"/>
              <a:cs typeface="Open Sans"/>
              <a:sym typeface="Calibri"/>
            </a:endParaRPr>
          </a:p>
          <a:p>
            <a:pPr marL="342900" lvl="1" indent="-342900">
              <a:lnSpc>
                <a:spcPct val="115000"/>
              </a:lnSpc>
              <a:spcBef>
                <a:spcPts val="165"/>
              </a:spcBef>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Guest network users should only access the internet gateway for web browsing and email.</a:t>
            </a:r>
          </a:p>
          <a:p>
            <a:pPr marL="342900" lvl="1" indent="-342900">
              <a:lnSpc>
                <a:spcPct val="115000"/>
              </a:lnSpc>
              <a:spcBef>
                <a:spcPts val="165"/>
              </a:spcBef>
              <a:buClr>
                <a:schemeClr val="dk1"/>
              </a:buClr>
              <a:buSzPts val="1400"/>
              <a:buFont typeface="Arial" panose="020B0604020202020204" pitchFamily="34" charset="0"/>
              <a:buChar char="•"/>
            </a:pPr>
            <a:endParaRPr lang="en-US" sz="2200">
              <a:solidFill>
                <a:srgbClr val="404040"/>
              </a:solidFill>
              <a:latin typeface="Open Sans" pitchFamily="2" charset="0"/>
              <a:ea typeface="Open Sans"/>
              <a:cs typeface="Open Sans"/>
              <a:sym typeface="Calibri"/>
            </a:endParaRPr>
          </a:p>
          <a:p>
            <a:pPr marL="342900" lvl="1" indent="-342900">
              <a:lnSpc>
                <a:spcPct val="115000"/>
              </a:lnSpc>
              <a:spcBef>
                <a:spcPts val="165"/>
              </a:spcBef>
              <a:buClr>
                <a:schemeClr val="dk1"/>
              </a:buClr>
              <a:buSzPts val="1400"/>
              <a:buFont typeface="Arial" panose="020B0604020202020204" pitchFamily="34" charset="0"/>
              <a:buChar char="•"/>
            </a:pPr>
            <a:r>
              <a:rPr lang="en-US" sz="2200">
                <a:solidFill>
                  <a:srgbClr val="404040"/>
                </a:solidFill>
                <a:latin typeface="Open Sans" pitchFamily="2" charset="0"/>
                <a:ea typeface="Open Sans"/>
                <a:cs typeface="Open Sans"/>
                <a:sym typeface="Calibri"/>
              </a:rPr>
              <a:t>A captive portal can require authentication, payment for usage, or display policies and agreements.</a:t>
            </a:r>
            <a:endParaRPr lang="en-US" sz="2200">
              <a:solidFill>
                <a:srgbClr val="3F3F3F"/>
              </a:solidFill>
              <a:latin typeface="Open Sans"/>
              <a:ea typeface="Open Sans"/>
              <a:cs typeface="Open Sans"/>
              <a:sym typeface="Calibri"/>
            </a:endParaRPr>
          </a:p>
        </p:txBody>
      </p:sp>
      <p:pic>
        <p:nvPicPr>
          <p:cNvPr id="3" name="Picture 2">
            <a:extLst>
              <a:ext uri="{FF2B5EF4-FFF2-40B4-BE49-F238E27FC236}">
                <a16:creationId xmlns:a16="http://schemas.microsoft.com/office/drawing/2014/main" id="{956ECA36-42EF-6D4A-6567-C3B5D1FAA6BF}"/>
              </a:ext>
            </a:extLst>
          </p:cNvPr>
          <p:cNvPicPr>
            <a:picLocks noChangeAspect="1"/>
          </p:cNvPicPr>
          <p:nvPr/>
        </p:nvPicPr>
        <p:blipFill>
          <a:blip r:embed="rId3"/>
          <a:stretch>
            <a:fillRect/>
          </a:stretch>
        </p:blipFill>
        <p:spPr>
          <a:xfrm>
            <a:off x="10821064" y="3595631"/>
            <a:ext cx="3524740" cy="3017520"/>
          </a:xfrm>
          <a:prstGeom prst="rect">
            <a:avLst/>
          </a:prstGeom>
        </p:spPr>
      </p:pic>
      <p:sp>
        <p:nvSpPr>
          <p:cNvPr id="6" name="Brandline_LVC">
            <a:extLst>
              <a:ext uri="{FF2B5EF4-FFF2-40B4-BE49-F238E27FC236}">
                <a16:creationId xmlns:a16="http://schemas.microsoft.com/office/drawing/2014/main" id="{DE896B31-3C80-6D22-0455-D41E7F9738A7}"/>
              </a:ext>
            </a:extLst>
          </p:cNvPr>
          <p:cNvSpPr/>
          <p:nvPr/>
        </p:nvSpPr>
        <p:spPr>
          <a:xfrm>
            <a:off x="5346700" y="816324"/>
            <a:ext cx="5556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647337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50"/>
          <p:cNvSpPr txBox="1"/>
          <p:nvPr/>
        </p:nvSpPr>
        <p:spPr>
          <a:xfrm>
            <a:off x="-10160" y="295910"/>
            <a:ext cx="16276320" cy="68724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2800" b="1" i="0" u="none" strike="noStrike" cap="none">
                <a:solidFill>
                  <a:srgbClr val="3F3F3F"/>
                </a:solidFill>
                <a:latin typeface="Open Sans"/>
                <a:ea typeface="Open Sans"/>
                <a:cs typeface="Open Sans"/>
                <a:sym typeface="Open Sans"/>
              </a:rPr>
              <a:t>Advantages of Segmentation</a:t>
            </a:r>
            <a:endParaRPr sz="2800" b="1" i="0" u="none" strike="noStrike" cap="none">
              <a:solidFill>
                <a:srgbClr val="3F3F3F"/>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724F0E7E-3DAE-4342-87A0-03EEDBBF096E}"/>
              </a:ext>
            </a:extLst>
          </p:cNvPr>
          <p:cNvGrpSpPr/>
          <p:nvPr/>
        </p:nvGrpSpPr>
        <p:grpSpPr>
          <a:xfrm>
            <a:off x="1298580" y="1519076"/>
            <a:ext cx="14270281" cy="7179897"/>
            <a:chOff x="1298580" y="1516867"/>
            <a:chExt cx="14270281" cy="6051811"/>
          </a:xfrm>
        </p:grpSpPr>
        <p:sp>
          <p:nvSpPr>
            <p:cNvPr id="34" name="Google Shape;492;p59">
              <a:extLst>
                <a:ext uri="{FF2B5EF4-FFF2-40B4-BE49-F238E27FC236}">
                  <a16:creationId xmlns:a16="http://schemas.microsoft.com/office/drawing/2014/main" id="{B5D2667B-8F0F-4E62-A81D-F00AABCB837C}"/>
                </a:ext>
              </a:extLst>
            </p:cNvPr>
            <p:cNvSpPr/>
            <p:nvPr/>
          </p:nvSpPr>
          <p:spPr>
            <a:xfrm>
              <a:off x="1447800" y="1516867"/>
              <a:ext cx="4427542" cy="2669937"/>
            </a:xfrm>
            <a:custGeom>
              <a:avLst/>
              <a:gdLst>
                <a:gd name="connsiteX0" fmla="*/ 0 w 4427542"/>
                <a:gd name="connsiteY0" fmla="*/ 137555 h 2669937"/>
                <a:gd name="connsiteX1" fmla="*/ 137555 w 4427542"/>
                <a:gd name="connsiteY1" fmla="*/ 0 h 2669937"/>
                <a:gd name="connsiteX2" fmla="*/ 4289987 w 4427542"/>
                <a:gd name="connsiteY2" fmla="*/ 0 h 2669937"/>
                <a:gd name="connsiteX3" fmla="*/ 4427542 w 4427542"/>
                <a:gd name="connsiteY3" fmla="*/ 137555 h 2669937"/>
                <a:gd name="connsiteX4" fmla="*/ 4427542 w 4427542"/>
                <a:gd name="connsiteY4" fmla="*/ 2532382 h 2669937"/>
                <a:gd name="connsiteX5" fmla="*/ 4289987 w 4427542"/>
                <a:gd name="connsiteY5" fmla="*/ 2669937 h 2669937"/>
                <a:gd name="connsiteX6" fmla="*/ 137555 w 4427542"/>
                <a:gd name="connsiteY6" fmla="*/ 2669937 h 2669937"/>
                <a:gd name="connsiteX7" fmla="*/ 0 w 4427542"/>
                <a:gd name="connsiteY7" fmla="*/ 2532382 h 2669937"/>
                <a:gd name="connsiteX8" fmla="*/ 0 w 4427542"/>
                <a:gd name="connsiteY8" fmla="*/ 137555 h 26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669937" fill="none" extrusionOk="0">
                  <a:moveTo>
                    <a:pt x="0" y="137555"/>
                  </a:moveTo>
                  <a:cubicBezTo>
                    <a:pt x="11711" y="70262"/>
                    <a:pt x="50158" y="-3340"/>
                    <a:pt x="137555" y="0"/>
                  </a:cubicBezTo>
                  <a:cubicBezTo>
                    <a:pt x="633805" y="109595"/>
                    <a:pt x="2771736" y="16756"/>
                    <a:pt x="4289987" y="0"/>
                  </a:cubicBezTo>
                  <a:cubicBezTo>
                    <a:pt x="4364589" y="-1132"/>
                    <a:pt x="4429518" y="68932"/>
                    <a:pt x="4427542" y="137555"/>
                  </a:cubicBezTo>
                  <a:cubicBezTo>
                    <a:pt x="4371224" y="686698"/>
                    <a:pt x="4460453" y="2038697"/>
                    <a:pt x="4427542" y="2532382"/>
                  </a:cubicBezTo>
                  <a:cubicBezTo>
                    <a:pt x="4418837" y="2611333"/>
                    <a:pt x="4373566" y="2669174"/>
                    <a:pt x="4289987" y="2669937"/>
                  </a:cubicBezTo>
                  <a:cubicBezTo>
                    <a:pt x="2744020" y="2533736"/>
                    <a:pt x="1604238" y="2595161"/>
                    <a:pt x="137555" y="2669937"/>
                  </a:cubicBezTo>
                  <a:cubicBezTo>
                    <a:pt x="53666" y="2659048"/>
                    <a:pt x="-6643" y="2605535"/>
                    <a:pt x="0" y="2532382"/>
                  </a:cubicBezTo>
                  <a:cubicBezTo>
                    <a:pt x="-157566" y="1809677"/>
                    <a:pt x="130870" y="625751"/>
                    <a:pt x="0" y="137555"/>
                  </a:cubicBezTo>
                  <a:close/>
                </a:path>
                <a:path w="4427542" h="2669937" stroke="0" extrusionOk="0">
                  <a:moveTo>
                    <a:pt x="0" y="137555"/>
                  </a:moveTo>
                  <a:cubicBezTo>
                    <a:pt x="-3217" y="54364"/>
                    <a:pt x="70265" y="-11586"/>
                    <a:pt x="137555" y="0"/>
                  </a:cubicBezTo>
                  <a:cubicBezTo>
                    <a:pt x="1771099" y="47539"/>
                    <a:pt x="2666541" y="42437"/>
                    <a:pt x="4289987" y="0"/>
                  </a:cubicBezTo>
                  <a:cubicBezTo>
                    <a:pt x="4378631" y="-6715"/>
                    <a:pt x="4432890" y="52999"/>
                    <a:pt x="4427542" y="137555"/>
                  </a:cubicBezTo>
                  <a:cubicBezTo>
                    <a:pt x="4345175" y="1125286"/>
                    <a:pt x="4445555" y="1516162"/>
                    <a:pt x="4427542" y="2532382"/>
                  </a:cubicBezTo>
                  <a:cubicBezTo>
                    <a:pt x="4429004" y="2612709"/>
                    <a:pt x="4359203" y="2662791"/>
                    <a:pt x="4289987" y="2669937"/>
                  </a:cubicBezTo>
                  <a:cubicBezTo>
                    <a:pt x="2395731" y="2643583"/>
                    <a:pt x="945303" y="2551081"/>
                    <a:pt x="137555" y="2669937"/>
                  </a:cubicBezTo>
                  <a:cubicBezTo>
                    <a:pt x="54853" y="2663285"/>
                    <a:pt x="2621" y="2611529"/>
                    <a:pt x="0" y="2532382"/>
                  </a:cubicBezTo>
                  <a:cubicBezTo>
                    <a:pt x="88535" y="2277871"/>
                    <a:pt x="49637" y="1228220"/>
                    <a:pt x="0" y="137555"/>
                  </a:cubicBezTo>
                  <a:close/>
                </a:path>
              </a:pathLst>
            </a:custGeom>
            <a:solidFill>
              <a:srgbClr val="162E5D"/>
            </a:solidFill>
            <a:ln>
              <a:noFill/>
              <a:extLst>
                <a:ext uri="{C807C97D-BFC1-408E-A445-0C87EB9F89A2}">
                  <ask:lineSketchStyleProps xmlns:ask="http://schemas.microsoft.com/office/drawing/2018/sketchyshapes" sd="3255299097">
                    <a:prstGeom prst="roundRect">
                      <a:avLst>
                        <a:gd name="adj" fmla="val 5152"/>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nSpc>
                  <a:spcPct val="114000"/>
                </a:lnSpc>
              </a:pPr>
              <a:endParaRPr lang="en-US" sz="2200" b="1">
                <a:solidFill>
                  <a:schemeClr val="bg1"/>
                </a:solidFill>
                <a:latin typeface="Open Sans"/>
                <a:ea typeface="Open Sans"/>
                <a:cs typeface="Open Sans"/>
                <a:sym typeface="Open Sans"/>
              </a:endParaRPr>
            </a:p>
            <a:p>
              <a:pPr marL="114300" lvl="0" algn="ctr">
                <a:lnSpc>
                  <a:spcPct val="114000"/>
                </a:lnSpc>
              </a:pPr>
              <a:endParaRPr lang="en-US" sz="2200" b="1">
                <a:solidFill>
                  <a:schemeClr val="bg1"/>
                </a:solidFill>
                <a:latin typeface="Open Sans"/>
                <a:ea typeface="Open Sans"/>
                <a:cs typeface="Open Sans"/>
                <a:sym typeface="Open Sans"/>
              </a:endParaRPr>
            </a:p>
            <a:p>
              <a:pPr marL="114300" lvl="0" algn="ctr">
                <a:lnSpc>
                  <a:spcPct val="114000"/>
                </a:lnSpc>
              </a:pPr>
              <a:r>
                <a:rPr lang="en-US" sz="2200" b="1">
                  <a:solidFill>
                    <a:schemeClr val="bg1"/>
                  </a:solidFill>
                  <a:latin typeface="Open Sans"/>
                  <a:ea typeface="Open Sans"/>
                  <a:cs typeface="Open Sans"/>
                  <a:sym typeface="Open Sans"/>
                </a:rPr>
                <a:t>Enhanced security</a:t>
              </a:r>
            </a:p>
            <a:p>
              <a:pPr marL="457200" indent="-342900">
                <a:lnSpc>
                  <a:spcPct val="114000"/>
                </a:lnSpc>
                <a:buClr>
                  <a:schemeClr val="bg1"/>
                </a:buClr>
                <a:buFont typeface="Arial" panose="020B0604020202020204" pitchFamily="34" charset="0"/>
                <a:buChar char="•"/>
              </a:pPr>
              <a:endParaRPr lang="en-US" sz="2200">
                <a:solidFill>
                  <a:schemeClr val="bg1"/>
                </a:solidFill>
                <a:latin typeface="Open Sans"/>
                <a:ea typeface="Open Sans"/>
                <a:cs typeface="Open Sans"/>
                <a:sym typeface="Open Sans"/>
              </a:endParaRPr>
            </a:p>
            <a:p>
              <a:pPr marL="457200" indent="-342900">
                <a:lnSpc>
                  <a:spcPct val="114000"/>
                </a:lnSpc>
                <a:buClr>
                  <a:schemeClr val="bg1"/>
                </a:buClr>
                <a:buFont typeface="Arial" panose="020B0604020202020204" pitchFamily="34" charset="0"/>
                <a:buChar char="•"/>
              </a:pPr>
              <a:r>
                <a:rPr lang="en-US" sz="2200">
                  <a:solidFill>
                    <a:schemeClr val="bg1"/>
                  </a:solidFill>
                  <a:latin typeface="Open Sans"/>
                  <a:ea typeface="Open Sans"/>
                  <a:cs typeface="Open Sans"/>
                  <a:sym typeface="Open Sans"/>
                </a:rPr>
                <a:t>Segmentation makes it harder for attackers to access sensitive data or critical systems.</a:t>
              </a:r>
            </a:p>
            <a:p>
              <a:pPr marL="457200" indent="-342900">
                <a:lnSpc>
                  <a:spcPct val="114000"/>
                </a:lnSpc>
                <a:buClr>
                  <a:schemeClr val="bg1"/>
                </a:buClr>
                <a:buFont typeface="Arial" panose="020B0604020202020204" pitchFamily="34" charset="0"/>
                <a:buChar char="•"/>
              </a:pPr>
              <a:endParaRPr lang="en-US" sz="2200">
                <a:solidFill>
                  <a:schemeClr val="bg1"/>
                </a:solidFill>
                <a:latin typeface="Open Sans"/>
                <a:ea typeface="Open Sans"/>
                <a:cs typeface="Open Sans"/>
                <a:sym typeface="Open Sans"/>
              </a:endParaRPr>
            </a:p>
            <a:p>
              <a:pPr marL="457200" lvl="0" indent="-342900">
                <a:lnSpc>
                  <a:spcPct val="114000"/>
                </a:lnSpc>
                <a:buClr>
                  <a:schemeClr val="bg1"/>
                </a:buClr>
                <a:buFont typeface="Arial" panose="020B0604020202020204" pitchFamily="34" charset="0"/>
                <a:buChar char="•"/>
              </a:pPr>
              <a:r>
                <a:rPr lang="en-US" sz="2200">
                  <a:solidFill>
                    <a:schemeClr val="bg1"/>
                  </a:solidFill>
                  <a:latin typeface="Open Sans"/>
                  <a:ea typeface="Open Sans"/>
                  <a:cs typeface="Open Sans"/>
                  <a:sym typeface="Open Sans"/>
                </a:rPr>
                <a:t>. </a:t>
              </a:r>
            </a:p>
          </p:txBody>
        </p:sp>
        <p:sp>
          <p:nvSpPr>
            <p:cNvPr id="35" name="Google Shape;492;p59">
              <a:extLst>
                <a:ext uri="{FF2B5EF4-FFF2-40B4-BE49-F238E27FC236}">
                  <a16:creationId xmlns:a16="http://schemas.microsoft.com/office/drawing/2014/main" id="{BA634543-91CF-40C4-ADA6-A1F7FC7EEF32}"/>
                </a:ext>
              </a:extLst>
            </p:cNvPr>
            <p:cNvSpPr/>
            <p:nvPr/>
          </p:nvSpPr>
          <p:spPr>
            <a:xfrm>
              <a:off x="6294559" y="1516867"/>
              <a:ext cx="4427542" cy="2669937"/>
            </a:xfrm>
            <a:custGeom>
              <a:avLst/>
              <a:gdLst>
                <a:gd name="connsiteX0" fmla="*/ 0 w 4427542"/>
                <a:gd name="connsiteY0" fmla="*/ 110829 h 2669937"/>
                <a:gd name="connsiteX1" fmla="*/ 110829 w 4427542"/>
                <a:gd name="connsiteY1" fmla="*/ 0 h 2669937"/>
                <a:gd name="connsiteX2" fmla="*/ 4316713 w 4427542"/>
                <a:gd name="connsiteY2" fmla="*/ 0 h 2669937"/>
                <a:gd name="connsiteX3" fmla="*/ 4427542 w 4427542"/>
                <a:gd name="connsiteY3" fmla="*/ 110829 h 2669937"/>
                <a:gd name="connsiteX4" fmla="*/ 4427542 w 4427542"/>
                <a:gd name="connsiteY4" fmla="*/ 2559108 h 2669937"/>
                <a:gd name="connsiteX5" fmla="*/ 4316713 w 4427542"/>
                <a:gd name="connsiteY5" fmla="*/ 2669937 h 2669937"/>
                <a:gd name="connsiteX6" fmla="*/ 110829 w 4427542"/>
                <a:gd name="connsiteY6" fmla="*/ 2669937 h 2669937"/>
                <a:gd name="connsiteX7" fmla="*/ 0 w 4427542"/>
                <a:gd name="connsiteY7" fmla="*/ 2559108 h 2669937"/>
                <a:gd name="connsiteX8" fmla="*/ 0 w 4427542"/>
                <a:gd name="connsiteY8" fmla="*/ 110829 h 26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669937" fill="none" extrusionOk="0">
                  <a:moveTo>
                    <a:pt x="0" y="110829"/>
                  </a:moveTo>
                  <a:cubicBezTo>
                    <a:pt x="-7746" y="45781"/>
                    <a:pt x="47958" y="3754"/>
                    <a:pt x="110829" y="0"/>
                  </a:cubicBezTo>
                  <a:cubicBezTo>
                    <a:pt x="769206" y="-66919"/>
                    <a:pt x="2221828" y="101251"/>
                    <a:pt x="4316713" y="0"/>
                  </a:cubicBezTo>
                  <a:cubicBezTo>
                    <a:pt x="4373200" y="1534"/>
                    <a:pt x="4434310" y="46306"/>
                    <a:pt x="4427542" y="110829"/>
                  </a:cubicBezTo>
                  <a:cubicBezTo>
                    <a:pt x="4462433" y="853781"/>
                    <a:pt x="4280070" y="1562973"/>
                    <a:pt x="4427542" y="2559108"/>
                  </a:cubicBezTo>
                  <a:cubicBezTo>
                    <a:pt x="4424200" y="2629036"/>
                    <a:pt x="4376759" y="2671276"/>
                    <a:pt x="4316713" y="2669937"/>
                  </a:cubicBezTo>
                  <a:cubicBezTo>
                    <a:pt x="2803228" y="2838102"/>
                    <a:pt x="1799451" y="2712258"/>
                    <a:pt x="110829" y="2669937"/>
                  </a:cubicBezTo>
                  <a:cubicBezTo>
                    <a:pt x="40531" y="2671466"/>
                    <a:pt x="2356" y="2623835"/>
                    <a:pt x="0" y="2559108"/>
                  </a:cubicBezTo>
                  <a:cubicBezTo>
                    <a:pt x="-140703" y="2060936"/>
                    <a:pt x="67068" y="1046121"/>
                    <a:pt x="0" y="110829"/>
                  </a:cubicBezTo>
                  <a:close/>
                </a:path>
                <a:path w="4427542" h="2669937" stroke="0" extrusionOk="0">
                  <a:moveTo>
                    <a:pt x="0" y="110829"/>
                  </a:moveTo>
                  <a:cubicBezTo>
                    <a:pt x="-9517" y="44807"/>
                    <a:pt x="56905" y="-7531"/>
                    <a:pt x="110829" y="0"/>
                  </a:cubicBezTo>
                  <a:cubicBezTo>
                    <a:pt x="1477324" y="-70773"/>
                    <a:pt x="2519659" y="-90422"/>
                    <a:pt x="4316713" y="0"/>
                  </a:cubicBezTo>
                  <a:cubicBezTo>
                    <a:pt x="4380935" y="-5959"/>
                    <a:pt x="4438728" y="45409"/>
                    <a:pt x="4427542" y="110829"/>
                  </a:cubicBezTo>
                  <a:cubicBezTo>
                    <a:pt x="4528419" y="1206265"/>
                    <a:pt x="4283969" y="1780750"/>
                    <a:pt x="4427542" y="2559108"/>
                  </a:cubicBezTo>
                  <a:cubicBezTo>
                    <a:pt x="4428557" y="2618201"/>
                    <a:pt x="4377984" y="2660397"/>
                    <a:pt x="4316713" y="2669937"/>
                  </a:cubicBezTo>
                  <a:cubicBezTo>
                    <a:pt x="3813314" y="2676790"/>
                    <a:pt x="885870" y="2676143"/>
                    <a:pt x="110829" y="2669937"/>
                  </a:cubicBezTo>
                  <a:cubicBezTo>
                    <a:pt x="51380" y="2669419"/>
                    <a:pt x="6277" y="2623415"/>
                    <a:pt x="0" y="2559108"/>
                  </a:cubicBezTo>
                  <a:cubicBezTo>
                    <a:pt x="8202" y="2204230"/>
                    <a:pt x="96689" y="1257335"/>
                    <a:pt x="0" y="110829"/>
                  </a:cubicBezTo>
                  <a:close/>
                </a:path>
              </a:pathLst>
            </a:custGeom>
            <a:solidFill>
              <a:srgbClr val="162E5D"/>
            </a:solidFill>
            <a:ln>
              <a:noFill/>
              <a:extLst>
                <a:ext uri="{C807C97D-BFC1-408E-A445-0C87EB9F89A2}">
                  <ask:lineSketchStyleProps xmlns:ask="http://schemas.microsoft.com/office/drawing/2018/sketchyshapes" sd="1290950338">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lnSpc>
                  <a:spcPct val="114000"/>
                </a:lnSpc>
              </a:pPr>
              <a:r>
                <a:rPr lang="en-US" sz="2200" b="1">
                  <a:solidFill>
                    <a:schemeClr val="bg1"/>
                  </a:solidFill>
                  <a:latin typeface="Open Sans"/>
                  <a:ea typeface="Open Sans"/>
                  <a:cs typeface="Open Sans"/>
                  <a:sym typeface="Open Sans"/>
                </a:rPr>
                <a:t>Access control</a:t>
              </a:r>
            </a:p>
            <a:p>
              <a:pPr marL="457200" lvl="0" indent="-342900">
                <a:lnSpc>
                  <a:spcPct val="114000"/>
                </a:lnSpc>
                <a:buClr>
                  <a:schemeClr val="bg1"/>
                </a:buClr>
                <a:buFont typeface="Arial" panose="020B0604020202020204" pitchFamily="34" charset="0"/>
                <a:buChar char="•"/>
              </a:pPr>
              <a:endParaRPr lang="en-US" sz="2200">
                <a:solidFill>
                  <a:schemeClr val="bg1"/>
                </a:solidFill>
                <a:latin typeface="Open Sans"/>
                <a:ea typeface="Open Sans"/>
                <a:cs typeface="Open Sans"/>
                <a:sym typeface="Open Sans"/>
              </a:endParaRPr>
            </a:p>
            <a:p>
              <a:pPr marL="457200" lvl="0" indent="-342900">
                <a:lnSpc>
                  <a:spcPct val="114000"/>
                </a:lnSpc>
                <a:buClr>
                  <a:schemeClr val="bg1"/>
                </a:buClr>
                <a:buFont typeface="Arial" panose="020B0604020202020204" pitchFamily="34" charset="0"/>
                <a:buChar char="•"/>
              </a:pPr>
              <a:r>
                <a:rPr lang="en-US" sz="2200">
                  <a:solidFill>
                    <a:schemeClr val="bg1"/>
                  </a:solidFill>
                  <a:latin typeface="Open Sans"/>
                  <a:ea typeface="Open Sans"/>
                  <a:cs typeface="Open Sans"/>
                  <a:sym typeface="Open Sans"/>
                </a:rPr>
                <a:t>Access control can be implemented with granularity and more effectively.</a:t>
              </a:r>
            </a:p>
          </p:txBody>
        </p:sp>
        <p:sp>
          <p:nvSpPr>
            <p:cNvPr id="36" name="Google Shape;492;p59">
              <a:extLst>
                <a:ext uri="{FF2B5EF4-FFF2-40B4-BE49-F238E27FC236}">
                  <a16:creationId xmlns:a16="http://schemas.microsoft.com/office/drawing/2014/main" id="{EF2B3427-2DD4-48C7-AF12-6B9C129D4D4E}"/>
                </a:ext>
              </a:extLst>
            </p:cNvPr>
            <p:cNvSpPr/>
            <p:nvPr/>
          </p:nvSpPr>
          <p:spPr>
            <a:xfrm>
              <a:off x="11141319" y="1516867"/>
              <a:ext cx="4427542" cy="2669937"/>
            </a:xfrm>
            <a:custGeom>
              <a:avLst/>
              <a:gdLst>
                <a:gd name="connsiteX0" fmla="*/ 0 w 4427542"/>
                <a:gd name="connsiteY0" fmla="*/ 110829 h 2669937"/>
                <a:gd name="connsiteX1" fmla="*/ 110829 w 4427542"/>
                <a:gd name="connsiteY1" fmla="*/ 0 h 2669937"/>
                <a:gd name="connsiteX2" fmla="*/ 4316713 w 4427542"/>
                <a:gd name="connsiteY2" fmla="*/ 0 h 2669937"/>
                <a:gd name="connsiteX3" fmla="*/ 4427542 w 4427542"/>
                <a:gd name="connsiteY3" fmla="*/ 110829 h 2669937"/>
                <a:gd name="connsiteX4" fmla="*/ 4427542 w 4427542"/>
                <a:gd name="connsiteY4" fmla="*/ 2559108 h 2669937"/>
                <a:gd name="connsiteX5" fmla="*/ 4316713 w 4427542"/>
                <a:gd name="connsiteY5" fmla="*/ 2669937 h 2669937"/>
                <a:gd name="connsiteX6" fmla="*/ 110829 w 4427542"/>
                <a:gd name="connsiteY6" fmla="*/ 2669937 h 2669937"/>
                <a:gd name="connsiteX7" fmla="*/ 0 w 4427542"/>
                <a:gd name="connsiteY7" fmla="*/ 2559108 h 2669937"/>
                <a:gd name="connsiteX8" fmla="*/ 0 w 4427542"/>
                <a:gd name="connsiteY8" fmla="*/ 110829 h 26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669937" fill="none" extrusionOk="0">
                  <a:moveTo>
                    <a:pt x="0" y="110829"/>
                  </a:moveTo>
                  <a:cubicBezTo>
                    <a:pt x="-782" y="47677"/>
                    <a:pt x="53344" y="6997"/>
                    <a:pt x="110829" y="0"/>
                  </a:cubicBezTo>
                  <a:cubicBezTo>
                    <a:pt x="1485616" y="95205"/>
                    <a:pt x="2769234" y="26716"/>
                    <a:pt x="4316713" y="0"/>
                  </a:cubicBezTo>
                  <a:cubicBezTo>
                    <a:pt x="4381567" y="1448"/>
                    <a:pt x="4418289" y="53639"/>
                    <a:pt x="4427542" y="110829"/>
                  </a:cubicBezTo>
                  <a:cubicBezTo>
                    <a:pt x="4445663" y="955186"/>
                    <a:pt x="4356080" y="2194270"/>
                    <a:pt x="4427542" y="2559108"/>
                  </a:cubicBezTo>
                  <a:cubicBezTo>
                    <a:pt x="4426914" y="2622123"/>
                    <a:pt x="4377718" y="2671465"/>
                    <a:pt x="4316713" y="2669937"/>
                  </a:cubicBezTo>
                  <a:cubicBezTo>
                    <a:pt x="2442725" y="2737062"/>
                    <a:pt x="531452" y="2559136"/>
                    <a:pt x="110829" y="2669937"/>
                  </a:cubicBezTo>
                  <a:cubicBezTo>
                    <a:pt x="58157" y="2669060"/>
                    <a:pt x="994" y="2620511"/>
                    <a:pt x="0" y="2559108"/>
                  </a:cubicBezTo>
                  <a:cubicBezTo>
                    <a:pt x="28899" y="2045716"/>
                    <a:pt x="-7333" y="411587"/>
                    <a:pt x="0" y="110829"/>
                  </a:cubicBezTo>
                  <a:close/>
                </a:path>
                <a:path w="4427542" h="2669937" stroke="0" extrusionOk="0">
                  <a:moveTo>
                    <a:pt x="0" y="110829"/>
                  </a:moveTo>
                  <a:cubicBezTo>
                    <a:pt x="7806" y="49080"/>
                    <a:pt x="55350" y="3634"/>
                    <a:pt x="110829" y="0"/>
                  </a:cubicBezTo>
                  <a:cubicBezTo>
                    <a:pt x="1956626" y="75935"/>
                    <a:pt x="3881950" y="-122470"/>
                    <a:pt x="4316713" y="0"/>
                  </a:cubicBezTo>
                  <a:cubicBezTo>
                    <a:pt x="4384523" y="3006"/>
                    <a:pt x="4418000" y="48411"/>
                    <a:pt x="4427542" y="110829"/>
                  </a:cubicBezTo>
                  <a:cubicBezTo>
                    <a:pt x="4318019" y="685827"/>
                    <a:pt x="4293895" y="1897034"/>
                    <a:pt x="4427542" y="2559108"/>
                  </a:cubicBezTo>
                  <a:cubicBezTo>
                    <a:pt x="4417531" y="2615794"/>
                    <a:pt x="4381248" y="2662492"/>
                    <a:pt x="4316713" y="2669937"/>
                  </a:cubicBezTo>
                  <a:cubicBezTo>
                    <a:pt x="3307332" y="2675112"/>
                    <a:pt x="730455" y="2622538"/>
                    <a:pt x="110829" y="2669937"/>
                  </a:cubicBezTo>
                  <a:cubicBezTo>
                    <a:pt x="57093" y="2663480"/>
                    <a:pt x="-4696" y="2626413"/>
                    <a:pt x="0" y="2559108"/>
                  </a:cubicBezTo>
                  <a:cubicBezTo>
                    <a:pt x="88019" y="1534004"/>
                    <a:pt x="-134658" y="1042395"/>
                    <a:pt x="0" y="110829"/>
                  </a:cubicBezTo>
                  <a:close/>
                </a:path>
              </a:pathLst>
            </a:custGeom>
            <a:solidFill>
              <a:srgbClr val="162E5D"/>
            </a:solidFill>
            <a:ln>
              <a:noFill/>
              <a:extLst>
                <a:ext uri="{C807C97D-BFC1-408E-A445-0C87EB9F89A2}">
                  <ask:lineSketchStyleProps xmlns:ask="http://schemas.microsoft.com/office/drawing/2018/sketchyshapes" sd="4183329811">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nSpc>
                  <a:spcPct val="114000"/>
                </a:lnSpc>
              </a:pPr>
              <a:endParaRPr lang="en-US" sz="2200" b="1">
                <a:solidFill>
                  <a:schemeClr val="bg1"/>
                </a:solidFill>
                <a:latin typeface="Open Sans"/>
                <a:ea typeface="Open Sans"/>
                <a:cs typeface="Open Sans"/>
                <a:sym typeface="Open Sans"/>
              </a:endParaRPr>
            </a:p>
            <a:p>
              <a:pPr marL="114300" lvl="0" algn="ctr">
                <a:lnSpc>
                  <a:spcPct val="114000"/>
                </a:lnSpc>
              </a:pPr>
              <a:r>
                <a:rPr lang="en-US" sz="2200" b="1">
                  <a:solidFill>
                    <a:schemeClr val="bg1"/>
                  </a:solidFill>
                  <a:latin typeface="Open Sans"/>
                  <a:ea typeface="Open Sans"/>
                  <a:cs typeface="Open Sans"/>
                  <a:sym typeface="Open Sans"/>
                </a:rPr>
                <a:t>Compliance requirement</a:t>
              </a:r>
            </a:p>
            <a:p>
              <a:pPr marL="114300" lvl="0">
                <a:lnSpc>
                  <a:spcPct val="114000"/>
                </a:lnSpc>
              </a:pPr>
              <a:endParaRPr lang="en-US" sz="2200" b="1">
                <a:solidFill>
                  <a:schemeClr val="bg1"/>
                </a:solidFill>
                <a:latin typeface="Open Sans"/>
                <a:ea typeface="Open Sans"/>
                <a:cs typeface="Open Sans"/>
                <a:sym typeface="Open Sans"/>
              </a:endParaRPr>
            </a:p>
            <a:p>
              <a:pPr marL="457200" indent="-342900">
                <a:lnSpc>
                  <a:spcPct val="114000"/>
                </a:lnSpc>
                <a:buClr>
                  <a:schemeClr val="bg1"/>
                </a:buClr>
                <a:buFont typeface="Arial" panose="020B0604020202020204" pitchFamily="34" charset="0"/>
                <a:buChar char="•"/>
              </a:pPr>
              <a:r>
                <a:rPr lang="en-US" sz="2200">
                  <a:solidFill>
                    <a:schemeClr val="bg1"/>
                  </a:solidFill>
                  <a:latin typeface="Open Sans"/>
                  <a:ea typeface="Open Sans"/>
                  <a:cs typeface="Open Sans"/>
                  <a:sym typeface="Open Sans"/>
                </a:rPr>
                <a:t>It helps in maintaining compliance, as some regulations demand separate segments for sensitive data.</a:t>
              </a:r>
            </a:p>
          </p:txBody>
        </p:sp>
        <p:grpSp>
          <p:nvGrpSpPr>
            <p:cNvPr id="2" name="Group 1">
              <a:extLst>
                <a:ext uri="{FF2B5EF4-FFF2-40B4-BE49-F238E27FC236}">
                  <a16:creationId xmlns:a16="http://schemas.microsoft.com/office/drawing/2014/main" id="{41247A4C-E271-4C22-9872-2292F0D5F9BA}"/>
                </a:ext>
              </a:extLst>
            </p:cNvPr>
            <p:cNvGrpSpPr/>
            <p:nvPr/>
          </p:nvGrpSpPr>
          <p:grpSpPr>
            <a:xfrm>
              <a:off x="1298580" y="4898741"/>
              <a:ext cx="14228618" cy="2669937"/>
              <a:chOff x="1298580" y="4898741"/>
              <a:chExt cx="14228618" cy="2669937"/>
            </a:xfrm>
          </p:grpSpPr>
          <p:sp>
            <p:nvSpPr>
              <p:cNvPr id="37" name="Google Shape;492;p59">
                <a:extLst>
                  <a:ext uri="{FF2B5EF4-FFF2-40B4-BE49-F238E27FC236}">
                    <a16:creationId xmlns:a16="http://schemas.microsoft.com/office/drawing/2014/main" id="{1FFD22EA-FF2D-4362-A132-75C2B48E5E16}"/>
                  </a:ext>
                </a:extLst>
              </p:cNvPr>
              <p:cNvSpPr/>
              <p:nvPr/>
            </p:nvSpPr>
            <p:spPr>
              <a:xfrm>
                <a:off x="1298580" y="4898741"/>
                <a:ext cx="4427542" cy="2669937"/>
              </a:xfrm>
              <a:custGeom>
                <a:avLst/>
                <a:gdLst>
                  <a:gd name="connsiteX0" fmla="*/ 0 w 4427542"/>
                  <a:gd name="connsiteY0" fmla="*/ 124179 h 2669937"/>
                  <a:gd name="connsiteX1" fmla="*/ 124179 w 4427542"/>
                  <a:gd name="connsiteY1" fmla="*/ 0 h 2669937"/>
                  <a:gd name="connsiteX2" fmla="*/ 4303363 w 4427542"/>
                  <a:gd name="connsiteY2" fmla="*/ 0 h 2669937"/>
                  <a:gd name="connsiteX3" fmla="*/ 4427542 w 4427542"/>
                  <a:gd name="connsiteY3" fmla="*/ 124179 h 2669937"/>
                  <a:gd name="connsiteX4" fmla="*/ 4427542 w 4427542"/>
                  <a:gd name="connsiteY4" fmla="*/ 2545758 h 2669937"/>
                  <a:gd name="connsiteX5" fmla="*/ 4303363 w 4427542"/>
                  <a:gd name="connsiteY5" fmla="*/ 2669937 h 2669937"/>
                  <a:gd name="connsiteX6" fmla="*/ 124179 w 4427542"/>
                  <a:gd name="connsiteY6" fmla="*/ 2669937 h 2669937"/>
                  <a:gd name="connsiteX7" fmla="*/ 0 w 4427542"/>
                  <a:gd name="connsiteY7" fmla="*/ 2545758 h 2669937"/>
                  <a:gd name="connsiteX8" fmla="*/ 0 w 4427542"/>
                  <a:gd name="connsiteY8" fmla="*/ 124179 h 26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669937" fill="none" extrusionOk="0">
                    <a:moveTo>
                      <a:pt x="0" y="124179"/>
                    </a:moveTo>
                    <a:cubicBezTo>
                      <a:pt x="3557" y="55722"/>
                      <a:pt x="58987" y="-2442"/>
                      <a:pt x="124179" y="0"/>
                    </a:cubicBezTo>
                    <a:cubicBezTo>
                      <a:pt x="2158902" y="-28714"/>
                      <a:pt x="2867372" y="113242"/>
                      <a:pt x="4303363" y="0"/>
                    </a:cubicBezTo>
                    <a:cubicBezTo>
                      <a:pt x="4383174" y="2766"/>
                      <a:pt x="4428308" y="61879"/>
                      <a:pt x="4427542" y="124179"/>
                    </a:cubicBezTo>
                    <a:cubicBezTo>
                      <a:pt x="4271503" y="667913"/>
                      <a:pt x="4482985" y="2039561"/>
                      <a:pt x="4427542" y="2545758"/>
                    </a:cubicBezTo>
                    <a:cubicBezTo>
                      <a:pt x="4426171" y="2609385"/>
                      <a:pt x="4377434" y="2668197"/>
                      <a:pt x="4303363" y="2669937"/>
                    </a:cubicBezTo>
                    <a:cubicBezTo>
                      <a:pt x="2797655" y="2630885"/>
                      <a:pt x="781263" y="2837841"/>
                      <a:pt x="124179" y="2669937"/>
                    </a:cubicBezTo>
                    <a:cubicBezTo>
                      <a:pt x="54680" y="2669523"/>
                      <a:pt x="1131" y="2603748"/>
                      <a:pt x="0" y="2545758"/>
                    </a:cubicBezTo>
                    <a:cubicBezTo>
                      <a:pt x="161929" y="1974156"/>
                      <a:pt x="-141215" y="1034894"/>
                      <a:pt x="0" y="124179"/>
                    </a:cubicBezTo>
                    <a:close/>
                  </a:path>
                  <a:path w="4427542" h="2669937" stroke="0" extrusionOk="0">
                    <a:moveTo>
                      <a:pt x="0" y="124179"/>
                    </a:moveTo>
                    <a:cubicBezTo>
                      <a:pt x="6366" y="51562"/>
                      <a:pt x="57579" y="289"/>
                      <a:pt x="124179" y="0"/>
                    </a:cubicBezTo>
                    <a:cubicBezTo>
                      <a:pt x="1280001" y="-154859"/>
                      <a:pt x="3290365" y="50000"/>
                      <a:pt x="4303363" y="0"/>
                    </a:cubicBezTo>
                    <a:cubicBezTo>
                      <a:pt x="4367901" y="-8888"/>
                      <a:pt x="4417259" y="61680"/>
                      <a:pt x="4427542" y="124179"/>
                    </a:cubicBezTo>
                    <a:cubicBezTo>
                      <a:pt x="4400959" y="1180141"/>
                      <a:pt x="4546283" y="2243512"/>
                      <a:pt x="4427542" y="2545758"/>
                    </a:cubicBezTo>
                    <a:cubicBezTo>
                      <a:pt x="4419743" y="2606552"/>
                      <a:pt x="4373220" y="2679125"/>
                      <a:pt x="4303363" y="2669937"/>
                    </a:cubicBezTo>
                    <a:cubicBezTo>
                      <a:pt x="2476423" y="2598600"/>
                      <a:pt x="1964575" y="2516605"/>
                      <a:pt x="124179" y="2669937"/>
                    </a:cubicBezTo>
                    <a:cubicBezTo>
                      <a:pt x="49452" y="2677331"/>
                      <a:pt x="-4610" y="2603976"/>
                      <a:pt x="0" y="2545758"/>
                    </a:cubicBezTo>
                    <a:cubicBezTo>
                      <a:pt x="134710" y="1882955"/>
                      <a:pt x="-23698" y="1098799"/>
                      <a:pt x="0" y="124179"/>
                    </a:cubicBezTo>
                    <a:close/>
                  </a:path>
                </a:pathLst>
              </a:custGeom>
              <a:solidFill>
                <a:srgbClr val="162E5D"/>
              </a:solidFill>
              <a:ln>
                <a:noFill/>
                <a:extLst>
                  <a:ext uri="{C807C97D-BFC1-408E-A445-0C87EB9F89A2}">
                    <ask:lineSketchStyleProps xmlns:ask="http://schemas.microsoft.com/office/drawing/2018/sketchyshapes" sd="921408948">
                      <a:prstGeom prst="roundRect">
                        <a:avLst>
                          <a:gd name="adj" fmla="val 46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lt1"/>
                    </a:solidFill>
                    <a:latin typeface="Open Sans"/>
                    <a:ea typeface="Open Sans"/>
                    <a:cs typeface="Open Sans"/>
                    <a:sym typeface="Open Sans"/>
                  </a:rPr>
                  <a:t>Performance optimization</a:t>
                </a:r>
              </a:p>
              <a:p>
                <a:pPr marL="114300" lvl="0"/>
                <a:endParaRPr lang="en-US" sz="2400"/>
              </a:p>
              <a:p>
                <a:pPr marL="457200" lvl="0" indent="-342900">
                  <a:buClr>
                    <a:schemeClr val="lt1"/>
                  </a:buClr>
                  <a:buSzPts val="2200"/>
                  <a:buFont typeface="Arial" panose="020B0604020202020204" pitchFamily="34" charset="0"/>
                  <a:buChar char="•"/>
                </a:pPr>
                <a:r>
                  <a:rPr lang="en-US" sz="2200">
                    <a:solidFill>
                      <a:schemeClr val="lt1"/>
                    </a:solidFill>
                    <a:latin typeface="Open Sans"/>
                    <a:ea typeface="Open Sans"/>
                    <a:cs typeface="Open Sans"/>
                    <a:sym typeface="Open Sans"/>
                  </a:rPr>
                  <a:t>Segmentation can lead to improved network performance by reducing broadcast domains and congestion.</a:t>
                </a:r>
              </a:p>
              <a:p>
                <a:pPr marL="114300" lvl="0">
                  <a:buClr>
                    <a:schemeClr val="lt1"/>
                  </a:buClr>
                  <a:buSzPts val="2200"/>
                </a:pPr>
                <a:endParaRPr lang="en-US" sz="2200">
                  <a:solidFill>
                    <a:schemeClr val="lt1"/>
                  </a:solidFill>
                  <a:latin typeface="Open Sans"/>
                  <a:ea typeface="Open Sans"/>
                  <a:cs typeface="Open Sans"/>
                  <a:sym typeface="Open Sans"/>
                </a:endParaRPr>
              </a:p>
            </p:txBody>
          </p:sp>
          <p:sp>
            <p:nvSpPr>
              <p:cNvPr id="38" name="Google Shape;492;p59">
                <a:extLst>
                  <a:ext uri="{FF2B5EF4-FFF2-40B4-BE49-F238E27FC236}">
                    <a16:creationId xmlns:a16="http://schemas.microsoft.com/office/drawing/2014/main" id="{C0237C7E-7041-41E0-9773-B380D303ED2F}"/>
                  </a:ext>
                </a:extLst>
              </p:cNvPr>
              <p:cNvSpPr/>
              <p:nvPr/>
            </p:nvSpPr>
            <p:spPr>
              <a:xfrm>
                <a:off x="6199117" y="4898741"/>
                <a:ext cx="4522983" cy="2669937"/>
              </a:xfrm>
              <a:custGeom>
                <a:avLst/>
                <a:gdLst>
                  <a:gd name="connsiteX0" fmla="*/ 0 w 4522983"/>
                  <a:gd name="connsiteY0" fmla="*/ 110829 h 2669937"/>
                  <a:gd name="connsiteX1" fmla="*/ 110829 w 4522983"/>
                  <a:gd name="connsiteY1" fmla="*/ 0 h 2669937"/>
                  <a:gd name="connsiteX2" fmla="*/ 4412154 w 4522983"/>
                  <a:gd name="connsiteY2" fmla="*/ 0 h 2669937"/>
                  <a:gd name="connsiteX3" fmla="*/ 4522983 w 4522983"/>
                  <a:gd name="connsiteY3" fmla="*/ 110829 h 2669937"/>
                  <a:gd name="connsiteX4" fmla="*/ 4522983 w 4522983"/>
                  <a:gd name="connsiteY4" fmla="*/ 2559108 h 2669937"/>
                  <a:gd name="connsiteX5" fmla="*/ 4412154 w 4522983"/>
                  <a:gd name="connsiteY5" fmla="*/ 2669937 h 2669937"/>
                  <a:gd name="connsiteX6" fmla="*/ 110829 w 4522983"/>
                  <a:gd name="connsiteY6" fmla="*/ 2669937 h 2669937"/>
                  <a:gd name="connsiteX7" fmla="*/ 0 w 4522983"/>
                  <a:gd name="connsiteY7" fmla="*/ 2559108 h 2669937"/>
                  <a:gd name="connsiteX8" fmla="*/ 0 w 4522983"/>
                  <a:gd name="connsiteY8" fmla="*/ 110829 h 26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22983" h="2669937" fill="none" extrusionOk="0">
                    <a:moveTo>
                      <a:pt x="0" y="110829"/>
                    </a:moveTo>
                    <a:cubicBezTo>
                      <a:pt x="4209" y="53879"/>
                      <a:pt x="42576" y="-7620"/>
                      <a:pt x="110829" y="0"/>
                    </a:cubicBezTo>
                    <a:cubicBezTo>
                      <a:pt x="1422778" y="-100850"/>
                      <a:pt x="2415636" y="-118333"/>
                      <a:pt x="4412154" y="0"/>
                    </a:cubicBezTo>
                    <a:cubicBezTo>
                      <a:pt x="4474879" y="991"/>
                      <a:pt x="4522549" y="41207"/>
                      <a:pt x="4522983" y="110829"/>
                    </a:cubicBezTo>
                    <a:cubicBezTo>
                      <a:pt x="4681461" y="1272567"/>
                      <a:pt x="4532395" y="1732563"/>
                      <a:pt x="4522983" y="2559108"/>
                    </a:cubicBezTo>
                    <a:cubicBezTo>
                      <a:pt x="4521638" y="2620815"/>
                      <a:pt x="4472849" y="2672794"/>
                      <a:pt x="4412154" y="2669937"/>
                    </a:cubicBezTo>
                    <a:cubicBezTo>
                      <a:pt x="3380617" y="2766338"/>
                      <a:pt x="1571696" y="2663435"/>
                      <a:pt x="110829" y="2669937"/>
                    </a:cubicBezTo>
                    <a:cubicBezTo>
                      <a:pt x="46421" y="2676154"/>
                      <a:pt x="616" y="2618754"/>
                      <a:pt x="0" y="2559108"/>
                    </a:cubicBezTo>
                    <a:cubicBezTo>
                      <a:pt x="27757" y="2164449"/>
                      <a:pt x="104665" y="508355"/>
                      <a:pt x="0" y="110829"/>
                    </a:cubicBezTo>
                    <a:close/>
                  </a:path>
                  <a:path w="4522983" h="2669937" stroke="0" extrusionOk="0">
                    <a:moveTo>
                      <a:pt x="0" y="110829"/>
                    </a:moveTo>
                    <a:cubicBezTo>
                      <a:pt x="-1066" y="53976"/>
                      <a:pt x="51050" y="-309"/>
                      <a:pt x="110829" y="0"/>
                    </a:cubicBezTo>
                    <a:cubicBezTo>
                      <a:pt x="1219883" y="-152185"/>
                      <a:pt x="2949823" y="-37121"/>
                      <a:pt x="4412154" y="0"/>
                    </a:cubicBezTo>
                    <a:cubicBezTo>
                      <a:pt x="4484462" y="1799"/>
                      <a:pt x="4523682" y="50366"/>
                      <a:pt x="4522983" y="110829"/>
                    </a:cubicBezTo>
                    <a:cubicBezTo>
                      <a:pt x="4435851" y="581767"/>
                      <a:pt x="4378679" y="2220977"/>
                      <a:pt x="4522983" y="2559108"/>
                    </a:cubicBezTo>
                    <a:cubicBezTo>
                      <a:pt x="4525707" y="2618623"/>
                      <a:pt x="4475661" y="2672134"/>
                      <a:pt x="4412154" y="2669937"/>
                    </a:cubicBezTo>
                    <a:cubicBezTo>
                      <a:pt x="3806222" y="2578029"/>
                      <a:pt x="1500563" y="2644756"/>
                      <a:pt x="110829" y="2669937"/>
                    </a:cubicBezTo>
                    <a:cubicBezTo>
                      <a:pt x="54425" y="2663462"/>
                      <a:pt x="2133" y="2626951"/>
                      <a:pt x="0" y="2559108"/>
                    </a:cubicBezTo>
                    <a:cubicBezTo>
                      <a:pt x="131985" y="1765852"/>
                      <a:pt x="105599" y="902659"/>
                      <a:pt x="0" y="110829"/>
                    </a:cubicBezTo>
                    <a:close/>
                  </a:path>
                </a:pathLst>
              </a:custGeom>
              <a:solidFill>
                <a:srgbClr val="162E5D"/>
              </a:solidFill>
              <a:ln>
                <a:noFill/>
                <a:extLst>
                  <a:ext uri="{C807C97D-BFC1-408E-A445-0C87EB9F89A2}">
                    <ask:lineSketchStyleProps xmlns:ask="http://schemas.microsoft.com/office/drawing/2018/sketchyshapes" sd="1174054955">
                      <a:prstGeom prst="roundRect">
                        <a:avLst>
                          <a:gd name="adj" fmla="val 4151"/>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endParaRPr lang="en-US" sz="2200" b="1">
                  <a:solidFill>
                    <a:schemeClr val="lt1"/>
                  </a:solidFill>
                  <a:latin typeface="Open Sans"/>
                  <a:ea typeface="Open Sans"/>
                  <a:cs typeface="Open Sans"/>
                  <a:sym typeface="Open Sans"/>
                </a:endParaRPr>
              </a:p>
              <a:p>
                <a:pPr marL="114300" lvl="0" algn="ctr"/>
                <a:r>
                  <a:rPr lang="en-US" sz="2200" b="1">
                    <a:solidFill>
                      <a:schemeClr val="lt1"/>
                    </a:solidFill>
                    <a:latin typeface="Open Sans"/>
                    <a:ea typeface="Open Sans"/>
                    <a:cs typeface="Open Sans"/>
                    <a:sym typeface="Open Sans"/>
                  </a:rPr>
                  <a:t>Isolation of critical systems</a:t>
                </a:r>
                <a:endParaRPr lang="en-US" sz="2400"/>
              </a:p>
              <a:p>
                <a:pPr marL="114300">
                  <a:lnSpc>
                    <a:spcPct val="114000"/>
                  </a:lnSpc>
                  <a:buClr>
                    <a:schemeClr val="bg1"/>
                  </a:buClr>
                  <a:buSzPts val="2200"/>
                </a:pPr>
                <a:endParaRPr lang="en-US" sz="2200">
                  <a:solidFill>
                    <a:schemeClr val="bg1"/>
                  </a:solidFill>
                  <a:latin typeface="Open Sans"/>
                  <a:ea typeface="Open Sans"/>
                  <a:cs typeface="Open Sans"/>
                </a:endParaRPr>
              </a:p>
              <a:p>
                <a:pPr marL="457200" indent="-342900">
                  <a:lnSpc>
                    <a:spcPct val="114000"/>
                  </a:lnSpc>
                  <a:buClr>
                    <a:schemeClr val="bg1"/>
                  </a:buClr>
                  <a:buSzPts val="2200"/>
                  <a:buFont typeface="Arial" panose="020B0604020202020204" pitchFamily="34" charset="0"/>
                  <a:buChar char="•"/>
                </a:pPr>
                <a:r>
                  <a:rPr lang="en-US" sz="2200">
                    <a:solidFill>
                      <a:schemeClr val="bg1"/>
                    </a:solidFill>
                    <a:latin typeface="Open Sans"/>
                    <a:ea typeface="Open Sans"/>
                    <a:cs typeface="Open Sans"/>
                  </a:rPr>
                  <a:t>Organizations often have critical systems that need extra protection.</a:t>
                </a:r>
              </a:p>
              <a:p>
                <a:pPr marL="457200" indent="-342900">
                  <a:lnSpc>
                    <a:spcPct val="114000"/>
                  </a:lnSpc>
                  <a:buClr>
                    <a:schemeClr val="bg1"/>
                  </a:buClr>
                  <a:buSzPts val="2200"/>
                  <a:buFont typeface="Arial" panose="020B0604020202020204" pitchFamily="34" charset="0"/>
                  <a:buChar char="•"/>
                </a:pPr>
                <a:r>
                  <a:rPr lang="en-US" sz="2200">
                    <a:solidFill>
                      <a:schemeClr val="bg1"/>
                    </a:solidFill>
                    <a:latin typeface="Open Sans"/>
                    <a:ea typeface="Open Sans"/>
                    <a:cs typeface="Open Sans"/>
                  </a:rPr>
                  <a:t>Segmentation isolates these systems, safeguarding them.</a:t>
                </a:r>
              </a:p>
              <a:p>
                <a:pPr marL="457200" indent="-342900">
                  <a:lnSpc>
                    <a:spcPct val="114000"/>
                  </a:lnSpc>
                  <a:buClr>
                    <a:schemeClr val="bg1"/>
                  </a:buClr>
                  <a:buSzPts val="2200"/>
                  <a:buFont typeface="Arial" panose="020B0604020202020204" pitchFamily="34" charset="0"/>
                  <a:buChar char="•"/>
                </a:pPr>
                <a:endParaRPr lang="en-US" sz="2200">
                  <a:solidFill>
                    <a:schemeClr val="bg1"/>
                  </a:solidFill>
                  <a:latin typeface="Open Sans"/>
                  <a:ea typeface="Open Sans"/>
                  <a:cs typeface="Open Sans"/>
                </a:endParaRPr>
              </a:p>
            </p:txBody>
          </p:sp>
          <p:sp>
            <p:nvSpPr>
              <p:cNvPr id="39" name="Google Shape;492;p59">
                <a:extLst>
                  <a:ext uri="{FF2B5EF4-FFF2-40B4-BE49-F238E27FC236}">
                    <a16:creationId xmlns:a16="http://schemas.microsoft.com/office/drawing/2014/main" id="{2DFDBA1C-203C-44F3-8691-C92D0E6572B8}"/>
                  </a:ext>
                </a:extLst>
              </p:cNvPr>
              <p:cNvSpPr/>
              <p:nvPr/>
            </p:nvSpPr>
            <p:spPr>
              <a:xfrm>
                <a:off x="11099656" y="4898741"/>
                <a:ext cx="4427542" cy="2669937"/>
              </a:xfrm>
              <a:custGeom>
                <a:avLst/>
                <a:gdLst>
                  <a:gd name="connsiteX0" fmla="*/ 0 w 4427542"/>
                  <a:gd name="connsiteY0" fmla="*/ 217760 h 2669937"/>
                  <a:gd name="connsiteX1" fmla="*/ 217760 w 4427542"/>
                  <a:gd name="connsiteY1" fmla="*/ 0 h 2669937"/>
                  <a:gd name="connsiteX2" fmla="*/ 4209782 w 4427542"/>
                  <a:gd name="connsiteY2" fmla="*/ 0 h 2669937"/>
                  <a:gd name="connsiteX3" fmla="*/ 4427542 w 4427542"/>
                  <a:gd name="connsiteY3" fmla="*/ 217760 h 2669937"/>
                  <a:gd name="connsiteX4" fmla="*/ 4427542 w 4427542"/>
                  <a:gd name="connsiteY4" fmla="*/ 2452177 h 2669937"/>
                  <a:gd name="connsiteX5" fmla="*/ 4209782 w 4427542"/>
                  <a:gd name="connsiteY5" fmla="*/ 2669937 h 2669937"/>
                  <a:gd name="connsiteX6" fmla="*/ 217760 w 4427542"/>
                  <a:gd name="connsiteY6" fmla="*/ 2669937 h 2669937"/>
                  <a:gd name="connsiteX7" fmla="*/ 0 w 4427542"/>
                  <a:gd name="connsiteY7" fmla="*/ 2452177 h 2669937"/>
                  <a:gd name="connsiteX8" fmla="*/ 0 w 4427542"/>
                  <a:gd name="connsiteY8" fmla="*/ 217760 h 26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7542" h="2669937" fill="none" extrusionOk="0">
                    <a:moveTo>
                      <a:pt x="0" y="217760"/>
                    </a:moveTo>
                    <a:cubicBezTo>
                      <a:pt x="-7620" y="116953"/>
                      <a:pt x="110447" y="1833"/>
                      <a:pt x="217760" y="0"/>
                    </a:cubicBezTo>
                    <a:cubicBezTo>
                      <a:pt x="1704838" y="30446"/>
                      <a:pt x="3053839" y="-16100"/>
                      <a:pt x="4209782" y="0"/>
                    </a:cubicBezTo>
                    <a:cubicBezTo>
                      <a:pt x="4311891" y="6515"/>
                      <a:pt x="4425373" y="92643"/>
                      <a:pt x="4427542" y="217760"/>
                    </a:cubicBezTo>
                    <a:cubicBezTo>
                      <a:pt x="4321105" y="912036"/>
                      <a:pt x="4566350" y="1744657"/>
                      <a:pt x="4427542" y="2452177"/>
                    </a:cubicBezTo>
                    <a:cubicBezTo>
                      <a:pt x="4439444" y="2587759"/>
                      <a:pt x="4323391" y="2650495"/>
                      <a:pt x="4209782" y="2669937"/>
                    </a:cubicBezTo>
                    <a:cubicBezTo>
                      <a:pt x="3406362" y="2704552"/>
                      <a:pt x="2099495" y="2573366"/>
                      <a:pt x="217760" y="2669937"/>
                    </a:cubicBezTo>
                    <a:cubicBezTo>
                      <a:pt x="89959" y="2684416"/>
                      <a:pt x="-13010" y="2576131"/>
                      <a:pt x="0" y="2452177"/>
                    </a:cubicBezTo>
                    <a:cubicBezTo>
                      <a:pt x="-6741" y="1371007"/>
                      <a:pt x="52658" y="658729"/>
                      <a:pt x="0" y="217760"/>
                    </a:cubicBezTo>
                    <a:close/>
                  </a:path>
                  <a:path w="4427542" h="2669937" stroke="0" extrusionOk="0">
                    <a:moveTo>
                      <a:pt x="0" y="217760"/>
                    </a:moveTo>
                    <a:cubicBezTo>
                      <a:pt x="7673" y="95880"/>
                      <a:pt x="115125" y="-11606"/>
                      <a:pt x="217760" y="0"/>
                    </a:cubicBezTo>
                    <a:cubicBezTo>
                      <a:pt x="2196331" y="10567"/>
                      <a:pt x="2702549" y="66351"/>
                      <a:pt x="4209782" y="0"/>
                    </a:cubicBezTo>
                    <a:cubicBezTo>
                      <a:pt x="4352054" y="2213"/>
                      <a:pt x="4432487" y="92994"/>
                      <a:pt x="4427542" y="217760"/>
                    </a:cubicBezTo>
                    <a:cubicBezTo>
                      <a:pt x="4361436" y="1122762"/>
                      <a:pt x="4476713" y="2128986"/>
                      <a:pt x="4427542" y="2452177"/>
                    </a:cubicBezTo>
                    <a:cubicBezTo>
                      <a:pt x="4437692" y="2560289"/>
                      <a:pt x="4336302" y="2680100"/>
                      <a:pt x="4209782" y="2669937"/>
                    </a:cubicBezTo>
                    <a:cubicBezTo>
                      <a:pt x="2522819" y="2589962"/>
                      <a:pt x="662900" y="2746934"/>
                      <a:pt x="217760" y="2669937"/>
                    </a:cubicBezTo>
                    <a:cubicBezTo>
                      <a:pt x="95540" y="2648861"/>
                      <a:pt x="-7182" y="2595232"/>
                      <a:pt x="0" y="2452177"/>
                    </a:cubicBezTo>
                    <a:cubicBezTo>
                      <a:pt x="-90869" y="1997215"/>
                      <a:pt x="-102459" y="751669"/>
                      <a:pt x="0" y="217760"/>
                    </a:cubicBezTo>
                    <a:close/>
                  </a:path>
                </a:pathLst>
              </a:custGeom>
              <a:solidFill>
                <a:srgbClr val="162E5D"/>
              </a:solidFill>
              <a:ln>
                <a:noFill/>
                <a:extLst>
                  <a:ext uri="{C807C97D-BFC1-408E-A445-0C87EB9F89A2}">
                    <ask:lineSketchStyleProps xmlns:ask="http://schemas.microsoft.com/office/drawing/2018/sketchyshapes" sd="4071235692">
                      <a:prstGeom prst="roundRect">
                        <a:avLst>
                          <a:gd name="adj" fmla="val 8156"/>
                        </a:avLst>
                      </a:prstGeom>
                      <ask:type>
                        <ask:lineSketchCurved/>
                      </ask:type>
                    </ask:lineSketchStyleProps>
                  </a:ext>
                </a:extLst>
              </a:ln>
              <a:effectLst>
                <a:outerShdw blurRad="50800" dist="38100" dir="5400000" algn="t" rotWithShape="0">
                  <a:prstClr val="black">
                    <a:alpha val="40000"/>
                  </a:prstClr>
                </a:outerShdw>
              </a:effectLst>
            </p:spPr>
            <p:txBody>
              <a:bodyPr spcFirstLastPara="1" wrap="square" lIns="45700" tIns="45700" rIns="45700" bIns="45700" anchor="ctr" anchorCtr="0">
                <a:noAutofit/>
              </a:bodyPr>
              <a:lstStyle/>
              <a:p>
                <a:pPr marL="114300" lvl="0" algn="ctr"/>
                <a:r>
                  <a:rPr lang="en-US" sz="2200" b="1">
                    <a:solidFill>
                      <a:schemeClr val="lt1"/>
                    </a:solidFill>
                    <a:latin typeface="Open Sans"/>
                    <a:ea typeface="Open Sans"/>
                    <a:cs typeface="Open Sans"/>
                    <a:sym typeface="Open Sans"/>
                  </a:rPr>
                  <a:t>Scalability and agility</a:t>
                </a:r>
                <a:endParaRPr lang="en-US" sz="2400"/>
              </a:p>
              <a:p>
                <a:pPr marL="114300" lvl="0">
                  <a:buClr>
                    <a:schemeClr val="lt1"/>
                  </a:buClr>
                  <a:buSzPts val="2200"/>
                </a:pPr>
                <a:endParaRPr lang="en-US" sz="2200">
                  <a:solidFill>
                    <a:schemeClr val="lt1"/>
                  </a:solidFill>
                  <a:latin typeface="Open Sans"/>
                  <a:ea typeface="Open Sans"/>
                  <a:cs typeface="Open Sans"/>
                  <a:sym typeface="Open Sans"/>
                </a:endParaRPr>
              </a:p>
              <a:p>
                <a:pPr marL="457200" lvl="0" indent="-342900">
                  <a:buClr>
                    <a:schemeClr val="lt1"/>
                  </a:buClr>
                  <a:buSzPts val="2200"/>
                  <a:buFont typeface="Arial" panose="020B0604020202020204" pitchFamily="34" charset="0"/>
                  <a:buChar char="•"/>
                </a:pPr>
                <a:r>
                  <a:rPr lang="en-US" sz="2200">
                    <a:solidFill>
                      <a:schemeClr val="lt1"/>
                    </a:solidFill>
                    <a:latin typeface="Open Sans"/>
                    <a:ea typeface="Open Sans"/>
                    <a:cs typeface="Open Sans"/>
                    <a:sym typeface="Open Sans"/>
                  </a:rPr>
                  <a:t>Segmentation provides scalability and agility, allowing them to adapt to evolving needs without compromising security.</a:t>
                </a:r>
              </a:p>
              <a:p>
                <a:pPr marL="457200" lvl="0" indent="-342900">
                  <a:buClr>
                    <a:schemeClr val="lt1"/>
                  </a:buClr>
                  <a:buSzPts val="2200"/>
                  <a:buFont typeface="Arial" panose="020B0604020202020204" pitchFamily="34" charset="0"/>
                  <a:buChar char="•"/>
                </a:pPr>
                <a:endParaRPr lang="en-US" sz="2200">
                  <a:solidFill>
                    <a:schemeClr val="lt1"/>
                  </a:solidFill>
                  <a:latin typeface="Open Sans"/>
                  <a:ea typeface="Open Sans"/>
                  <a:cs typeface="Open Sans"/>
                  <a:sym typeface="Open Sans"/>
                </a:endParaRPr>
              </a:p>
            </p:txBody>
          </p:sp>
        </p:grpSp>
      </p:grpSp>
      <p:sp>
        <p:nvSpPr>
          <p:cNvPr id="5" name="Brandline_LVC">
            <a:extLst>
              <a:ext uri="{FF2B5EF4-FFF2-40B4-BE49-F238E27FC236}">
                <a16:creationId xmlns:a16="http://schemas.microsoft.com/office/drawing/2014/main" id="{FCB21F06-4BAD-7F03-81EC-FD74CF6F87CB}"/>
              </a:ext>
            </a:extLst>
          </p:cNvPr>
          <p:cNvSpPr/>
          <p:nvPr/>
        </p:nvSpPr>
        <p:spPr>
          <a:xfrm>
            <a:off x="4940300" y="882356"/>
            <a:ext cx="6377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883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e961dd843d_0_403"/>
          <p:cNvSpPr txBox="1">
            <a:spLocks noGrp="1"/>
          </p:cNvSpPr>
          <p:nvPr>
            <p:ph type="title"/>
          </p:nvPr>
        </p:nvSpPr>
        <p:spPr>
          <a:xfrm>
            <a:off x="-10160" y="32715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US">
                <a:latin typeface="Open Sans"/>
                <a:ea typeface="Open Sans"/>
                <a:cs typeface="Open Sans"/>
                <a:sym typeface="Open Sans"/>
              </a:rPr>
              <a:t>Organizational Assets Affected by Insider Threat</a:t>
            </a:r>
            <a:endParaRPr>
              <a:latin typeface="Open Sans"/>
              <a:ea typeface="Open Sans"/>
              <a:cs typeface="Open Sans"/>
              <a:sym typeface="Open Sans"/>
            </a:endParaRPr>
          </a:p>
        </p:txBody>
      </p:sp>
      <p:sp>
        <p:nvSpPr>
          <p:cNvPr id="657" name="Google Shape;657;ge961dd843d_0_403"/>
          <p:cNvSpPr txBox="1"/>
          <p:nvPr/>
        </p:nvSpPr>
        <p:spPr>
          <a:xfrm>
            <a:off x="9826018" y="2841095"/>
            <a:ext cx="30561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People</a:t>
            </a:r>
            <a:endParaRPr sz="2200" b="1" i="0" u="none" strike="noStrike" cap="none">
              <a:solidFill>
                <a:srgbClr val="3F3F3F"/>
              </a:solidFill>
              <a:latin typeface="Open Sans"/>
              <a:ea typeface="Open Sans"/>
              <a:cs typeface="Open Sans"/>
              <a:sym typeface="Open Sans"/>
            </a:endParaRPr>
          </a:p>
        </p:txBody>
      </p:sp>
      <p:sp>
        <p:nvSpPr>
          <p:cNvPr id="658" name="Google Shape;658;ge961dd843d_0_403"/>
          <p:cNvSpPr txBox="1"/>
          <p:nvPr/>
        </p:nvSpPr>
        <p:spPr>
          <a:xfrm>
            <a:off x="1951196" y="2795620"/>
            <a:ext cx="2220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Information</a:t>
            </a:r>
            <a:endParaRPr sz="2200" b="1" i="0" u="none" strike="noStrike" cap="none">
              <a:solidFill>
                <a:srgbClr val="3F3F3F"/>
              </a:solidFill>
              <a:latin typeface="Open Sans"/>
              <a:ea typeface="Open Sans"/>
              <a:cs typeface="Open Sans"/>
              <a:sym typeface="Open Sans"/>
            </a:endParaRPr>
          </a:p>
        </p:txBody>
      </p:sp>
      <p:sp>
        <p:nvSpPr>
          <p:cNvPr id="659" name="Google Shape;659;ge961dd843d_0_403"/>
          <p:cNvSpPr txBox="1"/>
          <p:nvPr/>
        </p:nvSpPr>
        <p:spPr>
          <a:xfrm>
            <a:off x="5461996" y="2795620"/>
            <a:ext cx="20889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Technology</a:t>
            </a:r>
            <a:endParaRPr sz="2200" b="1" i="0" u="none" strike="noStrike" cap="none">
              <a:solidFill>
                <a:srgbClr val="3F3F3F"/>
              </a:solidFill>
              <a:latin typeface="Open Sans"/>
              <a:ea typeface="Open Sans"/>
              <a:cs typeface="Open Sans"/>
              <a:sym typeface="Open Sans"/>
            </a:endParaRPr>
          </a:p>
        </p:txBody>
      </p:sp>
      <p:sp>
        <p:nvSpPr>
          <p:cNvPr id="660" name="Google Shape;660;ge961dd843d_0_403"/>
          <p:cNvSpPr txBox="1"/>
          <p:nvPr/>
        </p:nvSpPr>
        <p:spPr>
          <a:xfrm>
            <a:off x="13292975" y="2825137"/>
            <a:ext cx="2220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Facilities</a:t>
            </a:r>
            <a:endParaRPr sz="2200" b="1" i="0" u="none" strike="noStrike" cap="none">
              <a:solidFill>
                <a:srgbClr val="3F3F3F"/>
              </a:solidFill>
              <a:latin typeface="Open Sans"/>
              <a:ea typeface="Open Sans"/>
              <a:cs typeface="Open Sans"/>
              <a:sym typeface="Open Sans"/>
            </a:endParaRPr>
          </a:p>
        </p:txBody>
      </p:sp>
      <p:pic>
        <p:nvPicPr>
          <p:cNvPr id="662" name="Google Shape;662;ge961dd843d_0_403"/>
          <p:cNvPicPr preferRelativeResize="0"/>
          <p:nvPr/>
        </p:nvPicPr>
        <p:blipFill rotWithShape="1">
          <a:blip r:embed="rId3">
            <a:alphaModFix/>
          </a:blip>
          <a:srcRect/>
          <a:stretch/>
        </p:blipFill>
        <p:spPr>
          <a:xfrm>
            <a:off x="1621196" y="3416389"/>
            <a:ext cx="2220300" cy="2220300"/>
          </a:xfrm>
          <a:prstGeom prst="rect">
            <a:avLst/>
          </a:prstGeom>
          <a:noFill/>
          <a:ln>
            <a:noFill/>
          </a:ln>
        </p:spPr>
      </p:pic>
      <p:pic>
        <p:nvPicPr>
          <p:cNvPr id="663" name="Google Shape;663;ge961dd843d_0_403"/>
          <p:cNvPicPr preferRelativeResize="0"/>
          <p:nvPr/>
        </p:nvPicPr>
        <p:blipFill rotWithShape="1">
          <a:blip r:embed="rId4">
            <a:alphaModFix/>
          </a:blip>
          <a:srcRect/>
          <a:stretch/>
        </p:blipFill>
        <p:spPr>
          <a:xfrm>
            <a:off x="9266718" y="3364281"/>
            <a:ext cx="2301925" cy="2301925"/>
          </a:xfrm>
          <a:prstGeom prst="rect">
            <a:avLst/>
          </a:prstGeom>
          <a:noFill/>
          <a:ln>
            <a:noFill/>
          </a:ln>
        </p:spPr>
      </p:pic>
      <p:pic>
        <p:nvPicPr>
          <p:cNvPr id="664" name="Google Shape;664;ge961dd843d_0_403"/>
          <p:cNvPicPr preferRelativeResize="0"/>
          <p:nvPr/>
        </p:nvPicPr>
        <p:blipFill rotWithShape="1">
          <a:blip r:embed="rId5">
            <a:alphaModFix/>
          </a:blip>
          <a:srcRect/>
          <a:stretch/>
        </p:blipFill>
        <p:spPr>
          <a:xfrm>
            <a:off x="5396296" y="3461850"/>
            <a:ext cx="2220300" cy="2220300"/>
          </a:xfrm>
          <a:prstGeom prst="rect">
            <a:avLst/>
          </a:prstGeom>
          <a:noFill/>
          <a:ln>
            <a:noFill/>
          </a:ln>
        </p:spPr>
      </p:pic>
      <p:pic>
        <p:nvPicPr>
          <p:cNvPr id="665" name="Google Shape;665;ge961dd843d_0_403"/>
          <p:cNvPicPr preferRelativeResize="0"/>
          <p:nvPr/>
        </p:nvPicPr>
        <p:blipFill rotWithShape="1">
          <a:blip r:embed="rId6">
            <a:alphaModFix/>
          </a:blip>
          <a:srcRect/>
          <a:stretch/>
        </p:blipFill>
        <p:spPr>
          <a:xfrm>
            <a:off x="12896450" y="3456373"/>
            <a:ext cx="2220300" cy="2220300"/>
          </a:xfrm>
          <a:prstGeom prst="rect">
            <a:avLst/>
          </a:prstGeom>
          <a:noFill/>
          <a:ln>
            <a:noFill/>
          </a:ln>
        </p:spPr>
      </p:pic>
      <p:sp>
        <p:nvSpPr>
          <p:cNvPr id="4" name="Google Shape;457;p59">
            <a:extLst>
              <a:ext uri="{FF2B5EF4-FFF2-40B4-BE49-F238E27FC236}">
                <a16:creationId xmlns:a16="http://schemas.microsoft.com/office/drawing/2014/main" id="{6A379E8F-6B95-1049-0AD2-028EF060B598}"/>
              </a:ext>
            </a:extLst>
          </p:cNvPr>
          <p:cNvSpPr txBox="1">
            <a:spLocks noGrp="1"/>
          </p:cNvSpPr>
          <p:nvPr>
            <p:ph type="body" idx="1"/>
          </p:nvPr>
        </p:nvSpPr>
        <p:spPr>
          <a:xfrm>
            <a:off x="1938604" y="1268053"/>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Insider threats can compromise various organizational assets, including:</a:t>
            </a:r>
            <a:endParaRPr/>
          </a:p>
        </p:txBody>
      </p:sp>
      <p:sp>
        <p:nvSpPr>
          <p:cNvPr id="6" name="Brandline_LVC">
            <a:extLst>
              <a:ext uri="{FF2B5EF4-FFF2-40B4-BE49-F238E27FC236}">
                <a16:creationId xmlns:a16="http://schemas.microsoft.com/office/drawing/2014/main" id="{479B5170-C7EA-6CBE-3C34-3250676DED33}"/>
              </a:ext>
            </a:extLst>
          </p:cNvPr>
          <p:cNvSpPr/>
          <p:nvPr/>
        </p:nvSpPr>
        <p:spPr>
          <a:xfrm>
            <a:off x="2781300" y="913627"/>
            <a:ext cx="10709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965332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Access Control</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1660624" y="2989211"/>
            <a:ext cx="7868386" cy="3851376"/>
          </a:xfrm>
          <a:prstGeom prst="roundRect">
            <a:avLst>
              <a:gd name="adj" fmla="val 735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pPr>
            <a:endParaRPr lang="en-US" sz="10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It is the process of allowing or restricting access to an organization’s data, applications, network, or cloud based on its policies.</a:t>
            </a:r>
          </a:p>
          <a:p>
            <a:pPr>
              <a:lnSpc>
                <a:spcPct val="115000"/>
              </a:lnSpc>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It ensures only authorized users access specific resources and is achieved through various means.</a:t>
            </a:r>
          </a:p>
        </p:txBody>
      </p:sp>
      <p:pic>
        <p:nvPicPr>
          <p:cNvPr id="3" name="Picture 2">
            <a:extLst>
              <a:ext uri="{FF2B5EF4-FFF2-40B4-BE49-F238E27FC236}">
                <a16:creationId xmlns:a16="http://schemas.microsoft.com/office/drawing/2014/main" id="{F3E4715E-01B2-EF19-094F-F0BA97982B3B}"/>
              </a:ext>
            </a:extLst>
          </p:cNvPr>
          <p:cNvPicPr>
            <a:picLocks noChangeAspect="1"/>
          </p:cNvPicPr>
          <p:nvPr/>
        </p:nvPicPr>
        <p:blipFill>
          <a:blip r:embed="rId4"/>
          <a:stretch>
            <a:fillRect/>
          </a:stretch>
        </p:blipFill>
        <p:spPr>
          <a:xfrm>
            <a:off x="10075101" y="2476499"/>
            <a:ext cx="4876800" cy="4876800"/>
          </a:xfrm>
          <a:prstGeom prst="rect">
            <a:avLst/>
          </a:prstGeom>
        </p:spPr>
      </p:pic>
    </p:spTree>
    <p:extLst>
      <p:ext uri="{BB962C8B-B14F-4D97-AF65-F5344CB8AC3E}">
        <p14:creationId xmlns:p14="http://schemas.microsoft.com/office/powerpoint/2010/main" val="28744993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Implementing Access Control List </a:t>
            </a:r>
            <a:endParaRPr/>
          </a:p>
        </p:txBody>
      </p:sp>
      <p:sp>
        <p:nvSpPr>
          <p:cNvPr id="3" name="Text Placeholder 2">
            <a:extLst>
              <a:ext uri="{FF2B5EF4-FFF2-40B4-BE49-F238E27FC236}">
                <a16:creationId xmlns:a16="http://schemas.microsoft.com/office/drawing/2014/main" id="{5EE7210F-48BB-4CE1-D948-362FFB51257E}"/>
              </a:ext>
            </a:extLst>
          </p:cNvPr>
          <p:cNvSpPr>
            <a:spLocks noGrp="1"/>
          </p:cNvSpPr>
          <p:nvPr>
            <p:ph type="body" idx="1"/>
          </p:nvPr>
        </p:nvSpPr>
        <p:spPr>
          <a:xfrm>
            <a:off x="1902092" y="1808291"/>
            <a:ext cx="12451817" cy="5527418"/>
          </a:xfrm>
        </p:spPr>
        <p:txBody>
          <a:bodyPr>
            <a:normAutofit/>
          </a:bodyPr>
          <a:lstStyle/>
          <a:p>
            <a:pPr algn="ctr"/>
            <a:r>
              <a:rPr lang="en-US" sz="2400"/>
              <a:t>The two controls used for implementing an access control list are:</a:t>
            </a:r>
          </a:p>
        </p:txBody>
      </p:sp>
      <p:pic>
        <p:nvPicPr>
          <p:cNvPr id="7" name="Picture 6">
            <a:extLst>
              <a:ext uri="{FF2B5EF4-FFF2-40B4-BE49-F238E27FC236}">
                <a16:creationId xmlns:a16="http://schemas.microsoft.com/office/drawing/2014/main" id="{3775F549-406E-B762-B7CD-A91BEF6E9A57}"/>
              </a:ext>
            </a:extLst>
          </p:cNvPr>
          <p:cNvPicPr>
            <a:picLocks noChangeAspect="1"/>
          </p:cNvPicPr>
          <p:nvPr/>
        </p:nvPicPr>
        <p:blipFill>
          <a:blip r:embed="rId3"/>
          <a:stretch>
            <a:fillRect/>
          </a:stretch>
        </p:blipFill>
        <p:spPr>
          <a:xfrm>
            <a:off x="3085358" y="3233729"/>
            <a:ext cx="2958388" cy="2958388"/>
          </a:xfrm>
          <a:prstGeom prst="rect">
            <a:avLst/>
          </a:prstGeom>
        </p:spPr>
      </p:pic>
      <p:pic>
        <p:nvPicPr>
          <p:cNvPr id="9" name="Picture 8">
            <a:extLst>
              <a:ext uri="{FF2B5EF4-FFF2-40B4-BE49-F238E27FC236}">
                <a16:creationId xmlns:a16="http://schemas.microsoft.com/office/drawing/2014/main" id="{9338E817-1BEA-5654-A062-BFC565610A2F}"/>
              </a:ext>
            </a:extLst>
          </p:cNvPr>
          <p:cNvPicPr>
            <a:picLocks noChangeAspect="1"/>
          </p:cNvPicPr>
          <p:nvPr/>
        </p:nvPicPr>
        <p:blipFill>
          <a:blip r:embed="rId4"/>
          <a:stretch>
            <a:fillRect/>
          </a:stretch>
        </p:blipFill>
        <p:spPr>
          <a:xfrm>
            <a:off x="10212256" y="3233729"/>
            <a:ext cx="2958388" cy="2958388"/>
          </a:xfrm>
          <a:prstGeom prst="rect">
            <a:avLst/>
          </a:prstGeom>
        </p:spPr>
      </p:pic>
      <p:grpSp>
        <p:nvGrpSpPr>
          <p:cNvPr id="6" name="Group 5">
            <a:extLst>
              <a:ext uri="{FF2B5EF4-FFF2-40B4-BE49-F238E27FC236}">
                <a16:creationId xmlns:a16="http://schemas.microsoft.com/office/drawing/2014/main" id="{5F701339-604D-4E79-B3F3-D7CE1612D90A}"/>
              </a:ext>
            </a:extLst>
          </p:cNvPr>
          <p:cNvGrpSpPr/>
          <p:nvPr/>
        </p:nvGrpSpPr>
        <p:grpSpPr>
          <a:xfrm>
            <a:off x="2641424" y="6759254"/>
            <a:ext cx="3748801" cy="1054205"/>
            <a:chOff x="2822095" y="7002841"/>
            <a:chExt cx="3748801" cy="1054205"/>
          </a:xfrm>
        </p:grpSpPr>
        <p:sp>
          <p:nvSpPr>
            <p:cNvPr id="4" name="Google Shape;260;p55">
              <a:extLst>
                <a:ext uri="{FF2B5EF4-FFF2-40B4-BE49-F238E27FC236}">
                  <a16:creationId xmlns:a16="http://schemas.microsoft.com/office/drawing/2014/main" id="{372312CF-6C7C-657D-898A-3BAD439F0888}"/>
                </a:ext>
              </a:extLst>
            </p:cNvPr>
            <p:cNvSpPr txBox="1"/>
            <p:nvPr/>
          </p:nvSpPr>
          <p:spPr>
            <a:xfrm>
              <a:off x="2853269" y="7192875"/>
              <a:ext cx="3686453"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i="0" u="none" strike="noStrike" cap="none">
                  <a:solidFill>
                    <a:srgbClr val="404040"/>
                  </a:solidFill>
                  <a:latin typeface="Open Sans"/>
                  <a:ea typeface="Open Sans"/>
                  <a:cs typeface="Open Sans"/>
                  <a:sym typeface="Open Sans"/>
                </a:rPr>
                <a:t>Access control </a:t>
              </a:r>
              <a:r>
                <a:rPr lang="en-US" sz="2200">
                  <a:solidFill>
                    <a:srgbClr val="404040"/>
                  </a:solidFill>
                  <a:latin typeface="Open Sans"/>
                  <a:ea typeface="Open Sans"/>
                  <a:cs typeface="Open Sans"/>
                  <a:sym typeface="Open Sans"/>
                </a:rPr>
                <a:t>l</a:t>
              </a:r>
              <a:r>
                <a:rPr lang="en-US" sz="2200" i="0" u="none" strike="noStrike" cap="none">
                  <a:solidFill>
                    <a:srgbClr val="404040"/>
                  </a:solidFill>
                  <a:latin typeface="Open Sans"/>
                  <a:ea typeface="Open Sans"/>
                  <a:cs typeface="Open Sans"/>
                  <a:sym typeface="Open Sans"/>
                </a:rPr>
                <a:t>ists (ACLs)</a:t>
              </a:r>
              <a:endParaRPr sz="1400" i="0" u="none" strike="noStrike" cap="none">
                <a:solidFill>
                  <a:srgbClr val="000000"/>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4D5BD32E-33F2-CCD5-563E-CB2B63D57702}"/>
                </a:ext>
              </a:extLst>
            </p:cNvPr>
            <p:cNvSpPr/>
            <p:nvPr/>
          </p:nvSpPr>
          <p:spPr>
            <a:xfrm>
              <a:off x="2822095" y="7002841"/>
              <a:ext cx="3748801" cy="858301"/>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8472D5C7-25FD-6F72-C605-4E63FB8140D7}"/>
              </a:ext>
            </a:extLst>
          </p:cNvPr>
          <p:cNvGrpSpPr/>
          <p:nvPr/>
        </p:nvGrpSpPr>
        <p:grpSpPr>
          <a:xfrm>
            <a:off x="9865777" y="6759254"/>
            <a:ext cx="3748801" cy="858301"/>
            <a:chOff x="9035611" y="7074258"/>
            <a:chExt cx="3748801" cy="858301"/>
          </a:xfrm>
        </p:grpSpPr>
        <p:sp>
          <p:nvSpPr>
            <p:cNvPr id="5" name="Google Shape;260;p55">
              <a:extLst>
                <a:ext uri="{FF2B5EF4-FFF2-40B4-BE49-F238E27FC236}">
                  <a16:creationId xmlns:a16="http://schemas.microsoft.com/office/drawing/2014/main" id="{2569C035-99BF-43DA-56CC-29176BA8551E}"/>
                </a:ext>
              </a:extLst>
            </p:cNvPr>
            <p:cNvSpPr txBox="1"/>
            <p:nvPr/>
          </p:nvSpPr>
          <p:spPr>
            <a:xfrm>
              <a:off x="9762641" y="7264292"/>
              <a:ext cx="2294740" cy="478232"/>
            </a:xfrm>
            <a:prstGeom prst="rect">
              <a:avLst/>
            </a:prstGeom>
            <a:noFill/>
            <a:ln>
              <a:noFill/>
            </a:ln>
          </p:spPr>
          <p:txBody>
            <a:bodyPr spcFirstLastPara="1" wrap="square" lIns="91425" tIns="45700" rIns="91425" bIns="45700" anchor="t" anchorCtr="0">
              <a:spAutoFit/>
            </a:bodyPr>
            <a:lstStyle/>
            <a:p>
              <a:pPr algn="ctr">
                <a:lnSpc>
                  <a:spcPct val="114000"/>
                </a:lnSpc>
                <a:spcBef>
                  <a:spcPct val="0"/>
                </a:spcBef>
                <a:spcAft>
                  <a:spcPct val="0"/>
                </a:spcAft>
                <a:buSzPts val="2200"/>
              </a:pPr>
              <a:r>
                <a:rPr lang="en-US" sz="2200">
                  <a:solidFill>
                    <a:srgbClr val="404040"/>
                  </a:solidFill>
                  <a:latin typeface="Open Sans"/>
                  <a:ea typeface="Open Sans"/>
                  <a:cs typeface="Open Sans"/>
                  <a:sym typeface="Open Sans"/>
                </a:rPr>
                <a:t>Access levels</a:t>
              </a:r>
              <a:endParaRPr sz="2200">
                <a:solidFill>
                  <a:srgbClr val="404040"/>
                </a:solidFill>
                <a:latin typeface="Open Sans"/>
                <a:ea typeface="Open Sans"/>
                <a:cs typeface="Open Sans"/>
              </a:endParaRPr>
            </a:p>
          </p:txBody>
        </p:sp>
        <p:sp>
          <p:nvSpPr>
            <p:cNvPr id="8" name="Rectangle: Rounded Corners 7">
              <a:extLst>
                <a:ext uri="{FF2B5EF4-FFF2-40B4-BE49-F238E27FC236}">
                  <a16:creationId xmlns:a16="http://schemas.microsoft.com/office/drawing/2014/main" id="{7776B2CA-B7A4-7A5F-FDE5-C081EAAD33D3}"/>
                </a:ext>
              </a:extLst>
            </p:cNvPr>
            <p:cNvSpPr/>
            <p:nvPr/>
          </p:nvSpPr>
          <p:spPr>
            <a:xfrm>
              <a:off x="9035611" y="7074258"/>
              <a:ext cx="3748801" cy="858301"/>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Brandline_LVC">
            <a:extLst>
              <a:ext uri="{FF2B5EF4-FFF2-40B4-BE49-F238E27FC236}">
                <a16:creationId xmlns:a16="http://schemas.microsoft.com/office/drawing/2014/main" id="{45A6CF39-7874-4851-E705-F644C99A77CC}"/>
              </a:ext>
            </a:extLst>
          </p:cNvPr>
          <p:cNvSpPr/>
          <p:nvPr/>
        </p:nvSpPr>
        <p:spPr>
          <a:xfrm>
            <a:off x="4381500" y="816324"/>
            <a:ext cx="7506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651346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7"/>
          <p:cNvSpPr txBox="1">
            <a:spLocks noGrp="1"/>
          </p:cNvSpPr>
          <p:nvPr>
            <p:ph type="title"/>
          </p:nvPr>
        </p:nvSpPr>
        <p:spPr>
          <a:xfrm>
            <a:off x="0" y="192002"/>
            <a:ext cx="16276320" cy="687244"/>
          </a:xfrm>
          <a:prstGeom prst="rect">
            <a:avLst/>
          </a:prstGeom>
          <a:noFill/>
          <a:ln>
            <a:noFill/>
          </a:ln>
        </p:spPr>
        <p:txBody>
          <a:bodyPr spcFirstLastPara="1" wrap="square" lIns="45675" tIns="45675" rIns="45675" bIns="45675" anchor="ctr" anchorCtr="0">
            <a:normAutofit/>
          </a:bodyPr>
          <a:lstStyle/>
          <a:p>
            <a:pPr marL="0" marR="0" lvl="0" indent="0" algn="ctr" rtl="0">
              <a:lnSpc>
                <a:spcPct val="90000"/>
              </a:lnSpc>
              <a:spcBef>
                <a:spcPts val="0"/>
              </a:spcBef>
              <a:spcAft>
                <a:spcPts val="0"/>
              </a:spcAft>
              <a:buClr>
                <a:srgbClr val="3F3F3F"/>
              </a:buClr>
              <a:buSzPts val="3200"/>
              <a:buFont typeface="Open Sans"/>
              <a:buNone/>
            </a:pPr>
            <a:r>
              <a:rPr lang="en-US"/>
              <a:t>Implementing</a:t>
            </a:r>
            <a:r>
              <a:rPr lang="en-US" b="1">
                <a:solidFill>
                  <a:srgbClr val="3F3F3F"/>
                </a:solidFill>
                <a:latin typeface="Open Sans"/>
                <a:ea typeface="Open Sans"/>
                <a:cs typeface="Open Sans"/>
                <a:sym typeface="Open Sans"/>
              </a:rPr>
              <a:t> Access Control Lists</a:t>
            </a:r>
            <a:endParaRPr>
              <a:solidFill>
                <a:srgbClr val="3F3F3F"/>
              </a:solidFill>
              <a:latin typeface="Open Sans"/>
              <a:ea typeface="Open Sans"/>
              <a:cs typeface="Open Sans"/>
              <a:sym typeface="Open Sans"/>
            </a:endParaRPr>
          </a:p>
        </p:txBody>
      </p:sp>
      <p:grpSp>
        <p:nvGrpSpPr>
          <p:cNvPr id="1701" name="Google Shape;1701;p67"/>
          <p:cNvGrpSpPr/>
          <p:nvPr/>
        </p:nvGrpSpPr>
        <p:grpSpPr>
          <a:xfrm rot="5400000">
            <a:off x="101909" y="2295927"/>
            <a:ext cx="7335337" cy="5832432"/>
            <a:chOff x="1800082" y="3482015"/>
            <a:chExt cx="11344351" cy="3142242"/>
          </a:xfrm>
        </p:grpSpPr>
        <p:grpSp>
          <p:nvGrpSpPr>
            <p:cNvPr id="1702" name="Google Shape;1702;p67"/>
            <p:cNvGrpSpPr/>
            <p:nvPr/>
          </p:nvGrpSpPr>
          <p:grpSpPr>
            <a:xfrm>
              <a:off x="1800082" y="3482015"/>
              <a:ext cx="11344351" cy="3142242"/>
              <a:chOff x="450293" y="1284353"/>
              <a:chExt cx="11344351" cy="3636758"/>
            </a:xfrm>
          </p:grpSpPr>
          <p:grpSp>
            <p:nvGrpSpPr>
              <p:cNvPr id="1703" name="Google Shape;1703;p67"/>
              <p:cNvGrpSpPr/>
              <p:nvPr/>
            </p:nvGrpSpPr>
            <p:grpSpPr>
              <a:xfrm>
                <a:off x="450293" y="1284353"/>
                <a:ext cx="11344351" cy="3636758"/>
                <a:chOff x="1022330" y="4382191"/>
                <a:chExt cx="11344351" cy="3745909"/>
              </a:xfrm>
            </p:grpSpPr>
            <p:sp>
              <p:nvSpPr>
                <p:cNvPr id="1704" name="Google Shape;1704;p67"/>
                <p:cNvSpPr/>
                <p:nvPr/>
              </p:nvSpPr>
              <p:spPr>
                <a:xfrm>
                  <a:off x="1022330" y="4382191"/>
                  <a:ext cx="11344351" cy="3745909"/>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05" name="Google Shape;1705;p67"/>
                <p:cNvSpPr txBox="1"/>
                <p:nvPr/>
              </p:nvSpPr>
              <p:spPr>
                <a:xfrm rot="16200000">
                  <a:off x="1424551" y="5435820"/>
                  <a:ext cx="1932172" cy="1721860"/>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Access control list</a:t>
                  </a:r>
                  <a:endParaRPr sz="2200" b="0" i="0" u="none" strike="noStrike" cap="none">
                    <a:solidFill>
                      <a:schemeClr val="lt1"/>
                    </a:solidFill>
                    <a:latin typeface="Open Sans"/>
                    <a:ea typeface="Open Sans"/>
                    <a:cs typeface="Open Sans"/>
                    <a:sym typeface="Open Sans"/>
                  </a:endParaRPr>
                </a:p>
              </p:txBody>
            </p:sp>
          </p:grpSp>
          <p:sp>
            <p:nvSpPr>
              <p:cNvPr id="1706" name="Google Shape;1706;p67"/>
              <p:cNvSpPr/>
              <p:nvPr/>
            </p:nvSpPr>
            <p:spPr>
              <a:xfrm>
                <a:off x="2118090" y="1501653"/>
                <a:ext cx="9345171" cy="3291372"/>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07" name="Google Shape;1707;p67"/>
            <p:cNvSpPr txBox="1"/>
            <p:nvPr/>
          </p:nvSpPr>
          <p:spPr>
            <a:xfrm rot="16200000">
              <a:off x="5582234" y="2485927"/>
              <a:ext cx="2894955" cy="5103590"/>
            </a:xfrm>
            <a:prstGeom prst="rect">
              <a:avLst/>
            </a:prstGeom>
            <a:noFill/>
            <a:ln>
              <a:noFill/>
            </a:ln>
          </p:spPr>
          <p:txBody>
            <a:bodyPr spcFirstLastPara="1" wrap="square" lIns="91425" tIns="0" rIns="365750" bIns="457200" anchor="t" anchorCtr="0">
              <a:noAutofit/>
            </a:bodyPr>
            <a:lstStyle/>
            <a:p>
              <a:pPr marL="342900" lvl="1" indent="-342900">
                <a:buSzPts val="2200"/>
                <a:buFont typeface="Arial"/>
                <a:buChar char="•"/>
              </a:pPr>
              <a:r>
                <a:rPr lang="en-US" sz="2200">
                  <a:solidFill>
                    <a:srgbClr val="3F3F3F"/>
                  </a:solidFill>
                  <a:latin typeface="Open Sans"/>
                  <a:ea typeface="Open Sans"/>
                  <a:cs typeface="Open Sans"/>
                </a:rPr>
                <a:t>ACLs are vital tools that let administrators define rules to control network traffic.</a:t>
              </a:r>
            </a:p>
            <a:p>
              <a:pPr lvl="1">
                <a:buSzPts val="2200"/>
              </a:pPr>
              <a:endParaRPr lang="en-US" sz="2200">
                <a:solidFill>
                  <a:srgbClr val="3F3F3F"/>
                </a:solidFill>
                <a:latin typeface="Open Sans"/>
                <a:ea typeface="Open Sans"/>
                <a:cs typeface="Open Sans"/>
              </a:endParaRPr>
            </a:p>
            <a:p>
              <a:pPr marL="342900" lvl="1" indent="-342900">
                <a:buSzPts val="2200"/>
                <a:buFont typeface="Arial"/>
                <a:buChar char="•"/>
              </a:pPr>
              <a:r>
                <a:rPr lang="en-US" sz="2200">
                  <a:solidFill>
                    <a:srgbClr val="3F3F3F"/>
                  </a:solidFill>
                  <a:latin typeface="Open Sans"/>
                  <a:ea typeface="Open Sans"/>
                  <a:cs typeface="Open Sans"/>
                </a:rPr>
                <a:t>ACL rules can grant or deny permissions to specific IP addresses, protocols, or ports, enhancing network access control.</a:t>
              </a:r>
            </a:p>
          </p:txBody>
        </p:sp>
      </p:grpSp>
      <p:grpSp>
        <p:nvGrpSpPr>
          <p:cNvPr id="1708" name="Google Shape;1708;p67"/>
          <p:cNvGrpSpPr/>
          <p:nvPr/>
        </p:nvGrpSpPr>
        <p:grpSpPr>
          <a:xfrm rot="5400000">
            <a:off x="9124516" y="2371462"/>
            <a:ext cx="7335339" cy="5681363"/>
            <a:chOff x="1800081" y="3482015"/>
            <a:chExt cx="11344351" cy="3142242"/>
          </a:xfrm>
        </p:grpSpPr>
        <p:grpSp>
          <p:nvGrpSpPr>
            <p:cNvPr id="1709" name="Google Shape;1709;p67"/>
            <p:cNvGrpSpPr/>
            <p:nvPr/>
          </p:nvGrpSpPr>
          <p:grpSpPr>
            <a:xfrm>
              <a:off x="1800081" y="3482015"/>
              <a:ext cx="11344350" cy="3142242"/>
              <a:chOff x="450292" y="1284353"/>
              <a:chExt cx="11344350" cy="3636758"/>
            </a:xfrm>
          </p:grpSpPr>
          <p:grpSp>
            <p:nvGrpSpPr>
              <p:cNvPr id="1710" name="Google Shape;1710;p67"/>
              <p:cNvGrpSpPr/>
              <p:nvPr/>
            </p:nvGrpSpPr>
            <p:grpSpPr>
              <a:xfrm>
                <a:off x="450292" y="1284353"/>
                <a:ext cx="11344350" cy="3636758"/>
                <a:chOff x="1022329" y="4382191"/>
                <a:chExt cx="11344350" cy="3745909"/>
              </a:xfrm>
            </p:grpSpPr>
            <p:sp>
              <p:nvSpPr>
                <p:cNvPr id="1711" name="Google Shape;1711;p67"/>
                <p:cNvSpPr/>
                <p:nvPr/>
              </p:nvSpPr>
              <p:spPr>
                <a:xfrm>
                  <a:off x="1022329" y="4382191"/>
                  <a:ext cx="11344350" cy="3745909"/>
                </a:xfrm>
                <a:prstGeom prst="roundRect">
                  <a:avLst>
                    <a:gd name="adj" fmla="val 8753"/>
                  </a:avLst>
                </a:prstGeom>
                <a:solidFill>
                  <a:srgbClr val="E78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12" name="Google Shape;1712;p67"/>
                <p:cNvSpPr txBox="1"/>
                <p:nvPr/>
              </p:nvSpPr>
              <p:spPr>
                <a:xfrm rot="16200000">
                  <a:off x="1424553" y="5435353"/>
                  <a:ext cx="1932172" cy="1721860"/>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Access levels</a:t>
                  </a:r>
                  <a:endParaRPr sz="2200" b="0" i="0" u="none" strike="noStrike" cap="none">
                    <a:solidFill>
                      <a:schemeClr val="lt1"/>
                    </a:solidFill>
                    <a:latin typeface="Open Sans"/>
                    <a:ea typeface="Open Sans"/>
                    <a:cs typeface="Open Sans"/>
                    <a:sym typeface="Open Sans"/>
                  </a:endParaRPr>
                </a:p>
              </p:txBody>
            </p:sp>
          </p:grpSp>
          <p:sp>
            <p:nvSpPr>
              <p:cNvPr id="1713" name="Google Shape;1713;p67"/>
              <p:cNvSpPr/>
              <p:nvPr/>
            </p:nvSpPr>
            <p:spPr>
              <a:xfrm>
                <a:off x="2118091" y="1431725"/>
                <a:ext cx="9345169" cy="3220715"/>
              </a:xfrm>
              <a:prstGeom prst="roundRect">
                <a:avLst>
                  <a:gd name="adj" fmla="val 8118"/>
                </a:avLst>
              </a:prstGeom>
              <a:solidFill>
                <a:schemeClr val="lt1"/>
              </a:solidFill>
              <a:ln w="38100" cap="flat" cmpd="sng">
                <a:solidFill>
                  <a:srgbClr val="D26A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14" name="Google Shape;1714;p67"/>
            <p:cNvSpPr txBox="1"/>
            <p:nvPr/>
          </p:nvSpPr>
          <p:spPr>
            <a:xfrm rot="16200000">
              <a:off x="7172478" y="356499"/>
              <a:ext cx="2782771" cy="9161136"/>
            </a:xfrm>
            <a:prstGeom prst="rect">
              <a:avLst/>
            </a:prstGeom>
            <a:noFill/>
            <a:ln>
              <a:noFill/>
            </a:ln>
          </p:spPr>
          <p:txBody>
            <a:bodyPr spcFirstLastPara="1" wrap="square" lIns="91425" tIns="0" rIns="365750" bIns="457200" anchor="t" anchorCtr="0">
              <a:noAutofit/>
            </a:bodyPr>
            <a:lstStyle/>
            <a:p>
              <a:pPr marL="342900" lvl="1" indent="-342900">
                <a:lnSpc>
                  <a:spcPct val="115000"/>
                </a:lnSpc>
                <a:buSzPts val="2200"/>
                <a:buFont typeface="Arial"/>
                <a:buChar char="•"/>
              </a:pPr>
              <a:r>
                <a:rPr lang="en-US" sz="2200">
                  <a:solidFill>
                    <a:srgbClr val="404040"/>
                  </a:solidFill>
                  <a:latin typeface="Open Sans" pitchFamily="2" charset="0"/>
                  <a:ea typeface="Open Sans"/>
                  <a:cs typeface="Open Sans"/>
                </a:rPr>
                <a:t>Permissions are defined as rights to perform actions on a system. </a:t>
              </a:r>
            </a:p>
            <a:p>
              <a:pPr marL="342900" lvl="1" indent="-342900">
                <a:lnSpc>
                  <a:spcPct val="115000"/>
                </a:lnSpc>
                <a:buSzPts val="2200"/>
                <a:buFont typeface="Arial"/>
                <a:buChar char="•"/>
              </a:pPr>
              <a:endParaRPr lang="en-US" sz="2200">
                <a:solidFill>
                  <a:srgbClr val="404040"/>
                </a:solidFill>
                <a:latin typeface="Open Sans" pitchFamily="2" charset="0"/>
                <a:ea typeface="Open Sans"/>
                <a:cs typeface="Open Sans"/>
              </a:endParaRPr>
            </a:p>
            <a:p>
              <a:pPr marL="342900" lvl="1" indent="-342900">
                <a:lnSpc>
                  <a:spcPct val="115000"/>
                </a:lnSpc>
                <a:buSzPts val="2200"/>
                <a:buFont typeface="Arial"/>
                <a:buChar char="•"/>
              </a:pPr>
              <a:r>
                <a:rPr lang="en-US" sz="2200">
                  <a:solidFill>
                    <a:srgbClr val="404040"/>
                  </a:solidFill>
                  <a:latin typeface="Open Sans" pitchFamily="2" charset="0"/>
                  <a:ea typeface="Open Sans"/>
                  <a:cs typeface="Open Sans"/>
                </a:rPr>
                <a:t>They are typically associated with files, directories, or processes and determine who (or what) can read, write, or execute them.</a:t>
              </a:r>
            </a:p>
            <a:p>
              <a:pPr marL="342900" lvl="1" indent="-342900">
                <a:lnSpc>
                  <a:spcPct val="115000"/>
                </a:lnSpc>
                <a:buSzPts val="2200"/>
                <a:buFont typeface="Arial"/>
                <a:buChar char="•"/>
              </a:pPr>
              <a:endParaRPr lang="en-US" sz="2200">
                <a:solidFill>
                  <a:srgbClr val="404040"/>
                </a:solidFill>
                <a:latin typeface="Open Sans" pitchFamily="2" charset="0"/>
                <a:ea typeface="Open Sans"/>
                <a:cs typeface="Open Sans"/>
              </a:endParaRPr>
            </a:p>
            <a:p>
              <a:pPr marL="342900" lvl="1" indent="-342900">
                <a:lnSpc>
                  <a:spcPct val="115000"/>
                </a:lnSpc>
                <a:buSzPts val="2200"/>
                <a:buFont typeface="Arial"/>
                <a:buChar char="•"/>
              </a:pPr>
              <a:r>
                <a:rPr lang="en-US" sz="2200">
                  <a:solidFill>
                    <a:srgbClr val="404040"/>
                  </a:solidFill>
                  <a:latin typeface="Open Sans" pitchFamily="2" charset="0"/>
                  <a:ea typeface="Open Sans"/>
                  <a:cs typeface="Open Sans"/>
                </a:rPr>
                <a:t>Implementing permissions helps ensure that users and systems interact with only the resources necessary for their roles. </a:t>
              </a:r>
            </a:p>
          </p:txBody>
        </p:sp>
      </p:grpSp>
      <p:pic>
        <p:nvPicPr>
          <p:cNvPr id="3" name="Picture 2">
            <a:extLst>
              <a:ext uri="{FF2B5EF4-FFF2-40B4-BE49-F238E27FC236}">
                <a16:creationId xmlns:a16="http://schemas.microsoft.com/office/drawing/2014/main" id="{15714406-601D-F0C8-7108-DB8710315952}"/>
              </a:ext>
            </a:extLst>
          </p:cNvPr>
          <p:cNvPicPr>
            <a:picLocks noChangeAspect="1"/>
          </p:cNvPicPr>
          <p:nvPr/>
        </p:nvPicPr>
        <p:blipFill>
          <a:blip r:embed="rId3"/>
          <a:stretch>
            <a:fillRect/>
          </a:stretch>
        </p:blipFill>
        <p:spPr>
          <a:xfrm>
            <a:off x="6606273" y="3275981"/>
            <a:ext cx="3300018" cy="3300018"/>
          </a:xfrm>
          <a:prstGeom prst="rect">
            <a:avLst/>
          </a:prstGeom>
        </p:spPr>
      </p:pic>
      <p:sp>
        <p:nvSpPr>
          <p:cNvPr id="4" name="Brandline_LVC">
            <a:extLst>
              <a:ext uri="{FF2B5EF4-FFF2-40B4-BE49-F238E27FC236}">
                <a16:creationId xmlns:a16="http://schemas.microsoft.com/office/drawing/2014/main" id="{D2969A92-3B4F-1EEE-0EDE-8E7ACFE10CEE}"/>
              </a:ext>
            </a:extLst>
          </p:cNvPr>
          <p:cNvSpPr/>
          <p:nvPr/>
        </p:nvSpPr>
        <p:spPr>
          <a:xfrm>
            <a:off x="4330700" y="778448"/>
            <a:ext cx="7612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193880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Application Allowlist</a:t>
            </a:r>
            <a:endParaRPr>
              <a:latin typeface="Open Sans"/>
              <a:ea typeface="Open Sans"/>
              <a:cs typeface="Open Sans"/>
              <a:sym typeface="Open Sans"/>
            </a:endParaRPr>
          </a:p>
        </p:txBody>
      </p:sp>
      <p:sp>
        <p:nvSpPr>
          <p:cNvPr id="582" name="Google Shape;582;ge961dd843d_0_334"/>
          <p:cNvSpPr/>
          <p:nvPr/>
        </p:nvSpPr>
        <p:spPr>
          <a:xfrm>
            <a:off x="1492251" y="3124272"/>
            <a:ext cx="8178800" cy="2895456"/>
          </a:xfrm>
          <a:prstGeom prst="roundRect">
            <a:avLst>
              <a:gd name="adj" fmla="val 1042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buFont typeface="Arial" panose="020B0604020202020204" pitchFamily="34" charset="0"/>
              <a:buChar char="•"/>
            </a:pPr>
            <a:r>
              <a:rPr lang="en-US" sz="2200">
                <a:solidFill>
                  <a:srgbClr val="3F3F3F"/>
                </a:solidFill>
                <a:latin typeface="Open Sans"/>
                <a:ea typeface="Open Sans"/>
                <a:cs typeface="Open Sans"/>
              </a:rPr>
              <a:t>It is a security measure used to restrict what software can run on a device or network. </a:t>
            </a:r>
          </a:p>
          <a:p>
            <a:pPr marL="342900" indent="-342900">
              <a:buFont typeface="Arial" panose="020B0604020202020204" pitchFamily="34" charset="0"/>
              <a:buChar char="•"/>
            </a:pPr>
            <a:endParaRPr lang="en-US" sz="2200">
              <a:solidFill>
                <a:srgbClr val="3F3F3F"/>
              </a:solidFill>
              <a:latin typeface="Open Sans"/>
              <a:ea typeface="Open Sans"/>
              <a:cs typeface="Open Sans"/>
            </a:endParaRPr>
          </a:p>
          <a:p>
            <a:pPr marL="342900" indent="-342900">
              <a:buFont typeface="Arial" panose="020B0604020202020204" pitchFamily="34" charset="0"/>
              <a:buChar char="•"/>
            </a:pPr>
            <a:r>
              <a:rPr lang="en-US" sz="2200">
                <a:solidFill>
                  <a:srgbClr val="3F3F3F"/>
                </a:solidFill>
                <a:latin typeface="Open Sans"/>
                <a:ea typeface="Open Sans"/>
                <a:cs typeface="Open Sans"/>
              </a:rPr>
              <a:t>It allows only authorized applications to execute, blocking any not on the list.</a:t>
            </a:r>
          </a:p>
        </p:txBody>
      </p:sp>
      <p:pic>
        <p:nvPicPr>
          <p:cNvPr id="3" name="Picture 2">
            <a:extLst>
              <a:ext uri="{FF2B5EF4-FFF2-40B4-BE49-F238E27FC236}">
                <a16:creationId xmlns:a16="http://schemas.microsoft.com/office/drawing/2014/main" id="{876CDB92-C528-18FE-F1A3-F96AC40FBFE9}"/>
              </a:ext>
            </a:extLst>
          </p:cNvPr>
          <p:cNvPicPr>
            <a:picLocks noChangeAspect="1"/>
          </p:cNvPicPr>
          <p:nvPr/>
        </p:nvPicPr>
        <p:blipFill>
          <a:blip r:embed="rId3"/>
          <a:stretch>
            <a:fillRect/>
          </a:stretch>
        </p:blipFill>
        <p:spPr>
          <a:xfrm>
            <a:off x="10524014" y="2628936"/>
            <a:ext cx="3886128" cy="3886128"/>
          </a:xfrm>
          <a:prstGeom prst="rect">
            <a:avLst/>
          </a:prstGeom>
        </p:spPr>
      </p:pic>
      <p:sp>
        <p:nvSpPr>
          <p:cNvPr id="4" name="Brandline_LVC">
            <a:extLst>
              <a:ext uri="{FF2B5EF4-FFF2-40B4-BE49-F238E27FC236}">
                <a16:creationId xmlns:a16="http://schemas.microsoft.com/office/drawing/2014/main" id="{8EC6E155-6905-2953-4E05-70126F7B834A}"/>
              </a:ext>
            </a:extLst>
          </p:cNvPr>
          <p:cNvSpPr/>
          <p:nvPr/>
        </p:nvSpPr>
        <p:spPr>
          <a:xfrm>
            <a:off x="5727700" y="816352"/>
            <a:ext cx="4796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49A176B-DA7C-8BB7-9903-670E9417BD9C}"/>
              </a:ext>
            </a:extLst>
          </p:cNvPr>
          <p:cNvSpPr txBox="1"/>
          <p:nvPr/>
        </p:nvSpPr>
        <p:spPr>
          <a:xfrm>
            <a:off x="2959836" y="7476367"/>
            <a:ext cx="10336329"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Application allowlisting is also known as application control or whitelisting.</a:t>
            </a:r>
            <a:endParaRPr lang="en-IN" sz="2200">
              <a:solidFill>
                <a:srgbClr val="404040"/>
              </a:solidFill>
              <a:latin typeface="Open Sans" pitchFamily="2" charset="0"/>
            </a:endParaRPr>
          </a:p>
        </p:txBody>
      </p:sp>
    </p:spTree>
    <p:extLst>
      <p:ext uri="{BB962C8B-B14F-4D97-AF65-F5344CB8AC3E}">
        <p14:creationId xmlns:p14="http://schemas.microsoft.com/office/powerpoint/2010/main" val="427928992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1FB1-08AC-43C6-467D-7D0491C8381C}"/>
              </a:ext>
            </a:extLst>
          </p:cNvPr>
          <p:cNvSpPr>
            <a:spLocks noGrp="1"/>
          </p:cNvSpPr>
          <p:nvPr>
            <p:ph type="title"/>
          </p:nvPr>
        </p:nvSpPr>
        <p:spPr/>
        <p:txBody>
          <a:bodyPr/>
          <a:lstStyle/>
          <a:p>
            <a:r>
              <a:rPr lang="en-US"/>
              <a:t>Application Allowlist</a:t>
            </a:r>
          </a:p>
        </p:txBody>
      </p:sp>
      <p:graphicFrame>
        <p:nvGraphicFramePr>
          <p:cNvPr id="4" name="Diagram 3">
            <a:extLst>
              <a:ext uri="{FF2B5EF4-FFF2-40B4-BE49-F238E27FC236}">
                <a16:creationId xmlns:a16="http://schemas.microsoft.com/office/drawing/2014/main" id="{80BA03F7-05C1-F285-1A97-F06D053E8D47}"/>
              </a:ext>
            </a:extLst>
          </p:cNvPr>
          <p:cNvGraphicFramePr/>
          <p:nvPr>
            <p:extLst>
              <p:ext uri="{D42A27DB-BD31-4B8C-83A1-F6EECF244321}">
                <p14:modId xmlns:p14="http://schemas.microsoft.com/office/powerpoint/2010/main" val="532921490"/>
              </p:ext>
            </p:extLst>
          </p:nvPr>
        </p:nvGraphicFramePr>
        <p:xfrm>
          <a:off x="1902091" y="1808290"/>
          <a:ext cx="12451817" cy="6619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Brandline_LVC">
            <a:extLst>
              <a:ext uri="{FF2B5EF4-FFF2-40B4-BE49-F238E27FC236}">
                <a16:creationId xmlns:a16="http://schemas.microsoft.com/office/drawing/2014/main" id="{76DD42E6-BC8C-699E-F4D3-E830259459C6}"/>
              </a:ext>
            </a:extLst>
          </p:cNvPr>
          <p:cNvSpPr/>
          <p:nvPr/>
        </p:nvSpPr>
        <p:spPr>
          <a:xfrm>
            <a:off x="5727700" y="816324"/>
            <a:ext cx="4796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B43932D-CF48-0565-CD0D-7E1A2BE67732}"/>
              </a:ext>
            </a:extLst>
          </p:cNvPr>
          <p:cNvSpPr txBox="1"/>
          <p:nvPr/>
        </p:nvSpPr>
        <p:spPr>
          <a:xfrm>
            <a:off x="2100819" y="1209675"/>
            <a:ext cx="12054363"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The process of creating, maintaining, and updating an application allowlist is as follows:</a:t>
            </a:r>
            <a:endParaRPr lang="en-IN" sz="2200">
              <a:solidFill>
                <a:srgbClr val="404040"/>
              </a:solidFill>
              <a:latin typeface="Open Sans" pitchFamily="2" charset="0"/>
            </a:endParaRPr>
          </a:p>
        </p:txBody>
      </p:sp>
    </p:spTree>
    <p:extLst>
      <p:ext uri="{BB962C8B-B14F-4D97-AF65-F5344CB8AC3E}">
        <p14:creationId xmlns:p14="http://schemas.microsoft.com/office/powerpoint/2010/main" val="29840544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C0C3596-6CB0-0BDC-6E89-E6CF5D12ACA1}"/>
              </a:ext>
            </a:extLst>
          </p:cNvPr>
          <p:cNvSpPr/>
          <p:nvPr/>
        </p:nvSpPr>
        <p:spPr>
          <a:xfrm>
            <a:off x="6562165" y="2528047"/>
            <a:ext cx="8516470" cy="4536141"/>
          </a:xfrm>
          <a:prstGeom prst="roundRect">
            <a:avLst>
              <a:gd name="adj" fmla="val 3228"/>
            </a:avLst>
          </a:prstGeom>
          <a:solidFill>
            <a:schemeClr val="accent1">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9" name="Google Shape;469;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Allowlist Attribute</a:t>
            </a:r>
            <a:endParaRPr/>
          </a:p>
        </p:txBody>
      </p:sp>
      <p:pic>
        <p:nvPicPr>
          <p:cNvPr id="470" name="Google Shape;470;p60"/>
          <p:cNvPicPr preferRelativeResize="0"/>
          <p:nvPr/>
        </p:nvPicPr>
        <p:blipFill rotWithShape="1">
          <a:blip r:embed="rId3">
            <a:alphaModFix/>
          </a:blip>
          <a:srcRect/>
          <a:stretch/>
        </p:blipFill>
        <p:spPr>
          <a:xfrm>
            <a:off x="5521960" y="760639"/>
            <a:ext cx="5212080" cy="365760"/>
          </a:xfrm>
          <a:prstGeom prst="rect">
            <a:avLst/>
          </a:prstGeom>
          <a:noFill/>
          <a:ln>
            <a:noFill/>
          </a:ln>
        </p:spPr>
      </p:pic>
      <p:sp>
        <p:nvSpPr>
          <p:cNvPr id="481" name="Google Shape;481;p60"/>
          <p:cNvSpPr txBox="1"/>
          <p:nvPr/>
        </p:nvSpPr>
        <p:spPr>
          <a:xfrm>
            <a:off x="6793124" y="3232034"/>
            <a:ext cx="7881832" cy="3206991"/>
          </a:xfrm>
          <a:prstGeom prst="rect">
            <a:avLst/>
          </a:prstGeom>
          <a:noFill/>
          <a:ln>
            <a:noFill/>
          </a:ln>
        </p:spPr>
        <p:txBody>
          <a:bodyPr spcFirstLastPara="1" wrap="square" lIns="91425" tIns="45700" rIns="91425" bIns="45700" anchor="t" anchorCtr="0">
            <a:spAutoFit/>
          </a:bodyPr>
          <a:lstStyle/>
          <a:p>
            <a:pPr marL="342900" indent="-342900">
              <a:lnSpc>
                <a:spcPct val="115000"/>
              </a:lnSpc>
              <a:buSzPts val="2200"/>
              <a:buFont typeface="Arial" panose="020B0604020202020204" pitchFamily="34" charset="0"/>
              <a:buChar char="•"/>
            </a:pPr>
            <a:r>
              <a:rPr lang="en-US" sz="2200" b="1">
                <a:solidFill>
                  <a:srgbClr val="404040"/>
                </a:solidFill>
                <a:latin typeface="Open Sans" pitchFamily="2" charset="0"/>
                <a:ea typeface="Open Sans"/>
                <a:cs typeface="Open Sans"/>
              </a:rPr>
              <a:t>Security</a:t>
            </a:r>
            <a:r>
              <a:rPr lang="en-US" sz="2200">
                <a:solidFill>
                  <a:srgbClr val="404040"/>
                </a:solidFill>
                <a:latin typeface="Open Sans" pitchFamily="2" charset="0"/>
                <a:ea typeface="Open Sans"/>
                <a:cs typeface="Open Sans"/>
              </a:rPr>
              <a:t>: Allows only trusted applications to run, preventing malware and other malicious software</a:t>
            </a:r>
          </a:p>
          <a:p>
            <a:pPr>
              <a:lnSpc>
                <a:spcPct val="115000"/>
              </a:lnSpc>
              <a:buSzPts val="2200"/>
            </a:pPr>
            <a:endParaRPr lang="en-US" sz="2200">
              <a:solidFill>
                <a:srgbClr val="404040"/>
              </a:solidFill>
              <a:latin typeface="Open Sans" pitchFamily="2" charset="0"/>
              <a:ea typeface="Open Sans"/>
              <a:cs typeface="Open Sans"/>
            </a:endParaRPr>
          </a:p>
          <a:p>
            <a:pPr marL="342900" indent="-342900">
              <a:lnSpc>
                <a:spcPct val="115000"/>
              </a:lnSpc>
              <a:buSzPts val="2200"/>
              <a:buFont typeface="Arial" panose="020B0604020202020204" pitchFamily="34" charset="0"/>
              <a:buChar char="•"/>
            </a:pPr>
            <a:r>
              <a:rPr lang="en-US" sz="2200" b="1">
                <a:solidFill>
                  <a:srgbClr val="404040"/>
                </a:solidFill>
                <a:latin typeface="Open Sans" pitchFamily="2" charset="0"/>
                <a:ea typeface="Open Sans"/>
                <a:cs typeface="Open Sans"/>
              </a:rPr>
              <a:t>Improved management</a:t>
            </a:r>
            <a:r>
              <a:rPr lang="en-US" sz="2200">
                <a:solidFill>
                  <a:srgbClr val="404040"/>
                </a:solidFill>
                <a:latin typeface="Open Sans" pitchFamily="2" charset="0"/>
                <a:ea typeface="Open Sans"/>
                <a:cs typeface="Open Sans"/>
              </a:rPr>
              <a:t>: Ensures only necessary software is installed and running, improving IT oversight</a:t>
            </a:r>
          </a:p>
          <a:p>
            <a:pPr>
              <a:lnSpc>
                <a:spcPct val="115000"/>
              </a:lnSpc>
              <a:buSzPts val="2200"/>
            </a:pPr>
            <a:endParaRPr lang="en-US" sz="2200">
              <a:solidFill>
                <a:srgbClr val="404040"/>
              </a:solidFill>
              <a:latin typeface="Open Sans" pitchFamily="2" charset="0"/>
              <a:ea typeface="Open Sans"/>
              <a:cs typeface="Open Sans"/>
            </a:endParaRPr>
          </a:p>
          <a:p>
            <a:pPr marL="342900" indent="-342900">
              <a:lnSpc>
                <a:spcPct val="115000"/>
              </a:lnSpc>
              <a:buSzPts val="2200"/>
              <a:buFont typeface="Arial" panose="020B0604020202020204" pitchFamily="34" charset="0"/>
              <a:buChar char="•"/>
            </a:pPr>
            <a:r>
              <a:rPr lang="en-US" sz="2200" b="1">
                <a:solidFill>
                  <a:srgbClr val="404040"/>
                </a:solidFill>
                <a:latin typeface="Open Sans" pitchFamily="2" charset="0"/>
                <a:ea typeface="Open Sans"/>
                <a:cs typeface="Open Sans"/>
              </a:rPr>
              <a:t>Implementation</a:t>
            </a:r>
            <a:r>
              <a:rPr lang="en-US" sz="2200">
                <a:solidFill>
                  <a:srgbClr val="404040"/>
                </a:solidFill>
                <a:latin typeface="Open Sans" pitchFamily="2" charset="0"/>
                <a:ea typeface="Open Sans"/>
                <a:cs typeface="Open Sans"/>
              </a:rPr>
              <a:t>: Utilizes security software or operating system settings to enforce application allowlisting</a:t>
            </a:r>
          </a:p>
        </p:txBody>
      </p:sp>
      <p:pic>
        <p:nvPicPr>
          <p:cNvPr id="5" name="Picture 4">
            <a:extLst>
              <a:ext uri="{FF2B5EF4-FFF2-40B4-BE49-F238E27FC236}">
                <a16:creationId xmlns:a16="http://schemas.microsoft.com/office/drawing/2014/main" id="{DBF4DC0F-CE11-DAC8-61AB-1E459AF811C5}"/>
              </a:ext>
            </a:extLst>
          </p:cNvPr>
          <p:cNvPicPr>
            <a:picLocks noChangeAspect="1"/>
          </p:cNvPicPr>
          <p:nvPr/>
        </p:nvPicPr>
        <p:blipFill>
          <a:blip r:embed="rId4"/>
          <a:stretch>
            <a:fillRect/>
          </a:stretch>
        </p:blipFill>
        <p:spPr>
          <a:xfrm>
            <a:off x="2222929" y="3170357"/>
            <a:ext cx="3154680" cy="3154680"/>
          </a:xfrm>
          <a:prstGeom prst="rect">
            <a:avLst/>
          </a:prstGeom>
        </p:spPr>
      </p:pic>
    </p:spTree>
    <p:extLst>
      <p:ext uri="{BB962C8B-B14F-4D97-AF65-F5344CB8AC3E}">
        <p14:creationId xmlns:p14="http://schemas.microsoft.com/office/powerpoint/2010/main" val="345483569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47050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Application Blacklist</a:t>
            </a:r>
            <a:br>
              <a:rPr lang="en-US"/>
            </a:br>
            <a:endParaRPr>
              <a:latin typeface="Open Sans"/>
              <a:ea typeface="Open Sans"/>
              <a:cs typeface="Open Sans"/>
              <a:sym typeface="Open Sans"/>
            </a:endParaRPr>
          </a:p>
        </p:txBody>
      </p:sp>
      <p:sp>
        <p:nvSpPr>
          <p:cNvPr id="582" name="Google Shape;582;ge961dd843d_0_334"/>
          <p:cNvSpPr/>
          <p:nvPr/>
        </p:nvSpPr>
        <p:spPr>
          <a:xfrm>
            <a:off x="1252221" y="2633314"/>
            <a:ext cx="7988032" cy="3664013"/>
          </a:xfrm>
          <a:prstGeom prst="roundRect">
            <a:avLst>
              <a:gd name="adj" fmla="val 581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endParaRPr lang="en-US" sz="2400">
              <a:solidFill>
                <a:srgbClr val="3F3F3F"/>
              </a:solidFill>
              <a:latin typeface="Open Sans"/>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It is a list of software programs that are prohibited from running on a computer system or network. </a:t>
            </a:r>
          </a:p>
          <a:p>
            <a:pPr marL="342900" indent="-342900">
              <a:lnSpc>
                <a:spcPct val="115000"/>
              </a:lnSpc>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It is a cybersecurity measure to block potentially harmful or unwanted applications.</a:t>
            </a:r>
          </a:p>
        </p:txBody>
      </p:sp>
      <p:pic>
        <p:nvPicPr>
          <p:cNvPr id="3" name="Picture 2">
            <a:extLst>
              <a:ext uri="{FF2B5EF4-FFF2-40B4-BE49-F238E27FC236}">
                <a16:creationId xmlns:a16="http://schemas.microsoft.com/office/drawing/2014/main" id="{51103C88-221E-8AB9-8DE4-00FCDA5A3D87}"/>
              </a:ext>
            </a:extLst>
          </p:cNvPr>
          <p:cNvPicPr>
            <a:picLocks noChangeAspect="1"/>
          </p:cNvPicPr>
          <p:nvPr/>
        </p:nvPicPr>
        <p:blipFill>
          <a:blip r:embed="rId3"/>
          <a:stretch>
            <a:fillRect/>
          </a:stretch>
        </p:blipFill>
        <p:spPr>
          <a:xfrm>
            <a:off x="10931893" y="2794936"/>
            <a:ext cx="3554128" cy="3554128"/>
          </a:xfrm>
          <a:prstGeom prst="rect">
            <a:avLst/>
          </a:prstGeom>
        </p:spPr>
      </p:pic>
      <p:sp>
        <p:nvSpPr>
          <p:cNvPr id="4" name="Brandline_LVC">
            <a:extLst>
              <a:ext uri="{FF2B5EF4-FFF2-40B4-BE49-F238E27FC236}">
                <a16:creationId xmlns:a16="http://schemas.microsoft.com/office/drawing/2014/main" id="{AD1854DC-4BA5-0F43-AE02-3E40B3DBC6E0}"/>
              </a:ext>
            </a:extLst>
          </p:cNvPr>
          <p:cNvSpPr/>
          <p:nvPr/>
        </p:nvSpPr>
        <p:spPr>
          <a:xfrm>
            <a:off x="5689600" y="864958"/>
            <a:ext cx="48914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248248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Blacklist Attribute</a:t>
            </a:r>
            <a:endParaRPr/>
          </a:p>
        </p:txBody>
      </p:sp>
      <p:pic>
        <p:nvPicPr>
          <p:cNvPr id="470" name="Google Shape;470;p60"/>
          <p:cNvPicPr preferRelativeResize="0"/>
          <p:nvPr/>
        </p:nvPicPr>
        <p:blipFill rotWithShape="1">
          <a:blip r:embed="rId3">
            <a:alphaModFix/>
          </a:blip>
          <a:srcRect/>
          <a:stretch/>
        </p:blipFill>
        <p:spPr>
          <a:xfrm>
            <a:off x="5521960" y="760639"/>
            <a:ext cx="5212080" cy="365760"/>
          </a:xfrm>
          <a:prstGeom prst="rect">
            <a:avLst/>
          </a:prstGeom>
          <a:noFill/>
          <a:ln>
            <a:noFill/>
          </a:ln>
        </p:spPr>
      </p:pic>
      <p:pic>
        <p:nvPicPr>
          <p:cNvPr id="3" name="Picture 2">
            <a:extLst>
              <a:ext uri="{FF2B5EF4-FFF2-40B4-BE49-F238E27FC236}">
                <a16:creationId xmlns:a16="http://schemas.microsoft.com/office/drawing/2014/main" id="{B8C54C6C-E389-A338-2A9E-0D51B930B19E}"/>
              </a:ext>
            </a:extLst>
          </p:cNvPr>
          <p:cNvPicPr>
            <a:picLocks noChangeAspect="1"/>
          </p:cNvPicPr>
          <p:nvPr/>
        </p:nvPicPr>
        <p:blipFill>
          <a:blip r:embed="rId4"/>
          <a:stretch>
            <a:fillRect/>
          </a:stretch>
        </p:blipFill>
        <p:spPr>
          <a:xfrm>
            <a:off x="1507912" y="3319528"/>
            <a:ext cx="3646684" cy="3646684"/>
          </a:xfrm>
          <a:prstGeom prst="rect">
            <a:avLst/>
          </a:prstGeom>
        </p:spPr>
      </p:pic>
      <p:sp>
        <p:nvSpPr>
          <p:cNvPr id="2" name="Rectangle: Rounded Corners 1">
            <a:extLst>
              <a:ext uri="{FF2B5EF4-FFF2-40B4-BE49-F238E27FC236}">
                <a16:creationId xmlns:a16="http://schemas.microsoft.com/office/drawing/2014/main" id="{9103F99F-EB2B-59F7-DFC4-23FAE273B0F0}"/>
              </a:ext>
            </a:extLst>
          </p:cNvPr>
          <p:cNvSpPr/>
          <p:nvPr/>
        </p:nvSpPr>
        <p:spPr>
          <a:xfrm>
            <a:off x="7050505" y="2964815"/>
            <a:ext cx="8061158" cy="4377065"/>
          </a:xfrm>
          <a:prstGeom prst="roundRect">
            <a:avLst>
              <a:gd name="adj" fmla="val 5180"/>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1" name="Google Shape;481;p60"/>
          <p:cNvSpPr txBox="1"/>
          <p:nvPr/>
        </p:nvSpPr>
        <p:spPr>
          <a:xfrm>
            <a:off x="7406274" y="3581291"/>
            <a:ext cx="7417801" cy="3565744"/>
          </a:xfrm>
          <a:prstGeom prst="rect">
            <a:avLst/>
          </a:prstGeom>
          <a:noFill/>
          <a:ln>
            <a:noFill/>
          </a:ln>
        </p:spPr>
        <p:txBody>
          <a:bodyPr spcFirstLastPara="1" wrap="square" lIns="91425" tIns="45700" rIns="91425" bIns="45700" anchor="t" anchorCtr="0">
            <a:spAutoFit/>
          </a:bodyPr>
          <a:lstStyle/>
          <a:p>
            <a:pPr marL="342900" indent="-342900">
              <a:lnSpc>
                <a:spcPct val="114000"/>
              </a:lnSpc>
              <a:buSzPts val="2200"/>
              <a:buFont typeface="Arial" panose="020B0604020202020204" pitchFamily="34" charset="0"/>
              <a:buChar char="•"/>
            </a:pPr>
            <a:r>
              <a:rPr lang="en-US" sz="2200" b="1">
                <a:solidFill>
                  <a:srgbClr val="3F3F3F"/>
                </a:solidFill>
                <a:latin typeface="Open Sans"/>
                <a:ea typeface="Open Sans"/>
                <a:cs typeface="Open Sans"/>
              </a:rPr>
              <a:t>Security focus</a:t>
            </a:r>
            <a:r>
              <a:rPr lang="en-US" sz="2200">
                <a:solidFill>
                  <a:srgbClr val="3F3F3F"/>
                </a:solidFill>
                <a:latin typeface="Open Sans"/>
                <a:ea typeface="Open Sans"/>
                <a:cs typeface="Open Sans"/>
              </a:rPr>
              <a:t>: Block known malware, including viruses, worms, and ransomware</a:t>
            </a:r>
          </a:p>
          <a:p>
            <a:pPr>
              <a:lnSpc>
                <a:spcPct val="114000"/>
              </a:lnSpc>
              <a:buSzPts val="2200"/>
            </a:pPr>
            <a:endParaRPr lang="en-US" sz="2200">
              <a:solidFill>
                <a:srgbClr val="3F3F3F"/>
              </a:solidFill>
              <a:latin typeface="Open Sans"/>
              <a:ea typeface="Open Sans"/>
              <a:cs typeface="Open Sans"/>
            </a:endParaRPr>
          </a:p>
          <a:p>
            <a:pPr marL="342900" indent="-342900">
              <a:lnSpc>
                <a:spcPct val="114000"/>
              </a:lnSpc>
              <a:buSzPts val="2200"/>
              <a:buFont typeface="Arial" panose="020B0604020202020204" pitchFamily="34" charset="0"/>
              <a:buChar char="•"/>
            </a:pPr>
            <a:r>
              <a:rPr lang="en-US" sz="2200" b="1">
                <a:solidFill>
                  <a:srgbClr val="3F3F3F"/>
                </a:solidFill>
                <a:latin typeface="Open Sans"/>
                <a:ea typeface="Open Sans"/>
                <a:cs typeface="Open Sans"/>
              </a:rPr>
              <a:t>Productivity boost</a:t>
            </a:r>
            <a:r>
              <a:rPr lang="en-US" sz="2200">
                <a:solidFill>
                  <a:srgbClr val="3F3F3F"/>
                </a:solidFill>
                <a:latin typeface="Open Sans"/>
                <a:ea typeface="Open Sans"/>
                <a:cs typeface="Open Sans"/>
              </a:rPr>
              <a:t>: Improve user productivity by limiting access to non-work-related programs</a:t>
            </a:r>
          </a:p>
          <a:p>
            <a:pPr>
              <a:lnSpc>
                <a:spcPct val="114000"/>
              </a:lnSpc>
              <a:buSzPts val="2200"/>
            </a:pPr>
            <a:endParaRPr lang="en-US" sz="2200">
              <a:solidFill>
                <a:srgbClr val="3F3F3F"/>
              </a:solidFill>
              <a:latin typeface="Open Sans"/>
              <a:ea typeface="Open Sans"/>
              <a:cs typeface="Open Sans"/>
            </a:endParaRPr>
          </a:p>
          <a:p>
            <a:pPr marL="342900" indent="-342900">
              <a:lnSpc>
                <a:spcPct val="114000"/>
              </a:lnSpc>
              <a:buSzPts val="2200"/>
              <a:buFont typeface="Arial" panose="020B0604020202020204" pitchFamily="34" charset="0"/>
              <a:buChar char="•"/>
            </a:pPr>
            <a:r>
              <a:rPr lang="en-US" sz="2200" b="1">
                <a:solidFill>
                  <a:srgbClr val="3F3F3F"/>
                </a:solidFill>
                <a:latin typeface="Open Sans"/>
                <a:ea typeface="Open Sans"/>
                <a:cs typeface="Open Sans"/>
              </a:rPr>
              <a:t>Management control</a:t>
            </a:r>
            <a:r>
              <a:rPr lang="en-US" sz="2200">
                <a:solidFill>
                  <a:srgbClr val="3F3F3F"/>
                </a:solidFill>
                <a:latin typeface="Open Sans"/>
                <a:ea typeface="Open Sans"/>
                <a:cs typeface="Open Sans"/>
              </a:rPr>
              <a:t>: Ensure compliance with security policies and software licenses</a:t>
            </a:r>
          </a:p>
          <a:p>
            <a:pPr marL="342900" indent="-342900">
              <a:lnSpc>
                <a:spcPct val="114000"/>
              </a:lnSpc>
              <a:buSzPts val="2200"/>
              <a:buFont typeface="Arial" panose="020B0604020202020204" pitchFamily="34" charset="0"/>
              <a:buChar char="•"/>
            </a:pPr>
            <a:endParaRPr lang="en-IN" sz="2200">
              <a:solidFill>
                <a:srgbClr val="3F3F3F"/>
              </a:solidFill>
              <a:latin typeface="Open Sans"/>
              <a:ea typeface="Open Sans"/>
              <a:cs typeface="Open Sans"/>
            </a:endParaRPr>
          </a:p>
        </p:txBody>
      </p:sp>
    </p:spTree>
    <p:extLst>
      <p:ext uri="{BB962C8B-B14F-4D97-AF65-F5344CB8AC3E}">
        <p14:creationId xmlns:p14="http://schemas.microsoft.com/office/powerpoint/2010/main" val="21555114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Sandboxing</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1661294" y="3469207"/>
            <a:ext cx="7632699" cy="3514368"/>
          </a:xfrm>
          <a:prstGeom prst="roundRect">
            <a:avLst>
              <a:gd name="adj" fmla="val 574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0">
              <a:lnSpc>
                <a:spcPct val="114000"/>
              </a:lnSpc>
              <a:buSzPts val="2000"/>
            </a:pPr>
            <a:endParaRPr lang="en-US" sz="2200">
              <a:solidFill>
                <a:srgbClr val="3F3F3F"/>
              </a:solidFill>
              <a:latin typeface="Open Sans"/>
              <a:ea typeface="Open Sans"/>
              <a:cs typeface="Open Sans"/>
              <a:sym typeface="Open Sans"/>
            </a:endParaRP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It provides effective protection against zero-day attacks and advanced threats.</a:t>
            </a:r>
          </a:p>
          <a:p>
            <a:pPr marL="342900" lvl="0" indent="-342900">
              <a:lnSpc>
                <a:spcPct val="114000"/>
              </a:lnSpc>
              <a:buSzPts val="20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342900" lvl="0" indent="-342900">
              <a:lnSpc>
                <a:spcPct val="114000"/>
              </a:lnSpc>
              <a:buSzPts val="2000"/>
              <a:buFont typeface="Arial" panose="020B0604020202020204" pitchFamily="34" charset="0"/>
              <a:buChar char="•"/>
            </a:pPr>
            <a:r>
              <a:rPr lang="en-US" sz="2200">
                <a:solidFill>
                  <a:srgbClr val="3F3F3F"/>
                </a:solidFill>
                <a:latin typeface="Open Sans"/>
                <a:ea typeface="Open Sans"/>
                <a:cs typeface="Open Sans"/>
                <a:sym typeface="Open Sans"/>
              </a:rPr>
              <a:t>Suspicious email attachments are sent to a virtual sandbox for deep analysis of malicious activity.</a:t>
            </a:r>
            <a:endParaRPr lang="en-US" sz="2200">
              <a:solidFill>
                <a:srgbClr val="3F3F3F"/>
              </a:solidFill>
              <a:latin typeface="Open Sans"/>
              <a:ea typeface="Open Sans"/>
              <a:cs typeface="Open Sans"/>
            </a:endParaRPr>
          </a:p>
        </p:txBody>
      </p:sp>
      <p:grpSp>
        <p:nvGrpSpPr>
          <p:cNvPr id="2" name="Group 1">
            <a:extLst>
              <a:ext uri="{FF2B5EF4-FFF2-40B4-BE49-F238E27FC236}">
                <a16:creationId xmlns:a16="http://schemas.microsoft.com/office/drawing/2014/main" id="{702FD898-2501-9BA5-8B28-DE42C387CA3B}"/>
              </a:ext>
            </a:extLst>
          </p:cNvPr>
          <p:cNvGrpSpPr/>
          <p:nvPr/>
        </p:nvGrpSpPr>
        <p:grpSpPr>
          <a:xfrm>
            <a:off x="9964738" y="3263985"/>
            <a:ext cx="4876800" cy="4876800"/>
            <a:chOff x="10879172" y="3870960"/>
            <a:chExt cx="4876800" cy="4876800"/>
          </a:xfrm>
        </p:grpSpPr>
        <p:pic>
          <p:nvPicPr>
            <p:cNvPr id="6" name="Picture 5">
              <a:extLst>
                <a:ext uri="{FF2B5EF4-FFF2-40B4-BE49-F238E27FC236}">
                  <a16:creationId xmlns:a16="http://schemas.microsoft.com/office/drawing/2014/main" id="{4AD7A559-38FA-476D-6F09-C3254427935B}"/>
                </a:ext>
              </a:extLst>
            </p:cNvPr>
            <p:cNvPicPr>
              <a:picLocks noChangeAspect="1"/>
            </p:cNvPicPr>
            <p:nvPr/>
          </p:nvPicPr>
          <p:blipFill>
            <a:blip r:embed="rId4"/>
            <a:stretch>
              <a:fillRect/>
            </a:stretch>
          </p:blipFill>
          <p:spPr>
            <a:xfrm rot="20794972">
              <a:off x="10879172" y="3870960"/>
              <a:ext cx="4876800" cy="4876800"/>
            </a:xfrm>
            <a:prstGeom prst="rect">
              <a:avLst/>
            </a:prstGeom>
          </p:spPr>
        </p:pic>
        <p:pic>
          <p:nvPicPr>
            <p:cNvPr id="3" name="Picture 2">
              <a:extLst>
                <a:ext uri="{FF2B5EF4-FFF2-40B4-BE49-F238E27FC236}">
                  <a16:creationId xmlns:a16="http://schemas.microsoft.com/office/drawing/2014/main" id="{8BD84AE7-13DC-33FB-A418-738F507C233E}"/>
                </a:ext>
              </a:extLst>
            </p:cNvPr>
            <p:cNvPicPr>
              <a:picLocks noChangeAspect="1"/>
            </p:cNvPicPr>
            <p:nvPr/>
          </p:nvPicPr>
          <p:blipFill>
            <a:blip r:embed="rId5"/>
            <a:stretch>
              <a:fillRect/>
            </a:stretch>
          </p:blipFill>
          <p:spPr>
            <a:xfrm>
              <a:off x="11823931" y="3930734"/>
              <a:ext cx="2987282" cy="2987282"/>
            </a:xfrm>
            <a:prstGeom prst="rect">
              <a:avLst/>
            </a:prstGeom>
          </p:spPr>
        </p:pic>
      </p:grpSp>
      <p:sp>
        <p:nvSpPr>
          <p:cNvPr id="4" name="TextBox 3">
            <a:extLst>
              <a:ext uri="{FF2B5EF4-FFF2-40B4-BE49-F238E27FC236}">
                <a16:creationId xmlns:a16="http://schemas.microsoft.com/office/drawing/2014/main" id="{7561CCA6-C637-9209-ADF0-3072DBA12432}"/>
              </a:ext>
            </a:extLst>
          </p:cNvPr>
          <p:cNvSpPr txBox="1"/>
          <p:nvPr/>
        </p:nvSpPr>
        <p:spPr>
          <a:xfrm>
            <a:off x="2990608" y="1331913"/>
            <a:ext cx="9428124"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sym typeface="Open Sans"/>
              </a:rPr>
              <a:t>It is a technique used to safely evaluate the threat in an isolated test environment (sandbox).</a:t>
            </a:r>
          </a:p>
        </p:txBody>
      </p:sp>
    </p:spTree>
    <p:extLst>
      <p:ext uri="{BB962C8B-B14F-4D97-AF65-F5344CB8AC3E}">
        <p14:creationId xmlns:p14="http://schemas.microsoft.com/office/powerpoint/2010/main" val="36214546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dc32f7adc0_0_17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Font typeface="Arial"/>
              <a:buNone/>
            </a:pPr>
            <a:r>
              <a:rPr lang="en-US"/>
              <a:t>Sandboxing Flow</a:t>
            </a:r>
            <a:endParaRPr/>
          </a:p>
        </p:txBody>
      </p:sp>
      <p:grpSp>
        <p:nvGrpSpPr>
          <p:cNvPr id="824" name="Google Shape;824;gdc32f7adc0_0_173"/>
          <p:cNvGrpSpPr/>
          <p:nvPr/>
        </p:nvGrpSpPr>
        <p:grpSpPr>
          <a:xfrm>
            <a:off x="12677739" y="4369822"/>
            <a:ext cx="905906" cy="1196782"/>
            <a:chOff x="10376252" y="3721360"/>
            <a:chExt cx="1326334" cy="1752209"/>
          </a:xfrm>
        </p:grpSpPr>
        <p:sp>
          <p:nvSpPr>
            <p:cNvPr id="825" name="Google Shape;825;gdc32f7adc0_0_173"/>
            <p:cNvSpPr/>
            <p:nvPr/>
          </p:nvSpPr>
          <p:spPr>
            <a:xfrm>
              <a:off x="11026031" y="3875203"/>
              <a:ext cx="26727" cy="386881"/>
            </a:xfrm>
            <a:custGeom>
              <a:avLst/>
              <a:gdLst/>
              <a:ahLst/>
              <a:cxnLst/>
              <a:rect l="l" t="t" r="r" b="b"/>
              <a:pathLst>
                <a:path w="668" h="9669" extrusionOk="0">
                  <a:moveTo>
                    <a:pt x="334" y="1"/>
                  </a:moveTo>
                  <a:cubicBezTo>
                    <a:pt x="144" y="1"/>
                    <a:pt x="1" y="144"/>
                    <a:pt x="1" y="334"/>
                  </a:cubicBezTo>
                  <a:lnTo>
                    <a:pt x="1" y="9335"/>
                  </a:lnTo>
                  <a:cubicBezTo>
                    <a:pt x="1" y="9526"/>
                    <a:pt x="144" y="9669"/>
                    <a:pt x="334" y="9669"/>
                  </a:cubicBezTo>
                  <a:cubicBezTo>
                    <a:pt x="513" y="9669"/>
                    <a:pt x="668" y="9526"/>
                    <a:pt x="668" y="9335"/>
                  </a:cubicBezTo>
                  <a:lnTo>
                    <a:pt x="668" y="334"/>
                  </a:lnTo>
                  <a:cubicBezTo>
                    <a:pt x="668" y="144"/>
                    <a:pt x="525" y="1"/>
                    <a:pt x="334"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6" name="Google Shape;826;gdc32f7adc0_0_173"/>
            <p:cNvSpPr/>
            <p:nvPr/>
          </p:nvSpPr>
          <p:spPr>
            <a:xfrm>
              <a:off x="10948850" y="3721360"/>
              <a:ext cx="181097" cy="180576"/>
            </a:xfrm>
            <a:custGeom>
              <a:avLst/>
              <a:gdLst/>
              <a:ahLst/>
              <a:cxnLst/>
              <a:rect l="l" t="t" r="r" b="b"/>
              <a:pathLst>
                <a:path w="4526" h="4513" extrusionOk="0">
                  <a:moveTo>
                    <a:pt x="2263" y="667"/>
                  </a:moveTo>
                  <a:cubicBezTo>
                    <a:pt x="3144" y="667"/>
                    <a:pt x="3847" y="1381"/>
                    <a:pt x="3847" y="2250"/>
                  </a:cubicBezTo>
                  <a:cubicBezTo>
                    <a:pt x="3847" y="3131"/>
                    <a:pt x="3144" y="3846"/>
                    <a:pt x="2263" y="3846"/>
                  </a:cubicBezTo>
                  <a:cubicBezTo>
                    <a:pt x="1382" y="3846"/>
                    <a:pt x="680" y="3131"/>
                    <a:pt x="680" y="2250"/>
                  </a:cubicBezTo>
                  <a:cubicBezTo>
                    <a:pt x="680" y="1381"/>
                    <a:pt x="1382" y="667"/>
                    <a:pt x="2263" y="667"/>
                  </a:cubicBezTo>
                  <a:close/>
                  <a:moveTo>
                    <a:pt x="2263" y="0"/>
                  </a:moveTo>
                  <a:cubicBezTo>
                    <a:pt x="1013" y="0"/>
                    <a:pt x="1" y="1012"/>
                    <a:pt x="1" y="2250"/>
                  </a:cubicBezTo>
                  <a:cubicBezTo>
                    <a:pt x="1" y="3501"/>
                    <a:pt x="1013" y="4513"/>
                    <a:pt x="2263" y="4513"/>
                  </a:cubicBezTo>
                  <a:cubicBezTo>
                    <a:pt x="3513" y="4513"/>
                    <a:pt x="4525" y="3501"/>
                    <a:pt x="4525" y="2250"/>
                  </a:cubicBezTo>
                  <a:cubicBezTo>
                    <a:pt x="4525" y="1012"/>
                    <a:pt x="3513" y="0"/>
                    <a:pt x="2263" y="0"/>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7" name="Google Shape;827;gdc32f7adc0_0_173"/>
            <p:cNvSpPr/>
            <p:nvPr/>
          </p:nvSpPr>
          <p:spPr>
            <a:xfrm>
              <a:off x="10420104" y="4235345"/>
              <a:ext cx="1238667" cy="431175"/>
            </a:xfrm>
            <a:custGeom>
              <a:avLst/>
              <a:gdLst/>
              <a:ahLst/>
              <a:cxnLst/>
              <a:rect l="l" t="t" r="r" b="b"/>
              <a:pathLst>
                <a:path w="30957" h="10776" extrusionOk="0">
                  <a:moveTo>
                    <a:pt x="7703" y="1"/>
                  </a:moveTo>
                  <a:cubicBezTo>
                    <a:pt x="6668" y="1"/>
                    <a:pt x="5703" y="560"/>
                    <a:pt x="5191" y="1453"/>
                  </a:cubicBezTo>
                  <a:lnTo>
                    <a:pt x="95" y="10276"/>
                  </a:lnTo>
                  <a:cubicBezTo>
                    <a:pt x="0" y="10431"/>
                    <a:pt x="60" y="10645"/>
                    <a:pt x="214" y="10728"/>
                  </a:cubicBezTo>
                  <a:cubicBezTo>
                    <a:pt x="269" y="10760"/>
                    <a:pt x="328" y="10774"/>
                    <a:pt x="385" y="10774"/>
                  </a:cubicBezTo>
                  <a:cubicBezTo>
                    <a:pt x="502" y="10774"/>
                    <a:pt x="615" y="10713"/>
                    <a:pt x="679" y="10609"/>
                  </a:cubicBezTo>
                  <a:lnTo>
                    <a:pt x="5763" y="1787"/>
                  </a:lnTo>
                  <a:cubicBezTo>
                    <a:pt x="6167" y="1096"/>
                    <a:pt x="6906" y="668"/>
                    <a:pt x="7703" y="668"/>
                  </a:cubicBezTo>
                  <a:lnTo>
                    <a:pt x="23253" y="668"/>
                  </a:lnTo>
                  <a:cubicBezTo>
                    <a:pt x="24051" y="668"/>
                    <a:pt x="24789" y="1096"/>
                    <a:pt x="25194" y="1787"/>
                  </a:cubicBezTo>
                  <a:lnTo>
                    <a:pt x="30278" y="10609"/>
                  </a:lnTo>
                  <a:cubicBezTo>
                    <a:pt x="30349" y="10716"/>
                    <a:pt x="30456" y="10776"/>
                    <a:pt x="30575" y="10776"/>
                  </a:cubicBezTo>
                  <a:cubicBezTo>
                    <a:pt x="30635" y="10776"/>
                    <a:pt x="30682" y="10764"/>
                    <a:pt x="30742" y="10728"/>
                  </a:cubicBezTo>
                  <a:cubicBezTo>
                    <a:pt x="30897" y="10645"/>
                    <a:pt x="30956" y="10431"/>
                    <a:pt x="30861" y="10276"/>
                  </a:cubicBezTo>
                  <a:lnTo>
                    <a:pt x="25765" y="1453"/>
                  </a:lnTo>
                  <a:cubicBezTo>
                    <a:pt x="25253" y="560"/>
                    <a:pt x="24289" y="1"/>
                    <a:pt x="23253"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8" name="Google Shape;828;gdc32f7adc0_0_173"/>
            <p:cNvSpPr/>
            <p:nvPr/>
          </p:nvSpPr>
          <p:spPr>
            <a:xfrm>
              <a:off x="10376252" y="4306805"/>
              <a:ext cx="1326334" cy="1166764"/>
            </a:xfrm>
            <a:custGeom>
              <a:avLst/>
              <a:gdLst/>
              <a:ahLst/>
              <a:cxnLst/>
              <a:rect l="l" t="t" r="r" b="b"/>
              <a:pathLst>
                <a:path w="33148" h="29159" extrusionOk="0">
                  <a:moveTo>
                    <a:pt x="9514" y="1"/>
                  </a:moveTo>
                  <a:cubicBezTo>
                    <a:pt x="8668" y="1"/>
                    <a:pt x="7894" y="453"/>
                    <a:pt x="7478" y="1180"/>
                  </a:cubicBezTo>
                  <a:lnTo>
                    <a:pt x="417" y="13407"/>
                  </a:lnTo>
                  <a:cubicBezTo>
                    <a:pt x="1" y="14134"/>
                    <a:pt x="1" y="15026"/>
                    <a:pt x="417" y="15753"/>
                  </a:cubicBezTo>
                  <a:lnTo>
                    <a:pt x="7478" y="27992"/>
                  </a:lnTo>
                  <a:cubicBezTo>
                    <a:pt x="7894" y="28719"/>
                    <a:pt x="8668" y="29159"/>
                    <a:pt x="9514" y="29159"/>
                  </a:cubicBezTo>
                  <a:lnTo>
                    <a:pt x="23635" y="29159"/>
                  </a:lnTo>
                  <a:cubicBezTo>
                    <a:pt x="24480" y="29159"/>
                    <a:pt x="25254" y="28719"/>
                    <a:pt x="25671" y="27992"/>
                  </a:cubicBezTo>
                  <a:lnTo>
                    <a:pt x="32731" y="15753"/>
                  </a:lnTo>
                  <a:cubicBezTo>
                    <a:pt x="33148" y="15026"/>
                    <a:pt x="33148" y="14134"/>
                    <a:pt x="32731" y="13407"/>
                  </a:cubicBezTo>
                  <a:lnTo>
                    <a:pt x="25671" y="1180"/>
                  </a:lnTo>
                  <a:cubicBezTo>
                    <a:pt x="25254" y="453"/>
                    <a:pt x="24480" y="1"/>
                    <a:pt x="23635"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29" name="Google Shape;829;gdc32f7adc0_0_173"/>
            <p:cNvSpPr/>
            <p:nvPr/>
          </p:nvSpPr>
          <p:spPr>
            <a:xfrm>
              <a:off x="10446271" y="4372785"/>
              <a:ext cx="1186291" cy="1034803"/>
            </a:xfrm>
            <a:custGeom>
              <a:avLst/>
              <a:gdLst/>
              <a:ahLst/>
              <a:cxnLst/>
              <a:rect l="l" t="t" r="r" b="b"/>
              <a:pathLst>
                <a:path w="29648" h="25862" extrusionOk="0">
                  <a:moveTo>
                    <a:pt x="7919" y="1"/>
                  </a:moveTo>
                  <a:cubicBezTo>
                    <a:pt x="7573" y="1"/>
                    <a:pt x="7252" y="179"/>
                    <a:pt x="7073" y="489"/>
                  </a:cubicBezTo>
                  <a:lnTo>
                    <a:pt x="179" y="12443"/>
                  </a:lnTo>
                  <a:cubicBezTo>
                    <a:pt x="1" y="12740"/>
                    <a:pt x="1" y="13121"/>
                    <a:pt x="179" y="13419"/>
                  </a:cubicBezTo>
                  <a:lnTo>
                    <a:pt x="7073" y="25373"/>
                  </a:lnTo>
                  <a:cubicBezTo>
                    <a:pt x="7252" y="25671"/>
                    <a:pt x="7573" y="25861"/>
                    <a:pt x="7919" y="25861"/>
                  </a:cubicBezTo>
                  <a:lnTo>
                    <a:pt x="21730" y="25861"/>
                  </a:lnTo>
                  <a:cubicBezTo>
                    <a:pt x="22075" y="25861"/>
                    <a:pt x="22397" y="25671"/>
                    <a:pt x="22575" y="25373"/>
                  </a:cubicBezTo>
                  <a:lnTo>
                    <a:pt x="29469" y="13419"/>
                  </a:lnTo>
                  <a:cubicBezTo>
                    <a:pt x="29647" y="13121"/>
                    <a:pt x="29647" y="12740"/>
                    <a:pt x="29469" y="12443"/>
                  </a:cubicBezTo>
                  <a:lnTo>
                    <a:pt x="22575" y="489"/>
                  </a:lnTo>
                  <a:cubicBezTo>
                    <a:pt x="22397" y="179"/>
                    <a:pt x="22075" y="1"/>
                    <a:pt x="21730" y="1"/>
                  </a:cubicBezTo>
                  <a:close/>
                </a:path>
              </a:pathLst>
            </a:custGeom>
            <a:solidFill>
              <a:srgbClr val="0075C4"/>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5</a:t>
              </a:r>
              <a:endParaRPr sz="2200" b="0" i="0" u="none" strike="noStrike" cap="none">
                <a:solidFill>
                  <a:srgbClr val="404040"/>
                </a:solidFill>
                <a:latin typeface="Open Sans" pitchFamily="2" charset="0"/>
                <a:ea typeface="Open Sans"/>
                <a:cs typeface="Open Sans"/>
                <a:sym typeface="Open Sans"/>
              </a:endParaRPr>
            </a:p>
          </p:txBody>
        </p:sp>
      </p:grpSp>
      <p:sp>
        <p:nvSpPr>
          <p:cNvPr id="830" name="Google Shape;830;gdc32f7adc0_0_173"/>
          <p:cNvSpPr/>
          <p:nvPr/>
        </p:nvSpPr>
        <p:spPr>
          <a:xfrm>
            <a:off x="3297364" y="6000661"/>
            <a:ext cx="4944499" cy="2968345"/>
          </a:xfrm>
          <a:custGeom>
            <a:avLst/>
            <a:gdLst/>
            <a:ahLst/>
            <a:cxnLst/>
            <a:rect l="l" t="t" r="r" b="b"/>
            <a:pathLst>
              <a:path w="38982" h="20432" extrusionOk="0">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w="28575" cap="flat" cmpd="sng">
            <a:solidFill>
              <a:srgbClr val="EF6461"/>
            </a:solidFill>
            <a:prstDash val="solid"/>
            <a:round/>
            <a:headEnd type="none" w="sm" len="sm"/>
            <a:tailEnd type="none" w="sm" len="sm"/>
          </a:ln>
        </p:spPr>
        <p:txBody>
          <a:bodyPr spcFirstLastPara="1" wrap="square" lIns="91425" tIns="137150" rIns="91425" bIns="91425" anchor="ctr" anchorCtr="0">
            <a:noAutofit/>
          </a:bodyPr>
          <a:lstStyle/>
          <a:p>
            <a:pPr marL="50800" lvl="1" algn="ctr">
              <a:lnSpc>
                <a:spcPct val="114000"/>
              </a:lnSpc>
              <a:spcBef>
                <a:spcPct val="0"/>
              </a:spcBef>
              <a:spcAft>
                <a:spcPct val="0"/>
              </a:spcAft>
              <a:buSzPts val="1800"/>
            </a:pPr>
            <a:r>
              <a:rPr lang="en-US" sz="2200" b="1">
                <a:solidFill>
                  <a:srgbClr val="404040"/>
                </a:solidFill>
                <a:latin typeface="Open Sans" pitchFamily="2" charset="0"/>
                <a:ea typeface="Open Sans"/>
                <a:cs typeface="Open Sans"/>
              </a:rPr>
              <a:t>Detonation: </a:t>
            </a:r>
            <a:endParaRPr lang="en-US" sz="2200">
              <a:solidFill>
                <a:srgbClr val="404040"/>
              </a:solidFill>
              <a:latin typeface="Open Sans" pitchFamily="2" charset="0"/>
              <a:ea typeface="Open Sans"/>
              <a:cs typeface="Open Sans"/>
            </a:endParaRPr>
          </a:p>
          <a:p>
            <a:pPr marL="0" marR="0" lvl="1" indent="0" algn="ctr" rtl="0">
              <a:lnSpc>
                <a:spcPct val="114000"/>
              </a:lnSpc>
              <a:spcBef>
                <a:spcPct val="0"/>
              </a:spcBef>
              <a:spcAft>
                <a:spcPct val="0"/>
              </a:spcAft>
              <a:buClr>
                <a:srgbClr val="000000"/>
              </a:buClr>
              <a:buSzPts val="1600"/>
              <a:buFont typeface="Arial"/>
              <a:buNone/>
            </a:pPr>
            <a:r>
              <a:rPr lang="en-US" sz="2200">
                <a:solidFill>
                  <a:srgbClr val="404040"/>
                </a:solidFill>
                <a:latin typeface="Open Sans" pitchFamily="2" charset="0"/>
                <a:ea typeface="Open Sans"/>
                <a:cs typeface="Open Sans"/>
              </a:rPr>
              <a:t>The suspicious code is then detonated within the sandbox, essentially running it and monitoring its behavior closely.</a:t>
            </a:r>
          </a:p>
        </p:txBody>
      </p:sp>
      <p:grpSp>
        <p:nvGrpSpPr>
          <p:cNvPr id="831" name="Google Shape;831;gdc32f7adc0_0_173"/>
          <p:cNvGrpSpPr/>
          <p:nvPr/>
        </p:nvGrpSpPr>
        <p:grpSpPr>
          <a:xfrm>
            <a:off x="5342948" y="4720888"/>
            <a:ext cx="905907" cy="1200045"/>
            <a:chOff x="6011177" y="4890370"/>
            <a:chExt cx="1326334" cy="1756983"/>
          </a:xfrm>
        </p:grpSpPr>
        <p:sp>
          <p:nvSpPr>
            <p:cNvPr id="832" name="Google Shape;832;gdc32f7adc0_0_173"/>
            <p:cNvSpPr/>
            <p:nvPr/>
          </p:nvSpPr>
          <p:spPr>
            <a:xfrm>
              <a:off x="6660957" y="6106114"/>
              <a:ext cx="26727" cy="386881"/>
            </a:xfrm>
            <a:custGeom>
              <a:avLst/>
              <a:gdLst/>
              <a:ahLst/>
              <a:cxnLst/>
              <a:rect l="l" t="t" r="r" b="b"/>
              <a:pathLst>
                <a:path w="668" h="9669" extrusionOk="0">
                  <a:moveTo>
                    <a:pt x="334" y="1"/>
                  </a:moveTo>
                  <a:cubicBezTo>
                    <a:pt x="143" y="1"/>
                    <a:pt x="1" y="155"/>
                    <a:pt x="1" y="334"/>
                  </a:cubicBezTo>
                  <a:lnTo>
                    <a:pt x="1" y="9335"/>
                  </a:lnTo>
                  <a:cubicBezTo>
                    <a:pt x="1" y="9526"/>
                    <a:pt x="143" y="9668"/>
                    <a:pt x="334" y="9668"/>
                  </a:cubicBezTo>
                  <a:cubicBezTo>
                    <a:pt x="513" y="9668"/>
                    <a:pt x="667" y="9526"/>
                    <a:pt x="667" y="9335"/>
                  </a:cubicBezTo>
                  <a:lnTo>
                    <a:pt x="667" y="334"/>
                  </a:lnTo>
                  <a:cubicBezTo>
                    <a:pt x="667" y="155"/>
                    <a:pt x="513" y="1"/>
                    <a:pt x="334" y="1"/>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3" name="Google Shape;833;gdc32f7adc0_0_173"/>
            <p:cNvSpPr/>
            <p:nvPr/>
          </p:nvSpPr>
          <p:spPr>
            <a:xfrm>
              <a:off x="6583775" y="6466256"/>
              <a:ext cx="181097" cy="181097"/>
            </a:xfrm>
            <a:custGeom>
              <a:avLst/>
              <a:gdLst/>
              <a:ahLst/>
              <a:cxnLst/>
              <a:rect l="l" t="t" r="r" b="b"/>
              <a:pathLst>
                <a:path w="4526" h="4526" extrusionOk="0">
                  <a:moveTo>
                    <a:pt x="2263" y="667"/>
                  </a:moveTo>
                  <a:cubicBezTo>
                    <a:pt x="3144" y="667"/>
                    <a:pt x="3847" y="1382"/>
                    <a:pt x="3847" y="2263"/>
                  </a:cubicBezTo>
                  <a:cubicBezTo>
                    <a:pt x="3847" y="3132"/>
                    <a:pt x="3144"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13" y="4525"/>
                    <a:pt x="4525" y="3501"/>
                    <a:pt x="4525" y="2263"/>
                  </a:cubicBezTo>
                  <a:cubicBezTo>
                    <a:pt x="4525" y="1013"/>
                    <a:pt x="3513" y="1"/>
                    <a:pt x="2263" y="1"/>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4" name="Google Shape;834;gdc32f7adc0_0_173"/>
            <p:cNvSpPr/>
            <p:nvPr/>
          </p:nvSpPr>
          <p:spPr>
            <a:xfrm>
              <a:off x="6054989" y="5701760"/>
              <a:ext cx="1238707" cy="431095"/>
            </a:xfrm>
            <a:custGeom>
              <a:avLst/>
              <a:gdLst/>
              <a:ahLst/>
              <a:cxnLst/>
              <a:rect l="l" t="t" r="r" b="b"/>
              <a:pathLst>
                <a:path w="30958" h="10774" extrusionOk="0">
                  <a:moveTo>
                    <a:pt x="385" y="0"/>
                  </a:moveTo>
                  <a:cubicBezTo>
                    <a:pt x="329" y="0"/>
                    <a:pt x="270" y="15"/>
                    <a:pt x="215" y="46"/>
                  </a:cubicBezTo>
                  <a:cubicBezTo>
                    <a:pt x="60" y="141"/>
                    <a:pt x="1" y="344"/>
                    <a:pt x="96" y="498"/>
                  </a:cubicBezTo>
                  <a:lnTo>
                    <a:pt x="5192" y="9321"/>
                  </a:lnTo>
                  <a:cubicBezTo>
                    <a:pt x="5704" y="10226"/>
                    <a:pt x="6668" y="10773"/>
                    <a:pt x="7704" y="10773"/>
                  </a:cubicBezTo>
                  <a:lnTo>
                    <a:pt x="23254" y="10773"/>
                  </a:lnTo>
                  <a:cubicBezTo>
                    <a:pt x="24290" y="10773"/>
                    <a:pt x="25254" y="10226"/>
                    <a:pt x="25766" y="9321"/>
                  </a:cubicBezTo>
                  <a:lnTo>
                    <a:pt x="30862" y="498"/>
                  </a:lnTo>
                  <a:cubicBezTo>
                    <a:pt x="30957" y="344"/>
                    <a:pt x="30898" y="141"/>
                    <a:pt x="30743" y="46"/>
                  </a:cubicBezTo>
                  <a:cubicBezTo>
                    <a:pt x="30688" y="15"/>
                    <a:pt x="30629" y="0"/>
                    <a:pt x="30572" y="0"/>
                  </a:cubicBezTo>
                  <a:cubicBezTo>
                    <a:pt x="30455" y="0"/>
                    <a:pt x="30342" y="61"/>
                    <a:pt x="30278" y="165"/>
                  </a:cubicBezTo>
                  <a:lnTo>
                    <a:pt x="25194" y="8987"/>
                  </a:lnTo>
                  <a:cubicBezTo>
                    <a:pt x="24790" y="9678"/>
                    <a:pt x="24051" y="10107"/>
                    <a:pt x="23254" y="10107"/>
                  </a:cubicBezTo>
                  <a:lnTo>
                    <a:pt x="7704" y="10107"/>
                  </a:lnTo>
                  <a:cubicBezTo>
                    <a:pt x="6906" y="10107"/>
                    <a:pt x="6168" y="9678"/>
                    <a:pt x="5763" y="8987"/>
                  </a:cubicBezTo>
                  <a:lnTo>
                    <a:pt x="668" y="165"/>
                  </a:lnTo>
                  <a:cubicBezTo>
                    <a:pt x="612" y="61"/>
                    <a:pt x="502" y="0"/>
                    <a:pt x="385" y="0"/>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5" name="Google Shape;835;gdc32f7adc0_0_173"/>
            <p:cNvSpPr/>
            <p:nvPr/>
          </p:nvSpPr>
          <p:spPr>
            <a:xfrm>
              <a:off x="6011177" y="4890370"/>
              <a:ext cx="1326334" cy="1166764"/>
            </a:xfrm>
            <a:custGeom>
              <a:avLst/>
              <a:gdLst/>
              <a:ahLst/>
              <a:cxnLst/>
              <a:rect l="l" t="t" r="r" b="b"/>
              <a:pathLst>
                <a:path w="33148" h="29159" extrusionOk="0">
                  <a:moveTo>
                    <a:pt x="9514" y="1"/>
                  </a:moveTo>
                  <a:cubicBezTo>
                    <a:pt x="8668" y="1"/>
                    <a:pt x="7894" y="441"/>
                    <a:pt x="7478" y="1168"/>
                  </a:cubicBezTo>
                  <a:lnTo>
                    <a:pt x="417" y="13407"/>
                  </a:lnTo>
                  <a:cubicBezTo>
                    <a:pt x="0" y="14134"/>
                    <a:pt x="0" y="15027"/>
                    <a:pt x="417" y="15753"/>
                  </a:cubicBezTo>
                  <a:lnTo>
                    <a:pt x="7478" y="27981"/>
                  </a:lnTo>
                  <a:cubicBezTo>
                    <a:pt x="7894" y="28707"/>
                    <a:pt x="8668" y="29159"/>
                    <a:pt x="9514" y="29159"/>
                  </a:cubicBezTo>
                  <a:lnTo>
                    <a:pt x="23634" y="29159"/>
                  </a:lnTo>
                  <a:cubicBezTo>
                    <a:pt x="24480" y="29159"/>
                    <a:pt x="25242" y="28707"/>
                    <a:pt x="25670" y="27981"/>
                  </a:cubicBezTo>
                  <a:lnTo>
                    <a:pt x="32731" y="15753"/>
                  </a:lnTo>
                  <a:cubicBezTo>
                    <a:pt x="33147" y="15027"/>
                    <a:pt x="33147" y="14134"/>
                    <a:pt x="32731" y="13407"/>
                  </a:cubicBezTo>
                  <a:lnTo>
                    <a:pt x="25670" y="1168"/>
                  </a:lnTo>
                  <a:cubicBezTo>
                    <a:pt x="25242" y="441"/>
                    <a:pt x="24480" y="1"/>
                    <a:pt x="23634"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36" name="Google Shape;836;gdc32f7adc0_0_173"/>
            <p:cNvSpPr/>
            <p:nvPr/>
          </p:nvSpPr>
          <p:spPr>
            <a:xfrm>
              <a:off x="6081197" y="4956370"/>
              <a:ext cx="1186291" cy="1034763"/>
            </a:xfrm>
            <a:custGeom>
              <a:avLst/>
              <a:gdLst/>
              <a:ahLst/>
              <a:cxnLst/>
              <a:rect l="l" t="t" r="r" b="b"/>
              <a:pathLst>
                <a:path w="29648" h="25861" extrusionOk="0">
                  <a:moveTo>
                    <a:pt x="7918" y="0"/>
                  </a:moveTo>
                  <a:cubicBezTo>
                    <a:pt x="7573" y="0"/>
                    <a:pt x="7252" y="191"/>
                    <a:pt x="7073" y="488"/>
                  </a:cubicBezTo>
                  <a:lnTo>
                    <a:pt x="167" y="12442"/>
                  </a:lnTo>
                  <a:cubicBezTo>
                    <a:pt x="1" y="12752"/>
                    <a:pt x="1" y="13121"/>
                    <a:pt x="167" y="13418"/>
                  </a:cubicBezTo>
                  <a:lnTo>
                    <a:pt x="7073" y="25372"/>
                  </a:lnTo>
                  <a:cubicBezTo>
                    <a:pt x="7252" y="25682"/>
                    <a:pt x="7573" y="25860"/>
                    <a:pt x="7918" y="25860"/>
                  </a:cubicBezTo>
                  <a:lnTo>
                    <a:pt x="21718" y="25860"/>
                  </a:lnTo>
                  <a:cubicBezTo>
                    <a:pt x="22075" y="25860"/>
                    <a:pt x="22396" y="25682"/>
                    <a:pt x="22575" y="25372"/>
                  </a:cubicBezTo>
                  <a:lnTo>
                    <a:pt x="29469" y="13418"/>
                  </a:lnTo>
                  <a:cubicBezTo>
                    <a:pt x="29647" y="13121"/>
                    <a:pt x="29647" y="12752"/>
                    <a:pt x="29469" y="12442"/>
                  </a:cubicBezTo>
                  <a:lnTo>
                    <a:pt x="22575" y="488"/>
                  </a:lnTo>
                  <a:cubicBezTo>
                    <a:pt x="22396" y="191"/>
                    <a:pt x="22075" y="0"/>
                    <a:pt x="21718" y="0"/>
                  </a:cubicBezTo>
                  <a:close/>
                </a:path>
              </a:pathLst>
            </a:custGeom>
            <a:solidFill>
              <a:srgbClr val="EF646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2</a:t>
              </a:r>
              <a:endParaRPr sz="2200" b="0" i="0" u="none" strike="noStrike" cap="none">
                <a:solidFill>
                  <a:srgbClr val="404040"/>
                </a:solidFill>
                <a:latin typeface="Open Sans" pitchFamily="2" charset="0"/>
                <a:ea typeface="Open Sans"/>
                <a:cs typeface="Open Sans"/>
                <a:sym typeface="Open Sans"/>
              </a:endParaRPr>
            </a:p>
          </p:txBody>
        </p:sp>
        <p:sp>
          <p:nvSpPr>
            <p:cNvPr id="837" name="Google Shape;837;gdc32f7adc0_0_173"/>
            <p:cNvSpPr/>
            <p:nvPr/>
          </p:nvSpPr>
          <p:spPr>
            <a:xfrm>
              <a:off x="6669813" y="5593153"/>
              <a:ext cx="24" cy="24"/>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grpSp>
      <p:grpSp>
        <p:nvGrpSpPr>
          <p:cNvPr id="838" name="Google Shape;838;gdc32f7adc0_0_173"/>
          <p:cNvGrpSpPr/>
          <p:nvPr/>
        </p:nvGrpSpPr>
        <p:grpSpPr>
          <a:xfrm>
            <a:off x="10310871" y="4782134"/>
            <a:ext cx="906239" cy="1200045"/>
            <a:chOff x="8922173" y="4890370"/>
            <a:chExt cx="1326815" cy="1756983"/>
          </a:xfrm>
        </p:grpSpPr>
        <p:sp>
          <p:nvSpPr>
            <p:cNvPr id="839" name="Google Shape;839;gdc32f7adc0_0_173"/>
            <p:cNvSpPr/>
            <p:nvPr/>
          </p:nvSpPr>
          <p:spPr>
            <a:xfrm>
              <a:off x="9572434" y="6106114"/>
              <a:ext cx="26727" cy="386881"/>
            </a:xfrm>
            <a:custGeom>
              <a:avLst/>
              <a:gdLst/>
              <a:ahLst/>
              <a:cxnLst/>
              <a:rect l="l" t="t" r="r" b="b"/>
              <a:pathLst>
                <a:path w="668" h="9669" extrusionOk="0">
                  <a:moveTo>
                    <a:pt x="334" y="1"/>
                  </a:moveTo>
                  <a:cubicBezTo>
                    <a:pt x="144" y="1"/>
                    <a:pt x="1" y="155"/>
                    <a:pt x="1" y="334"/>
                  </a:cubicBezTo>
                  <a:lnTo>
                    <a:pt x="1" y="9335"/>
                  </a:lnTo>
                  <a:cubicBezTo>
                    <a:pt x="1" y="9526"/>
                    <a:pt x="144" y="9668"/>
                    <a:pt x="334" y="9668"/>
                  </a:cubicBezTo>
                  <a:cubicBezTo>
                    <a:pt x="513" y="9668"/>
                    <a:pt x="668" y="9526"/>
                    <a:pt x="668" y="9335"/>
                  </a:cubicBezTo>
                  <a:lnTo>
                    <a:pt x="668" y="334"/>
                  </a:lnTo>
                  <a:cubicBezTo>
                    <a:pt x="668" y="155"/>
                    <a:pt x="513" y="1"/>
                    <a:pt x="334" y="1"/>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0" name="Google Shape;840;gdc32f7adc0_0_173"/>
            <p:cNvSpPr/>
            <p:nvPr/>
          </p:nvSpPr>
          <p:spPr>
            <a:xfrm>
              <a:off x="9495252" y="6466256"/>
              <a:ext cx="180616" cy="181097"/>
            </a:xfrm>
            <a:custGeom>
              <a:avLst/>
              <a:gdLst/>
              <a:ahLst/>
              <a:cxnLst/>
              <a:rect l="l" t="t" r="r" b="b"/>
              <a:pathLst>
                <a:path w="4514" h="4526" extrusionOk="0">
                  <a:moveTo>
                    <a:pt x="2263" y="667"/>
                  </a:moveTo>
                  <a:cubicBezTo>
                    <a:pt x="3132" y="667"/>
                    <a:pt x="3847" y="1382"/>
                    <a:pt x="3847" y="2263"/>
                  </a:cubicBezTo>
                  <a:cubicBezTo>
                    <a:pt x="3847" y="3132"/>
                    <a:pt x="3132" y="3846"/>
                    <a:pt x="2263" y="3846"/>
                  </a:cubicBezTo>
                  <a:cubicBezTo>
                    <a:pt x="1382" y="3846"/>
                    <a:pt x="668" y="3132"/>
                    <a:pt x="668" y="2263"/>
                  </a:cubicBezTo>
                  <a:cubicBezTo>
                    <a:pt x="668" y="1382"/>
                    <a:pt x="1382" y="667"/>
                    <a:pt x="2263" y="667"/>
                  </a:cubicBezTo>
                  <a:close/>
                  <a:moveTo>
                    <a:pt x="2263" y="1"/>
                  </a:moveTo>
                  <a:cubicBezTo>
                    <a:pt x="1013" y="1"/>
                    <a:pt x="1" y="1013"/>
                    <a:pt x="1" y="2263"/>
                  </a:cubicBezTo>
                  <a:cubicBezTo>
                    <a:pt x="1" y="3501"/>
                    <a:pt x="1013" y="4525"/>
                    <a:pt x="2263" y="4525"/>
                  </a:cubicBezTo>
                  <a:cubicBezTo>
                    <a:pt x="3501" y="4525"/>
                    <a:pt x="4513" y="3501"/>
                    <a:pt x="4513" y="2263"/>
                  </a:cubicBezTo>
                  <a:cubicBezTo>
                    <a:pt x="4513" y="1013"/>
                    <a:pt x="3501" y="1"/>
                    <a:pt x="2263" y="1"/>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1" name="Google Shape;841;gdc32f7adc0_0_173"/>
            <p:cNvSpPr/>
            <p:nvPr/>
          </p:nvSpPr>
          <p:spPr>
            <a:xfrm>
              <a:off x="8966506" y="5701760"/>
              <a:ext cx="1238667" cy="431095"/>
            </a:xfrm>
            <a:custGeom>
              <a:avLst/>
              <a:gdLst/>
              <a:ahLst/>
              <a:cxnLst/>
              <a:rect l="l" t="t" r="r" b="b"/>
              <a:pathLst>
                <a:path w="30957" h="10774" extrusionOk="0">
                  <a:moveTo>
                    <a:pt x="379" y="0"/>
                  </a:moveTo>
                  <a:cubicBezTo>
                    <a:pt x="322" y="0"/>
                    <a:pt x="265" y="15"/>
                    <a:pt x="214" y="46"/>
                  </a:cubicBezTo>
                  <a:cubicBezTo>
                    <a:pt x="48" y="141"/>
                    <a:pt x="0" y="344"/>
                    <a:pt x="95" y="498"/>
                  </a:cubicBezTo>
                  <a:lnTo>
                    <a:pt x="5179" y="9321"/>
                  </a:lnTo>
                  <a:cubicBezTo>
                    <a:pt x="5703" y="10226"/>
                    <a:pt x="6668" y="10773"/>
                    <a:pt x="7703" y="10773"/>
                  </a:cubicBezTo>
                  <a:lnTo>
                    <a:pt x="23241" y="10773"/>
                  </a:lnTo>
                  <a:cubicBezTo>
                    <a:pt x="24277" y="10773"/>
                    <a:pt x="25253" y="10226"/>
                    <a:pt x="25765" y="9321"/>
                  </a:cubicBezTo>
                  <a:lnTo>
                    <a:pt x="30861" y="498"/>
                  </a:lnTo>
                  <a:cubicBezTo>
                    <a:pt x="30956" y="344"/>
                    <a:pt x="30897" y="141"/>
                    <a:pt x="30742" y="46"/>
                  </a:cubicBezTo>
                  <a:cubicBezTo>
                    <a:pt x="30687" y="15"/>
                    <a:pt x="30629" y="0"/>
                    <a:pt x="30571" y="0"/>
                  </a:cubicBezTo>
                  <a:cubicBezTo>
                    <a:pt x="30454" y="0"/>
                    <a:pt x="30342" y="61"/>
                    <a:pt x="30278" y="165"/>
                  </a:cubicBezTo>
                  <a:lnTo>
                    <a:pt x="25182" y="8987"/>
                  </a:lnTo>
                  <a:cubicBezTo>
                    <a:pt x="24789" y="9678"/>
                    <a:pt x="24039" y="10107"/>
                    <a:pt x="23241" y="10107"/>
                  </a:cubicBezTo>
                  <a:lnTo>
                    <a:pt x="7703" y="10107"/>
                  </a:lnTo>
                  <a:cubicBezTo>
                    <a:pt x="6906" y="10107"/>
                    <a:pt x="6167" y="9678"/>
                    <a:pt x="5763" y="8987"/>
                  </a:cubicBezTo>
                  <a:lnTo>
                    <a:pt x="667" y="165"/>
                  </a:lnTo>
                  <a:cubicBezTo>
                    <a:pt x="611" y="61"/>
                    <a:pt x="496" y="0"/>
                    <a:pt x="379" y="0"/>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2" name="Google Shape;842;gdc32f7adc0_0_173"/>
            <p:cNvSpPr/>
            <p:nvPr/>
          </p:nvSpPr>
          <p:spPr>
            <a:xfrm>
              <a:off x="8922173" y="4890370"/>
              <a:ext cx="1326815" cy="1166764"/>
            </a:xfrm>
            <a:custGeom>
              <a:avLst/>
              <a:gdLst/>
              <a:ahLst/>
              <a:cxnLst/>
              <a:rect l="l" t="t" r="r" b="b"/>
              <a:pathLst>
                <a:path w="33160" h="29159" extrusionOk="0">
                  <a:moveTo>
                    <a:pt x="9514" y="1"/>
                  </a:moveTo>
                  <a:cubicBezTo>
                    <a:pt x="8680" y="1"/>
                    <a:pt x="7906" y="441"/>
                    <a:pt x="7490" y="1168"/>
                  </a:cubicBezTo>
                  <a:lnTo>
                    <a:pt x="429" y="13407"/>
                  </a:lnTo>
                  <a:cubicBezTo>
                    <a:pt x="1" y="14134"/>
                    <a:pt x="1" y="15027"/>
                    <a:pt x="429" y="15753"/>
                  </a:cubicBezTo>
                  <a:lnTo>
                    <a:pt x="7490" y="27981"/>
                  </a:lnTo>
                  <a:cubicBezTo>
                    <a:pt x="7906" y="28707"/>
                    <a:pt x="8680" y="29159"/>
                    <a:pt x="9514" y="29159"/>
                  </a:cubicBezTo>
                  <a:lnTo>
                    <a:pt x="23647" y="29159"/>
                  </a:lnTo>
                  <a:cubicBezTo>
                    <a:pt x="24480" y="29159"/>
                    <a:pt x="25254" y="28707"/>
                    <a:pt x="25671" y="27981"/>
                  </a:cubicBezTo>
                  <a:lnTo>
                    <a:pt x="32743" y="15753"/>
                  </a:lnTo>
                  <a:cubicBezTo>
                    <a:pt x="33160" y="15027"/>
                    <a:pt x="33160" y="14134"/>
                    <a:pt x="32743" y="13407"/>
                  </a:cubicBezTo>
                  <a:lnTo>
                    <a:pt x="25671" y="1168"/>
                  </a:lnTo>
                  <a:cubicBezTo>
                    <a:pt x="25254" y="441"/>
                    <a:pt x="24480" y="1"/>
                    <a:pt x="23647"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3" name="Google Shape;843;gdc32f7adc0_0_173"/>
            <p:cNvSpPr/>
            <p:nvPr/>
          </p:nvSpPr>
          <p:spPr>
            <a:xfrm>
              <a:off x="8992672" y="4956370"/>
              <a:ext cx="1186291" cy="1034763"/>
            </a:xfrm>
            <a:custGeom>
              <a:avLst/>
              <a:gdLst/>
              <a:ahLst/>
              <a:cxnLst/>
              <a:rect l="l" t="t" r="r" b="b"/>
              <a:pathLst>
                <a:path w="29648" h="25861" extrusionOk="0">
                  <a:moveTo>
                    <a:pt x="7919" y="0"/>
                  </a:moveTo>
                  <a:cubicBezTo>
                    <a:pt x="7573" y="0"/>
                    <a:pt x="7252" y="191"/>
                    <a:pt x="7073" y="488"/>
                  </a:cubicBezTo>
                  <a:lnTo>
                    <a:pt x="168" y="12442"/>
                  </a:lnTo>
                  <a:cubicBezTo>
                    <a:pt x="1" y="12752"/>
                    <a:pt x="1" y="13121"/>
                    <a:pt x="168" y="13418"/>
                  </a:cubicBezTo>
                  <a:lnTo>
                    <a:pt x="7073" y="25372"/>
                  </a:lnTo>
                  <a:cubicBezTo>
                    <a:pt x="7252" y="25682"/>
                    <a:pt x="7573" y="25860"/>
                    <a:pt x="7919" y="25860"/>
                  </a:cubicBezTo>
                  <a:lnTo>
                    <a:pt x="21718" y="25860"/>
                  </a:lnTo>
                  <a:cubicBezTo>
                    <a:pt x="22075" y="25860"/>
                    <a:pt x="22397" y="25682"/>
                    <a:pt x="22575" y="25372"/>
                  </a:cubicBezTo>
                  <a:lnTo>
                    <a:pt x="29469" y="13418"/>
                  </a:lnTo>
                  <a:cubicBezTo>
                    <a:pt x="29647" y="13121"/>
                    <a:pt x="29647" y="12752"/>
                    <a:pt x="29469" y="12442"/>
                  </a:cubicBezTo>
                  <a:lnTo>
                    <a:pt x="22575" y="488"/>
                  </a:lnTo>
                  <a:cubicBezTo>
                    <a:pt x="22397" y="191"/>
                    <a:pt x="22075" y="0"/>
                    <a:pt x="21718" y="0"/>
                  </a:cubicBezTo>
                  <a:close/>
                </a:path>
              </a:pathLst>
            </a:custGeom>
            <a:solidFill>
              <a:srgbClr val="427AA1"/>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4</a:t>
              </a:r>
              <a:endParaRPr sz="2200" b="0" i="0" u="none" strike="noStrike" cap="none">
                <a:solidFill>
                  <a:srgbClr val="404040"/>
                </a:solidFill>
                <a:latin typeface="Open Sans" pitchFamily="2" charset="0"/>
                <a:ea typeface="Open Sans"/>
                <a:cs typeface="Open Sans"/>
                <a:sym typeface="Open Sans"/>
              </a:endParaRPr>
            </a:p>
          </p:txBody>
        </p:sp>
      </p:grpSp>
      <p:grpSp>
        <p:nvGrpSpPr>
          <p:cNvPr id="844" name="Google Shape;844;gdc32f7adc0_0_173"/>
          <p:cNvGrpSpPr/>
          <p:nvPr/>
        </p:nvGrpSpPr>
        <p:grpSpPr>
          <a:xfrm>
            <a:off x="7983116" y="4436220"/>
            <a:ext cx="905907" cy="1196782"/>
            <a:chOff x="7464775" y="3721360"/>
            <a:chExt cx="1326334" cy="1752209"/>
          </a:xfrm>
        </p:grpSpPr>
        <p:sp>
          <p:nvSpPr>
            <p:cNvPr id="845" name="Google Shape;845;gdc32f7adc0_0_173"/>
            <p:cNvSpPr/>
            <p:nvPr/>
          </p:nvSpPr>
          <p:spPr>
            <a:xfrm>
              <a:off x="8114554" y="3875203"/>
              <a:ext cx="26727" cy="386881"/>
            </a:xfrm>
            <a:custGeom>
              <a:avLst/>
              <a:gdLst/>
              <a:ahLst/>
              <a:cxnLst/>
              <a:rect l="l" t="t" r="r" b="b"/>
              <a:pathLst>
                <a:path w="668" h="9669" extrusionOk="0">
                  <a:moveTo>
                    <a:pt x="334" y="1"/>
                  </a:moveTo>
                  <a:cubicBezTo>
                    <a:pt x="155" y="1"/>
                    <a:pt x="1" y="144"/>
                    <a:pt x="1" y="334"/>
                  </a:cubicBezTo>
                  <a:lnTo>
                    <a:pt x="1" y="9335"/>
                  </a:lnTo>
                  <a:cubicBezTo>
                    <a:pt x="1" y="9526"/>
                    <a:pt x="155" y="9669"/>
                    <a:pt x="334" y="9669"/>
                  </a:cubicBezTo>
                  <a:cubicBezTo>
                    <a:pt x="524" y="9669"/>
                    <a:pt x="667" y="9526"/>
                    <a:pt x="667" y="9335"/>
                  </a:cubicBezTo>
                  <a:lnTo>
                    <a:pt x="667" y="334"/>
                  </a:lnTo>
                  <a:cubicBezTo>
                    <a:pt x="667" y="144"/>
                    <a:pt x="524" y="1"/>
                    <a:pt x="334"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6" name="Google Shape;846;gdc32f7adc0_0_173"/>
            <p:cNvSpPr/>
            <p:nvPr/>
          </p:nvSpPr>
          <p:spPr>
            <a:xfrm>
              <a:off x="8037373" y="3721360"/>
              <a:ext cx="181097" cy="180576"/>
            </a:xfrm>
            <a:custGeom>
              <a:avLst/>
              <a:gdLst/>
              <a:ahLst/>
              <a:cxnLst/>
              <a:rect l="l" t="t" r="r" b="b"/>
              <a:pathLst>
                <a:path w="4526" h="4513" extrusionOk="0">
                  <a:moveTo>
                    <a:pt x="2263" y="667"/>
                  </a:moveTo>
                  <a:cubicBezTo>
                    <a:pt x="3144" y="667"/>
                    <a:pt x="3858" y="1381"/>
                    <a:pt x="3858" y="2250"/>
                  </a:cubicBezTo>
                  <a:cubicBezTo>
                    <a:pt x="3858" y="3131"/>
                    <a:pt x="3144" y="3846"/>
                    <a:pt x="2263" y="3846"/>
                  </a:cubicBezTo>
                  <a:cubicBezTo>
                    <a:pt x="1394" y="3846"/>
                    <a:pt x="679" y="3131"/>
                    <a:pt x="679" y="2250"/>
                  </a:cubicBezTo>
                  <a:cubicBezTo>
                    <a:pt x="679" y="1381"/>
                    <a:pt x="1394" y="667"/>
                    <a:pt x="2263" y="667"/>
                  </a:cubicBezTo>
                  <a:close/>
                  <a:moveTo>
                    <a:pt x="2263" y="0"/>
                  </a:moveTo>
                  <a:cubicBezTo>
                    <a:pt x="1025" y="0"/>
                    <a:pt x="1" y="1012"/>
                    <a:pt x="1" y="2250"/>
                  </a:cubicBezTo>
                  <a:cubicBezTo>
                    <a:pt x="1" y="3501"/>
                    <a:pt x="1025" y="4513"/>
                    <a:pt x="2263" y="4513"/>
                  </a:cubicBezTo>
                  <a:cubicBezTo>
                    <a:pt x="3513" y="4513"/>
                    <a:pt x="4525" y="3501"/>
                    <a:pt x="4525" y="2250"/>
                  </a:cubicBezTo>
                  <a:cubicBezTo>
                    <a:pt x="4525" y="1012"/>
                    <a:pt x="3513" y="0"/>
                    <a:pt x="2263" y="0"/>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7" name="Google Shape;847;gdc32f7adc0_0_173"/>
            <p:cNvSpPr/>
            <p:nvPr/>
          </p:nvSpPr>
          <p:spPr>
            <a:xfrm>
              <a:off x="7508587" y="4235345"/>
              <a:ext cx="1238707" cy="431175"/>
            </a:xfrm>
            <a:custGeom>
              <a:avLst/>
              <a:gdLst/>
              <a:ahLst/>
              <a:cxnLst/>
              <a:rect l="l" t="t" r="r" b="b"/>
              <a:pathLst>
                <a:path w="30958" h="10776" extrusionOk="0">
                  <a:moveTo>
                    <a:pt x="7704" y="1"/>
                  </a:moveTo>
                  <a:cubicBezTo>
                    <a:pt x="6668" y="1"/>
                    <a:pt x="5704" y="560"/>
                    <a:pt x="5192" y="1453"/>
                  </a:cubicBezTo>
                  <a:lnTo>
                    <a:pt x="96" y="10276"/>
                  </a:lnTo>
                  <a:cubicBezTo>
                    <a:pt x="1" y="10431"/>
                    <a:pt x="60" y="10645"/>
                    <a:pt x="215" y="10728"/>
                  </a:cubicBezTo>
                  <a:cubicBezTo>
                    <a:pt x="270" y="10760"/>
                    <a:pt x="329" y="10774"/>
                    <a:pt x="386" y="10774"/>
                  </a:cubicBezTo>
                  <a:cubicBezTo>
                    <a:pt x="503" y="10774"/>
                    <a:pt x="616" y="10713"/>
                    <a:pt x="680" y="10609"/>
                  </a:cubicBezTo>
                  <a:lnTo>
                    <a:pt x="5763" y="1787"/>
                  </a:lnTo>
                  <a:cubicBezTo>
                    <a:pt x="6168" y="1096"/>
                    <a:pt x="6906" y="668"/>
                    <a:pt x="7704" y="668"/>
                  </a:cubicBezTo>
                  <a:lnTo>
                    <a:pt x="23254" y="668"/>
                  </a:lnTo>
                  <a:cubicBezTo>
                    <a:pt x="24051" y="668"/>
                    <a:pt x="24790" y="1096"/>
                    <a:pt x="25194" y="1787"/>
                  </a:cubicBezTo>
                  <a:lnTo>
                    <a:pt x="30290" y="10609"/>
                  </a:lnTo>
                  <a:cubicBezTo>
                    <a:pt x="30350" y="10716"/>
                    <a:pt x="30457" y="10776"/>
                    <a:pt x="30576" y="10776"/>
                  </a:cubicBezTo>
                  <a:cubicBezTo>
                    <a:pt x="30636" y="10776"/>
                    <a:pt x="30695" y="10764"/>
                    <a:pt x="30743" y="10728"/>
                  </a:cubicBezTo>
                  <a:cubicBezTo>
                    <a:pt x="30898" y="10645"/>
                    <a:pt x="30957" y="10431"/>
                    <a:pt x="30862" y="10276"/>
                  </a:cubicBezTo>
                  <a:lnTo>
                    <a:pt x="25778" y="1453"/>
                  </a:lnTo>
                  <a:cubicBezTo>
                    <a:pt x="25254" y="560"/>
                    <a:pt x="24290" y="1"/>
                    <a:pt x="23254"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8" name="Google Shape;848;gdc32f7adc0_0_173"/>
            <p:cNvSpPr/>
            <p:nvPr/>
          </p:nvSpPr>
          <p:spPr>
            <a:xfrm>
              <a:off x="7464775" y="4306805"/>
              <a:ext cx="1326334" cy="1166764"/>
            </a:xfrm>
            <a:custGeom>
              <a:avLst/>
              <a:gdLst/>
              <a:ahLst/>
              <a:cxnLst/>
              <a:rect l="l" t="t" r="r" b="b"/>
              <a:pathLst>
                <a:path w="33148" h="29159" extrusionOk="0">
                  <a:moveTo>
                    <a:pt x="9514" y="1"/>
                  </a:moveTo>
                  <a:cubicBezTo>
                    <a:pt x="8680" y="1"/>
                    <a:pt x="7906" y="453"/>
                    <a:pt x="7478" y="1180"/>
                  </a:cubicBezTo>
                  <a:lnTo>
                    <a:pt x="417" y="13407"/>
                  </a:lnTo>
                  <a:cubicBezTo>
                    <a:pt x="0" y="14134"/>
                    <a:pt x="0" y="15026"/>
                    <a:pt x="417" y="15753"/>
                  </a:cubicBezTo>
                  <a:lnTo>
                    <a:pt x="7478" y="27992"/>
                  </a:lnTo>
                  <a:cubicBezTo>
                    <a:pt x="7906" y="28719"/>
                    <a:pt x="8680" y="29159"/>
                    <a:pt x="9514" y="29159"/>
                  </a:cubicBezTo>
                  <a:lnTo>
                    <a:pt x="23646" y="29159"/>
                  </a:lnTo>
                  <a:cubicBezTo>
                    <a:pt x="24480" y="29159"/>
                    <a:pt x="25254" y="28719"/>
                    <a:pt x="25670" y="27992"/>
                  </a:cubicBezTo>
                  <a:lnTo>
                    <a:pt x="32731" y="15753"/>
                  </a:lnTo>
                  <a:cubicBezTo>
                    <a:pt x="33147" y="15026"/>
                    <a:pt x="33147" y="14134"/>
                    <a:pt x="32731" y="13407"/>
                  </a:cubicBezTo>
                  <a:lnTo>
                    <a:pt x="25670" y="1180"/>
                  </a:lnTo>
                  <a:cubicBezTo>
                    <a:pt x="25254" y="453"/>
                    <a:pt x="24480" y="1"/>
                    <a:pt x="23646"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49" name="Google Shape;849;gdc32f7adc0_0_173"/>
            <p:cNvSpPr/>
            <p:nvPr/>
          </p:nvSpPr>
          <p:spPr>
            <a:xfrm>
              <a:off x="7534794" y="4372785"/>
              <a:ext cx="1186291" cy="1034803"/>
            </a:xfrm>
            <a:custGeom>
              <a:avLst/>
              <a:gdLst/>
              <a:ahLst/>
              <a:cxnLst/>
              <a:rect l="l" t="t" r="r" b="b"/>
              <a:pathLst>
                <a:path w="29648" h="25862" extrusionOk="0">
                  <a:moveTo>
                    <a:pt x="7930" y="1"/>
                  </a:moveTo>
                  <a:cubicBezTo>
                    <a:pt x="7573" y="1"/>
                    <a:pt x="7252" y="179"/>
                    <a:pt x="7073" y="489"/>
                  </a:cubicBezTo>
                  <a:lnTo>
                    <a:pt x="179" y="12443"/>
                  </a:lnTo>
                  <a:cubicBezTo>
                    <a:pt x="1" y="12740"/>
                    <a:pt x="1" y="13121"/>
                    <a:pt x="179" y="13419"/>
                  </a:cubicBezTo>
                  <a:lnTo>
                    <a:pt x="7073" y="25373"/>
                  </a:lnTo>
                  <a:cubicBezTo>
                    <a:pt x="7252" y="25671"/>
                    <a:pt x="7573" y="25861"/>
                    <a:pt x="7930" y="25861"/>
                  </a:cubicBezTo>
                  <a:lnTo>
                    <a:pt x="21730" y="25861"/>
                  </a:lnTo>
                  <a:cubicBezTo>
                    <a:pt x="22075" y="25861"/>
                    <a:pt x="22396" y="25671"/>
                    <a:pt x="22575" y="25373"/>
                  </a:cubicBezTo>
                  <a:lnTo>
                    <a:pt x="29481" y="13419"/>
                  </a:lnTo>
                  <a:cubicBezTo>
                    <a:pt x="29647" y="13121"/>
                    <a:pt x="29647" y="12740"/>
                    <a:pt x="29481" y="12443"/>
                  </a:cubicBezTo>
                  <a:lnTo>
                    <a:pt x="22575" y="489"/>
                  </a:lnTo>
                  <a:cubicBezTo>
                    <a:pt x="22396" y="179"/>
                    <a:pt x="22075" y="1"/>
                    <a:pt x="21730" y="1"/>
                  </a:cubicBezTo>
                  <a:close/>
                </a:path>
              </a:pathLst>
            </a:custGeom>
            <a:solidFill>
              <a:srgbClr val="0FCFE8"/>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2000"/>
                <a:buFont typeface="Arial"/>
                <a:buNone/>
              </a:pPr>
              <a:r>
                <a:rPr lang="en-US" sz="2200" b="0" i="0" u="none" strike="noStrike" cap="none">
                  <a:solidFill>
                    <a:srgbClr val="404040"/>
                  </a:solidFill>
                  <a:latin typeface="Open Sans" pitchFamily="2" charset="0"/>
                  <a:ea typeface="Open Sans"/>
                  <a:cs typeface="Open Sans"/>
                  <a:sym typeface="Open Sans"/>
                </a:rPr>
                <a:t>3</a:t>
              </a:r>
              <a:endParaRPr sz="2200" b="0" i="0" u="none" strike="noStrike" cap="none">
                <a:solidFill>
                  <a:srgbClr val="404040"/>
                </a:solidFill>
                <a:latin typeface="Open Sans" pitchFamily="2" charset="0"/>
                <a:ea typeface="Open Sans"/>
                <a:cs typeface="Open Sans"/>
                <a:sym typeface="Open Sans"/>
              </a:endParaRPr>
            </a:p>
          </p:txBody>
        </p:sp>
      </p:grpSp>
      <p:sp>
        <p:nvSpPr>
          <p:cNvPr id="850" name="Google Shape;850;gdc32f7adc0_0_173"/>
          <p:cNvSpPr/>
          <p:nvPr/>
        </p:nvSpPr>
        <p:spPr>
          <a:xfrm>
            <a:off x="1215275" y="1207327"/>
            <a:ext cx="4804737" cy="3122480"/>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E4B363"/>
            </a:solidFill>
            <a:prstDash val="solid"/>
            <a:round/>
            <a:headEnd type="none" w="sm" len="sm"/>
            <a:tailEnd type="none" w="sm" len="sm"/>
          </a:ln>
        </p:spPr>
        <p:txBody>
          <a:bodyPr spcFirstLastPara="1" wrap="square" lIns="91425" tIns="91425" rIns="91425" bIns="137150" anchor="ctr" anchorCtr="0">
            <a:noAutofit/>
          </a:bodyPr>
          <a:lstStyle/>
          <a:p>
            <a:pPr marL="50800" marR="0" lvl="1" indent="0" algn="ctr" rtl="0">
              <a:lnSpc>
                <a:spcPct val="114000"/>
              </a:lnSpc>
              <a:spcBef>
                <a:spcPct val="0"/>
              </a:spcBef>
              <a:spcAft>
                <a:spcPct val="0"/>
              </a:spcAft>
              <a:buClr>
                <a:srgbClr val="000000"/>
              </a:buClr>
              <a:buSzPts val="1800"/>
              <a:buFont typeface="Arial"/>
              <a:buNone/>
            </a:pPr>
            <a:r>
              <a:rPr lang="en-US" sz="2200" b="1">
                <a:solidFill>
                  <a:srgbClr val="404040"/>
                </a:solidFill>
                <a:latin typeface="Open Sans" pitchFamily="2" charset="0"/>
                <a:ea typeface="Open Sans"/>
                <a:cs typeface="Open Sans"/>
              </a:rPr>
              <a:t>Isolation:</a:t>
            </a:r>
          </a:p>
          <a:p>
            <a:pPr marL="50800" marR="0" lvl="1" indent="0" algn="ctr" rtl="0">
              <a:lnSpc>
                <a:spcPct val="114000"/>
              </a:lnSpc>
              <a:spcBef>
                <a:spcPct val="0"/>
              </a:spcBef>
              <a:spcAft>
                <a:spcPct val="0"/>
              </a:spcAft>
              <a:buClr>
                <a:srgbClr val="000000"/>
              </a:buClr>
              <a:buSzPts val="1800"/>
              <a:buFont typeface="Arial"/>
              <a:buNone/>
            </a:pPr>
            <a:r>
              <a:rPr lang="en-US" sz="2200">
                <a:solidFill>
                  <a:srgbClr val="404040"/>
                </a:solidFill>
                <a:latin typeface="Open Sans" pitchFamily="2" charset="0"/>
                <a:ea typeface="Open Sans"/>
                <a:cs typeface="Open Sans"/>
              </a:rPr>
              <a:t>  A sandbox creates a segregated environment that mimics a real operating system, allowing suspicious programs to be executed without affecting the real system or network.</a:t>
            </a:r>
          </a:p>
        </p:txBody>
      </p:sp>
      <p:grpSp>
        <p:nvGrpSpPr>
          <p:cNvPr id="851" name="Google Shape;851;gdc32f7adc0_0_173"/>
          <p:cNvGrpSpPr/>
          <p:nvPr/>
        </p:nvGrpSpPr>
        <p:grpSpPr>
          <a:xfrm>
            <a:off x="3164529" y="4461183"/>
            <a:ext cx="906233" cy="1196782"/>
            <a:chOff x="2800753" y="3747274"/>
            <a:chExt cx="1326815" cy="1752209"/>
          </a:xfrm>
        </p:grpSpPr>
        <p:sp>
          <p:nvSpPr>
            <p:cNvPr id="852" name="Google Shape;852;gdc32f7adc0_0_173"/>
            <p:cNvSpPr/>
            <p:nvPr/>
          </p:nvSpPr>
          <p:spPr>
            <a:xfrm>
              <a:off x="3373831" y="3747274"/>
              <a:ext cx="180576" cy="180576"/>
            </a:xfrm>
            <a:custGeom>
              <a:avLst/>
              <a:gdLst/>
              <a:ahLst/>
              <a:cxnLst/>
              <a:rect l="l" t="t" r="r" b="b"/>
              <a:pathLst>
                <a:path w="4513" h="4513" extrusionOk="0">
                  <a:moveTo>
                    <a:pt x="2251" y="667"/>
                  </a:moveTo>
                  <a:cubicBezTo>
                    <a:pt x="3132" y="667"/>
                    <a:pt x="3846" y="1381"/>
                    <a:pt x="3846" y="2250"/>
                  </a:cubicBezTo>
                  <a:cubicBezTo>
                    <a:pt x="3846" y="3131"/>
                    <a:pt x="3132" y="3846"/>
                    <a:pt x="2251" y="3846"/>
                  </a:cubicBezTo>
                  <a:cubicBezTo>
                    <a:pt x="1382" y="3846"/>
                    <a:pt x="667" y="3131"/>
                    <a:pt x="667" y="2250"/>
                  </a:cubicBezTo>
                  <a:cubicBezTo>
                    <a:pt x="667" y="1381"/>
                    <a:pt x="1382" y="667"/>
                    <a:pt x="2251" y="667"/>
                  </a:cubicBezTo>
                  <a:close/>
                  <a:moveTo>
                    <a:pt x="2251" y="0"/>
                  </a:moveTo>
                  <a:cubicBezTo>
                    <a:pt x="1013" y="0"/>
                    <a:pt x="1" y="1012"/>
                    <a:pt x="1" y="2250"/>
                  </a:cubicBezTo>
                  <a:cubicBezTo>
                    <a:pt x="1" y="3501"/>
                    <a:pt x="1013" y="4513"/>
                    <a:pt x="2251" y="4513"/>
                  </a:cubicBezTo>
                  <a:cubicBezTo>
                    <a:pt x="3501" y="4513"/>
                    <a:pt x="4513" y="3501"/>
                    <a:pt x="4513" y="2250"/>
                  </a:cubicBezTo>
                  <a:cubicBezTo>
                    <a:pt x="4513" y="1012"/>
                    <a:pt x="3501" y="0"/>
                    <a:pt x="2251" y="0"/>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grpSp>
          <p:nvGrpSpPr>
            <p:cNvPr id="853" name="Google Shape;853;gdc32f7adc0_0_173"/>
            <p:cNvGrpSpPr/>
            <p:nvPr/>
          </p:nvGrpSpPr>
          <p:grpSpPr>
            <a:xfrm>
              <a:off x="2800753" y="3901117"/>
              <a:ext cx="1326815" cy="1598366"/>
              <a:chOff x="2800753" y="3901117"/>
              <a:chExt cx="1326815" cy="1598366"/>
            </a:xfrm>
          </p:grpSpPr>
          <p:sp>
            <p:nvSpPr>
              <p:cNvPr id="854" name="Google Shape;854;gdc32f7adc0_0_173"/>
              <p:cNvSpPr/>
              <p:nvPr/>
            </p:nvSpPr>
            <p:spPr>
              <a:xfrm>
                <a:off x="3450533" y="3901117"/>
                <a:ext cx="26727" cy="386881"/>
              </a:xfrm>
              <a:custGeom>
                <a:avLst/>
                <a:gdLst/>
                <a:ahLst/>
                <a:cxnLst/>
                <a:rect l="l" t="t" r="r" b="b"/>
                <a:pathLst>
                  <a:path w="668" h="9669" extrusionOk="0">
                    <a:moveTo>
                      <a:pt x="334" y="1"/>
                    </a:moveTo>
                    <a:cubicBezTo>
                      <a:pt x="155" y="1"/>
                      <a:pt x="0" y="144"/>
                      <a:pt x="0" y="334"/>
                    </a:cubicBezTo>
                    <a:lnTo>
                      <a:pt x="0" y="9335"/>
                    </a:lnTo>
                    <a:cubicBezTo>
                      <a:pt x="0" y="9526"/>
                      <a:pt x="155" y="9669"/>
                      <a:pt x="334" y="9669"/>
                    </a:cubicBezTo>
                    <a:cubicBezTo>
                      <a:pt x="524" y="9669"/>
                      <a:pt x="667" y="9526"/>
                      <a:pt x="667" y="9335"/>
                    </a:cubicBezTo>
                    <a:lnTo>
                      <a:pt x="667" y="334"/>
                    </a:lnTo>
                    <a:cubicBezTo>
                      <a:pt x="667" y="144"/>
                      <a:pt x="524" y="1"/>
                      <a:pt x="334"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55" name="Google Shape;855;gdc32f7adc0_0_173"/>
              <p:cNvSpPr/>
              <p:nvPr/>
            </p:nvSpPr>
            <p:spPr>
              <a:xfrm>
                <a:off x="2844565" y="4261259"/>
                <a:ext cx="1238667" cy="431175"/>
              </a:xfrm>
              <a:custGeom>
                <a:avLst/>
                <a:gdLst/>
                <a:ahLst/>
                <a:cxnLst/>
                <a:rect l="l" t="t" r="r" b="b"/>
                <a:pathLst>
                  <a:path w="30957" h="10776" extrusionOk="0">
                    <a:moveTo>
                      <a:pt x="7716" y="1"/>
                    </a:moveTo>
                    <a:cubicBezTo>
                      <a:pt x="6680" y="1"/>
                      <a:pt x="5704" y="560"/>
                      <a:pt x="5192" y="1453"/>
                    </a:cubicBezTo>
                    <a:lnTo>
                      <a:pt x="96" y="10276"/>
                    </a:lnTo>
                    <a:cubicBezTo>
                      <a:pt x="1" y="10431"/>
                      <a:pt x="60" y="10645"/>
                      <a:pt x="227" y="10728"/>
                    </a:cubicBezTo>
                    <a:cubicBezTo>
                      <a:pt x="278" y="10760"/>
                      <a:pt x="334" y="10774"/>
                      <a:pt x="389" y="10774"/>
                    </a:cubicBezTo>
                    <a:cubicBezTo>
                      <a:pt x="503" y="10774"/>
                      <a:pt x="615" y="10713"/>
                      <a:pt x="679" y="10609"/>
                    </a:cubicBezTo>
                    <a:lnTo>
                      <a:pt x="5775" y="1787"/>
                    </a:lnTo>
                    <a:cubicBezTo>
                      <a:pt x="6168" y="1096"/>
                      <a:pt x="6918" y="668"/>
                      <a:pt x="7716" y="668"/>
                    </a:cubicBezTo>
                    <a:lnTo>
                      <a:pt x="23254" y="668"/>
                    </a:lnTo>
                    <a:cubicBezTo>
                      <a:pt x="24051" y="668"/>
                      <a:pt x="24801" y="1096"/>
                      <a:pt x="25194" y="1787"/>
                    </a:cubicBezTo>
                    <a:lnTo>
                      <a:pt x="30290" y="10609"/>
                    </a:lnTo>
                    <a:cubicBezTo>
                      <a:pt x="30350" y="10716"/>
                      <a:pt x="30457" y="10776"/>
                      <a:pt x="30576" y="10776"/>
                    </a:cubicBezTo>
                    <a:cubicBezTo>
                      <a:pt x="30635" y="10776"/>
                      <a:pt x="30695" y="10764"/>
                      <a:pt x="30743" y="10728"/>
                    </a:cubicBezTo>
                    <a:cubicBezTo>
                      <a:pt x="30909" y="10645"/>
                      <a:pt x="30957" y="10431"/>
                      <a:pt x="30862" y="10276"/>
                    </a:cubicBezTo>
                    <a:lnTo>
                      <a:pt x="25778" y="1453"/>
                    </a:lnTo>
                    <a:cubicBezTo>
                      <a:pt x="25254" y="560"/>
                      <a:pt x="24289" y="1"/>
                      <a:pt x="23254"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56" name="Google Shape;856;gdc32f7adc0_0_173"/>
              <p:cNvSpPr/>
              <p:nvPr/>
            </p:nvSpPr>
            <p:spPr>
              <a:xfrm>
                <a:off x="2800753" y="4332719"/>
                <a:ext cx="1326815" cy="1166764"/>
              </a:xfrm>
              <a:custGeom>
                <a:avLst/>
                <a:gdLst/>
                <a:ahLst/>
                <a:cxnLst/>
                <a:rect l="l" t="t" r="r" b="b"/>
                <a:pathLst>
                  <a:path w="33160" h="29159" extrusionOk="0">
                    <a:moveTo>
                      <a:pt x="9513" y="1"/>
                    </a:moveTo>
                    <a:cubicBezTo>
                      <a:pt x="8680" y="1"/>
                      <a:pt x="7906" y="453"/>
                      <a:pt x="7489" y="1180"/>
                    </a:cubicBezTo>
                    <a:lnTo>
                      <a:pt x="417" y="13407"/>
                    </a:lnTo>
                    <a:cubicBezTo>
                      <a:pt x="0" y="14134"/>
                      <a:pt x="0" y="15026"/>
                      <a:pt x="417" y="15753"/>
                    </a:cubicBezTo>
                    <a:lnTo>
                      <a:pt x="7489" y="27992"/>
                    </a:lnTo>
                    <a:cubicBezTo>
                      <a:pt x="7906" y="28719"/>
                      <a:pt x="8680" y="29159"/>
                      <a:pt x="9513" y="29159"/>
                    </a:cubicBezTo>
                    <a:lnTo>
                      <a:pt x="23646" y="29159"/>
                    </a:lnTo>
                    <a:cubicBezTo>
                      <a:pt x="24480" y="29159"/>
                      <a:pt x="25253" y="28719"/>
                      <a:pt x="25670" y="27992"/>
                    </a:cubicBezTo>
                    <a:lnTo>
                      <a:pt x="32731" y="15753"/>
                    </a:lnTo>
                    <a:cubicBezTo>
                      <a:pt x="33159" y="15026"/>
                      <a:pt x="33159" y="14134"/>
                      <a:pt x="32731" y="13407"/>
                    </a:cubicBezTo>
                    <a:lnTo>
                      <a:pt x="25670" y="1180"/>
                    </a:lnTo>
                    <a:cubicBezTo>
                      <a:pt x="25253" y="453"/>
                      <a:pt x="24480" y="1"/>
                      <a:pt x="23646"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2200" b="0" i="0" u="none" strike="noStrike" cap="none">
                  <a:solidFill>
                    <a:srgbClr val="404040"/>
                  </a:solidFill>
                  <a:latin typeface="Open Sans" pitchFamily="2" charset="0"/>
                  <a:ea typeface="Arial"/>
                  <a:cs typeface="Arial"/>
                  <a:sym typeface="Arial"/>
                </a:endParaRPr>
              </a:p>
            </p:txBody>
          </p:sp>
          <p:sp>
            <p:nvSpPr>
              <p:cNvPr id="857" name="Google Shape;857;gdc32f7adc0_0_173"/>
              <p:cNvSpPr/>
              <p:nvPr/>
            </p:nvSpPr>
            <p:spPr>
              <a:xfrm>
                <a:off x="2870772" y="4398699"/>
                <a:ext cx="1186291" cy="1034803"/>
              </a:xfrm>
              <a:custGeom>
                <a:avLst/>
                <a:gdLst/>
                <a:ahLst/>
                <a:cxnLst/>
                <a:rect l="l" t="t" r="r" b="b"/>
                <a:pathLst>
                  <a:path w="29648" h="25862" extrusionOk="0">
                    <a:moveTo>
                      <a:pt x="7930" y="1"/>
                    </a:moveTo>
                    <a:cubicBezTo>
                      <a:pt x="7573" y="1"/>
                      <a:pt x="7251" y="179"/>
                      <a:pt x="7073" y="489"/>
                    </a:cubicBezTo>
                    <a:lnTo>
                      <a:pt x="179" y="12443"/>
                    </a:lnTo>
                    <a:cubicBezTo>
                      <a:pt x="1" y="12740"/>
                      <a:pt x="1" y="13121"/>
                      <a:pt x="179" y="13419"/>
                    </a:cubicBezTo>
                    <a:lnTo>
                      <a:pt x="7085" y="25373"/>
                    </a:lnTo>
                    <a:cubicBezTo>
                      <a:pt x="7251" y="25671"/>
                      <a:pt x="7573" y="25861"/>
                      <a:pt x="7930" y="25861"/>
                    </a:cubicBezTo>
                    <a:lnTo>
                      <a:pt x="21729" y="25861"/>
                    </a:lnTo>
                    <a:cubicBezTo>
                      <a:pt x="22075" y="25861"/>
                      <a:pt x="22408" y="25671"/>
                      <a:pt x="22575" y="25373"/>
                    </a:cubicBezTo>
                    <a:lnTo>
                      <a:pt x="29480" y="13419"/>
                    </a:lnTo>
                    <a:cubicBezTo>
                      <a:pt x="29647" y="13121"/>
                      <a:pt x="29647" y="12740"/>
                      <a:pt x="29480" y="12443"/>
                    </a:cubicBezTo>
                    <a:lnTo>
                      <a:pt x="22575" y="489"/>
                    </a:lnTo>
                    <a:cubicBezTo>
                      <a:pt x="22408" y="179"/>
                      <a:pt x="22075" y="1"/>
                      <a:pt x="21729" y="1"/>
                    </a:cubicBezTo>
                    <a:close/>
                  </a:path>
                </a:pathLst>
              </a:custGeom>
              <a:solidFill>
                <a:srgbClr val="E4B363"/>
              </a:solidFill>
              <a:ln>
                <a:noFill/>
              </a:ln>
            </p:spPr>
            <p:txBody>
              <a:bodyPr spcFirstLastPara="1" wrap="square" lIns="91425" tIns="91425" rIns="91425" bIns="91425" anchor="ctr" anchorCtr="0">
                <a:noAutofit/>
              </a:bodyPr>
              <a:lstStyle/>
              <a:p>
                <a:pPr marL="0" marR="0" lvl="0" indent="0" algn="ctr" rtl="0">
                  <a:lnSpc>
                    <a:spcPct val="100000"/>
                  </a:lnSpc>
                  <a:spcBef>
                    <a:spcPct val="0"/>
                  </a:spcBef>
                  <a:spcAft>
                    <a:spcPct val="0"/>
                  </a:spcAft>
                  <a:buClr>
                    <a:srgbClr val="000000"/>
                  </a:buClr>
                  <a:buSzPts val="1400"/>
                  <a:buFont typeface="Arial"/>
                  <a:buNone/>
                </a:pPr>
                <a:r>
                  <a:rPr lang="en-US" sz="2200" b="0" i="0" u="none" strike="noStrike" cap="none">
                    <a:solidFill>
                      <a:srgbClr val="404040"/>
                    </a:solidFill>
                    <a:latin typeface="Open Sans" pitchFamily="2" charset="0"/>
                    <a:ea typeface="Open Sans"/>
                    <a:cs typeface="Open Sans"/>
                    <a:sym typeface="Open Sans"/>
                  </a:rPr>
                  <a:t>1</a:t>
                </a:r>
                <a:endParaRPr sz="2200" b="0" i="0" u="none" strike="noStrike" cap="none">
                  <a:solidFill>
                    <a:srgbClr val="404040"/>
                  </a:solidFill>
                  <a:latin typeface="Open Sans" pitchFamily="2" charset="0"/>
                  <a:ea typeface="Open Sans"/>
                  <a:cs typeface="Open Sans"/>
                  <a:sym typeface="Open Sans"/>
                </a:endParaRPr>
              </a:p>
            </p:txBody>
          </p:sp>
        </p:grpSp>
      </p:grpSp>
      <p:sp>
        <p:nvSpPr>
          <p:cNvPr id="858" name="Google Shape;858;gdc32f7adc0_0_173"/>
          <p:cNvSpPr/>
          <p:nvPr/>
        </p:nvSpPr>
        <p:spPr>
          <a:xfrm>
            <a:off x="6216415" y="1206116"/>
            <a:ext cx="4421194" cy="3130127"/>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0FCFE8"/>
            </a:solidFill>
            <a:prstDash val="solid"/>
            <a:round/>
            <a:headEnd type="none" w="sm" len="sm"/>
            <a:tailEnd type="none" w="sm" len="sm"/>
          </a:ln>
        </p:spPr>
        <p:txBody>
          <a:bodyPr spcFirstLastPara="1" wrap="square" lIns="91425" tIns="91425" rIns="91425" bIns="137150" anchor="ctr" anchorCtr="0">
            <a:noAutofit/>
          </a:bodyPr>
          <a:lstStyle/>
          <a:p>
            <a:pPr marL="50800" lvl="1" algn="ctr">
              <a:lnSpc>
                <a:spcPct val="114000"/>
              </a:lnSpc>
              <a:spcBef>
                <a:spcPct val="0"/>
              </a:spcBef>
              <a:spcAft>
                <a:spcPct val="0"/>
              </a:spcAft>
              <a:buSzPts val="1800"/>
            </a:pPr>
            <a:r>
              <a:rPr lang="en-US" sz="2200" b="1">
                <a:solidFill>
                  <a:srgbClr val="404040"/>
                </a:solidFill>
                <a:latin typeface="Open Sans" pitchFamily="2" charset="0"/>
                <a:ea typeface="Open Sans"/>
                <a:cs typeface="Open Sans"/>
              </a:rPr>
              <a:t>Analyzation: </a:t>
            </a:r>
          </a:p>
          <a:p>
            <a:pPr marL="50800" lvl="1" algn="ctr">
              <a:lnSpc>
                <a:spcPct val="114000"/>
              </a:lnSpc>
              <a:spcBef>
                <a:spcPct val="0"/>
              </a:spcBef>
              <a:spcAft>
                <a:spcPct val="0"/>
              </a:spcAft>
              <a:buSzPts val="1800"/>
            </a:pPr>
            <a:r>
              <a:rPr lang="en-US" sz="2200">
                <a:solidFill>
                  <a:srgbClr val="404040"/>
                </a:solidFill>
                <a:latin typeface="Open Sans" pitchFamily="2" charset="0"/>
                <a:ea typeface="Open Sans"/>
                <a:cs typeface="Open Sans"/>
              </a:rPr>
              <a:t>Security experts can then analyze the code's activity inside the sandbox.</a:t>
            </a:r>
          </a:p>
        </p:txBody>
      </p:sp>
      <p:sp>
        <p:nvSpPr>
          <p:cNvPr id="859" name="Google Shape;859;gdc32f7adc0_0_173"/>
          <p:cNvSpPr/>
          <p:nvPr/>
        </p:nvSpPr>
        <p:spPr>
          <a:xfrm>
            <a:off x="10920089" y="1165838"/>
            <a:ext cx="4421193" cy="3130127"/>
          </a:xfrm>
          <a:custGeom>
            <a:avLst/>
            <a:gdLst/>
            <a:ahLst/>
            <a:cxnLst/>
            <a:rect l="l" t="t" r="r" b="b"/>
            <a:pathLst>
              <a:path w="38994" h="20432" extrusionOk="0">
                <a:moveTo>
                  <a:pt x="2286" y="1"/>
                </a:moveTo>
                <a:cubicBezTo>
                  <a:pt x="1024" y="1"/>
                  <a:pt x="0" y="1025"/>
                  <a:pt x="0" y="2287"/>
                </a:cubicBezTo>
                <a:lnTo>
                  <a:pt x="0" y="16098"/>
                </a:lnTo>
                <a:cubicBezTo>
                  <a:pt x="0" y="17360"/>
                  <a:pt x="1024" y="18384"/>
                  <a:pt x="2286" y="18384"/>
                </a:cubicBezTo>
                <a:lnTo>
                  <a:pt x="17860" y="18384"/>
                </a:lnTo>
                <a:lnTo>
                  <a:pt x="19407" y="20432"/>
                </a:lnTo>
                <a:lnTo>
                  <a:pt x="20955" y="18384"/>
                </a:lnTo>
                <a:lnTo>
                  <a:pt x="36707" y="18384"/>
                </a:lnTo>
                <a:cubicBezTo>
                  <a:pt x="37969" y="18384"/>
                  <a:pt x="38993" y="17360"/>
                  <a:pt x="38993" y="16098"/>
                </a:cubicBezTo>
                <a:lnTo>
                  <a:pt x="38993" y="2287"/>
                </a:lnTo>
                <a:cubicBezTo>
                  <a:pt x="38993" y="1025"/>
                  <a:pt x="37969" y="1"/>
                  <a:pt x="36707" y="1"/>
                </a:cubicBezTo>
                <a:close/>
              </a:path>
            </a:pathLst>
          </a:custGeom>
          <a:noFill/>
          <a:ln w="28575" cap="flat" cmpd="sng">
            <a:solidFill>
              <a:srgbClr val="0075C4"/>
            </a:solidFill>
            <a:prstDash val="solid"/>
            <a:round/>
            <a:headEnd type="none" w="sm" len="sm"/>
            <a:tailEnd type="none" w="sm" len="sm"/>
          </a:ln>
        </p:spPr>
        <p:txBody>
          <a:bodyPr spcFirstLastPara="1" wrap="square" lIns="91425" tIns="91425" rIns="91425" bIns="137150" anchor="ctr" anchorCtr="0">
            <a:noAutofit/>
          </a:bodyPr>
          <a:lstStyle/>
          <a:p>
            <a:pPr marL="50800" lvl="1" algn="ctr">
              <a:lnSpc>
                <a:spcPct val="114000"/>
              </a:lnSpc>
              <a:spcBef>
                <a:spcPct val="0"/>
              </a:spcBef>
              <a:spcAft>
                <a:spcPct val="0"/>
              </a:spcAft>
              <a:buSzPts val="1800"/>
            </a:pPr>
            <a:r>
              <a:rPr lang="en-US" sz="2200" b="1">
                <a:solidFill>
                  <a:srgbClr val="404040"/>
                </a:solidFill>
                <a:latin typeface="Open Sans" pitchFamily="2" charset="0"/>
                <a:ea typeface="Open Sans"/>
                <a:cs typeface="Open Sans"/>
              </a:rPr>
              <a:t>Protection: </a:t>
            </a:r>
          </a:p>
          <a:p>
            <a:pPr marL="50800" lvl="1" algn="ctr">
              <a:lnSpc>
                <a:spcPct val="114000"/>
              </a:lnSpc>
              <a:spcBef>
                <a:spcPct val="0"/>
              </a:spcBef>
              <a:spcAft>
                <a:spcPct val="0"/>
              </a:spcAft>
              <a:buSzPts val="1800"/>
            </a:pPr>
            <a:r>
              <a:rPr lang="en-US" sz="2200">
                <a:solidFill>
                  <a:srgbClr val="404040"/>
                </a:solidFill>
                <a:latin typeface="Open Sans" pitchFamily="2" charset="0"/>
                <a:ea typeface="Open Sans"/>
                <a:cs typeface="Open Sans"/>
              </a:rPr>
              <a:t>If the code is found to be malicious, it can be prevented from entering the real system, thus stopping a cyberattack in its tracks.</a:t>
            </a:r>
          </a:p>
        </p:txBody>
      </p:sp>
      <p:sp>
        <p:nvSpPr>
          <p:cNvPr id="860" name="Google Shape;860;gdc32f7adc0_0_173"/>
          <p:cNvSpPr/>
          <p:nvPr/>
        </p:nvSpPr>
        <p:spPr>
          <a:xfrm>
            <a:off x="8436058" y="6066049"/>
            <a:ext cx="4646861" cy="2902957"/>
          </a:xfrm>
          <a:custGeom>
            <a:avLst/>
            <a:gdLst/>
            <a:ahLst/>
            <a:cxnLst/>
            <a:rect l="l" t="t" r="r" b="b"/>
            <a:pathLst>
              <a:path w="38982" h="20432" extrusionOk="0">
                <a:moveTo>
                  <a:pt x="19574" y="1"/>
                </a:moveTo>
                <a:lnTo>
                  <a:pt x="18027" y="2049"/>
                </a:lnTo>
                <a:lnTo>
                  <a:pt x="2286" y="2049"/>
                </a:lnTo>
                <a:cubicBezTo>
                  <a:pt x="1024" y="2049"/>
                  <a:pt x="0" y="3061"/>
                  <a:pt x="0" y="4335"/>
                </a:cubicBezTo>
                <a:lnTo>
                  <a:pt x="0" y="18146"/>
                </a:lnTo>
                <a:cubicBezTo>
                  <a:pt x="0" y="19408"/>
                  <a:pt x="1024" y="20432"/>
                  <a:pt x="2286" y="20432"/>
                </a:cubicBezTo>
                <a:lnTo>
                  <a:pt x="36696" y="20432"/>
                </a:lnTo>
                <a:cubicBezTo>
                  <a:pt x="37958" y="20432"/>
                  <a:pt x="38982" y="19408"/>
                  <a:pt x="38982" y="18146"/>
                </a:cubicBezTo>
                <a:lnTo>
                  <a:pt x="38982" y="4335"/>
                </a:lnTo>
                <a:cubicBezTo>
                  <a:pt x="38982" y="3072"/>
                  <a:pt x="37958" y="2049"/>
                  <a:pt x="36696" y="2049"/>
                </a:cubicBezTo>
                <a:lnTo>
                  <a:pt x="21122" y="2049"/>
                </a:lnTo>
                <a:lnTo>
                  <a:pt x="19574" y="1"/>
                </a:lnTo>
                <a:close/>
              </a:path>
            </a:pathLst>
          </a:custGeom>
          <a:noFill/>
          <a:ln w="28575" cap="flat" cmpd="sng">
            <a:solidFill>
              <a:srgbClr val="427AA1"/>
            </a:solidFill>
            <a:prstDash val="solid"/>
            <a:round/>
            <a:headEnd type="none" w="sm" len="sm"/>
            <a:tailEnd type="none" w="sm" len="sm"/>
          </a:ln>
        </p:spPr>
        <p:txBody>
          <a:bodyPr spcFirstLastPara="1" wrap="square" lIns="91425" tIns="137150" rIns="91425" bIns="91425" anchor="ctr" anchorCtr="0">
            <a:noAutofit/>
          </a:bodyPr>
          <a:lstStyle/>
          <a:p>
            <a:pPr marL="50800" lvl="1" algn="ctr">
              <a:lnSpc>
                <a:spcPct val="114000"/>
              </a:lnSpc>
              <a:spcBef>
                <a:spcPct val="0"/>
              </a:spcBef>
              <a:spcAft>
                <a:spcPct val="0"/>
              </a:spcAft>
              <a:buSzPts val="1800"/>
            </a:pPr>
            <a:endParaRPr lang="en-US" sz="2200" b="1">
              <a:solidFill>
                <a:srgbClr val="404040"/>
              </a:solidFill>
              <a:latin typeface="Open Sans" pitchFamily="2" charset="0"/>
              <a:ea typeface="Open Sans"/>
              <a:cs typeface="Open Sans"/>
            </a:endParaRPr>
          </a:p>
          <a:p>
            <a:pPr marL="50800" lvl="1" algn="ctr">
              <a:lnSpc>
                <a:spcPct val="114000"/>
              </a:lnSpc>
              <a:spcBef>
                <a:spcPct val="0"/>
              </a:spcBef>
              <a:spcAft>
                <a:spcPct val="0"/>
              </a:spcAft>
              <a:buSzPts val="1800"/>
            </a:pPr>
            <a:r>
              <a:rPr lang="en-US" sz="2200" b="1">
                <a:solidFill>
                  <a:srgbClr val="404040"/>
                </a:solidFill>
                <a:latin typeface="Open Sans" pitchFamily="2" charset="0"/>
                <a:ea typeface="Open Sans"/>
                <a:cs typeface="Open Sans"/>
              </a:rPr>
              <a:t>Threat detection:</a:t>
            </a:r>
          </a:p>
          <a:p>
            <a:pPr lvl="1" algn="ctr">
              <a:lnSpc>
                <a:spcPct val="114000"/>
              </a:lnSpc>
              <a:spcBef>
                <a:spcPct val="0"/>
              </a:spcBef>
              <a:spcAft>
                <a:spcPct val="0"/>
              </a:spcAft>
              <a:buSzPts val="1600"/>
            </a:pPr>
            <a:r>
              <a:rPr lang="en-US" sz="2200">
                <a:solidFill>
                  <a:srgbClr val="404040"/>
                </a:solidFill>
                <a:latin typeface="Open Sans" pitchFamily="2" charset="0"/>
                <a:ea typeface="Open Sans"/>
                <a:cs typeface="Open Sans"/>
              </a:rPr>
              <a:t> By observing the code's behavior, analysts can identify malicious activity, such as attempts to steal data, install malware, or damage the system.</a:t>
            </a:r>
          </a:p>
        </p:txBody>
      </p:sp>
      <p:sp>
        <p:nvSpPr>
          <p:cNvPr id="3" name="Brandline_LVC">
            <a:extLst>
              <a:ext uri="{FF2B5EF4-FFF2-40B4-BE49-F238E27FC236}">
                <a16:creationId xmlns:a16="http://schemas.microsoft.com/office/drawing/2014/main" id="{820962D5-2126-BA4F-5113-192DC894E14B}"/>
              </a:ext>
            </a:extLst>
          </p:cNvPr>
          <p:cNvSpPr/>
          <p:nvPr/>
        </p:nvSpPr>
        <p:spPr>
          <a:xfrm>
            <a:off x="6261100" y="816352"/>
            <a:ext cx="3728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184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e961dd843d_0_417"/>
          <p:cNvSpPr txBox="1">
            <a:spLocks noGrp="1"/>
          </p:cNvSpPr>
          <p:nvPr>
            <p:ph type="title"/>
          </p:nvPr>
        </p:nvSpPr>
        <p:spPr>
          <a:xfrm>
            <a:off x="-10160" y="327154"/>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US">
                <a:latin typeface="Open Sans"/>
                <a:ea typeface="Open Sans"/>
                <a:cs typeface="Open Sans"/>
                <a:sym typeface="Open Sans"/>
              </a:rPr>
              <a:t>Intentional or Unintentional Insider Threat</a:t>
            </a:r>
            <a:endParaRPr>
              <a:latin typeface="Open Sans"/>
              <a:ea typeface="Open Sans"/>
              <a:cs typeface="Open Sans"/>
              <a:sym typeface="Open Sans"/>
            </a:endParaRPr>
          </a:p>
        </p:txBody>
      </p:sp>
      <p:pic>
        <p:nvPicPr>
          <p:cNvPr id="672" name="Google Shape;672;ge961dd843d_0_417"/>
          <p:cNvPicPr preferRelativeResize="0"/>
          <p:nvPr/>
        </p:nvPicPr>
        <p:blipFill rotWithShape="1">
          <a:blip r:embed="rId3">
            <a:alphaModFix/>
          </a:blip>
          <a:srcRect/>
          <a:stretch/>
        </p:blipFill>
        <p:spPr>
          <a:xfrm>
            <a:off x="10153323" y="2876553"/>
            <a:ext cx="5242959" cy="771525"/>
          </a:xfrm>
          <a:prstGeom prst="rect">
            <a:avLst/>
          </a:prstGeom>
          <a:noFill/>
          <a:ln>
            <a:noFill/>
          </a:ln>
        </p:spPr>
      </p:pic>
      <p:sp>
        <p:nvSpPr>
          <p:cNvPr id="673" name="Google Shape;673;ge961dd843d_0_417"/>
          <p:cNvSpPr txBox="1"/>
          <p:nvPr/>
        </p:nvSpPr>
        <p:spPr>
          <a:xfrm>
            <a:off x="10866216" y="3045225"/>
            <a:ext cx="47436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Fraud</a:t>
            </a:r>
            <a:endParaRPr sz="2200" b="0" i="0" u="none" strike="noStrike" cap="none">
              <a:solidFill>
                <a:srgbClr val="3F3F3F"/>
              </a:solidFill>
              <a:latin typeface="Open Sans"/>
              <a:ea typeface="Open Sans"/>
              <a:cs typeface="Open Sans"/>
              <a:sym typeface="Open Sans"/>
            </a:endParaRPr>
          </a:p>
        </p:txBody>
      </p:sp>
      <p:pic>
        <p:nvPicPr>
          <p:cNvPr id="674" name="Google Shape;674;ge961dd843d_0_417"/>
          <p:cNvPicPr preferRelativeResize="0"/>
          <p:nvPr/>
        </p:nvPicPr>
        <p:blipFill rotWithShape="1">
          <a:blip r:embed="rId4">
            <a:alphaModFix/>
          </a:blip>
          <a:srcRect/>
          <a:stretch/>
        </p:blipFill>
        <p:spPr>
          <a:xfrm>
            <a:off x="10153323" y="3857628"/>
            <a:ext cx="5242959" cy="771525"/>
          </a:xfrm>
          <a:prstGeom prst="rect">
            <a:avLst/>
          </a:prstGeom>
          <a:noFill/>
          <a:ln>
            <a:noFill/>
          </a:ln>
        </p:spPr>
      </p:pic>
      <p:sp>
        <p:nvSpPr>
          <p:cNvPr id="675" name="Google Shape;675;ge961dd843d_0_417"/>
          <p:cNvSpPr txBox="1"/>
          <p:nvPr/>
        </p:nvSpPr>
        <p:spPr>
          <a:xfrm>
            <a:off x="10885266" y="3959625"/>
            <a:ext cx="6343500" cy="57397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Theft of intellectual </a:t>
            </a:r>
            <a:r>
              <a:rPr lang="en-US" sz="2200">
                <a:solidFill>
                  <a:srgbClr val="3F3F3F"/>
                </a:solidFill>
                <a:latin typeface="Open Sans"/>
                <a:ea typeface="Open Sans"/>
                <a:cs typeface="Open Sans"/>
                <a:sym typeface="Open Sans"/>
              </a:rPr>
              <a:t>p</a:t>
            </a:r>
            <a:r>
              <a:rPr lang="en-US" sz="2200" b="0" i="0" u="none" strike="noStrike" cap="none">
                <a:solidFill>
                  <a:srgbClr val="3F3F3F"/>
                </a:solidFill>
                <a:latin typeface="Open Sans"/>
                <a:ea typeface="Open Sans"/>
                <a:cs typeface="Open Sans"/>
                <a:sym typeface="Open Sans"/>
              </a:rPr>
              <a:t>roperty</a:t>
            </a:r>
            <a:endParaRPr sz="2200" b="0" i="0" u="none" strike="noStrike" cap="none">
              <a:solidFill>
                <a:srgbClr val="3F3F3F"/>
              </a:solidFill>
              <a:latin typeface="Open Sans"/>
              <a:ea typeface="Open Sans"/>
              <a:cs typeface="Open Sans"/>
              <a:sym typeface="Open Sans"/>
            </a:endParaRPr>
          </a:p>
        </p:txBody>
      </p:sp>
      <p:pic>
        <p:nvPicPr>
          <p:cNvPr id="676" name="Google Shape;676;ge961dd843d_0_417"/>
          <p:cNvPicPr preferRelativeResize="0"/>
          <p:nvPr/>
        </p:nvPicPr>
        <p:blipFill rotWithShape="1">
          <a:blip r:embed="rId5">
            <a:alphaModFix/>
          </a:blip>
          <a:srcRect/>
          <a:stretch/>
        </p:blipFill>
        <p:spPr>
          <a:xfrm>
            <a:off x="10121523" y="4762503"/>
            <a:ext cx="5242959" cy="771525"/>
          </a:xfrm>
          <a:prstGeom prst="rect">
            <a:avLst/>
          </a:prstGeom>
          <a:noFill/>
          <a:ln>
            <a:noFill/>
          </a:ln>
        </p:spPr>
      </p:pic>
      <p:sp>
        <p:nvSpPr>
          <p:cNvPr id="677" name="Google Shape;677;ge961dd843d_0_417"/>
          <p:cNvSpPr txBox="1"/>
          <p:nvPr/>
        </p:nvSpPr>
        <p:spPr>
          <a:xfrm>
            <a:off x="10700941" y="4850950"/>
            <a:ext cx="5634300" cy="57397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Cyber sabotage</a:t>
            </a:r>
            <a:endParaRPr sz="2200" b="0" i="0" u="none" strike="noStrike" cap="none">
              <a:solidFill>
                <a:srgbClr val="3F3F3F"/>
              </a:solidFill>
              <a:latin typeface="Open Sans"/>
              <a:ea typeface="Open Sans"/>
              <a:cs typeface="Open Sans"/>
              <a:sym typeface="Open Sans"/>
            </a:endParaRPr>
          </a:p>
        </p:txBody>
      </p:sp>
      <p:pic>
        <p:nvPicPr>
          <p:cNvPr id="678" name="Google Shape;678;ge961dd843d_0_417"/>
          <p:cNvPicPr preferRelativeResize="0"/>
          <p:nvPr/>
        </p:nvPicPr>
        <p:blipFill rotWithShape="1">
          <a:blip r:embed="rId6">
            <a:alphaModFix/>
          </a:blip>
          <a:srcRect/>
          <a:stretch/>
        </p:blipFill>
        <p:spPr>
          <a:xfrm>
            <a:off x="10134273" y="5686428"/>
            <a:ext cx="5242959" cy="771525"/>
          </a:xfrm>
          <a:prstGeom prst="rect">
            <a:avLst/>
          </a:prstGeom>
          <a:noFill/>
          <a:ln>
            <a:noFill/>
          </a:ln>
        </p:spPr>
      </p:pic>
      <p:sp>
        <p:nvSpPr>
          <p:cNvPr id="679" name="Google Shape;679;ge961dd843d_0_417"/>
          <p:cNvSpPr txBox="1"/>
          <p:nvPr/>
        </p:nvSpPr>
        <p:spPr>
          <a:xfrm>
            <a:off x="10915816" y="5782050"/>
            <a:ext cx="5634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Espionage</a:t>
            </a:r>
            <a:endParaRPr sz="2200" b="0" i="0" u="none" strike="noStrike" cap="none">
              <a:solidFill>
                <a:srgbClr val="3F3F3F"/>
              </a:solidFill>
              <a:latin typeface="Open Sans"/>
              <a:ea typeface="Open Sans"/>
              <a:cs typeface="Open Sans"/>
              <a:sym typeface="Open Sans"/>
            </a:endParaRPr>
          </a:p>
        </p:txBody>
      </p:sp>
      <p:pic>
        <p:nvPicPr>
          <p:cNvPr id="680" name="Google Shape;680;ge961dd843d_0_417"/>
          <p:cNvPicPr preferRelativeResize="0"/>
          <p:nvPr/>
        </p:nvPicPr>
        <p:blipFill rotWithShape="1">
          <a:blip r:embed="rId7">
            <a:alphaModFix/>
          </a:blip>
          <a:srcRect/>
          <a:stretch/>
        </p:blipFill>
        <p:spPr>
          <a:xfrm>
            <a:off x="6080398" y="2876553"/>
            <a:ext cx="3790950" cy="3800475"/>
          </a:xfrm>
          <a:prstGeom prst="rect">
            <a:avLst/>
          </a:prstGeom>
          <a:noFill/>
          <a:ln>
            <a:noFill/>
          </a:ln>
        </p:spPr>
      </p:pic>
      <p:sp>
        <p:nvSpPr>
          <p:cNvPr id="681" name="Google Shape;681;ge961dd843d_0_417"/>
          <p:cNvSpPr txBox="1"/>
          <p:nvPr/>
        </p:nvSpPr>
        <p:spPr>
          <a:xfrm>
            <a:off x="6829873" y="4176500"/>
            <a:ext cx="2292000" cy="1352648"/>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Intentional or unintentional threats</a:t>
            </a:r>
            <a:endParaRPr sz="2200" b="1"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C3562333-7E08-066C-297A-F7F63BC84B1A}"/>
              </a:ext>
            </a:extLst>
          </p:cNvPr>
          <p:cNvSpPr/>
          <p:nvPr/>
        </p:nvSpPr>
        <p:spPr>
          <a:xfrm>
            <a:off x="3365500" y="913628"/>
            <a:ext cx="95330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CB8EDAF2-E877-B951-AF80-41FC00D00402}"/>
              </a:ext>
            </a:extLst>
          </p:cNvPr>
          <p:cNvSpPr txBox="1">
            <a:spLocks noGrp="1"/>
          </p:cNvSpPr>
          <p:nvPr>
            <p:ph type="body" idx="1"/>
          </p:nvPr>
        </p:nvSpPr>
        <p:spPr>
          <a:xfrm>
            <a:off x="1938604" y="1268053"/>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Insider threats, whether intentional or unintentional, manifest in various forms, including:</a:t>
            </a:r>
            <a:endParaRPr/>
          </a:p>
        </p:txBody>
      </p:sp>
      <p:pic>
        <p:nvPicPr>
          <p:cNvPr id="2" name="Google Shape;689;ge961dd843d_0_433">
            <a:extLst>
              <a:ext uri="{FF2B5EF4-FFF2-40B4-BE49-F238E27FC236}">
                <a16:creationId xmlns:a16="http://schemas.microsoft.com/office/drawing/2014/main" id="{24E1CB55-4729-88B5-FBFB-3B33D66C74C7}"/>
              </a:ext>
            </a:extLst>
          </p:cNvPr>
          <p:cNvPicPr preferRelativeResize="0"/>
          <p:nvPr/>
        </p:nvPicPr>
        <p:blipFill rotWithShape="1">
          <a:blip r:embed="rId8">
            <a:alphaModFix/>
          </a:blip>
          <a:srcRect/>
          <a:stretch/>
        </p:blipFill>
        <p:spPr>
          <a:xfrm rot="10800000">
            <a:off x="499121" y="2841798"/>
            <a:ext cx="5211159" cy="771525"/>
          </a:xfrm>
          <a:prstGeom prst="rect">
            <a:avLst/>
          </a:prstGeom>
          <a:noFill/>
          <a:ln>
            <a:noFill/>
          </a:ln>
        </p:spPr>
      </p:pic>
      <p:sp>
        <p:nvSpPr>
          <p:cNvPr id="5" name="Google Shape;690;ge961dd843d_0_433">
            <a:extLst>
              <a:ext uri="{FF2B5EF4-FFF2-40B4-BE49-F238E27FC236}">
                <a16:creationId xmlns:a16="http://schemas.microsoft.com/office/drawing/2014/main" id="{C596263A-07CB-BEE7-59B0-66032AACD7A4}"/>
              </a:ext>
            </a:extLst>
          </p:cNvPr>
          <p:cNvSpPr txBox="1"/>
          <p:nvPr/>
        </p:nvSpPr>
        <p:spPr>
          <a:xfrm>
            <a:off x="1486227" y="2960563"/>
            <a:ext cx="6183600" cy="57397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Workplace violence</a:t>
            </a:r>
            <a:endParaRPr sz="2200" b="0" i="0" u="none" strike="noStrike" cap="none">
              <a:solidFill>
                <a:srgbClr val="3F3F3F"/>
              </a:solidFill>
              <a:latin typeface="Open Sans"/>
              <a:ea typeface="Open Sans"/>
              <a:cs typeface="Open Sans"/>
              <a:sym typeface="Open Sans"/>
            </a:endParaRPr>
          </a:p>
        </p:txBody>
      </p:sp>
      <p:pic>
        <p:nvPicPr>
          <p:cNvPr id="6" name="Google Shape;691;ge961dd843d_0_433">
            <a:extLst>
              <a:ext uri="{FF2B5EF4-FFF2-40B4-BE49-F238E27FC236}">
                <a16:creationId xmlns:a16="http://schemas.microsoft.com/office/drawing/2014/main" id="{FFC70059-5AFB-A4F0-21A4-D458E860162E}"/>
              </a:ext>
            </a:extLst>
          </p:cNvPr>
          <p:cNvPicPr preferRelativeResize="0"/>
          <p:nvPr/>
        </p:nvPicPr>
        <p:blipFill rotWithShape="1">
          <a:blip r:embed="rId9">
            <a:alphaModFix/>
          </a:blip>
          <a:srcRect/>
          <a:stretch/>
        </p:blipFill>
        <p:spPr>
          <a:xfrm rot="10800000">
            <a:off x="499121" y="3832398"/>
            <a:ext cx="5211159" cy="771525"/>
          </a:xfrm>
          <a:prstGeom prst="rect">
            <a:avLst/>
          </a:prstGeom>
          <a:noFill/>
          <a:ln>
            <a:noFill/>
          </a:ln>
        </p:spPr>
      </p:pic>
      <p:sp>
        <p:nvSpPr>
          <p:cNvPr id="7" name="Google Shape;692;ge961dd843d_0_433">
            <a:extLst>
              <a:ext uri="{FF2B5EF4-FFF2-40B4-BE49-F238E27FC236}">
                <a16:creationId xmlns:a16="http://schemas.microsoft.com/office/drawing/2014/main" id="{B620DC8E-F536-20D3-5290-456DF7DEEFE8}"/>
              </a:ext>
            </a:extLst>
          </p:cNvPr>
          <p:cNvSpPr txBox="1"/>
          <p:nvPr/>
        </p:nvSpPr>
        <p:spPr>
          <a:xfrm>
            <a:off x="1496352" y="4015638"/>
            <a:ext cx="5825400" cy="57397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Social engineering</a:t>
            </a:r>
            <a:endParaRPr sz="2200" b="0" i="0" u="none" strike="noStrike" cap="none">
              <a:solidFill>
                <a:srgbClr val="3F3F3F"/>
              </a:solidFill>
              <a:latin typeface="Open Sans"/>
              <a:ea typeface="Open Sans"/>
              <a:cs typeface="Open Sans"/>
              <a:sym typeface="Open Sans"/>
            </a:endParaRPr>
          </a:p>
        </p:txBody>
      </p:sp>
      <p:pic>
        <p:nvPicPr>
          <p:cNvPr id="8" name="Google Shape;693;ge961dd843d_0_433">
            <a:extLst>
              <a:ext uri="{FF2B5EF4-FFF2-40B4-BE49-F238E27FC236}">
                <a16:creationId xmlns:a16="http://schemas.microsoft.com/office/drawing/2014/main" id="{4DB4BBF7-376F-0A70-B2BA-B429B73795C6}"/>
              </a:ext>
            </a:extLst>
          </p:cNvPr>
          <p:cNvPicPr preferRelativeResize="0"/>
          <p:nvPr/>
        </p:nvPicPr>
        <p:blipFill rotWithShape="1">
          <a:blip r:embed="rId10">
            <a:alphaModFix/>
          </a:blip>
          <a:srcRect/>
          <a:stretch/>
        </p:blipFill>
        <p:spPr>
          <a:xfrm rot="10800000">
            <a:off x="499122" y="4756323"/>
            <a:ext cx="5211159" cy="771525"/>
          </a:xfrm>
          <a:prstGeom prst="rect">
            <a:avLst/>
          </a:prstGeom>
          <a:noFill/>
          <a:ln>
            <a:noFill/>
          </a:ln>
        </p:spPr>
      </p:pic>
      <p:sp>
        <p:nvSpPr>
          <p:cNvPr id="9" name="Google Shape;694;ge961dd843d_0_433">
            <a:extLst>
              <a:ext uri="{FF2B5EF4-FFF2-40B4-BE49-F238E27FC236}">
                <a16:creationId xmlns:a16="http://schemas.microsoft.com/office/drawing/2014/main" id="{7CA0E8BC-125D-914E-64AD-B2B88497CBAF}"/>
              </a:ext>
            </a:extLst>
          </p:cNvPr>
          <p:cNvSpPr txBox="1"/>
          <p:nvPr/>
        </p:nvSpPr>
        <p:spPr>
          <a:xfrm>
            <a:off x="1448627" y="4898988"/>
            <a:ext cx="5825400" cy="57397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Accidental disclosure</a:t>
            </a:r>
            <a:endParaRPr sz="2200" b="0" i="0" u="none" strike="noStrike" cap="none">
              <a:solidFill>
                <a:srgbClr val="3F3F3F"/>
              </a:solidFill>
              <a:latin typeface="Open Sans"/>
              <a:ea typeface="Open Sans"/>
              <a:cs typeface="Open Sans"/>
              <a:sym typeface="Open Sans"/>
            </a:endParaRPr>
          </a:p>
        </p:txBody>
      </p:sp>
      <p:pic>
        <p:nvPicPr>
          <p:cNvPr id="10" name="Google Shape;695;ge961dd843d_0_433">
            <a:extLst>
              <a:ext uri="{FF2B5EF4-FFF2-40B4-BE49-F238E27FC236}">
                <a16:creationId xmlns:a16="http://schemas.microsoft.com/office/drawing/2014/main" id="{83C62677-A24C-8F97-A460-993F1589008C}"/>
              </a:ext>
            </a:extLst>
          </p:cNvPr>
          <p:cNvPicPr preferRelativeResize="0"/>
          <p:nvPr/>
        </p:nvPicPr>
        <p:blipFill rotWithShape="1">
          <a:blip r:embed="rId9">
            <a:alphaModFix/>
          </a:blip>
          <a:srcRect/>
          <a:stretch/>
        </p:blipFill>
        <p:spPr>
          <a:xfrm rot="10800000">
            <a:off x="499122" y="5680248"/>
            <a:ext cx="5211159" cy="771525"/>
          </a:xfrm>
          <a:prstGeom prst="rect">
            <a:avLst/>
          </a:prstGeom>
          <a:noFill/>
          <a:ln>
            <a:noFill/>
          </a:ln>
        </p:spPr>
      </p:pic>
      <p:sp>
        <p:nvSpPr>
          <p:cNvPr id="11" name="Google Shape;696;ge961dd843d_0_433">
            <a:extLst>
              <a:ext uri="{FF2B5EF4-FFF2-40B4-BE49-F238E27FC236}">
                <a16:creationId xmlns:a16="http://schemas.microsoft.com/office/drawing/2014/main" id="{61C232CD-B878-E2B0-4B46-52E7144D5BDD}"/>
              </a:ext>
            </a:extLst>
          </p:cNvPr>
          <p:cNvSpPr txBox="1"/>
          <p:nvPr/>
        </p:nvSpPr>
        <p:spPr>
          <a:xfrm>
            <a:off x="1416139" y="5820948"/>
            <a:ext cx="7162500" cy="57397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Accidental loss</a:t>
            </a:r>
            <a:endParaRPr sz="2200" b="0"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1825727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Freeform: Shape 260">
            <a:extLst>
              <a:ext uri="{FF2B5EF4-FFF2-40B4-BE49-F238E27FC236}">
                <a16:creationId xmlns:a16="http://schemas.microsoft.com/office/drawing/2014/main" id="{15732F75-CB9D-44A2-A892-099472BED014}"/>
              </a:ext>
            </a:extLst>
          </p:cNvPr>
          <p:cNvSpPr/>
          <p:nvPr/>
        </p:nvSpPr>
        <p:spPr>
          <a:xfrm>
            <a:off x="12092944" y="2703313"/>
            <a:ext cx="1064737" cy="1168551"/>
          </a:xfrm>
          <a:custGeom>
            <a:avLst/>
            <a:gdLst/>
            <a:ahLst/>
            <a:cxnLst>
              <a:cxn ang="3cd4">
                <a:pos x="hc" y="t"/>
              </a:cxn>
              <a:cxn ang="cd2">
                <a:pos x="l" y="vc"/>
              </a:cxn>
              <a:cxn ang="cd4">
                <a:pos x="hc" y="b"/>
              </a:cxn>
              <a:cxn ang="0">
                <a:pos x="r" y="vc"/>
              </a:cxn>
            </a:cxnLst>
            <a:rect l="l" t="t" r="r" b="b"/>
            <a:pathLst>
              <a:path w="1283" h="1408">
                <a:moveTo>
                  <a:pt x="0" y="468"/>
                </a:moveTo>
                <a:lnTo>
                  <a:pt x="0" y="939"/>
                </a:lnTo>
                <a:cubicBezTo>
                  <a:pt x="0" y="1023"/>
                  <a:pt x="45" y="1100"/>
                  <a:pt x="117" y="1142"/>
                </a:cubicBezTo>
                <a:lnTo>
                  <a:pt x="524" y="1377"/>
                </a:lnTo>
                <a:cubicBezTo>
                  <a:pt x="596" y="1418"/>
                  <a:pt x="686" y="1418"/>
                  <a:pt x="758" y="1377"/>
                </a:cubicBezTo>
                <a:lnTo>
                  <a:pt x="1165" y="1142"/>
                </a:lnTo>
                <a:cubicBezTo>
                  <a:pt x="1238" y="1100"/>
                  <a:pt x="1283" y="1023"/>
                  <a:pt x="1283" y="939"/>
                </a:cubicBezTo>
                <a:lnTo>
                  <a:pt x="1283" y="468"/>
                </a:lnTo>
                <a:cubicBezTo>
                  <a:pt x="1283" y="385"/>
                  <a:pt x="1238" y="308"/>
                  <a:pt x="1165" y="266"/>
                </a:cubicBezTo>
                <a:lnTo>
                  <a:pt x="758" y="31"/>
                </a:lnTo>
                <a:cubicBezTo>
                  <a:pt x="686" y="-10"/>
                  <a:pt x="596" y="-10"/>
                  <a:pt x="524" y="31"/>
                </a:cubicBezTo>
                <a:lnTo>
                  <a:pt x="117" y="266"/>
                </a:lnTo>
                <a:cubicBezTo>
                  <a:pt x="45" y="308"/>
                  <a:pt x="0" y="385"/>
                  <a:pt x="0" y="468"/>
                </a:cubicBezTo>
                <a:close/>
              </a:path>
            </a:pathLst>
          </a:custGeom>
          <a:solidFill>
            <a:schemeClr val="bg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 name="Title 4">
            <a:extLst>
              <a:ext uri="{FF2B5EF4-FFF2-40B4-BE49-F238E27FC236}">
                <a16:creationId xmlns:a16="http://schemas.microsoft.com/office/drawing/2014/main" id="{DBA632D1-C6E9-0063-65A9-656BFE36340E}"/>
              </a:ext>
            </a:extLst>
          </p:cNvPr>
          <p:cNvSpPr>
            <a:spLocks noGrp="1"/>
          </p:cNvSpPr>
          <p:nvPr>
            <p:ph type="title"/>
          </p:nvPr>
        </p:nvSpPr>
        <p:spPr/>
        <p:txBody>
          <a:bodyPr/>
          <a:lstStyle/>
          <a:p>
            <a:r>
              <a:rPr lang="en-US"/>
              <a:t>Benefits of Sandboxing</a:t>
            </a:r>
          </a:p>
        </p:txBody>
      </p:sp>
      <p:grpSp>
        <p:nvGrpSpPr>
          <p:cNvPr id="7" name="Graphic 7">
            <a:extLst>
              <a:ext uri="{FF2B5EF4-FFF2-40B4-BE49-F238E27FC236}">
                <a16:creationId xmlns:a16="http://schemas.microsoft.com/office/drawing/2014/main" id="{D2CA0851-3464-0EC6-DA5D-4C6EB20A29D2}"/>
              </a:ext>
            </a:extLst>
          </p:cNvPr>
          <p:cNvGrpSpPr/>
          <p:nvPr/>
        </p:nvGrpSpPr>
        <p:grpSpPr>
          <a:xfrm>
            <a:off x="2251754" y="2920762"/>
            <a:ext cx="3777721" cy="3777718"/>
            <a:chOff x="2251754" y="2920762"/>
            <a:chExt cx="3777721" cy="3777718"/>
          </a:xfrm>
        </p:grpSpPr>
        <p:sp>
          <p:nvSpPr>
            <p:cNvPr id="10" name="Freeform: Shape 9">
              <a:extLst>
                <a:ext uri="{FF2B5EF4-FFF2-40B4-BE49-F238E27FC236}">
                  <a16:creationId xmlns:a16="http://schemas.microsoft.com/office/drawing/2014/main" id="{2760F680-6859-78F7-3E47-9D7621C5BE86}"/>
                </a:ext>
              </a:extLst>
            </p:cNvPr>
            <p:cNvSpPr/>
            <p:nvPr/>
          </p:nvSpPr>
          <p:spPr>
            <a:xfrm>
              <a:off x="2251754" y="2920762"/>
              <a:ext cx="3777721" cy="3777718"/>
            </a:xfrm>
            <a:custGeom>
              <a:avLst/>
              <a:gdLst>
                <a:gd name="connsiteX0" fmla="*/ 3497951 w 3777721"/>
                <a:gd name="connsiteY0" fmla="*/ 3777718 h 3777718"/>
                <a:gd name="connsiteX1" fmla="*/ 279774 w 3777721"/>
                <a:gd name="connsiteY1" fmla="*/ 3777718 h 3777718"/>
                <a:gd name="connsiteX2" fmla="*/ 0 w 3777721"/>
                <a:gd name="connsiteY2" fmla="*/ 3497940 h 3777718"/>
                <a:gd name="connsiteX3" fmla="*/ 0 w 3777721"/>
                <a:gd name="connsiteY3" fmla="*/ 279774 h 3777718"/>
                <a:gd name="connsiteX4" fmla="*/ 279774 w 3777721"/>
                <a:gd name="connsiteY4" fmla="*/ 0 h 3777718"/>
                <a:gd name="connsiteX5" fmla="*/ 3497951 w 3777721"/>
                <a:gd name="connsiteY5" fmla="*/ 0 h 3777718"/>
                <a:gd name="connsiteX6" fmla="*/ 3777722 w 3777721"/>
                <a:gd name="connsiteY6" fmla="*/ 279774 h 3777718"/>
                <a:gd name="connsiteX7" fmla="*/ 3777722 w 3777721"/>
                <a:gd name="connsiteY7" fmla="*/ 3497940 h 3777718"/>
                <a:gd name="connsiteX8" fmla="*/ 3497951 w 3777721"/>
                <a:gd name="connsiteY8" fmla="*/ 3777718 h 37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3777718">
                  <a:moveTo>
                    <a:pt x="3497951" y="3777718"/>
                  </a:moveTo>
                  <a:lnTo>
                    <a:pt x="279774" y="3777718"/>
                  </a:lnTo>
                  <a:cubicBezTo>
                    <a:pt x="125262" y="3777718"/>
                    <a:pt x="0" y="3652449"/>
                    <a:pt x="0" y="3497940"/>
                  </a:cubicBezTo>
                  <a:lnTo>
                    <a:pt x="0" y="279774"/>
                  </a:lnTo>
                  <a:cubicBezTo>
                    <a:pt x="0" y="125262"/>
                    <a:pt x="125258" y="0"/>
                    <a:pt x="279774" y="0"/>
                  </a:cubicBezTo>
                  <a:lnTo>
                    <a:pt x="3497951" y="0"/>
                  </a:lnTo>
                  <a:cubicBezTo>
                    <a:pt x="3652452" y="0"/>
                    <a:pt x="3777722" y="125258"/>
                    <a:pt x="3777722" y="279774"/>
                  </a:cubicBezTo>
                  <a:lnTo>
                    <a:pt x="3777722" y="3497940"/>
                  </a:lnTo>
                  <a:cubicBezTo>
                    <a:pt x="3777722" y="3652449"/>
                    <a:pt x="3652452" y="3777718"/>
                    <a:pt x="3497951" y="3777718"/>
                  </a:cubicBezTo>
                  <a:close/>
                </a:path>
              </a:pathLst>
            </a:custGeom>
            <a:solidFill>
              <a:srgbClr val="FFFFFF"/>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1" name="Freeform: Shape 10">
              <a:extLst>
                <a:ext uri="{FF2B5EF4-FFF2-40B4-BE49-F238E27FC236}">
                  <a16:creationId xmlns:a16="http://schemas.microsoft.com/office/drawing/2014/main" id="{F4876F58-114C-0891-04AA-E515F8D1525A}"/>
                </a:ext>
              </a:extLst>
            </p:cNvPr>
            <p:cNvSpPr/>
            <p:nvPr/>
          </p:nvSpPr>
          <p:spPr>
            <a:xfrm>
              <a:off x="2251754" y="2920762"/>
              <a:ext cx="3777721" cy="1888860"/>
            </a:xfrm>
            <a:custGeom>
              <a:avLst/>
              <a:gdLst>
                <a:gd name="connsiteX0" fmla="*/ 3497951 w 3777721"/>
                <a:gd name="connsiteY0" fmla="*/ 1888861 h 1888860"/>
                <a:gd name="connsiteX1" fmla="*/ 279774 w 3777721"/>
                <a:gd name="connsiteY1" fmla="*/ 1888861 h 1888860"/>
                <a:gd name="connsiteX2" fmla="*/ 0 w 3777721"/>
                <a:gd name="connsiteY2" fmla="*/ 1609090 h 1888860"/>
                <a:gd name="connsiteX3" fmla="*/ 0 w 3777721"/>
                <a:gd name="connsiteY3" fmla="*/ 279774 h 1888860"/>
                <a:gd name="connsiteX4" fmla="*/ 279774 w 3777721"/>
                <a:gd name="connsiteY4" fmla="*/ 0 h 1888860"/>
                <a:gd name="connsiteX5" fmla="*/ 3497951 w 3777721"/>
                <a:gd name="connsiteY5" fmla="*/ 0 h 1888860"/>
                <a:gd name="connsiteX6" fmla="*/ 3777722 w 3777721"/>
                <a:gd name="connsiteY6" fmla="*/ 279774 h 1888860"/>
                <a:gd name="connsiteX7" fmla="*/ 3777722 w 3777721"/>
                <a:gd name="connsiteY7" fmla="*/ 1609090 h 1888860"/>
                <a:gd name="connsiteX8" fmla="*/ 3497951 w 3777721"/>
                <a:gd name="connsiteY8" fmla="*/ 1888861 h 18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1888860">
                  <a:moveTo>
                    <a:pt x="3497951" y="1888861"/>
                  </a:moveTo>
                  <a:lnTo>
                    <a:pt x="279774" y="1888861"/>
                  </a:lnTo>
                  <a:cubicBezTo>
                    <a:pt x="125258" y="1888861"/>
                    <a:pt x="0" y="1763603"/>
                    <a:pt x="0" y="1609090"/>
                  </a:cubicBezTo>
                  <a:lnTo>
                    <a:pt x="0" y="279774"/>
                  </a:lnTo>
                  <a:cubicBezTo>
                    <a:pt x="0" y="125262"/>
                    <a:pt x="125258" y="0"/>
                    <a:pt x="279774" y="0"/>
                  </a:cubicBezTo>
                  <a:lnTo>
                    <a:pt x="3497951" y="0"/>
                  </a:lnTo>
                  <a:cubicBezTo>
                    <a:pt x="3652452" y="0"/>
                    <a:pt x="3777722" y="125258"/>
                    <a:pt x="3777722" y="279774"/>
                  </a:cubicBezTo>
                  <a:lnTo>
                    <a:pt x="3777722" y="1609090"/>
                  </a:lnTo>
                  <a:cubicBezTo>
                    <a:pt x="3777722" y="1763603"/>
                    <a:pt x="3652452" y="1888861"/>
                    <a:pt x="3497951" y="1888861"/>
                  </a:cubicBezTo>
                  <a:close/>
                </a:path>
              </a:pathLst>
            </a:custGeom>
            <a:solidFill>
              <a:srgbClr val="FED639"/>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2" name="Freeform: Shape 11">
              <a:extLst>
                <a:ext uri="{FF2B5EF4-FFF2-40B4-BE49-F238E27FC236}">
                  <a16:creationId xmlns:a16="http://schemas.microsoft.com/office/drawing/2014/main" id="{50123746-8601-DF14-A3AF-0BE278928873}"/>
                </a:ext>
              </a:extLst>
            </p:cNvPr>
            <p:cNvSpPr/>
            <p:nvPr/>
          </p:nvSpPr>
          <p:spPr>
            <a:xfrm>
              <a:off x="2629526" y="3298534"/>
              <a:ext cx="3022177" cy="3022173"/>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CCCCCC"/>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3" name="Freeform: Shape 12">
              <a:extLst>
                <a:ext uri="{FF2B5EF4-FFF2-40B4-BE49-F238E27FC236}">
                  <a16:creationId xmlns:a16="http://schemas.microsoft.com/office/drawing/2014/main" id="{55075192-C15F-D4C5-9411-2C44815FBB68}"/>
                </a:ext>
              </a:extLst>
            </p:cNvPr>
            <p:cNvSpPr/>
            <p:nvPr/>
          </p:nvSpPr>
          <p:spPr>
            <a:xfrm>
              <a:off x="2478417" y="3147425"/>
              <a:ext cx="3324395" cy="3324390"/>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FFFFFF"/>
            </a:solidFill>
            <a:ln w="3777" cap="flat">
              <a:no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grpSp>
        <p:nvGrpSpPr>
          <p:cNvPr id="15" name="Graphic 7">
            <a:extLst>
              <a:ext uri="{FF2B5EF4-FFF2-40B4-BE49-F238E27FC236}">
                <a16:creationId xmlns:a16="http://schemas.microsoft.com/office/drawing/2014/main" id="{273F9444-5BFC-19C7-570E-E4D4BC5F2E69}"/>
              </a:ext>
            </a:extLst>
          </p:cNvPr>
          <p:cNvGrpSpPr/>
          <p:nvPr/>
        </p:nvGrpSpPr>
        <p:grpSpPr>
          <a:xfrm>
            <a:off x="6218361" y="2920762"/>
            <a:ext cx="3777721" cy="3777718"/>
            <a:chOff x="6218361" y="2920762"/>
            <a:chExt cx="3777721" cy="3777718"/>
          </a:xfrm>
        </p:grpSpPr>
        <p:sp>
          <p:nvSpPr>
            <p:cNvPr id="17" name="Freeform: Shape 16">
              <a:extLst>
                <a:ext uri="{FF2B5EF4-FFF2-40B4-BE49-F238E27FC236}">
                  <a16:creationId xmlns:a16="http://schemas.microsoft.com/office/drawing/2014/main" id="{A17A795E-854F-F0A4-1550-8C4EC2ABB44B}"/>
                </a:ext>
              </a:extLst>
            </p:cNvPr>
            <p:cNvSpPr/>
            <p:nvPr/>
          </p:nvSpPr>
          <p:spPr>
            <a:xfrm>
              <a:off x="6218361" y="2920762"/>
              <a:ext cx="3777721" cy="3777718"/>
            </a:xfrm>
            <a:custGeom>
              <a:avLst/>
              <a:gdLst>
                <a:gd name="connsiteX0" fmla="*/ 3497943 w 3777721"/>
                <a:gd name="connsiteY0" fmla="*/ 3777718 h 3777718"/>
                <a:gd name="connsiteX1" fmla="*/ 279778 w 3777721"/>
                <a:gd name="connsiteY1" fmla="*/ 3777718 h 3777718"/>
                <a:gd name="connsiteX2" fmla="*/ 0 w 3777721"/>
                <a:gd name="connsiteY2" fmla="*/ 3497940 h 3777718"/>
                <a:gd name="connsiteX3" fmla="*/ 0 w 3777721"/>
                <a:gd name="connsiteY3" fmla="*/ 279774 h 3777718"/>
                <a:gd name="connsiteX4" fmla="*/ 279778 w 3777721"/>
                <a:gd name="connsiteY4" fmla="*/ 0 h 3777718"/>
                <a:gd name="connsiteX5" fmla="*/ 3497943 w 3777721"/>
                <a:gd name="connsiteY5" fmla="*/ 0 h 3777718"/>
                <a:gd name="connsiteX6" fmla="*/ 3777722 w 3777721"/>
                <a:gd name="connsiteY6" fmla="*/ 279774 h 3777718"/>
                <a:gd name="connsiteX7" fmla="*/ 3777722 w 3777721"/>
                <a:gd name="connsiteY7" fmla="*/ 3497940 h 3777718"/>
                <a:gd name="connsiteX8" fmla="*/ 3497943 w 3777721"/>
                <a:gd name="connsiteY8" fmla="*/ 3777718 h 37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3777718">
                  <a:moveTo>
                    <a:pt x="3497943" y="3777718"/>
                  </a:moveTo>
                  <a:lnTo>
                    <a:pt x="279778" y="3777718"/>
                  </a:lnTo>
                  <a:cubicBezTo>
                    <a:pt x="125269" y="3777718"/>
                    <a:pt x="0" y="3652449"/>
                    <a:pt x="0" y="3497940"/>
                  </a:cubicBezTo>
                  <a:lnTo>
                    <a:pt x="0" y="279774"/>
                  </a:lnTo>
                  <a:cubicBezTo>
                    <a:pt x="0" y="125262"/>
                    <a:pt x="125269" y="0"/>
                    <a:pt x="279778" y="0"/>
                  </a:cubicBezTo>
                  <a:lnTo>
                    <a:pt x="3497943" y="0"/>
                  </a:lnTo>
                  <a:cubicBezTo>
                    <a:pt x="3652453" y="0"/>
                    <a:pt x="3777722" y="125258"/>
                    <a:pt x="3777722" y="279774"/>
                  </a:cubicBezTo>
                  <a:lnTo>
                    <a:pt x="3777722" y="3497940"/>
                  </a:lnTo>
                  <a:cubicBezTo>
                    <a:pt x="3777722" y="3652449"/>
                    <a:pt x="3652453" y="3777718"/>
                    <a:pt x="3497943" y="3777718"/>
                  </a:cubicBezTo>
                  <a:close/>
                </a:path>
              </a:pathLst>
            </a:custGeom>
            <a:solidFill>
              <a:srgbClr val="FFFFFF"/>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8" name="Freeform: Shape 17">
              <a:extLst>
                <a:ext uri="{FF2B5EF4-FFF2-40B4-BE49-F238E27FC236}">
                  <a16:creationId xmlns:a16="http://schemas.microsoft.com/office/drawing/2014/main" id="{9222D9A8-70F1-8520-E09C-0E0F31516963}"/>
                </a:ext>
              </a:extLst>
            </p:cNvPr>
            <p:cNvSpPr/>
            <p:nvPr/>
          </p:nvSpPr>
          <p:spPr>
            <a:xfrm>
              <a:off x="6218361" y="2920762"/>
              <a:ext cx="3777721" cy="1888860"/>
            </a:xfrm>
            <a:custGeom>
              <a:avLst/>
              <a:gdLst>
                <a:gd name="connsiteX0" fmla="*/ 3497943 w 3777721"/>
                <a:gd name="connsiteY0" fmla="*/ 1888861 h 1888860"/>
                <a:gd name="connsiteX1" fmla="*/ 279778 w 3777721"/>
                <a:gd name="connsiteY1" fmla="*/ 1888861 h 1888860"/>
                <a:gd name="connsiteX2" fmla="*/ 0 w 3777721"/>
                <a:gd name="connsiteY2" fmla="*/ 1609090 h 1888860"/>
                <a:gd name="connsiteX3" fmla="*/ 0 w 3777721"/>
                <a:gd name="connsiteY3" fmla="*/ 279774 h 1888860"/>
                <a:gd name="connsiteX4" fmla="*/ 279778 w 3777721"/>
                <a:gd name="connsiteY4" fmla="*/ 0 h 1888860"/>
                <a:gd name="connsiteX5" fmla="*/ 3497943 w 3777721"/>
                <a:gd name="connsiteY5" fmla="*/ 0 h 1888860"/>
                <a:gd name="connsiteX6" fmla="*/ 3777722 w 3777721"/>
                <a:gd name="connsiteY6" fmla="*/ 279774 h 1888860"/>
                <a:gd name="connsiteX7" fmla="*/ 3777722 w 3777721"/>
                <a:gd name="connsiteY7" fmla="*/ 1609090 h 1888860"/>
                <a:gd name="connsiteX8" fmla="*/ 3497943 w 3777721"/>
                <a:gd name="connsiteY8" fmla="*/ 1888861 h 18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1888860">
                  <a:moveTo>
                    <a:pt x="3497943" y="1888861"/>
                  </a:moveTo>
                  <a:lnTo>
                    <a:pt x="279778" y="1888861"/>
                  </a:lnTo>
                  <a:cubicBezTo>
                    <a:pt x="125269" y="1888861"/>
                    <a:pt x="0" y="1763603"/>
                    <a:pt x="0" y="1609090"/>
                  </a:cubicBezTo>
                  <a:lnTo>
                    <a:pt x="0" y="279774"/>
                  </a:lnTo>
                  <a:cubicBezTo>
                    <a:pt x="0" y="125262"/>
                    <a:pt x="125269" y="0"/>
                    <a:pt x="279778" y="0"/>
                  </a:cubicBezTo>
                  <a:lnTo>
                    <a:pt x="3497943" y="0"/>
                  </a:lnTo>
                  <a:cubicBezTo>
                    <a:pt x="3652453" y="0"/>
                    <a:pt x="3777722" y="125258"/>
                    <a:pt x="3777722" y="279774"/>
                  </a:cubicBezTo>
                  <a:lnTo>
                    <a:pt x="3777722" y="1609090"/>
                  </a:lnTo>
                  <a:cubicBezTo>
                    <a:pt x="3777722" y="1763603"/>
                    <a:pt x="3652453" y="1888861"/>
                    <a:pt x="3497943" y="1888861"/>
                  </a:cubicBezTo>
                  <a:close/>
                </a:path>
              </a:pathLst>
            </a:custGeom>
            <a:solidFill>
              <a:srgbClr val="F9921A"/>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9" name="Freeform: Shape 18">
              <a:extLst>
                <a:ext uri="{FF2B5EF4-FFF2-40B4-BE49-F238E27FC236}">
                  <a16:creationId xmlns:a16="http://schemas.microsoft.com/office/drawing/2014/main" id="{0C4F77F5-65AF-BFE8-19F9-05428D92845A}"/>
                </a:ext>
              </a:extLst>
            </p:cNvPr>
            <p:cNvSpPr/>
            <p:nvPr/>
          </p:nvSpPr>
          <p:spPr>
            <a:xfrm>
              <a:off x="6596133" y="3298534"/>
              <a:ext cx="3022177" cy="3022173"/>
            </a:xfrm>
            <a:custGeom>
              <a:avLst/>
              <a:gdLst>
                <a:gd name="connsiteX0" fmla="*/ 0 w 3022177"/>
                <a:gd name="connsiteY0" fmla="*/ 2742407 h 3022173"/>
                <a:gd name="connsiteX1" fmla="*/ 0 w 3022177"/>
                <a:gd name="connsiteY1" fmla="*/ 279774 h 3022173"/>
                <a:gd name="connsiteX2" fmla="*/ 279778 w 3022177"/>
                <a:gd name="connsiteY2" fmla="*/ 0 h 3022173"/>
                <a:gd name="connsiteX3" fmla="*/ 2742399 w 3022177"/>
                <a:gd name="connsiteY3" fmla="*/ 0 h 3022173"/>
                <a:gd name="connsiteX4" fmla="*/ 3022177 w 3022177"/>
                <a:gd name="connsiteY4" fmla="*/ 279774 h 3022173"/>
                <a:gd name="connsiteX5" fmla="*/ 3022177 w 3022177"/>
                <a:gd name="connsiteY5" fmla="*/ 2742407 h 3022173"/>
                <a:gd name="connsiteX6" fmla="*/ 2742399 w 3022177"/>
                <a:gd name="connsiteY6" fmla="*/ 3022174 h 3022173"/>
                <a:gd name="connsiteX7" fmla="*/ 279778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69" y="0"/>
                    <a:pt x="279778" y="0"/>
                  </a:cubicBezTo>
                  <a:lnTo>
                    <a:pt x="2742399" y="0"/>
                  </a:lnTo>
                  <a:cubicBezTo>
                    <a:pt x="2896908" y="0"/>
                    <a:pt x="3022177" y="125258"/>
                    <a:pt x="3022177" y="279774"/>
                  </a:cubicBezTo>
                  <a:lnTo>
                    <a:pt x="3022177" y="2742407"/>
                  </a:lnTo>
                  <a:cubicBezTo>
                    <a:pt x="3022177" y="2896920"/>
                    <a:pt x="2896908" y="3022174"/>
                    <a:pt x="2742399" y="3022174"/>
                  </a:cubicBezTo>
                  <a:lnTo>
                    <a:pt x="279778" y="3022174"/>
                  </a:lnTo>
                  <a:cubicBezTo>
                    <a:pt x="125269" y="3022174"/>
                    <a:pt x="0" y="2896920"/>
                    <a:pt x="0" y="2742407"/>
                  </a:cubicBezTo>
                  <a:close/>
                </a:path>
              </a:pathLst>
            </a:custGeom>
            <a:solidFill>
              <a:srgbClr val="CCCCCC"/>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0" name="Freeform: Shape 19">
              <a:extLst>
                <a:ext uri="{FF2B5EF4-FFF2-40B4-BE49-F238E27FC236}">
                  <a16:creationId xmlns:a16="http://schemas.microsoft.com/office/drawing/2014/main" id="{EFA52616-A7B6-30D3-F560-F296E5252E20}"/>
                </a:ext>
              </a:extLst>
            </p:cNvPr>
            <p:cNvSpPr/>
            <p:nvPr/>
          </p:nvSpPr>
          <p:spPr>
            <a:xfrm>
              <a:off x="6445024" y="3147425"/>
              <a:ext cx="3324395" cy="3324390"/>
            </a:xfrm>
            <a:custGeom>
              <a:avLst/>
              <a:gdLst>
                <a:gd name="connsiteX0" fmla="*/ 0 w 3022177"/>
                <a:gd name="connsiteY0" fmla="*/ 2742407 h 3022173"/>
                <a:gd name="connsiteX1" fmla="*/ 0 w 3022177"/>
                <a:gd name="connsiteY1" fmla="*/ 279774 h 3022173"/>
                <a:gd name="connsiteX2" fmla="*/ 279778 w 3022177"/>
                <a:gd name="connsiteY2" fmla="*/ 0 h 3022173"/>
                <a:gd name="connsiteX3" fmla="*/ 2742399 w 3022177"/>
                <a:gd name="connsiteY3" fmla="*/ 0 h 3022173"/>
                <a:gd name="connsiteX4" fmla="*/ 3022177 w 3022177"/>
                <a:gd name="connsiteY4" fmla="*/ 279774 h 3022173"/>
                <a:gd name="connsiteX5" fmla="*/ 3022177 w 3022177"/>
                <a:gd name="connsiteY5" fmla="*/ 2742407 h 3022173"/>
                <a:gd name="connsiteX6" fmla="*/ 2742399 w 3022177"/>
                <a:gd name="connsiteY6" fmla="*/ 3022174 h 3022173"/>
                <a:gd name="connsiteX7" fmla="*/ 279778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69" y="0"/>
                    <a:pt x="279778" y="0"/>
                  </a:cubicBezTo>
                  <a:lnTo>
                    <a:pt x="2742399" y="0"/>
                  </a:lnTo>
                  <a:cubicBezTo>
                    <a:pt x="2896908" y="0"/>
                    <a:pt x="3022177" y="125258"/>
                    <a:pt x="3022177" y="279774"/>
                  </a:cubicBezTo>
                  <a:lnTo>
                    <a:pt x="3022177" y="2742407"/>
                  </a:lnTo>
                  <a:cubicBezTo>
                    <a:pt x="3022177" y="2896920"/>
                    <a:pt x="2896908" y="3022174"/>
                    <a:pt x="2742399" y="3022174"/>
                  </a:cubicBezTo>
                  <a:lnTo>
                    <a:pt x="279778" y="3022174"/>
                  </a:lnTo>
                  <a:cubicBezTo>
                    <a:pt x="125269" y="3022174"/>
                    <a:pt x="0" y="2896920"/>
                    <a:pt x="0" y="2742407"/>
                  </a:cubicBezTo>
                  <a:close/>
                </a:path>
              </a:pathLst>
            </a:custGeom>
            <a:solidFill>
              <a:srgbClr val="FFFFFF"/>
            </a:solidFill>
            <a:ln w="3777" cap="flat">
              <a:no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grpSp>
        <p:nvGrpSpPr>
          <p:cNvPr id="22" name="Graphic 7">
            <a:extLst>
              <a:ext uri="{FF2B5EF4-FFF2-40B4-BE49-F238E27FC236}">
                <a16:creationId xmlns:a16="http://schemas.microsoft.com/office/drawing/2014/main" id="{A520BFB4-6235-4D19-22AE-6EFF8B5773C1}"/>
              </a:ext>
            </a:extLst>
          </p:cNvPr>
          <p:cNvGrpSpPr/>
          <p:nvPr/>
        </p:nvGrpSpPr>
        <p:grpSpPr>
          <a:xfrm>
            <a:off x="10184969" y="2920762"/>
            <a:ext cx="3777721" cy="3777718"/>
            <a:chOff x="10184969" y="2920762"/>
            <a:chExt cx="3777721" cy="3777718"/>
          </a:xfrm>
        </p:grpSpPr>
        <p:sp>
          <p:nvSpPr>
            <p:cNvPr id="24" name="Freeform: Shape 23">
              <a:extLst>
                <a:ext uri="{FF2B5EF4-FFF2-40B4-BE49-F238E27FC236}">
                  <a16:creationId xmlns:a16="http://schemas.microsoft.com/office/drawing/2014/main" id="{8124863E-F993-A0FA-4AFA-6762CD96A609}"/>
                </a:ext>
              </a:extLst>
            </p:cNvPr>
            <p:cNvSpPr/>
            <p:nvPr/>
          </p:nvSpPr>
          <p:spPr>
            <a:xfrm>
              <a:off x="10184969" y="2920762"/>
              <a:ext cx="3777721" cy="3777718"/>
            </a:xfrm>
            <a:custGeom>
              <a:avLst/>
              <a:gdLst>
                <a:gd name="connsiteX0" fmla="*/ 3497943 w 3777721"/>
                <a:gd name="connsiteY0" fmla="*/ 3777718 h 3777718"/>
                <a:gd name="connsiteX1" fmla="*/ 279778 w 3777721"/>
                <a:gd name="connsiteY1" fmla="*/ 3777718 h 3777718"/>
                <a:gd name="connsiteX2" fmla="*/ 0 w 3777721"/>
                <a:gd name="connsiteY2" fmla="*/ 3497940 h 3777718"/>
                <a:gd name="connsiteX3" fmla="*/ 0 w 3777721"/>
                <a:gd name="connsiteY3" fmla="*/ 279774 h 3777718"/>
                <a:gd name="connsiteX4" fmla="*/ 279778 w 3777721"/>
                <a:gd name="connsiteY4" fmla="*/ 0 h 3777718"/>
                <a:gd name="connsiteX5" fmla="*/ 3497943 w 3777721"/>
                <a:gd name="connsiteY5" fmla="*/ 0 h 3777718"/>
                <a:gd name="connsiteX6" fmla="*/ 3777722 w 3777721"/>
                <a:gd name="connsiteY6" fmla="*/ 279774 h 3777718"/>
                <a:gd name="connsiteX7" fmla="*/ 3777722 w 3777721"/>
                <a:gd name="connsiteY7" fmla="*/ 3497940 h 3777718"/>
                <a:gd name="connsiteX8" fmla="*/ 3497943 w 3777721"/>
                <a:gd name="connsiteY8" fmla="*/ 3777718 h 37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3777718">
                  <a:moveTo>
                    <a:pt x="3497943" y="3777718"/>
                  </a:moveTo>
                  <a:lnTo>
                    <a:pt x="279778" y="3777718"/>
                  </a:lnTo>
                  <a:cubicBezTo>
                    <a:pt x="125269" y="3777718"/>
                    <a:pt x="0" y="3652449"/>
                    <a:pt x="0" y="3497940"/>
                  </a:cubicBezTo>
                  <a:lnTo>
                    <a:pt x="0" y="279774"/>
                  </a:lnTo>
                  <a:cubicBezTo>
                    <a:pt x="0" y="125262"/>
                    <a:pt x="125269" y="0"/>
                    <a:pt x="279778" y="0"/>
                  </a:cubicBezTo>
                  <a:lnTo>
                    <a:pt x="3497943" y="0"/>
                  </a:lnTo>
                  <a:cubicBezTo>
                    <a:pt x="3652453" y="0"/>
                    <a:pt x="3777722" y="125258"/>
                    <a:pt x="3777722" y="279774"/>
                  </a:cubicBezTo>
                  <a:lnTo>
                    <a:pt x="3777722" y="3497940"/>
                  </a:lnTo>
                  <a:cubicBezTo>
                    <a:pt x="3777722" y="3652449"/>
                    <a:pt x="3652453" y="3777718"/>
                    <a:pt x="3497943" y="3777718"/>
                  </a:cubicBezTo>
                  <a:close/>
                </a:path>
              </a:pathLst>
            </a:custGeom>
            <a:solidFill>
              <a:srgbClr val="FFFFFF"/>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5" name="Freeform: Shape 24">
              <a:extLst>
                <a:ext uri="{FF2B5EF4-FFF2-40B4-BE49-F238E27FC236}">
                  <a16:creationId xmlns:a16="http://schemas.microsoft.com/office/drawing/2014/main" id="{13D20934-7D9D-9E85-05A3-F47DADD5F7FA}"/>
                </a:ext>
              </a:extLst>
            </p:cNvPr>
            <p:cNvSpPr/>
            <p:nvPr/>
          </p:nvSpPr>
          <p:spPr>
            <a:xfrm>
              <a:off x="10184969" y="2920762"/>
              <a:ext cx="3777721" cy="1888860"/>
            </a:xfrm>
            <a:custGeom>
              <a:avLst/>
              <a:gdLst>
                <a:gd name="connsiteX0" fmla="*/ 3497943 w 3777721"/>
                <a:gd name="connsiteY0" fmla="*/ 1888861 h 1888860"/>
                <a:gd name="connsiteX1" fmla="*/ 279778 w 3777721"/>
                <a:gd name="connsiteY1" fmla="*/ 1888861 h 1888860"/>
                <a:gd name="connsiteX2" fmla="*/ 0 w 3777721"/>
                <a:gd name="connsiteY2" fmla="*/ 1609090 h 1888860"/>
                <a:gd name="connsiteX3" fmla="*/ 0 w 3777721"/>
                <a:gd name="connsiteY3" fmla="*/ 279774 h 1888860"/>
                <a:gd name="connsiteX4" fmla="*/ 279778 w 3777721"/>
                <a:gd name="connsiteY4" fmla="*/ 0 h 1888860"/>
                <a:gd name="connsiteX5" fmla="*/ 3497943 w 3777721"/>
                <a:gd name="connsiteY5" fmla="*/ 0 h 1888860"/>
                <a:gd name="connsiteX6" fmla="*/ 3777722 w 3777721"/>
                <a:gd name="connsiteY6" fmla="*/ 279774 h 1888860"/>
                <a:gd name="connsiteX7" fmla="*/ 3777722 w 3777721"/>
                <a:gd name="connsiteY7" fmla="*/ 1609090 h 1888860"/>
                <a:gd name="connsiteX8" fmla="*/ 3497943 w 3777721"/>
                <a:gd name="connsiteY8" fmla="*/ 1888861 h 18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1888860">
                  <a:moveTo>
                    <a:pt x="3497943" y="1888861"/>
                  </a:moveTo>
                  <a:lnTo>
                    <a:pt x="279778" y="1888861"/>
                  </a:lnTo>
                  <a:cubicBezTo>
                    <a:pt x="125269" y="1888861"/>
                    <a:pt x="0" y="1763603"/>
                    <a:pt x="0" y="1609090"/>
                  </a:cubicBezTo>
                  <a:lnTo>
                    <a:pt x="0" y="279774"/>
                  </a:lnTo>
                  <a:cubicBezTo>
                    <a:pt x="0" y="125262"/>
                    <a:pt x="125269" y="0"/>
                    <a:pt x="279778" y="0"/>
                  </a:cubicBezTo>
                  <a:lnTo>
                    <a:pt x="3497943" y="0"/>
                  </a:lnTo>
                  <a:cubicBezTo>
                    <a:pt x="3652453" y="0"/>
                    <a:pt x="3777722" y="125258"/>
                    <a:pt x="3777722" y="279774"/>
                  </a:cubicBezTo>
                  <a:lnTo>
                    <a:pt x="3777722" y="1609090"/>
                  </a:lnTo>
                  <a:cubicBezTo>
                    <a:pt x="3777722" y="1763603"/>
                    <a:pt x="3652453" y="1888861"/>
                    <a:pt x="3497943" y="1888861"/>
                  </a:cubicBezTo>
                  <a:close/>
                </a:path>
              </a:pathLst>
            </a:custGeom>
            <a:solidFill>
              <a:srgbClr val="CF4F9C"/>
            </a:solidFill>
            <a:ln w="3777"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6" name="Freeform: Shape 25">
              <a:extLst>
                <a:ext uri="{FF2B5EF4-FFF2-40B4-BE49-F238E27FC236}">
                  <a16:creationId xmlns:a16="http://schemas.microsoft.com/office/drawing/2014/main" id="{165381AD-B4CF-6DB1-8B3F-F905F1773F3A}"/>
                </a:ext>
              </a:extLst>
            </p:cNvPr>
            <p:cNvSpPr/>
            <p:nvPr/>
          </p:nvSpPr>
          <p:spPr>
            <a:xfrm>
              <a:off x="10411632" y="3147425"/>
              <a:ext cx="3324395" cy="3324390"/>
            </a:xfrm>
            <a:custGeom>
              <a:avLst/>
              <a:gdLst>
                <a:gd name="connsiteX0" fmla="*/ 0 w 3022177"/>
                <a:gd name="connsiteY0" fmla="*/ 2742407 h 3022173"/>
                <a:gd name="connsiteX1" fmla="*/ 0 w 3022177"/>
                <a:gd name="connsiteY1" fmla="*/ 279774 h 3022173"/>
                <a:gd name="connsiteX2" fmla="*/ 279778 w 3022177"/>
                <a:gd name="connsiteY2" fmla="*/ 0 h 3022173"/>
                <a:gd name="connsiteX3" fmla="*/ 2742399 w 3022177"/>
                <a:gd name="connsiteY3" fmla="*/ 0 h 3022173"/>
                <a:gd name="connsiteX4" fmla="*/ 3022177 w 3022177"/>
                <a:gd name="connsiteY4" fmla="*/ 279774 h 3022173"/>
                <a:gd name="connsiteX5" fmla="*/ 3022177 w 3022177"/>
                <a:gd name="connsiteY5" fmla="*/ 2742407 h 3022173"/>
                <a:gd name="connsiteX6" fmla="*/ 2742399 w 3022177"/>
                <a:gd name="connsiteY6" fmla="*/ 3022174 h 3022173"/>
                <a:gd name="connsiteX7" fmla="*/ 279778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69" y="0"/>
                    <a:pt x="279778" y="0"/>
                  </a:cubicBezTo>
                  <a:lnTo>
                    <a:pt x="2742399" y="0"/>
                  </a:lnTo>
                  <a:cubicBezTo>
                    <a:pt x="2896909" y="0"/>
                    <a:pt x="3022177" y="125258"/>
                    <a:pt x="3022177" y="279774"/>
                  </a:cubicBezTo>
                  <a:lnTo>
                    <a:pt x="3022177" y="2742407"/>
                  </a:lnTo>
                  <a:cubicBezTo>
                    <a:pt x="3022177" y="2896920"/>
                    <a:pt x="2896909" y="3022174"/>
                    <a:pt x="2742399" y="3022174"/>
                  </a:cubicBezTo>
                  <a:lnTo>
                    <a:pt x="279778" y="3022174"/>
                  </a:lnTo>
                  <a:cubicBezTo>
                    <a:pt x="125269" y="3022174"/>
                    <a:pt x="0" y="2896920"/>
                    <a:pt x="0" y="2742407"/>
                  </a:cubicBezTo>
                  <a:close/>
                </a:path>
              </a:pathLst>
            </a:custGeom>
            <a:solidFill>
              <a:srgbClr val="FFFFFF"/>
            </a:solidFill>
            <a:ln w="3777" cap="flat">
              <a:no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sp>
        <p:nvSpPr>
          <p:cNvPr id="355" name="TextBox 354">
            <a:extLst>
              <a:ext uri="{FF2B5EF4-FFF2-40B4-BE49-F238E27FC236}">
                <a16:creationId xmlns:a16="http://schemas.microsoft.com/office/drawing/2014/main" id="{DEADC907-83A4-43DC-944B-85DDA40028AB}"/>
              </a:ext>
            </a:extLst>
          </p:cNvPr>
          <p:cNvSpPr txBox="1"/>
          <p:nvPr/>
        </p:nvSpPr>
        <p:spPr>
          <a:xfrm>
            <a:off x="2416918" y="3388541"/>
            <a:ext cx="3324395" cy="3080972"/>
          </a:xfrm>
          <a:prstGeom prst="rect">
            <a:avLst/>
          </a:prstGeom>
          <a:noFill/>
        </p:spPr>
        <p:txBody>
          <a:bodyPr wrap="square" rtlCol="0">
            <a:spAutoFit/>
          </a:bodyPr>
          <a:lstStyle/>
          <a:p>
            <a:pPr algn="ctr"/>
            <a:r>
              <a:rPr lang="en-US" sz="2200" b="1">
                <a:solidFill>
                  <a:srgbClr val="3F3F3F"/>
                </a:solidFill>
                <a:latin typeface="Open Sans"/>
                <a:ea typeface="Open Sans"/>
                <a:cs typeface="Open Sans"/>
              </a:rPr>
              <a:t>Proactive defense: </a:t>
            </a:r>
          </a:p>
          <a:p>
            <a:pPr algn="l"/>
            <a:endParaRPr lang="en-US" sz="2200">
              <a:solidFill>
                <a:srgbClr val="3F3F3F"/>
              </a:solidFill>
              <a:latin typeface="Open Sans"/>
              <a:ea typeface="Open Sans"/>
              <a:cs typeface="Open Sans"/>
            </a:endParaRPr>
          </a:p>
          <a:p>
            <a:pPr algn="ctr">
              <a:lnSpc>
                <a:spcPct val="115000"/>
              </a:lnSpc>
            </a:pPr>
            <a:r>
              <a:rPr lang="en-US" sz="2200">
                <a:solidFill>
                  <a:srgbClr val="404040"/>
                </a:solidFill>
                <a:latin typeface="Open Sans" pitchFamily="2" charset="0"/>
                <a:ea typeface="Open Sans"/>
                <a:cs typeface="Open Sans"/>
              </a:rPr>
              <a:t>Sandboxing allows for the analysis of unknown or zero-day threats that traditional signature-based security might miss.</a:t>
            </a:r>
          </a:p>
        </p:txBody>
      </p:sp>
      <p:sp>
        <p:nvSpPr>
          <p:cNvPr id="351" name="TextBox 350">
            <a:extLst>
              <a:ext uri="{FF2B5EF4-FFF2-40B4-BE49-F238E27FC236}">
                <a16:creationId xmlns:a16="http://schemas.microsoft.com/office/drawing/2014/main" id="{B7D8A23C-C29A-4DC2-A000-2762E8E488BD}"/>
              </a:ext>
            </a:extLst>
          </p:cNvPr>
          <p:cNvSpPr txBox="1"/>
          <p:nvPr/>
        </p:nvSpPr>
        <p:spPr>
          <a:xfrm>
            <a:off x="6490571" y="3415969"/>
            <a:ext cx="3278848" cy="3080972"/>
          </a:xfrm>
          <a:prstGeom prst="rect">
            <a:avLst/>
          </a:prstGeom>
          <a:noFill/>
        </p:spPr>
        <p:txBody>
          <a:bodyPr wrap="square" rtlCol="0">
            <a:spAutoFit/>
          </a:bodyPr>
          <a:lstStyle/>
          <a:p>
            <a:pPr algn="ctr"/>
            <a:r>
              <a:rPr lang="en-US" sz="2200" b="1">
                <a:solidFill>
                  <a:srgbClr val="3F3F3F"/>
                </a:solidFill>
                <a:latin typeface="Open Sans"/>
                <a:ea typeface="Open Sans"/>
                <a:cs typeface="Open Sans"/>
              </a:rPr>
              <a:t>Safe analysis: </a:t>
            </a:r>
          </a:p>
          <a:p>
            <a:endParaRPr lang="en-US" sz="2200">
              <a:solidFill>
                <a:srgbClr val="3F3F3F"/>
              </a:solidFill>
              <a:latin typeface="Open Sans"/>
              <a:ea typeface="Open Sans"/>
              <a:cs typeface="Open Sans"/>
            </a:endParaRPr>
          </a:p>
          <a:p>
            <a:pPr algn="ctr">
              <a:lnSpc>
                <a:spcPct val="115000"/>
              </a:lnSpc>
            </a:pPr>
            <a:r>
              <a:rPr lang="en-US" sz="2200">
                <a:solidFill>
                  <a:srgbClr val="404040"/>
                </a:solidFill>
                <a:latin typeface="Open Sans" pitchFamily="2" charset="0"/>
                <a:ea typeface="Open Sans"/>
                <a:cs typeface="Open Sans"/>
              </a:rPr>
              <a:t>Security professionals can examine potentially risky code without putting the actual system or network at risk.</a:t>
            </a:r>
          </a:p>
        </p:txBody>
      </p:sp>
      <p:sp>
        <p:nvSpPr>
          <p:cNvPr id="353" name="TextBox 352">
            <a:extLst>
              <a:ext uri="{FF2B5EF4-FFF2-40B4-BE49-F238E27FC236}">
                <a16:creationId xmlns:a16="http://schemas.microsoft.com/office/drawing/2014/main" id="{FD9D9881-A962-48AE-B8FB-B27F23F96273}"/>
              </a:ext>
            </a:extLst>
          </p:cNvPr>
          <p:cNvSpPr txBox="1"/>
          <p:nvPr/>
        </p:nvSpPr>
        <p:spPr>
          <a:xfrm>
            <a:off x="10284775" y="3274557"/>
            <a:ext cx="3616337" cy="3030188"/>
          </a:xfrm>
          <a:prstGeom prst="rect">
            <a:avLst/>
          </a:prstGeom>
          <a:noFill/>
        </p:spPr>
        <p:txBody>
          <a:bodyPr wrap="square" rtlCol="0">
            <a:spAutoFit/>
          </a:bodyPr>
          <a:lstStyle/>
          <a:p>
            <a:pPr algn="ctr"/>
            <a:r>
              <a:rPr lang="en-US" sz="2200" b="1">
                <a:solidFill>
                  <a:srgbClr val="3F3F3F"/>
                </a:solidFill>
                <a:latin typeface="Open Sans"/>
                <a:ea typeface="Open Sans"/>
                <a:cs typeface="Open Sans"/>
              </a:rPr>
              <a:t>Improved detection rates: </a:t>
            </a:r>
          </a:p>
          <a:p>
            <a:endParaRPr lang="en-US" sz="2200">
              <a:solidFill>
                <a:srgbClr val="3F3F3F"/>
              </a:solidFill>
              <a:latin typeface="Open Sans"/>
              <a:ea typeface="Open Sans"/>
              <a:cs typeface="Open Sans"/>
            </a:endParaRPr>
          </a:p>
          <a:p>
            <a:pPr algn="ctr">
              <a:lnSpc>
                <a:spcPct val="115000"/>
              </a:lnSpc>
            </a:pPr>
            <a:r>
              <a:rPr lang="en-US" sz="2200">
                <a:solidFill>
                  <a:srgbClr val="404040"/>
                </a:solidFill>
                <a:latin typeface="Open Sans" pitchFamily="2" charset="0"/>
                <a:ea typeface="Open Sans"/>
                <a:cs typeface="Open Sans"/>
              </a:rPr>
              <a:t>Sandboxes can uncover sophisticated malware that might bypass traditional security measures.</a:t>
            </a:r>
          </a:p>
        </p:txBody>
      </p:sp>
      <p:sp>
        <p:nvSpPr>
          <p:cNvPr id="46" name="Brandline_LVC">
            <a:extLst>
              <a:ext uri="{FF2B5EF4-FFF2-40B4-BE49-F238E27FC236}">
                <a16:creationId xmlns:a16="http://schemas.microsoft.com/office/drawing/2014/main" id="{7E451195-068B-B7AA-8626-1AB2C2CA99C9}"/>
              </a:ext>
            </a:extLst>
          </p:cNvPr>
          <p:cNvSpPr/>
          <p:nvPr/>
        </p:nvSpPr>
        <p:spPr>
          <a:xfrm>
            <a:off x="5588000" y="816352"/>
            <a:ext cx="5093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657350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5" name="Freeform: Shape 24">
            <a:extLst>
              <a:ext uri="{FF2B5EF4-FFF2-40B4-BE49-F238E27FC236}">
                <a16:creationId xmlns:a16="http://schemas.microsoft.com/office/drawing/2014/main" id="{4DDA49EE-2D42-B229-A8D2-E4C065E48788}"/>
              </a:ext>
            </a:extLst>
          </p:cNvPr>
          <p:cNvSpPr/>
          <p:nvPr/>
        </p:nvSpPr>
        <p:spPr>
          <a:xfrm rot="5400000">
            <a:off x="7313851" y="4495361"/>
            <a:ext cx="1254081" cy="1254081"/>
          </a:xfrm>
          <a:custGeom>
            <a:avLst/>
            <a:gdLst>
              <a:gd name="connsiteX0" fmla="*/ 25851 w 4886170"/>
              <a:gd name="connsiteY0" fmla="*/ 1899871 h 1899871"/>
              <a:gd name="connsiteX1" fmla="*/ 0 w 4886170"/>
              <a:gd name="connsiteY1" fmla="*/ 1899871 h 1899871"/>
              <a:gd name="connsiteX2" fmla="*/ 0 w 4886170"/>
              <a:gd name="connsiteY2" fmla="*/ 576476 h 1899871"/>
              <a:gd name="connsiteX3" fmla="*/ 4860320 w 4886170"/>
              <a:gd name="connsiteY3" fmla="*/ 576476 h 1899871"/>
              <a:gd name="connsiteX4" fmla="*/ 4860320 w 4886170"/>
              <a:gd name="connsiteY4" fmla="*/ 0 h 1899871"/>
              <a:gd name="connsiteX5" fmla="*/ 4886171 w 4886170"/>
              <a:gd name="connsiteY5" fmla="*/ 0 h 1899871"/>
              <a:gd name="connsiteX6" fmla="*/ 4886171 w 4886170"/>
              <a:gd name="connsiteY6" fmla="*/ 602327 h 1899871"/>
              <a:gd name="connsiteX7" fmla="*/ 25851 w 4886170"/>
              <a:gd name="connsiteY7" fmla="*/ 602327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w="17233" cap="flat">
            <a:solidFill>
              <a:schemeClr val="bg1">
                <a:lumMod val="65000"/>
              </a:schemeClr>
            </a:solid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BC05D83-3870-571A-C8BF-61A3F44FDC57}"/>
              </a:ext>
            </a:extLst>
          </p:cNvPr>
          <p:cNvSpPr/>
          <p:nvPr/>
        </p:nvSpPr>
        <p:spPr>
          <a:xfrm>
            <a:off x="9257011" y="4501890"/>
            <a:ext cx="3924147" cy="1291846"/>
          </a:xfrm>
          <a:custGeom>
            <a:avLst/>
            <a:gdLst>
              <a:gd name="connsiteX0" fmla="*/ 4886171 w 4886170"/>
              <a:gd name="connsiteY0" fmla="*/ 1899871 h 1899871"/>
              <a:gd name="connsiteX1" fmla="*/ 4860320 w 4886170"/>
              <a:gd name="connsiteY1" fmla="*/ 1899871 h 1899871"/>
              <a:gd name="connsiteX2" fmla="*/ 4860320 w 4886170"/>
              <a:gd name="connsiteY2" fmla="*/ 602327 h 1899871"/>
              <a:gd name="connsiteX3" fmla="*/ 0 w 4886170"/>
              <a:gd name="connsiteY3" fmla="*/ 602327 h 1899871"/>
              <a:gd name="connsiteX4" fmla="*/ 0 w 4886170"/>
              <a:gd name="connsiteY4" fmla="*/ 0 h 1899871"/>
              <a:gd name="connsiteX5" fmla="*/ 25851 w 4886170"/>
              <a:gd name="connsiteY5" fmla="*/ 0 h 1899871"/>
              <a:gd name="connsiteX6" fmla="*/ 25851 w 4886170"/>
              <a:gd name="connsiteY6" fmla="*/ 576476 h 1899871"/>
              <a:gd name="connsiteX7" fmla="*/ 4886171 w 4886170"/>
              <a:gd name="connsiteY7" fmla="*/ 576476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4886171" y="1899871"/>
                </a:moveTo>
                <a:lnTo>
                  <a:pt x="4860320" y="1899871"/>
                </a:lnTo>
                <a:lnTo>
                  <a:pt x="4860320" y="602327"/>
                </a:lnTo>
                <a:lnTo>
                  <a:pt x="0" y="602327"/>
                </a:lnTo>
                <a:lnTo>
                  <a:pt x="0" y="0"/>
                </a:lnTo>
                <a:lnTo>
                  <a:pt x="25851" y="0"/>
                </a:lnTo>
                <a:lnTo>
                  <a:pt x="25851" y="576476"/>
                </a:lnTo>
                <a:lnTo>
                  <a:pt x="4886171" y="576476"/>
                </a:lnTo>
                <a:close/>
              </a:path>
            </a:pathLst>
          </a:custGeom>
          <a:solidFill>
            <a:srgbClr val="757575"/>
          </a:solidFill>
          <a:ln w="17233" cap="flat">
            <a:solidFill>
              <a:schemeClr val="bg1">
                <a:lumMod val="65000"/>
              </a:schemeClr>
            </a:solid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BAC13F79-289D-8089-D5B8-DE52387CC90B}"/>
              </a:ext>
            </a:extLst>
          </p:cNvPr>
          <p:cNvSpPr/>
          <p:nvPr/>
        </p:nvSpPr>
        <p:spPr>
          <a:xfrm>
            <a:off x="3298716" y="4501889"/>
            <a:ext cx="3725384" cy="1254081"/>
          </a:xfrm>
          <a:custGeom>
            <a:avLst/>
            <a:gdLst>
              <a:gd name="connsiteX0" fmla="*/ 25851 w 4886170"/>
              <a:gd name="connsiteY0" fmla="*/ 1899871 h 1899871"/>
              <a:gd name="connsiteX1" fmla="*/ 0 w 4886170"/>
              <a:gd name="connsiteY1" fmla="*/ 1899871 h 1899871"/>
              <a:gd name="connsiteX2" fmla="*/ 0 w 4886170"/>
              <a:gd name="connsiteY2" fmla="*/ 576476 h 1899871"/>
              <a:gd name="connsiteX3" fmla="*/ 4860320 w 4886170"/>
              <a:gd name="connsiteY3" fmla="*/ 576476 h 1899871"/>
              <a:gd name="connsiteX4" fmla="*/ 4860320 w 4886170"/>
              <a:gd name="connsiteY4" fmla="*/ 0 h 1899871"/>
              <a:gd name="connsiteX5" fmla="*/ 4886171 w 4886170"/>
              <a:gd name="connsiteY5" fmla="*/ 0 h 1899871"/>
              <a:gd name="connsiteX6" fmla="*/ 4886171 w 4886170"/>
              <a:gd name="connsiteY6" fmla="*/ 602327 h 1899871"/>
              <a:gd name="connsiteX7" fmla="*/ 25851 w 4886170"/>
              <a:gd name="connsiteY7" fmla="*/ 602327 h 18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6170" h="1899871">
                <a:moveTo>
                  <a:pt x="25851" y="1899871"/>
                </a:moveTo>
                <a:lnTo>
                  <a:pt x="0" y="1899871"/>
                </a:lnTo>
                <a:lnTo>
                  <a:pt x="0" y="576476"/>
                </a:lnTo>
                <a:lnTo>
                  <a:pt x="4860320" y="576476"/>
                </a:lnTo>
                <a:lnTo>
                  <a:pt x="4860320" y="0"/>
                </a:lnTo>
                <a:lnTo>
                  <a:pt x="4886171" y="0"/>
                </a:lnTo>
                <a:lnTo>
                  <a:pt x="4886171" y="602327"/>
                </a:lnTo>
                <a:lnTo>
                  <a:pt x="25851" y="602327"/>
                </a:lnTo>
                <a:close/>
              </a:path>
            </a:pathLst>
          </a:custGeom>
          <a:solidFill>
            <a:srgbClr val="757575"/>
          </a:solidFill>
          <a:ln w="17233" cap="flat">
            <a:solidFill>
              <a:schemeClr val="bg1">
                <a:lumMod val="65000"/>
              </a:schemeClr>
            </a:solidFill>
            <a:prstDash val="solid"/>
            <a:miter/>
          </a:ln>
        </p:spPr>
        <p:txBody>
          <a:bodyPr rtlCol="0" anchor="ctr"/>
          <a:lstStyle/>
          <a:p>
            <a:endParaRPr lang="en-IN"/>
          </a:p>
        </p:txBody>
      </p:sp>
      <p:sp>
        <p:nvSpPr>
          <p:cNvPr id="114" name="Google Shape;114;p15"/>
          <p:cNvSpPr txBox="1">
            <a:spLocks noGrp="1"/>
          </p:cNvSpPr>
          <p:nvPr>
            <p:ph type="title"/>
          </p:nvPr>
        </p:nvSpPr>
        <p:spPr>
          <a:xfrm>
            <a:off x="3074843" y="346609"/>
            <a:ext cx="10106315"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a:solidFill>
                  <a:srgbClr val="3F3F3F"/>
                </a:solidFill>
                <a:latin typeface="Open Sans"/>
                <a:ea typeface="Open Sans"/>
                <a:cs typeface="Open Sans"/>
                <a:sym typeface="Open Sans"/>
              </a:rPr>
              <a:t>Patch Management</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F377534B-5636-E275-93F8-48317E76B37D}"/>
              </a:ext>
            </a:extLst>
          </p:cNvPr>
          <p:cNvSpPr/>
          <p:nvPr/>
        </p:nvSpPr>
        <p:spPr>
          <a:xfrm>
            <a:off x="5969000" y="933055"/>
            <a:ext cx="4318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457;p59">
            <a:extLst>
              <a:ext uri="{FF2B5EF4-FFF2-40B4-BE49-F238E27FC236}">
                <a16:creationId xmlns:a16="http://schemas.microsoft.com/office/drawing/2014/main" id="{4446791D-01A5-D4A6-8477-2044026ECDC8}"/>
              </a:ext>
            </a:extLst>
          </p:cNvPr>
          <p:cNvSpPr txBox="1">
            <a:spLocks/>
          </p:cNvSpPr>
          <p:nvPr/>
        </p:nvSpPr>
        <p:spPr>
          <a:xfrm>
            <a:off x="1865579" y="1557601"/>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Patch management is the process of applying patches to a system at a specified time using a well-defined strategy and plan. Effective patch management ensures that systems remain secure and up-to-date. </a:t>
            </a:r>
            <a:endParaRPr lang="en-US" sz="2200"/>
          </a:p>
        </p:txBody>
      </p:sp>
      <p:sp>
        <p:nvSpPr>
          <p:cNvPr id="4" name="Google Shape;457;p59">
            <a:extLst>
              <a:ext uri="{FF2B5EF4-FFF2-40B4-BE49-F238E27FC236}">
                <a16:creationId xmlns:a16="http://schemas.microsoft.com/office/drawing/2014/main" id="{0753EE8F-4B80-FC14-E9BC-6B4C84AD3362}"/>
              </a:ext>
            </a:extLst>
          </p:cNvPr>
          <p:cNvSpPr txBox="1">
            <a:spLocks/>
          </p:cNvSpPr>
          <p:nvPr/>
        </p:nvSpPr>
        <p:spPr>
          <a:xfrm>
            <a:off x="6144233" y="3682091"/>
            <a:ext cx="3967533" cy="819798"/>
          </a:xfrm>
          <a:prstGeom prst="roundRect">
            <a:avLst/>
          </a:prstGeom>
          <a:noFill/>
          <a:ln w="19050">
            <a:solidFill>
              <a:schemeClr val="accent2"/>
            </a:solid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r>
              <a:rPr lang="en-US"/>
              <a:t>The types of patches are:</a:t>
            </a:r>
          </a:p>
        </p:txBody>
      </p:sp>
      <p:sp>
        <p:nvSpPr>
          <p:cNvPr id="7" name="Google Shape;128;p16">
            <a:extLst>
              <a:ext uri="{FF2B5EF4-FFF2-40B4-BE49-F238E27FC236}">
                <a16:creationId xmlns:a16="http://schemas.microsoft.com/office/drawing/2014/main" id="{618CCF78-A770-9768-A6E6-69F308AE754F}"/>
              </a:ext>
            </a:extLst>
          </p:cNvPr>
          <p:cNvSpPr/>
          <p:nvPr/>
        </p:nvSpPr>
        <p:spPr>
          <a:xfrm>
            <a:off x="1074097" y="5213647"/>
            <a:ext cx="4457700" cy="2746500"/>
          </a:xfrm>
          <a:prstGeom prst="roundRect">
            <a:avLst>
              <a:gd name="adj" fmla="val 4130"/>
            </a:avLst>
          </a:prstGeom>
          <a:solidFill>
            <a:srgbClr val="F3F3F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 name="Google Shape;129;p16">
            <a:extLst>
              <a:ext uri="{FF2B5EF4-FFF2-40B4-BE49-F238E27FC236}">
                <a16:creationId xmlns:a16="http://schemas.microsoft.com/office/drawing/2014/main" id="{BEA8B6E6-0763-33FA-8908-13D8FF1518B5}"/>
              </a:ext>
            </a:extLst>
          </p:cNvPr>
          <p:cNvSpPr/>
          <p:nvPr/>
        </p:nvSpPr>
        <p:spPr>
          <a:xfrm>
            <a:off x="1074097" y="5126535"/>
            <a:ext cx="4457700" cy="641400"/>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1800"/>
              <a:buFont typeface="Open Sans"/>
              <a:buNone/>
            </a:pPr>
            <a:r>
              <a:rPr lang="en-US" sz="2200" b="1" i="0" u="none" strike="noStrike" cap="none">
                <a:solidFill>
                  <a:srgbClr val="FFFFFF"/>
                </a:solidFill>
                <a:latin typeface="Open Sans"/>
                <a:ea typeface="Open Sans"/>
                <a:cs typeface="Open Sans"/>
                <a:sym typeface="Open Sans"/>
              </a:rPr>
              <a:t>Hotfixes</a:t>
            </a:r>
            <a:endParaRPr sz="2200" i="0" u="none" strike="noStrike" cap="none">
              <a:solidFill>
                <a:srgbClr val="000000"/>
              </a:solidFill>
              <a:latin typeface="Open Sans"/>
              <a:ea typeface="Open Sans"/>
              <a:cs typeface="Open Sans"/>
              <a:sym typeface="Open Sans"/>
            </a:endParaRPr>
          </a:p>
        </p:txBody>
      </p:sp>
      <p:sp>
        <p:nvSpPr>
          <p:cNvPr id="9" name="Google Shape;130;p16">
            <a:extLst>
              <a:ext uri="{FF2B5EF4-FFF2-40B4-BE49-F238E27FC236}">
                <a16:creationId xmlns:a16="http://schemas.microsoft.com/office/drawing/2014/main" id="{CABF852E-545A-23FD-1C77-6B9D6A524437}"/>
              </a:ext>
            </a:extLst>
          </p:cNvPr>
          <p:cNvSpPr txBox="1"/>
          <p:nvPr/>
        </p:nvSpPr>
        <p:spPr>
          <a:xfrm>
            <a:off x="1263865" y="5809401"/>
            <a:ext cx="4267800" cy="2200512"/>
          </a:xfrm>
          <a:prstGeom prst="rect">
            <a:avLst/>
          </a:prstGeom>
          <a:noFill/>
          <a:ln>
            <a:noFill/>
          </a:ln>
        </p:spPr>
        <p:txBody>
          <a:bodyPr spcFirstLastPara="1" wrap="square" lIns="45675" tIns="45675" rIns="45675" bIns="45675" anchor="t" anchorCtr="0">
            <a:spAutoFit/>
          </a:bodyPr>
          <a:lstStyle/>
          <a:p>
            <a:pPr marL="0" marR="0" lvl="1" indent="0" algn="ctr" rtl="0">
              <a:lnSpc>
                <a:spcPct val="150000"/>
              </a:lnSpc>
              <a:spcBef>
                <a:spcPts val="0"/>
              </a:spcBef>
              <a:spcAft>
                <a:spcPts val="600"/>
              </a:spcAft>
              <a:buNone/>
            </a:pPr>
            <a:r>
              <a:rPr lang="en-US" sz="2200" i="0" u="none" strike="noStrike" cap="none">
                <a:solidFill>
                  <a:srgbClr val="3F3F3F"/>
                </a:solidFill>
                <a:latin typeface="Open Sans"/>
                <a:ea typeface="Open Sans"/>
                <a:cs typeface="Open Sans"/>
                <a:sym typeface="Open Sans"/>
              </a:rPr>
              <a:t>Small updates with a specific purpose that alter the behavior of installed applications in a limited manner</a:t>
            </a:r>
            <a:endParaRPr lang="en-IN" sz="2200" i="0" u="none" strike="noStrike" cap="none">
              <a:solidFill>
                <a:srgbClr val="3F3F3F"/>
              </a:solidFill>
              <a:latin typeface="Open Sans"/>
              <a:ea typeface="Open Sans"/>
              <a:cs typeface="Open Sans"/>
              <a:sym typeface="Open Sans"/>
            </a:endParaRPr>
          </a:p>
        </p:txBody>
      </p:sp>
      <p:sp>
        <p:nvSpPr>
          <p:cNvPr id="10" name="Google Shape;131;p16">
            <a:extLst>
              <a:ext uri="{FF2B5EF4-FFF2-40B4-BE49-F238E27FC236}">
                <a16:creationId xmlns:a16="http://schemas.microsoft.com/office/drawing/2014/main" id="{B835EA33-3417-B088-ECC4-7FA39A8A9576}"/>
              </a:ext>
            </a:extLst>
          </p:cNvPr>
          <p:cNvSpPr/>
          <p:nvPr/>
        </p:nvSpPr>
        <p:spPr>
          <a:xfrm>
            <a:off x="6080573" y="5128663"/>
            <a:ext cx="4457700" cy="2857200"/>
          </a:xfrm>
          <a:prstGeom prst="roundRect">
            <a:avLst>
              <a:gd name="adj" fmla="val 4130"/>
            </a:avLst>
          </a:prstGeom>
          <a:solidFill>
            <a:srgbClr val="F3F3F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11" name="Google Shape;132;p16">
            <a:extLst>
              <a:ext uri="{FF2B5EF4-FFF2-40B4-BE49-F238E27FC236}">
                <a16:creationId xmlns:a16="http://schemas.microsoft.com/office/drawing/2014/main" id="{CCBECFD8-DA95-FC40-7064-5E8A020BE122}"/>
              </a:ext>
            </a:extLst>
          </p:cNvPr>
          <p:cNvSpPr/>
          <p:nvPr/>
        </p:nvSpPr>
        <p:spPr>
          <a:xfrm>
            <a:off x="6080573" y="5126535"/>
            <a:ext cx="4457700" cy="667200"/>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1800"/>
              <a:buFont typeface="Open Sans"/>
              <a:buNone/>
            </a:pPr>
            <a:r>
              <a:rPr lang="en-US" sz="2200" b="1" i="0" u="none" strike="noStrike" cap="none">
                <a:solidFill>
                  <a:srgbClr val="FFFFFF"/>
                </a:solidFill>
                <a:latin typeface="Open Sans"/>
                <a:ea typeface="Open Sans"/>
                <a:cs typeface="Open Sans"/>
                <a:sym typeface="Open Sans"/>
              </a:rPr>
              <a:t>Service packs</a:t>
            </a:r>
            <a:endParaRPr sz="2200" i="0" u="none" strike="noStrike" cap="none">
              <a:solidFill>
                <a:srgbClr val="000000"/>
              </a:solidFill>
              <a:latin typeface="Open Sans"/>
              <a:ea typeface="Open Sans"/>
              <a:cs typeface="Open Sans"/>
              <a:sym typeface="Open Sans"/>
            </a:endParaRPr>
          </a:p>
        </p:txBody>
      </p:sp>
      <p:sp>
        <p:nvSpPr>
          <p:cNvPr id="14" name="Google Shape;133;p16">
            <a:extLst>
              <a:ext uri="{FF2B5EF4-FFF2-40B4-BE49-F238E27FC236}">
                <a16:creationId xmlns:a16="http://schemas.microsoft.com/office/drawing/2014/main" id="{C80175A8-C142-BE1E-9B79-0C40CC3750E2}"/>
              </a:ext>
            </a:extLst>
          </p:cNvPr>
          <p:cNvSpPr txBox="1"/>
          <p:nvPr/>
        </p:nvSpPr>
        <p:spPr>
          <a:xfrm>
            <a:off x="6270341" y="5911493"/>
            <a:ext cx="4267800" cy="1692680"/>
          </a:xfrm>
          <a:prstGeom prst="rect">
            <a:avLst/>
          </a:prstGeom>
          <a:noFill/>
          <a:ln>
            <a:noFill/>
          </a:ln>
        </p:spPr>
        <p:txBody>
          <a:bodyPr spcFirstLastPara="1" wrap="square" lIns="45675" tIns="45675" rIns="45675" bIns="45675" anchor="t" anchorCtr="0">
            <a:spAutoFit/>
          </a:bodyPr>
          <a:lstStyle/>
          <a:p>
            <a:pPr marL="0" marR="0" lvl="1" indent="0" algn="ctr" rtl="0">
              <a:lnSpc>
                <a:spcPct val="150000"/>
              </a:lnSpc>
              <a:spcBef>
                <a:spcPts val="0"/>
              </a:spcBef>
              <a:spcAft>
                <a:spcPts val="600"/>
              </a:spcAft>
              <a:buNone/>
            </a:pPr>
            <a:r>
              <a:rPr lang="en-US" sz="2200" i="0" u="none" strike="noStrike" cap="none">
                <a:solidFill>
                  <a:srgbClr val="3F3F3F"/>
                </a:solidFill>
                <a:latin typeface="Open Sans"/>
                <a:ea typeface="Open Sans"/>
                <a:cs typeface="Open Sans"/>
                <a:sym typeface="Open Sans"/>
              </a:rPr>
              <a:t>Tested and cumulative sets of all hotfixes, security updates, and critical updates</a:t>
            </a:r>
            <a:endParaRPr lang="en-IN" sz="2200" i="0" u="none" strike="noStrike" cap="none">
              <a:solidFill>
                <a:srgbClr val="3F3F3F"/>
              </a:solidFill>
              <a:latin typeface="Open Sans"/>
              <a:ea typeface="Open Sans"/>
              <a:cs typeface="Open Sans"/>
              <a:sym typeface="Open Sans"/>
            </a:endParaRPr>
          </a:p>
        </p:txBody>
      </p:sp>
      <p:sp>
        <p:nvSpPr>
          <p:cNvPr id="15" name="Google Shape;134;p16">
            <a:extLst>
              <a:ext uri="{FF2B5EF4-FFF2-40B4-BE49-F238E27FC236}">
                <a16:creationId xmlns:a16="http://schemas.microsoft.com/office/drawing/2014/main" id="{F727A1A0-6F0E-561F-03E0-1A6545E92E6A}"/>
              </a:ext>
            </a:extLst>
          </p:cNvPr>
          <p:cNvSpPr/>
          <p:nvPr/>
        </p:nvSpPr>
        <p:spPr>
          <a:xfrm>
            <a:off x="11067167" y="5213647"/>
            <a:ext cx="4656000" cy="2746500"/>
          </a:xfrm>
          <a:prstGeom prst="roundRect">
            <a:avLst>
              <a:gd name="adj" fmla="val 4130"/>
            </a:avLst>
          </a:prstGeom>
          <a:solidFill>
            <a:srgbClr val="F3F3F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16" name="Google Shape;135;p16">
            <a:extLst>
              <a:ext uri="{FF2B5EF4-FFF2-40B4-BE49-F238E27FC236}">
                <a16:creationId xmlns:a16="http://schemas.microsoft.com/office/drawing/2014/main" id="{1467A628-8437-D165-B26A-94D94A3A0149}"/>
              </a:ext>
            </a:extLst>
          </p:cNvPr>
          <p:cNvSpPr/>
          <p:nvPr/>
        </p:nvSpPr>
        <p:spPr>
          <a:xfrm>
            <a:off x="11067167" y="5126535"/>
            <a:ext cx="4656000" cy="641400"/>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1800"/>
              <a:buFont typeface="Open Sans"/>
              <a:buNone/>
            </a:pPr>
            <a:r>
              <a:rPr lang="en-US" sz="2200" b="1" i="0" u="none" strike="noStrike" cap="none">
                <a:solidFill>
                  <a:srgbClr val="FFFFFF"/>
                </a:solidFill>
                <a:latin typeface="Open Sans"/>
                <a:ea typeface="Open Sans"/>
                <a:cs typeface="Open Sans"/>
                <a:sym typeface="Open Sans"/>
              </a:rPr>
              <a:t>Updates</a:t>
            </a:r>
            <a:endParaRPr sz="2200" i="0" u="none" strike="noStrike" cap="none">
              <a:solidFill>
                <a:srgbClr val="000000"/>
              </a:solidFill>
              <a:latin typeface="Open Sans"/>
              <a:ea typeface="Open Sans"/>
              <a:cs typeface="Open Sans"/>
              <a:sym typeface="Open Sans"/>
            </a:endParaRPr>
          </a:p>
        </p:txBody>
      </p:sp>
      <p:sp>
        <p:nvSpPr>
          <p:cNvPr id="17" name="Google Shape;136;p16">
            <a:extLst>
              <a:ext uri="{FF2B5EF4-FFF2-40B4-BE49-F238E27FC236}">
                <a16:creationId xmlns:a16="http://schemas.microsoft.com/office/drawing/2014/main" id="{7723D6DD-6E82-D007-FB98-0D681628435C}"/>
              </a:ext>
            </a:extLst>
          </p:cNvPr>
          <p:cNvSpPr txBox="1"/>
          <p:nvPr/>
        </p:nvSpPr>
        <p:spPr>
          <a:xfrm>
            <a:off x="11097596" y="5828451"/>
            <a:ext cx="4656000" cy="1692680"/>
          </a:xfrm>
          <a:prstGeom prst="rect">
            <a:avLst/>
          </a:prstGeom>
          <a:noFill/>
          <a:ln>
            <a:noFill/>
          </a:ln>
        </p:spPr>
        <p:txBody>
          <a:bodyPr spcFirstLastPara="1" wrap="square" lIns="45675" tIns="45675" rIns="45675" bIns="45675" anchor="t" anchorCtr="0">
            <a:spAutoFit/>
          </a:bodyPr>
          <a:lstStyle/>
          <a:p>
            <a:pPr marL="0" marR="0" lvl="1" indent="0" algn="ctr" rtl="0">
              <a:lnSpc>
                <a:spcPct val="150000"/>
              </a:lnSpc>
              <a:spcBef>
                <a:spcPts val="0"/>
              </a:spcBef>
              <a:spcAft>
                <a:spcPts val="600"/>
              </a:spcAft>
              <a:buNone/>
            </a:pPr>
            <a:r>
              <a:rPr lang="en-US" sz="2200" i="0" u="none" strike="noStrike" cap="none">
                <a:solidFill>
                  <a:srgbClr val="3F3F3F"/>
                </a:solidFill>
                <a:latin typeface="Open Sans"/>
                <a:ea typeface="Open Sans"/>
                <a:cs typeface="Open Sans"/>
                <a:sym typeface="Open Sans"/>
              </a:rPr>
              <a:t>Address non-critical, non-security-related bugs and provide fixes for specific problems</a:t>
            </a:r>
            <a:endParaRPr lang="en-IN" sz="2200" i="0" u="none" strike="noStrike" cap="none">
              <a:solidFill>
                <a:srgbClr val="3F3F3F"/>
              </a:solidFill>
              <a:latin typeface="Open Sans"/>
              <a:ea typeface="Open Sans"/>
              <a:cs typeface="Open Sans"/>
              <a:sym typeface="Open Sans"/>
            </a:endParaRPr>
          </a:p>
        </p:txBody>
      </p:sp>
      <p:pic>
        <p:nvPicPr>
          <p:cNvPr id="18" name="Graphic 17" descr="Repeat with solid fill">
            <a:extLst>
              <a:ext uri="{FF2B5EF4-FFF2-40B4-BE49-F238E27FC236}">
                <a16:creationId xmlns:a16="http://schemas.microsoft.com/office/drawing/2014/main" id="{7984DD7F-49AF-9683-CA28-838C65D1FC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3865" y="5102947"/>
            <a:ext cx="690788" cy="690788"/>
          </a:xfrm>
          <a:prstGeom prst="rect">
            <a:avLst/>
          </a:prstGeom>
        </p:spPr>
      </p:pic>
      <p:pic>
        <p:nvPicPr>
          <p:cNvPr id="19" name="Graphic 18" descr="Shield Tick with solid fill">
            <a:extLst>
              <a:ext uri="{FF2B5EF4-FFF2-40B4-BE49-F238E27FC236}">
                <a16:creationId xmlns:a16="http://schemas.microsoft.com/office/drawing/2014/main" id="{3D521357-3901-541F-4444-C5E10E0A11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32862" y="5164299"/>
            <a:ext cx="591671" cy="591671"/>
          </a:xfrm>
          <a:prstGeom prst="rect">
            <a:avLst/>
          </a:prstGeom>
        </p:spPr>
      </p:pic>
      <p:pic>
        <p:nvPicPr>
          <p:cNvPr id="20" name="Graphic 19" descr="Gears with solid fill">
            <a:extLst>
              <a:ext uri="{FF2B5EF4-FFF2-40B4-BE49-F238E27FC236}">
                <a16:creationId xmlns:a16="http://schemas.microsoft.com/office/drawing/2014/main" id="{46198B51-7914-967B-7322-9BE2817010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72691" y="5175882"/>
            <a:ext cx="580088" cy="580088"/>
          </a:xfrm>
          <a:prstGeom prst="rect">
            <a:avLst/>
          </a:prstGeom>
        </p:spPr>
      </p:pic>
    </p:spTree>
    <p:extLst>
      <p:ext uri="{BB962C8B-B14F-4D97-AF65-F5344CB8AC3E}">
        <p14:creationId xmlns:p14="http://schemas.microsoft.com/office/powerpoint/2010/main" val="16503984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10160" y="34660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Patch Management Activities</a:t>
            </a:r>
            <a:endParaRPr>
              <a:latin typeface="Open Sans"/>
              <a:ea typeface="Open Sans"/>
              <a:cs typeface="Open Sans"/>
              <a:sym typeface="Open Sans"/>
            </a:endParaRPr>
          </a:p>
        </p:txBody>
      </p:sp>
      <p:grpSp>
        <p:nvGrpSpPr>
          <p:cNvPr id="142" name="Google Shape;142;p17"/>
          <p:cNvGrpSpPr/>
          <p:nvPr/>
        </p:nvGrpSpPr>
        <p:grpSpPr>
          <a:xfrm>
            <a:off x="1954276" y="2956790"/>
            <a:ext cx="15018673" cy="2646763"/>
            <a:chOff x="-8908082" y="-1113724"/>
            <a:chExt cx="14569190" cy="2646762"/>
          </a:xfrm>
        </p:grpSpPr>
        <p:sp>
          <p:nvSpPr>
            <p:cNvPr id="143" name="Google Shape;143;p17"/>
            <p:cNvSpPr/>
            <p:nvPr/>
          </p:nvSpPr>
          <p:spPr>
            <a:xfrm>
              <a:off x="-8908082" y="-1113724"/>
              <a:ext cx="3303846" cy="2283980"/>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r>
                <a:rPr lang="en-US" sz="2200" b="0" i="0" u="none" strike="noStrike" cap="none">
                  <a:solidFill>
                    <a:srgbClr val="3F3F3F"/>
                  </a:solidFill>
                  <a:latin typeface="Open Sans"/>
                  <a:ea typeface="Open Sans"/>
                  <a:cs typeface="Open Sans"/>
                  <a:sym typeface="Open Sans"/>
                </a:rPr>
                <a:t>Scheduling and prioritizing patches</a:t>
              </a:r>
              <a:endParaRPr sz="2200" b="0" i="0" u="none" strike="noStrike" cap="none">
                <a:solidFill>
                  <a:srgbClr val="3F3F3F"/>
                </a:solidFill>
                <a:latin typeface="Open Sans"/>
                <a:ea typeface="Open Sans"/>
                <a:cs typeface="Open Sans"/>
                <a:sym typeface="Open Sans"/>
              </a:endParaRPr>
            </a:p>
          </p:txBody>
        </p:sp>
        <p:sp>
          <p:nvSpPr>
            <p:cNvPr id="144" name="Google Shape;144;p17"/>
            <p:cNvSpPr/>
            <p:nvPr/>
          </p:nvSpPr>
          <p:spPr>
            <a:xfrm>
              <a:off x="101540" y="634750"/>
              <a:ext cx="5559568" cy="898288"/>
            </a:xfrm>
            <a:prstGeom prst="roundRect">
              <a:avLst>
                <a:gd name="adj" fmla="val 3498"/>
              </a:avLst>
            </a:prstGeom>
            <a:noFill/>
            <a:ln>
              <a:noFill/>
            </a:ln>
          </p:spPr>
          <p:txBody>
            <a:bodyPr spcFirstLastPara="1" wrap="square" lIns="184900" tIns="184900" rIns="184900" bIns="184900" anchor="t" anchorCtr="0">
              <a:spAutoFit/>
            </a:bodyPr>
            <a:lstStyle/>
            <a:p>
              <a:pPr marL="228600" marR="0" lvl="1" indent="-228600" algn="l" rtl="0">
                <a:lnSpc>
                  <a:spcPct val="150000"/>
                </a:lnSpc>
                <a:spcBef>
                  <a:spcPts val="0"/>
                </a:spcBef>
                <a:spcAft>
                  <a:spcPts val="0"/>
                </a:spcAft>
                <a:buClr>
                  <a:srgbClr val="3F3F3F"/>
                </a:buClr>
                <a:buSzPts val="2200"/>
                <a:buFont typeface="Calibri"/>
                <a:buChar char="•"/>
              </a:pPr>
              <a:endParaRPr sz="2200" b="0" i="0" u="none" strike="noStrike" cap="none">
                <a:solidFill>
                  <a:srgbClr val="3F3F3F"/>
                </a:solidFill>
                <a:latin typeface="Open Sans"/>
                <a:ea typeface="Open Sans"/>
                <a:cs typeface="Open Sans"/>
                <a:sym typeface="Open Sans"/>
              </a:endParaRPr>
            </a:p>
          </p:txBody>
        </p:sp>
      </p:grpSp>
      <p:sp>
        <p:nvSpPr>
          <p:cNvPr id="6" name="Google Shape;457;p59">
            <a:extLst>
              <a:ext uri="{FF2B5EF4-FFF2-40B4-BE49-F238E27FC236}">
                <a16:creationId xmlns:a16="http://schemas.microsoft.com/office/drawing/2014/main" id="{7D8B71B9-BB10-344E-6DD2-0397E49C7732}"/>
              </a:ext>
            </a:extLst>
          </p:cNvPr>
          <p:cNvSpPr txBox="1">
            <a:spLocks/>
          </p:cNvSpPr>
          <p:nvPr/>
        </p:nvSpPr>
        <p:spPr>
          <a:xfrm>
            <a:off x="1242988" y="1557601"/>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Patch management involves several key activities to ensure systems are secure and up-to-date:</a:t>
            </a:r>
            <a:endParaRPr lang="en-US" sz="2200"/>
          </a:p>
        </p:txBody>
      </p:sp>
      <p:sp>
        <p:nvSpPr>
          <p:cNvPr id="35" name="Google Shape;143;p17">
            <a:extLst>
              <a:ext uri="{FF2B5EF4-FFF2-40B4-BE49-F238E27FC236}">
                <a16:creationId xmlns:a16="http://schemas.microsoft.com/office/drawing/2014/main" id="{6AF57AA7-9613-BC1C-5333-AA1EA7E48F22}"/>
              </a:ext>
            </a:extLst>
          </p:cNvPr>
          <p:cNvSpPr/>
          <p:nvPr/>
        </p:nvSpPr>
        <p:spPr>
          <a:xfrm>
            <a:off x="6476257" y="2956790"/>
            <a:ext cx="3405775" cy="2283981"/>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r>
              <a:rPr lang="en-IN" sz="2200" b="0" i="0" u="none" strike="noStrike" cap="none">
                <a:solidFill>
                  <a:srgbClr val="3F3F3F"/>
                </a:solidFill>
                <a:latin typeface="Open Sans"/>
                <a:ea typeface="Open Sans"/>
                <a:cs typeface="Open Sans"/>
                <a:sym typeface="Open Sans"/>
              </a:rPr>
              <a:t>Testing patches</a:t>
            </a:r>
          </a:p>
        </p:txBody>
      </p:sp>
      <p:sp>
        <p:nvSpPr>
          <p:cNvPr id="36" name="Google Shape;143;p17">
            <a:extLst>
              <a:ext uri="{FF2B5EF4-FFF2-40B4-BE49-F238E27FC236}">
                <a16:creationId xmlns:a16="http://schemas.microsoft.com/office/drawing/2014/main" id="{33173BF8-A805-6F5D-F985-64B9E56A6CAF}"/>
              </a:ext>
            </a:extLst>
          </p:cNvPr>
          <p:cNvSpPr/>
          <p:nvPr/>
        </p:nvSpPr>
        <p:spPr>
          <a:xfrm>
            <a:off x="10794387" y="2956790"/>
            <a:ext cx="3405775" cy="2283981"/>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r>
              <a:rPr lang="en-IN" sz="2200" b="0" i="0" u="none" strike="noStrike" cap="none">
                <a:solidFill>
                  <a:srgbClr val="3F3F3F"/>
                </a:solidFill>
                <a:latin typeface="Open Sans"/>
                <a:ea typeface="Open Sans"/>
                <a:cs typeface="Open Sans"/>
                <a:sym typeface="Open Sans"/>
              </a:rPr>
              <a:t>Managing changes</a:t>
            </a:r>
          </a:p>
        </p:txBody>
      </p:sp>
      <p:grpSp>
        <p:nvGrpSpPr>
          <p:cNvPr id="37" name="Google Shape;142;p17">
            <a:extLst>
              <a:ext uri="{FF2B5EF4-FFF2-40B4-BE49-F238E27FC236}">
                <a16:creationId xmlns:a16="http://schemas.microsoft.com/office/drawing/2014/main" id="{773C73CE-4246-006B-B65C-428E8A8179C5}"/>
              </a:ext>
            </a:extLst>
          </p:cNvPr>
          <p:cNvGrpSpPr/>
          <p:nvPr/>
        </p:nvGrpSpPr>
        <p:grpSpPr>
          <a:xfrm>
            <a:off x="1954276" y="5847255"/>
            <a:ext cx="15018673" cy="2646763"/>
            <a:chOff x="-8908082" y="-1113724"/>
            <a:chExt cx="14569190" cy="2646762"/>
          </a:xfrm>
        </p:grpSpPr>
        <p:sp>
          <p:nvSpPr>
            <p:cNvPr id="38" name="Google Shape;143;p17">
              <a:extLst>
                <a:ext uri="{FF2B5EF4-FFF2-40B4-BE49-F238E27FC236}">
                  <a16:creationId xmlns:a16="http://schemas.microsoft.com/office/drawing/2014/main" id="{25A3B7EA-96B7-93CD-C832-083E5DDC0382}"/>
                </a:ext>
              </a:extLst>
            </p:cNvPr>
            <p:cNvSpPr/>
            <p:nvPr/>
          </p:nvSpPr>
          <p:spPr>
            <a:xfrm>
              <a:off x="-8908082" y="-1113724"/>
              <a:ext cx="3303846" cy="2283980"/>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r>
                <a:rPr lang="en-IN" sz="2200" b="0" i="0" u="none" strike="noStrike" cap="none">
                  <a:solidFill>
                    <a:srgbClr val="3F3F3F"/>
                  </a:solidFill>
                  <a:latin typeface="Open Sans"/>
                  <a:ea typeface="Open Sans"/>
                  <a:cs typeface="Open Sans"/>
                  <a:sym typeface="Open Sans"/>
                </a:rPr>
                <a:t>Installing and deploying patches</a:t>
              </a:r>
              <a:endParaRPr sz="2200" b="0" i="0" u="none" strike="noStrike" cap="none">
                <a:solidFill>
                  <a:srgbClr val="3F3F3F"/>
                </a:solidFill>
                <a:latin typeface="Open Sans"/>
                <a:ea typeface="Open Sans"/>
                <a:cs typeface="Open Sans"/>
                <a:sym typeface="Open Sans"/>
              </a:endParaRPr>
            </a:p>
          </p:txBody>
        </p:sp>
        <p:sp>
          <p:nvSpPr>
            <p:cNvPr id="39" name="Google Shape;144;p17">
              <a:extLst>
                <a:ext uri="{FF2B5EF4-FFF2-40B4-BE49-F238E27FC236}">
                  <a16:creationId xmlns:a16="http://schemas.microsoft.com/office/drawing/2014/main" id="{A10A3A8F-78D2-7001-F0B2-824AD0D154C1}"/>
                </a:ext>
              </a:extLst>
            </p:cNvPr>
            <p:cNvSpPr/>
            <p:nvPr/>
          </p:nvSpPr>
          <p:spPr>
            <a:xfrm>
              <a:off x="101540" y="634750"/>
              <a:ext cx="5559568" cy="898288"/>
            </a:xfrm>
            <a:prstGeom prst="roundRect">
              <a:avLst>
                <a:gd name="adj" fmla="val 3498"/>
              </a:avLst>
            </a:prstGeom>
            <a:noFill/>
            <a:ln>
              <a:noFill/>
            </a:ln>
          </p:spPr>
          <p:txBody>
            <a:bodyPr spcFirstLastPara="1" wrap="square" lIns="184900" tIns="184900" rIns="184900" bIns="184900" anchor="t" anchorCtr="0">
              <a:spAutoFit/>
            </a:bodyPr>
            <a:lstStyle/>
            <a:p>
              <a:pPr marL="228600" marR="0" lvl="1" indent="-228600" algn="l" rtl="0">
                <a:lnSpc>
                  <a:spcPct val="150000"/>
                </a:lnSpc>
                <a:spcBef>
                  <a:spcPts val="0"/>
                </a:spcBef>
                <a:spcAft>
                  <a:spcPts val="0"/>
                </a:spcAft>
                <a:buClr>
                  <a:srgbClr val="3F3F3F"/>
                </a:buClr>
                <a:buSzPts val="2200"/>
                <a:buFont typeface="Calibri"/>
                <a:buChar char="•"/>
              </a:pPr>
              <a:endParaRPr sz="2200" b="0" i="0" u="none" strike="noStrike" cap="none">
                <a:solidFill>
                  <a:srgbClr val="3F3F3F"/>
                </a:solidFill>
                <a:latin typeface="Open Sans"/>
                <a:ea typeface="Open Sans"/>
                <a:cs typeface="Open Sans"/>
                <a:sym typeface="Open Sans"/>
              </a:endParaRPr>
            </a:p>
          </p:txBody>
        </p:sp>
      </p:grpSp>
      <p:sp>
        <p:nvSpPr>
          <p:cNvPr id="40" name="Google Shape;143;p17">
            <a:extLst>
              <a:ext uri="{FF2B5EF4-FFF2-40B4-BE49-F238E27FC236}">
                <a16:creationId xmlns:a16="http://schemas.microsoft.com/office/drawing/2014/main" id="{326C7687-F2A3-B829-C36C-6BB5E5567F5F}"/>
              </a:ext>
            </a:extLst>
          </p:cNvPr>
          <p:cNvSpPr/>
          <p:nvPr/>
        </p:nvSpPr>
        <p:spPr>
          <a:xfrm>
            <a:off x="6476257" y="5847255"/>
            <a:ext cx="3405775" cy="2283981"/>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r>
              <a:rPr lang="en-IN" sz="2200" b="0" i="0" u="none" strike="noStrike" cap="none">
                <a:solidFill>
                  <a:srgbClr val="3F3F3F"/>
                </a:solidFill>
                <a:latin typeface="Open Sans"/>
                <a:ea typeface="Open Sans"/>
                <a:cs typeface="Open Sans"/>
                <a:sym typeface="Open Sans"/>
              </a:rPr>
              <a:t>Auditing and asses</a:t>
            </a:r>
            <a:r>
              <a:rPr lang="en-IN" sz="2200">
                <a:solidFill>
                  <a:srgbClr val="3F3F3F"/>
                </a:solidFill>
                <a:latin typeface="Open Sans"/>
                <a:ea typeface="Open Sans"/>
                <a:cs typeface="Open Sans"/>
                <a:sym typeface="Open Sans"/>
              </a:rPr>
              <a:t>sing</a:t>
            </a:r>
            <a:endParaRPr lang="en-IN" sz="2200" b="0" i="0" u="none" strike="noStrike" cap="none">
              <a:solidFill>
                <a:srgbClr val="3F3F3F"/>
              </a:solidFill>
              <a:latin typeface="Open Sans"/>
              <a:ea typeface="Open Sans"/>
              <a:cs typeface="Open Sans"/>
              <a:sym typeface="Open Sans"/>
            </a:endParaRPr>
          </a:p>
        </p:txBody>
      </p:sp>
      <p:sp>
        <p:nvSpPr>
          <p:cNvPr id="41" name="Google Shape;143;p17">
            <a:extLst>
              <a:ext uri="{FF2B5EF4-FFF2-40B4-BE49-F238E27FC236}">
                <a16:creationId xmlns:a16="http://schemas.microsoft.com/office/drawing/2014/main" id="{17EF3B39-4279-1B46-374C-22FF3FA506D6}"/>
              </a:ext>
            </a:extLst>
          </p:cNvPr>
          <p:cNvSpPr/>
          <p:nvPr/>
        </p:nvSpPr>
        <p:spPr>
          <a:xfrm>
            <a:off x="10794387" y="5847255"/>
            <a:ext cx="3405775" cy="2283981"/>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r>
              <a:rPr lang="en-IN" sz="2200">
                <a:solidFill>
                  <a:srgbClr val="3F3F3F"/>
                </a:solidFill>
                <a:latin typeface="Open Sans"/>
                <a:ea typeface="Open Sans"/>
                <a:cs typeface="Open Sans"/>
                <a:sym typeface="Open Sans"/>
              </a:rPr>
              <a:t>Ensuring c</a:t>
            </a:r>
            <a:r>
              <a:rPr lang="en-IN" sz="2200" b="0" i="0" u="none" strike="noStrike" cap="none">
                <a:solidFill>
                  <a:srgbClr val="3F3F3F"/>
                </a:solidFill>
                <a:latin typeface="Open Sans"/>
                <a:ea typeface="Open Sans"/>
                <a:cs typeface="Open Sans"/>
                <a:sym typeface="Open Sans"/>
              </a:rPr>
              <a:t>ompliance</a:t>
            </a:r>
          </a:p>
        </p:txBody>
      </p:sp>
      <p:pic>
        <p:nvPicPr>
          <p:cNvPr id="43" name="Graphic 42" descr="Badge 6 with solid fill">
            <a:extLst>
              <a:ext uri="{FF2B5EF4-FFF2-40B4-BE49-F238E27FC236}">
                <a16:creationId xmlns:a16="http://schemas.microsoft.com/office/drawing/2014/main" id="{6F409F56-BE98-F948-7797-ED7C2639B7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95927" y="5484473"/>
            <a:ext cx="914400" cy="914400"/>
          </a:xfrm>
          <a:prstGeom prst="rect">
            <a:avLst/>
          </a:prstGeom>
        </p:spPr>
      </p:pic>
      <p:pic>
        <p:nvPicPr>
          <p:cNvPr id="45" name="Graphic 44" descr="Badge 5 with solid fill">
            <a:extLst>
              <a:ext uri="{FF2B5EF4-FFF2-40B4-BE49-F238E27FC236}">
                <a16:creationId xmlns:a16="http://schemas.microsoft.com/office/drawing/2014/main" id="{C5C0348B-16FA-8A6F-9FB0-D61BBDE1F7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0800" y="5390055"/>
            <a:ext cx="914400" cy="914400"/>
          </a:xfrm>
          <a:prstGeom prst="rect">
            <a:avLst/>
          </a:prstGeom>
        </p:spPr>
      </p:pic>
      <p:pic>
        <p:nvPicPr>
          <p:cNvPr id="47" name="Graphic 46" descr="Badge 4 with solid fill">
            <a:extLst>
              <a:ext uri="{FF2B5EF4-FFF2-40B4-BE49-F238E27FC236}">
                <a16:creationId xmlns:a16="http://schemas.microsoft.com/office/drawing/2014/main" id="{C124DE65-A8C9-9922-F731-D406A4AC5A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9962" y="5362962"/>
            <a:ext cx="914400" cy="914400"/>
          </a:xfrm>
          <a:prstGeom prst="rect">
            <a:avLst/>
          </a:prstGeom>
        </p:spPr>
      </p:pic>
      <p:pic>
        <p:nvPicPr>
          <p:cNvPr id="49" name="Graphic 48" descr="Badge 3 with solid fill">
            <a:extLst>
              <a:ext uri="{FF2B5EF4-FFF2-40B4-BE49-F238E27FC236}">
                <a16:creationId xmlns:a16="http://schemas.microsoft.com/office/drawing/2014/main" id="{FD478174-8B3F-8F87-E5CF-A4E3E58758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40074" y="2621101"/>
            <a:ext cx="914400" cy="914400"/>
          </a:xfrm>
          <a:prstGeom prst="rect">
            <a:avLst/>
          </a:prstGeom>
        </p:spPr>
      </p:pic>
      <p:pic>
        <p:nvPicPr>
          <p:cNvPr id="51" name="Graphic 50" descr="Badge with solid fill">
            <a:extLst>
              <a:ext uri="{FF2B5EF4-FFF2-40B4-BE49-F238E27FC236}">
                <a16:creationId xmlns:a16="http://schemas.microsoft.com/office/drawing/2014/main" id="{C42C44D7-8CEC-4514-7683-5C3A541AD2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70800" y="2499590"/>
            <a:ext cx="914400" cy="914400"/>
          </a:xfrm>
          <a:prstGeom prst="rect">
            <a:avLst/>
          </a:prstGeom>
        </p:spPr>
      </p:pic>
      <p:pic>
        <p:nvPicPr>
          <p:cNvPr id="53" name="Graphic 52" descr="Badge 1 with solid fill">
            <a:extLst>
              <a:ext uri="{FF2B5EF4-FFF2-40B4-BE49-F238E27FC236}">
                <a16:creationId xmlns:a16="http://schemas.microsoft.com/office/drawing/2014/main" id="{6F2900BF-1087-65D6-4BD8-1AFF92C4AE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99962" y="2499590"/>
            <a:ext cx="914400" cy="914400"/>
          </a:xfrm>
          <a:prstGeom prst="rect">
            <a:avLst/>
          </a:prstGeom>
        </p:spPr>
      </p:pic>
      <p:sp>
        <p:nvSpPr>
          <p:cNvPr id="55" name="Brandline_LVC">
            <a:extLst>
              <a:ext uri="{FF2B5EF4-FFF2-40B4-BE49-F238E27FC236}">
                <a16:creationId xmlns:a16="http://schemas.microsoft.com/office/drawing/2014/main" id="{2D932125-F2A4-8734-4BBB-89614CA0BD7E}"/>
              </a:ext>
            </a:extLst>
          </p:cNvPr>
          <p:cNvSpPr/>
          <p:nvPr/>
        </p:nvSpPr>
        <p:spPr>
          <a:xfrm>
            <a:off x="4889500" y="933054"/>
            <a:ext cx="6492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10160" y="34660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Patch Management Cycle</a:t>
            </a:r>
            <a:endParaRPr>
              <a:latin typeface="Open Sans"/>
              <a:ea typeface="Open Sans"/>
              <a:cs typeface="Open Sans"/>
              <a:sym typeface="Open Sans"/>
            </a:endParaRPr>
          </a:p>
        </p:txBody>
      </p:sp>
      <p:grpSp>
        <p:nvGrpSpPr>
          <p:cNvPr id="147" name="Google Shape;147;p17"/>
          <p:cNvGrpSpPr/>
          <p:nvPr/>
        </p:nvGrpSpPr>
        <p:grpSpPr>
          <a:xfrm>
            <a:off x="4843260" y="2377399"/>
            <a:ext cx="6569481" cy="6342771"/>
            <a:chOff x="-1" y="0"/>
            <a:chExt cx="5610641" cy="5417022"/>
          </a:xfrm>
        </p:grpSpPr>
        <p:sp>
          <p:nvSpPr>
            <p:cNvPr id="148" name="Google Shape;148;p17"/>
            <p:cNvSpPr/>
            <p:nvPr/>
          </p:nvSpPr>
          <p:spPr>
            <a:xfrm>
              <a:off x="1943519" y="0"/>
              <a:ext cx="1636013" cy="1636013"/>
            </a:xfrm>
            <a:prstGeom prst="ellipse">
              <a:avLst/>
            </a:prstGeom>
            <a:solidFill>
              <a:schemeClr val="accent2"/>
            </a:solidFill>
            <a:ln w="12700" cap="flat" cmpd="sng">
              <a:solidFill>
                <a:srgbClr val="FFFFF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49" name="Google Shape;149;p17"/>
            <p:cNvSpPr txBox="1"/>
            <p:nvPr/>
          </p:nvSpPr>
          <p:spPr>
            <a:xfrm>
              <a:off x="2038770" y="444545"/>
              <a:ext cx="1396426" cy="746922"/>
            </a:xfrm>
            <a:prstGeom prst="rect">
              <a:avLst/>
            </a:prstGeom>
            <a:noFill/>
            <a:ln>
              <a:noFill/>
            </a:ln>
          </p:spPr>
          <p:txBody>
            <a:bodyPr spcFirstLastPara="1" wrap="square" lIns="21575" tIns="21575" rIns="21575" bIns="21575" anchor="ctr" anchorCtr="0">
              <a:spAutoFit/>
            </a:bodyPr>
            <a:lstStyle/>
            <a:p>
              <a:pPr marL="0" marR="0" lvl="0" indent="0" algn="ctr" rtl="0">
                <a:lnSpc>
                  <a:spcPct val="90000"/>
                </a:lnSpc>
                <a:spcBef>
                  <a:spcPts val="0"/>
                </a:spcBef>
                <a:spcAft>
                  <a:spcPts val="0"/>
                </a:spcAft>
                <a:buClr>
                  <a:srgbClr val="FFFFFF"/>
                </a:buClr>
                <a:buSzPts val="1800"/>
                <a:buFont typeface="Open Sans"/>
                <a:buNone/>
              </a:pPr>
              <a:r>
                <a:rPr lang="en-US" sz="2000" b="1" i="0" u="none" strike="noStrike" cap="none">
                  <a:solidFill>
                    <a:srgbClr val="FFFFFF"/>
                  </a:solidFill>
                  <a:latin typeface="Open Sans"/>
                  <a:ea typeface="Open Sans"/>
                  <a:cs typeface="Open Sans"/>
                  <a:sym typeface="Open Sans"/>
                </a:rPr>
                <a:t>Making new patch available</a:t>
              </a:r>
              <a:endParaRPr lang="en-US" sz="2000" b="1" i="0" u="none" strike="noStrike" cap="none">
                <a:solidFill>
                  <a:srgbClr val="000000"/>
                </a:solidFill>
                <a:latin typeface="Arial"/>
                <a:ea typeface="Arial"/>
                <a:cs typeface="Arial"/>
                <a:sym typeface="Arial"/>
              </a:endParaRPr>
            </a:p>
          </p:txBody>
        </p:sp>
        <p:sp>
          <p:nvSpPr>
            <p:cNvPr id="150" name="Google Shape;150;p17"/>
            <p:cNvSpPr/>
            <p:nvPr/>
          </p:nvSpPr>
          <p:spPr>
            <a:xfrm rot="2125518">
              <a:off x="3539630" y="1256872"/>
              <a:ext cx="453963" cy="552155"/>
            </a:xfrm>
            <a:prstGeom prst="rightArrow">
              <a:avLst>
                <a:gd name="adj1" fmla="val 60000"/>
                <a:gd name="adj2" fmla="val 50000"/>
              </a:avLst>
            </a:pr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51" name="Google Shape;151;p17"/>
            <p:cNvSpPr/>
            <p:nvPr/>
          </p:nvSpPr>
          <p:spPr>
            <a:xfrm>
              <a:off x="3974627" y="1444781"/>
              <a:ext cx="1636013" cy="1636013"/>
            </a:xfrm>
            <a:prstGeom prst="ellipse">
              <a:avLst/>
            </a:prstGeom>
            <a:solidFill>
              <a:srgbClr val="427AA1"/>
            </a:solidFill>
            <a:ln w="12700" cap="flat" cmpd="sng">
              <a:solidFill>
                <a:srgbClr val="FFFFF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1" i="0" u="none" strike="noStrike" cap="none">
                <a:solidFill>
                  <a:srgbClr val="000000"/>
                </a:solidFill>
                <a:latin typeface="Open Sans"/>
                <a:ea typeface="Open Sans"/>
                <a:cs typeface="Open Sans"/>
                <a:sym typeface="Open Sans"/>
              </a:endParaRPr>
            </a:p>
          </p:txBody>
        </p:sp>
        <p:sp>
          <p:nvSpPr>
            <p:cNvPr id="152" name="Google Shape;152;p17"/>
            <p:cNvSpPr txBox="1"/>
            <p:nvPr/>
          </p:nvSpPr>
          <p:spPr>
            <a:xfrm>
              <a:off x="4214216" y="2007612"/>
              <a:ext cx="1156836" cy="510352"/>
            </a:xfrm>
            <a:prstGeom prst="rect">
              <a:avLst/>
            </a:prstGeom>
            <a:noFill/>
            <a:ln>
              <a:noFill/>
            </a:ln>
          </p:spPr>
          <p:txBody>
            <a:bodyPr spcFirstLastPara="1" wrap="square" lIns="21575" tIns="21575" rIns="21575" bIns="21575" anchor="ctr" anchorCtr="0">
              <a:spAutoFit/>
            </a:bodyPr>
            <a:lstStyle/>
            <a:p>
              <a:pPr marL="0" marR="0" lvl="0" indent="0" algn="ctr" rtl="0">
                <a:lnSpc>
                  <a:spcPct val="90000"/>
                </a:lnSpc>
                <a:spcBef>
                  <a:spcPts val="0"/>
                </a:spcBef>
                <a:spcAft>
                  <a:spcPts val="0"/>
                </a:spcAft>
                <a:buClr>
                  <a:srgbClr val="FFFFFF"/>
                </a:buClr>
                <a:buSzPts val="1800"/>
                <a:buFont typeface="Open Sans"/>
                <a:buNone/>
              </a:pPr>
              <a:r>
                <a:rPr lang="en-US" sz="2000" b="1" i="0" u="none" strike="noStrike" cap="none">
                  <a:solidFill>
                    <a:srgbClr val="FFFFFF"/>
                  </a:solidFill>
                  <a:latin typeface="Open Sans"/>
                  <a:ea typeface="Open Sans"/>
                  <a:cs typeface="Open Sans"/>
                  <a:sym typeface="Open Sans"/>
                </a:rPr>
                <a:t>Acquiring patch</a:t>
              </a:r>
              <a:endParaRPr sz="2000" b="1" i="0" u="none" strike="noStrike" cap="none">
                <a:solidFill>
                  <a:srgbClr val="000000"/>
                </a:solidFill>
                <a:latin typeface="Arial"/>
                <a:ea typeface="Arial"/>
                <a:cs typeface="Arial"/>
                <a:sym typeface="Arial"/>
              </a:endParaRPr>
            </a:p>
          </p:txBody>
        </p:sp>
        <p:sp>
          <p:nvSpPr>
            <p:cNvPr id="153" name="Google Shape;153;p17"/>
            <p:cNvSpPr/>
            <p:nvPr/>
          </p:nvSpPr>
          <p:spPr>
            <a:xfrm rot="6480000">
              <a:off x="4199477" y="3143119"/>
              <a:ext cx="434834" cy="552155"/>
            </a:xfrm>
            <a:prstGeom prst="rightArrow">
              <a:avLst>
                <a:gd name="adj1" fmla="val 60000"/>
                <a:gd name="adj2" fmla="val 50000"/>
              </a:avLst>
            </a:prstGeom>
            <a:solidFill>
              <a:srgbClr val="427AA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54" name="Google Shape;154;p17"/>
            <p:cNvSpPr/>
            <p:nvPr/>
          </p:nvSpPr>
          <p:spPr>
            <a:xfrm>
              <a:off x="3215540" y="3781009"/>
              <a:ext cx="1636013" cy="1636013"/>
            </a:xfrm>
            <a:prstGeom prst="ellipse">
              <a:avLst/>
            </a:prstGeom>
            <a:solidFill>
              <a:srgbClr val="E4B363"/>
            </a:solidFill>
            <a:ln w="12700" cap="flat" cmpd="sng">
              <a:solidFill>
                <a:srgbClr val="FFFFF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55" name="Google Shape;155;p17"/>
            <p:cNvSpPr txBox="1"/>
            <p:nvPr/>
          </p:nvSpPr>
          <p:spPr>
            <a:xfrm>
              <a:off x="3455129" y="4343840"/>
              <a:ext cx="1156836" cy="510352"/>
            </a:xfrm>
            <a:prstGeom prst="rect">
              <a:avLst/>
            </a:prstGeom>
            <a:noFill/>
            <a:ln>
              <a:noFill/>
            </a:ln>
          </p:spPr>
          <p:txBody>
            <a:bodyPr spcFirstLastPara="1" wrap="square" lIns="21575" tIns="21575" rIns="21575" bIns="21575" anchor="ctr" anchorCtr="0">
              <a:spAutoFit/>
            </a:bodyPr>
            <a:lstStyle/>
            <a:p>
              <a:pPr marL="0" marR="0" lvl="0" indent="0" algn="ctr" rtl="0">
                <a:lnSpc>
                  <a:spcPct val="90000"/>
                </a:lnSpc>
                <a:spcBef>
                  <a:spcPts val="0"/>
                </a:spcBef>
                <a:spcAft>
                  <a:spcPts val="0"/>
                </a:spcAft>
                <a:buClr>
                  <a:srgbClr val="FFFFFF"/>
                </a:buClr>
                <a:buSzPts val="1800"/>
                <a:buFont typeface="Open Sans"/>
                <a:buNone/>
              </a:pPr>
              <a:r>
                <a:rPr lang="en-US" sz="2000" b="1" i="0" u="none" strike="noStrike" cap="none">
                  <a:solidFill>
                    <a:srgbClr val="FFFFFF"/>
                  </a:solidFill>
                  <a:latin typeface="Open Sans"/>
                  <a:ea typeface="Open Sans"/>
                  <a:cs typeface="Open Sans"/>
                  <a:sym typeface="Open Sans"/>
                </a:rPr>
                <a:t>Testing patch</a:t>
              </a:r>
              <a:endParaRPr sz="2000" b="1" i="0" u="none" strike="noStrike" cap="none">
                <a:solidFill>
                  <a:srgbClr val="000000"/>
                </a:solidFill>
                <a:latin typeface="Arial"/>
                <a:ea typeface="Arial"/>
                <a:cs typeface="Arial"/>
                <a:sym typeface="Arial"/>
              </a:endParaRPr>
            </a:p>
          </p:txBody>
        </p:sp>
        <p:sp>
          <p:nvSpPr>
            <p:cNvPr id="156" name="Google Shape;156;p17"/>
            <p:cNvSpPr/>
            <p:nvPr/>
          </p:nvSpPr>
          <p:spPr>
            <a:xfrm rot="10800000">
              <a:off x="2600209" y="4322939"/>
              <a:ext cx="434834" cy="552155"/>
            </a:xfrm>
            <a:prstGeom prst="rightArrow">
              <a:avLst>
                <a:gd name="adj1" fmla="val 60000"/>
                <a:gd name="adj2" fmla="val 50000"/>
              </a:avLst>
            </a:prstGeom>
            <a:solidFill>
              <a:srgbClr val="E4B36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57" name="Google Shape;157;p17"/>
            <p:cNvSpPr/>
            <p:nvPr/>
          </p:nvSpPr>
          <p:spPr>
            <a:xfrm>
              <a:off x="759085" y="3781009"/>
              <a:ext cx="1636013" cy="1636013"/>
            </a:xfrm>
            <a:prstGeom prst="ellipse">
              <a:avLst/>
            </a:prstGeom>
            <a:solidFill>
              <a:srgbClr val="EF6461"/>
            </a:solidFill>
            <a:ln w="12700" cap="flat" cmpd="sng">
              <a:solidFill>
                <a:srgbClr val="FFFFF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58" name="Google Shape;158;p17"/>
            <p:cNvSpPr txBox="1"/>
            <p:nvPr/>
          </p:nvSpPr>
          <p:spPr>
            <a:xfrm>
              <a:off x="998674" y="4343840"/>
              <a:ext cx="1156836" cy="510352"/>
            </a:xfrm>
            <a:prstGeom prst="rect">
              <a:avLst/>
            </a:prstGeom>
            <a:noFill/>
            <a:ln>
              <a:noFill/>
            </a:ln>
          </p:spPr>
          <p:txBody>
            <a:bodyPr spcFirstLastPara="1" wrap="square" lIns="21575" tIns="21575" rIns="21575" bIns="21575" anchor="ctr" anchorCtr="0">
              <a:spAutoFit/>
            </a:bodyPr>
            <a:lstStyle/>
            <a:p>
              <a:pPr marL="0" marR="0" lvl="0" indent="0" algn="ctr" rtl="0">
                <a:lnSpc>
                  <a:spcPct val="90000"/>
                </a:lnSpc>
                <a:spcBef>
                  <a:spcPts val="0"/>
                </a:spcBef>
                <a:spcAft>
                  <a:spcPts val="0"/>
                </a:spcAft>
                <a:buClr>
                  <a:srgbClr val="FFFFFF"/>
                </a:buClr>
                <a:buSzPts val="1800"/>
                <a:buFont typeface="Open Sans"/>
                <a:buNone/>
              </a:pPr>
              <a:r>
                <a:rPr lang="en-US" sz="2000" b="1" i="0" u="none" strike="noStrike" cap="none">
                  <a:solidFill>
                    <a:srgbClr val="FFFFFF"/>
                  </a:solidFill>
                  <a:latin typeface="Open Sans"/>
                  <a:ea typeface="Open Sans"/>
                  <a:cs typeface="Open Sans"/>
                  <a:sym typeface="Open Sans"/>
                </a:rPr>
                <a:t>Deploying patch</a:t>
              </a:r>
              <a:endParaRPr sz="2000" b="1" i="0" u="none" strike="noStrike" cap="none">
                <a:solidFill>
                  <a:srgbClr val="000000"/>
                </a:solidFill>
                <a:latin typeface="Arial"/>
                <a:ea typeface="Arial"/>
                <a:cs typeface="Arial"/>
                <a:sym typeface="Arial"/>
              </a:endParaRPr>
            </a:p>
          </p:txBody>
        </p:sp>
        <p:sp>
          <p:nvSpPr>
            <p:cNvPr id="159" name="Google Shape;159;p17"/>
            <p:cNvSpPr/>
            <p:nvPr/>
          </p:nvSpPr>
          <p:spPr>
            <a:xfrm rot="-6480000">
              <a:off x="983935" y="3166529"/>
              <a:ext cx="434834" cy="552154"/>
            </a:xfrm>
            <a:prstGeom prst="rightArrow">
              <a:avLst>
                <a:gd name="adj1" fmla="val 60000"/>
                <a:gd name="adj2" fmla="val 50000"/>
              </a:avLst>
            </a:prstGeom>
            <a:solidFill>
              <a:srgbClr val="EF646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60" name="Google Shape;160;p17"/>
            <p:cNvSpPr/>
            <p:nvPr/>
          </p:nvSpPr>
          <p:spPr>
            <a:xfrm>
              <a:off x="-1" y="1444781"/>
              <a:ext cx="1636013" cy="1636013"/>
            </a:xfrm>
            <a:prstGeom prst="ellipse">
              <a:avLst/>
            </a:prstGeom>
            <a:solidFill>
              <a:schemeClr val="accent6"/>
            </a:solidFill>
            <a:ln w="12700" cap="flat" cmpd="sng">
              <a:solidFill>
                <a:srgbClr val="FFFFF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
          <p:nvSpPr>
            <p:cNvPr id="161" name="Google Shape;161;p17"/>
            <p:cNvSpPr txBox="1"/>
            <p:nvPr/>
          </p:nvSpPr>
          <p:spPr>
            <a:xfrm>
              <a:off x="19049" y="1988561"/>
              <a:ext cx="1586926" cy="510352"/>
            </a:xfrm>
            <a:prstGeom prst="rect">
              <a:avLst/>
            </a:prstGeom>
            <a:noFill/>
            <a:ln>
              <a:noFill/>
            </a:ln>
          </p:spPr>
          <p:txBody>
            <a:bodyPr spcFirstLastPara="1" wrap="square" lIns="21575" tIns="21575" rIns="21575" bIns="21575" anchor="ctr" anchorCtr="0">
              <a:spAutoFit/>
            </a:bodyPr>
            <a:lstStyle/>
            <a:p>
              <a:pPr marL="0" marR="0" lvl="0" indent="0" algn="ctr" rtl="0">
                <a:lnSpc>
                  <a:spcPct val="90000"/>
                </a:lnSpc>
                <a:spcBef>
                  <a:spcPts val="0"/>
                </a:spcBef>
                <a:spcAft>
                  <a:spcPts val="0"/>
                </a:spcAft>
                <a:buClr>
                  <a:srgbClr val="FFFFFF"/>
                </a:buClr>
                <a:buSzPts val="1800"/>
                <a:buFont typeface="Open Sans"/>
                <a:buNone/>
              </a:pPr>
              <a:r>
                <a:rPr lang="en-US" sz="2000" b="1" i="0" u="none" strike="noStrike" cap="none">
                  <a:solidFill>
                    <a:srgbClr val="FFFFFF"/>
                  </a:solidFill>
                  <a:latin typeface="Open Sans"/>
                  <a:ea typeface="Open Sans"/>
                  <a:cs typeface="Open Sans"/>
                  <a:sym typeface="Open Sans"/>
                </a:rPr>
                <a:t>Reviewing deployment</a:t>
              </a:r>
              <a:endParaRPr sz="2000" b="1" i="0" u="none" strike="noStrike" cap="none">
                <a:solidFill>
                  <a:srgbClr val="000000"/>
                </a:solidFill>
                <a:latin typeface="Arial"/>
                <a:ea typeface="Arial"/>
                <a:cs typeface="Arial"/>
                <a:sym typeface="Arial"/>
              </a:endParaRPr>
            </a:p>
          </p:txBody>
        </p:sp>
        <p:sp>
          <p:nvSpPr>
            <p:cNvPr id="162" name="Google Shape;162;p17"/>
            <p:cNvSpPr/>
            <p:nvPr/>
          </p:nvSpPr>
          <p:spPr>
            <a:xfrm rot="-2197592">
              <a:off x="1572099" y="1271350"/>
              <a:ext cx="416418" cy="552155"/>
            </a:xfrm>
            <a:prstGeom prst="rightArrow">
              <a:avLst>
                <a:gd name="adj1" fmla="val 60000"/>
                <a:gd name="adj2" fmla="val 50000"/>
              </a:avLst>
            </a:prstGeom>
            <a:solidFill>
              <a:schemeClr val="accent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Open Sans"/>
                <a:buNone/>
              </a:pPr>
              <a:endParaRPr sz="1800" b="0" i="0" u="none" strike="noStrike" cap="none">
                <a:solidFill>
                  <a:srgbClr val="000000"/>
                </a:solidFill>
                <a:latin typeface="Open Sans"/>
                <a:ea typeface="Open Sans"/>
                <a:cs typeface="Open Sans"/>
                <a:sym typeface="Open Sans"/>
              </a:endParaRPr>
            </a:p>
          </p:txBody>
        </p:sp>
      </p:grpSp>
      <p:sp>
        <p:nvSpPr>
          <p:cNvPr id="4" name="Brandline_LVC">
            <a:extLst>
              <a:ext uri="{FF2B5EF4-FFF2-40B4-BE49-F238E27FC236}">
                <a16:creationId xmlns:a16="http://schemas.microsoft.com/office/drawing/2014/main" id="{1E22E873-E71E-CD7B-C6BA-A2D4168499EA}"/>
              </a:ext>
            </a:extLst>
          </p:cNvPr>
          <p:cNvSpPr/>
          <p:nvPr/>
        </p:nvSpPr>
        <p:spPr>
          <a:xfrm>
            <a:off x="5334000" y="933054"/>
            <a:ext cx="55940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457;p59">
            <a:extLst>
              <a:ext uri="{FF2B5EF4-FFF2-40B4-BE49-F238E27FC236}">
                <a16:creationId xmlns:a16="http://schemas.microsoft.com/office/drawing/2014/main" id="{7D8B71B9-BB10-344E-6DD2-0397E49C7732}"/>
              </a:ext>
            </a:extLst>
          </p:cNvPr>
          <p:cNvSpPr txBox="1">
            <a:spLocks/>
          </p:cNvSpPr>
          <p:nvPr/>
        </p:nvSpPr>
        <p:spPr>
          <a:xfrm>
            <a:off x="1242988" y="1557601"/>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The following are the phases of an effective patch management cycle:</a:t>
            </a:r>
            <a:endParaRPr lang="en-US" sz="2200"/>
          </a:p>
        </p:txBody>
      </p:sp>
    </p:spTree>
    <p:extLst>
      <p:ext uri="{BB962C8B-B14F-4D97-AF65-F5344CB8AC3E}">
        <p14:creationId xmlns:p14="http://schemas.microsoft.com/office/powerpoint/2010/main" val="407134491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2715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Encryption</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1A6D2DEF-8F0A-DA74-AF12-CBD7E57D70B9}"/>
              </a:ext>
            </a:extLst>
          </p:cNvPr>
          <p:cNvSpPr/>
          <p:nvPr/>
        </p:nvSpPr>
        <p:spPr>
          <a:xfrm>
            <a:off x="6934200" y="913627"/>
            <a:ext cx="23991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D0F0B5A2-8CEE-55CA-EC53-662841509D68}"/>
              </a:ext>
            </a:extLst>
          </p:cNvPr>
          <p:cNvSpPr txBox="1">
            <a:spLocks noGrp="1"/>
          </p:cNvSpPr>
          <p:nvPr>
            <p:ph type="body" idx="1"/>
          </p:nvPr>
        </p:nvSpPr>
        <p:spPr>
          <a:xfrm>
            <a:off x="1316013" y="1287510"/>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Encryption is a cornerstone of data security that involves the conversion of data from plaintext into an unreadable format (ciphertext) that can only be deciphered with the appropriate decryption key. </a:t>
            </a:r>
            <a:endParaRPr/>
          </a:p>
        </p:txBody>
      </p:sp>
      <p:sp>
        <p:nvSpPr>
          <p:cNvPr id="6" name="Google Shape;457;p59">
            <a:extLst>
              <a:ext uri="{FF2B5EF4-FFF2-40B4-BE49-F238E27FC236}">
                <a16:creationId xmlns:a16="http://schemas.microsoft.com/office/drawing/2014/main" id="{5116F281-11A1-3A5D-E263-B9700F204633}"/>
              </a:ext>
            </a:extLst>
          </p:cNvPr>
          <p:cNvSpPr txBox="1">
            <a:spLocks/>
          </p:cNvSpPr>
          <p:nvPr/>
        </p:nvSpPr>
        <p:spPr>
          <a:xfrm>
            <a:off x="1909076" y="7538392"/>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r>
              <a:rPr lang="en-US"/>
              <a:t>Implementing robust encryption protocols is essential for protecting data from unauthorized access and ensuring its security.</a:t>
            </a:r>
          </a:p>
        </p:txBody>
      </p:sp>
      <p:sp>
        <p:nvSpPr>
          <p:cNvPr id="7" name="Google Shape;755;p6">
            <a:extLst>
              <a:ext uri="{FF2B5EF4-FFF2-40B4-BE49-F238E27FC236}">
                <a16:creationId xmlns:a16="http://schemas.microsoft.com/office/drawing/2014/main" id="{E079B779-E3E1-ACFC-C976-0180BC39F402}"/>
              </a:ext>
            </a:extLst>
          </p:cNvPr>
          <p:cNvSpPr/>
          <p:nvPr/>
        </p:nvSpPr>
        <p:spPr>
          <a:xfrm>
            <a:off x="1671557" y="2894692"/>
            <a:ext cx="13055762" cy="4344035"/>
          </a:xfrm>
          <a:prstGeom prst="roundRect">
            <a:avLst>
              <a:gd name="adj" fmla="val 4437"/>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Google Shape;757;p6">
            <a:extLst>
              <a:ext uri="{FF2B5EF4-FFF2-40B4-BE49-F238E27FC236}">
                <a16:creationId xmlns:a16="http://schemas.microsoft.com/office/drawing/2014/main" id="{E5FB9F6C-F5DC-FBCC-A16B-2BA4C946C363}"/>
              </a:ext>
            </a:extLst>
          </p:cNvPr>
          <p:cNvSpPr/>
          <p:nvPr/>
        </p:nvSpPr>
        <p:spPr>
          <a:xfrm>
            <a:off x="1940594" y="3251251"/>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lvl="1">
              <a:buClr>
                <a:srgbClr val="3F3F3F"/>
              </a:buClr>
              <a:buSzPts val="2200"/>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Implements data protection: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By implementing encryption, enterprises ensure that even if data is intercepted, it will remain indecipherable to unauthorized parties.</a:t>
            </a:r>
          </a:p>
          <a:p>
            <a:pPr lvl="1">
              <a:buClr>
                <a:srgbClr val="3F3F3F"/>
              </a:buClr>
              <a:buSzPts val="2200"/>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lvl="1">
              <a:buClr>
                <a:srgbClr val="3F3F3F"/>
              </a:buClr>
              <a:buSzPts val="2200"/>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Safeguards confidentiality and integrity: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Encryption safeguards the confidentiality and integrity of sensitive information.</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0" name="Rectangle: Rounded Corners 9">
            <a:extLst>
              <a:ext uri="{FF2B5EF4-FFF2-40B4-BE49-F238E27FC236}">
                <a16:creationId xmlns:a16="http://schemas.microsoft.com/office/drawing/2014/main" id="{2B5FF263-1BB3-C639-C715-49FE52CC1416}"/>
              </a:ext>
            </a:extLst>
          </p:cNvPr>
          <p:cNvSpPr/>
          <p:nvPr/>
        </p:nvSpPr>
        <p:spPr>
          <a:xfrm>
            <a:off x="2217906" y="2645097"/>
            <a:ext cx="4572000" cy="819798"/>
          </a:xfrm>
          <a:prstGeom prst="roundRect">
            <a:avLst/>
          </a:prstGeom>
          <a:solidFill>
            <a:srgbClr val="FFDF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a:solidFill>
                  <a:schemeClr val="tx1"/>
                </a:solidFill>
                <a:latin typeface="Open Sans" panose="020B0606030504020204" pitchFamily="34" charset="0"/>
                <a:ea typeface="Open Sans" panose="020B0606030504020204" pitchFamily="34" charset="0"/>
                <a:cs typeface="Open Sans" panose="020B0606030504020204" pitchFamily="34" charset="0"/>
              </a:rPr>
              <a:t>Importance of encryption:</a:t>
            </a:r>
            <a:endParaRPr lang="en-IN" sz="22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4F507E0A-2067-5FFE-978D-ABE2F2057B10}"/>
              </a:ext>
            </a:extLst>
          </p:cNvPr>
          <p:cNvPicPr>
            <a:picLocks noChangeAspect="1"/>
          </p:cNvPicPr>
          <p:nvPr/>
        </p:nvPicPr>
        <p:blipFill>
          <a:blip r:embed="rId3"/>
          <a:stretch>
            <a:fillRect/>
          </a:stretch>
        </p:blipFill>
        <p:spPr>
          <a:xfrm>
            <a:off x="10595765" y="3206888"/>
            <a:ext cx="3719641" cy="3719641"/>
          </a:xfrm>
          <a:prstGeom prst="rect">
            <a:avLst/>
          </a:prstGeom>
        </p:spPr>
      </p:pic>
    </p:spTree>
    <p:extLst>
      <p:ext uri="{BB962C8B-B14F-4D97-AF65-F5344CB8AC3E}">
        <p14:creationId xmlns:p14="http://schemas.microsoft.com/office/powerpoint/2010/main" val="42773234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3"/>
          <p:cNvSpPr txBox="1">
            <a:spLocks noGrp="1"/>
          </p:cNvSpPr>
          <p:nvPr>
            <p:ph type="title"/>
          </p:nvPr>
        </p:nvSpPr>
        <p:spPr>
          <a:xfrm>
            <a:off x="3534254" y="368993"/>
            <a:ext cx="9187491"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Encryption as a Mitigation Strategy</a:t>
            </a:r>
            <a:endParaRPr/>
          </a:p>
        </p:txBody>
      </p:sp>
      <p:sp>
        <p:nvSpPr>
          <p:cNvPr id="686" name="Google Shape;686;p73"/>
          <p:cNvSpPr txBox="1"/>
          <p:nvPr/>
        </p:nvSpPr>
        <p:spPr>
          <a:xfrm>
            <a:off x="1391924" y="1506589"/>
            <a:ext cx="13472152" cy="430845"/>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Security controls for stored data and data on the network are described below:</a:t>
            </a:r>
            <a:endParaRPr/>
          </a:p>
        </p:txBody>
      </p:sp>
      <p:sp>
        <p:nvSpPr>
          <p:cNvPr id="16" name="Google Shape;613;gdcab15b6c4_0_32">
            <a:extLst>
              <a:ext uri="{FF2B5EF4-FFF2-40B4-BE49-F238E27FC236}">
                <a16:creationId xmlns:a16="http://schemas.microsoft.com/office/drawing/2014/main" id="{C47EEBB4-A45F-4008-8417-56532D0FBBD2}"/>
              </a:ext>
            </a:extLst>
          </p:cNvPr>
          <p:cNvSpPr/>
          <p:nvPr/>
        </p:nvSpPr>
        <p:spPr>
          <a:xfrm>
            <a:off x="1710344" y="2657188"/>
            <a:ext cx="5813405" cy="4340091"/>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a:latin typeface="Open Sans "/>
              <a:ea typeface="Open Sans Semibold" panose="020B0706030804020204" pitchFamily="34" charset="0"/>
              <a:cs typeface="Open Sans Semibold" panose="020B0706030804020204" pitchFamily="34" charset="0"/>
            </a:endParaRPr>
          </a:p>
        </p:txBody>
      </p:sp>
      <p:sp>
        <p:nvSpPr>
          <p:cNvPr id="17" name="Google Shape;617;gdcab15b6c4_0_32">
            <a:extLst>
              <a:ext uri="{FF2B5EF4-FFF2-40B4-BE49-F238E27FC236}">
                <a16:creationId xmlns:a16="http://schemas.microsoft.com/office/drawing/2014/main" id="{8C1CF5A4-57EC-414A-8B56-F0810F1644C4}"/>
              </a:ext>
            </a:extLst>
          </p:cNvPr>
          <p:cNvSpPr/>
          <p:nvPr/>
        </p:nvSpPr>
        <p:spPr>
          <a:xfrm>
            <a:off x="1710344" y="2570077"/>
            <a:ext cx="5813405" cy="641346"/>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US" sz="2200" b="1" i="0" u="none" strike="noStrike" cap="none">
                <a:solidFill>
                  <a:schemeClr val="bg1"/>
                </a:solidFill>
                <a:latin typeface="Open Sans"/>
                <a:ea typeface="Open Sans"/>
                <a:cs typeface="Open Sans"/>
                <a:sym typeface="Open Sans"/>
              </a:rPr>
              <a:t>Data at rest</a:t>
            </a:r>
            <a:endParaRPr lang="en-US" sz="2400">
              <a:solidFill>
                <a:schemeClr val="bg1"/>
              </a:solidFill>
            </a:endParaRPr>
          </a:p>
        </p:txBody>
      </p:sp>
      <p:sp>
        <p:nvSpPr>
          <p:cNvPr id="18" name="Google Shape;679;p73">
            <a:extLst>
              <a:ext uri="{FF2B5EF4-FFF2-40B4-BE49-F238E27FC236}">
                <a16:creationId xmlns:a16="http://schemas.microsoft.com/office/drawing/2014/main" id="{98B5C17B-225F-4572-B206-2C54118AE61D}"/>
              </a:ext>
            </a:extLst>
          </p:cNvPr>
          <p:cNvSpPr txBox="1"/>
          <p:nvPr/>
        </p:nvSpPr>
        <p:spPr>
          <a:xfrm>
            <a:off x="1860340" y="3503835"/>
            <a:ext cx="5503796" cy="2800676"/>
          </a:xfrm>
          <a:prstGeom prst="rect">
            <a:avLst/>
          </a:prstGeom>
          <a:noFill/>
          <a:ln>
            <a:noFill/>
          </a:ln>
        </p:spPr>
        <p:txBody>
          <a:bodyPr spcFirstLastPara="1" wrap="square" lIns="45675" tIns="45675" rIns="45675" bIns="45675" anchor="t" anchorCtr="0">
            <a:spAutoFit/>
          </a:bodyPr>
          <a:lstStyle/>
          <a:p>
            <a:pPr marL="431800" marR="0" lvl="0" indent="-342900" algn="l" rtl="0">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Implementing security controls such as encryption, hashing, compressing, strong passwords, labeling, marking, storage, and documentation</a:t>
            </a:r>
          </a:p>
          <a:p>
            <a:pPr marL="431800" marR="0" lvl="0" indent="-342900" algn="l" rtl="0">
              <a:spcBef>
                <a:spcPts val="0"/>
              </a:spcBef>
              <a:spcAft>
                <a:spcPts val="0"/>
              </a:spcAft>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431800" marR="0" lvl="0" indent="-342900" algn="l" rtl="0">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Using encryption tools like self-encrypting USB drives and file and media encryption software</a:t>
            </a:r>
            <a:endParaRPr sz="2200">
              <a:solidFill>
                <a:srgbClr val="3F3F3F"/>
              </a:solidFill>
              <a:latin typeface="Open Sans"/>
              <a:ea typeface="Open Sans"/>
              <a:cs typeface="Open Sans"/>
              <a:sym typeface="Open Sans"/>
            </a:endParaRPr>
          </a:p>
        </p:txBody>
      </p:sp>
      <p:sp>
        <p:nvSpPr>
          <p:cNvPr id="19" name="Google Shape;613;gdcab15b6c4_0_32">
            <a:extLst>
              <a:ext uri="{FF2B5EF4-FFF2-40B4-BE49-F238E27FC236}">
                <a16:creationId xmlns:a16="http://schemas.microsoft.com/office/drawing/2014/main" id="{913836A9-07DC-4D8D-B9CA-51B7450F7F15}"/>
              </a:ext>
            </a:extLst>
          </p:cNvPr>
          <p:cNvSpPr/>
          <p:nvPr/>
        </p:nvSpPr>
        <p:spPr>
          <a:xfrm>
            <a:off x="8741308" y="2702736"/>
            <a:ext cx="5813405" cy="4340090"/>
          </a:xfrm>
          <a:prstGeom prst="roundRect">
            <a:avLst>
              <a:gd name="adj" fmla="val 413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a:latin typeface="Open Sans "/>
              <a:ea typeface="Open Sans Semibold" panose="020B0706030804020204" pitchFamily="34" charset="0"/>
              <a:cs typeface="Open Sans Semibold" panose="020B0706030804020204" pitchFamily="34" charset="0"/>
            </a:endParaRPr>
          </a:p>
        </p:txBody>
      </p:sp>
      <p:sp>
        <p:nvSpPr>
          <p:cNvPr id="20" name="Google Shape;617;gdcab15b6c4_0_32">
            <a:extLst>
              <a:ext uri="{FF2B5EF4-FFF2-40B4-BE49-F238E27FC236}">
                <a16:creationId xmlns:a16="http://schemas.microsoft.com/office/drawing/2014/main" id="{8FF446D6-6B6D-4E4F-BD24-A2CE7FB712F5}"/>
              </a:ext>
            </a:extLst>
          </p:cNvPr>
          <p:cNvSpPr/>
          <p:nvPr/>
        </p:nvSpPr>
        <p:spPr>
          <a:xfrm>
            <a:off x="8741308" y="2596169"/>
            <a:ext cx="5813405" cy="680566"/>
          </a:xfrm>
          <a:prstGeom prst="round2SameRect">
            <a:avLst>
              <a:gd name="adj1" fmla="val 16667"/>
              <a:gd name="adj2" fmla="val 0"/>
            </a:avLst>
          </a:prstGeom>
          <a:solidFill>
            <a:srgbClr val="32A8B8"/>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US" sz="2200" b="1" i="0" u="none" strike="noStrike" cap="none">
                <a:solidFill>
                  <a:schemeClr val="bg1"/>
                </a:solidFill>
                <a:latin typeface="Open Sans"/>
                <a:ea typeface="Open Sans"/>
                <a:cs typeface="Open Sans"/>
                <a:sym typeface="Open Sans"/>
              </a:rPr>
              <a:t> Data in transit</a:t>
            </a:r>
            <a:endParaRPr lang="en-US" sz="2400">
              <a:solidFill>
                <a:schemeClr val="bg1"/>
              </a:solidFill>
            </a:endParaRPr>
          </a:p>
        </p:txBody>
      </p:sp>
      <p:sp>
        <p:nvSpPr>
          <p:cNvPr id="21" name="Google Shape;679;p73">
            <a:extLst>
              <a:ext uri="{FF2B5EF4-FFF2-40B4-BE49-F238E27FC236}">
                <a16:creationId xmlns:a16="http://schemas.microsoft.com/office/drawing/2014/main" id="{93CE59AC-0319-4E42-A5E6-0CB46C933A9C}"/>
              </a:ext>
            </a:extLst>
          </p:cNvPr>
          <p:cNvSpPr txBox="1"/>
          <p:nvPr/>
        </p:nvSpPr>
        <p:spPr>
          <a:xfrm>
            <a:off x="8813484" y="3379885"/>
            <a:ext cx="5725706" cy="3477784"/>
          </a:xfrm>
          <a:prstGeom prst="rect">
            <a:avLst/>
          </a:prstGeom>
          <a:noFill/>
          <a:ln>
            <a:noFill/>
          </a:ln>
        </p:spPr>
        <p:txBody>
          <a:bodyPr spcFirstLastPara="1" wrap="square" lIns="45675" tIns="45675" rIns="45675" bIns="45675" anchor="t" anchorCtr="0">
            <a:spAutoFit/>
          </a:bodyPr>
          <a:lstStyle/>
          <a:p>
            <a:pPr marL="431800" marR="0" lvl="0" indent="-342900" algn="l" rtl="0">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Applying security controls with cryptographic functions such as encryption and hashing</a:t>
            </a:r>
          </a:p>
          <a:p>
            <a:pPr marL="88900" marR="0" lvl="0" algn="l" rtl="0">
              <a:spcBef>
                <a:spcPts val="0"/>
              </a:spcBef>
              <a:spcAft>
                <a:spcPts val="0"/>
              </a:spcAft>
              <a:buClr>
                <a:srgbClr val="3F3F3F"/>
              </a:buClr>
              <a:buSzPts val="2200"/>
            </a:pPr>
            <a:endParaRPr lang="en-US" sz="2200">
              <a:solidFill>
                <a:srgbClr val="3F3F3F"/>
              </a:solidFill>
              <a:latin typeface="Open Sans"/>
              <a:ea typeface="Open Sans"/>
              <a:cs typeface="Open Sans"/>
              <a:sym typeface="Open Sans"/>
            </a:endParaRPr>
          </a:p>
          <a:p>
            <a:pPr marL="431800" marR="0" lvl="0" indent="-342900" algn="l" rtl="0">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Implementing end-to-end encryption to encrypt data while keeping routing information visible</a:t>
            </a:r>
          </a:p>
          <a:p>
            <a:pPr marL="431800" marR="0" lvl="0" indent="-342900" algn="l" rtl="0">
              <a:spcBef>
                <a:spcPts val="0"/>
              </a:spcBef>
              <a:spcAft>
                <a:spcPts val="0"/>
              </a:spcAft>
              <a:buClr>
                <a:srgbClr val="3F3F3F"/>
              </a:buClr>
              <a:buSzPts val="2200"/>
              <a:buFont typeface="Arial" panose="020B0604020202020204" pitchFamily="34" charset="0"/>
              <a:buChar char="•"/>
            </a:pPr>
            <a:endParaRPr lang="en-US" sz="2200">
              <a:solidFill>
                <a:srgbClr val="3F3F3F"/>
              </a:solidFill>
              <a:latin typeface="Open Sans"/>
              <a:ea typeface="Open Sans"/>
              <a:cs typeface="Open Sans"/>
              <a:sym typeface="Open Sans"/>
            </a:endParaRPr>
          </a:p>
          <a:p>
            <a:pPr marL="431800" marR="0" lvl="0" indent="-342900" algn="l" rtl="0">
              <a:spcBef>
                <a:spcPts val="0"/>
              </a:spcBef>
              <a:spcAft>
                <a:spcPts val="0"/>
              </a:spcAft>
              <a:buClr>
                <a:srgbClr val="3F3F3F"/>
              </a:buClr>
              <a:buSzPts val="2200"/>
              <a:buFont typeface="Arial" panose="020B0604020202020204" pitchFamily="34" charset="0"/>
              <a:buChar char="•"/>
            </a:pPr>
            <a:r>
              <a:rPr lang="en-US" sz="2200" i="0" u="none" strike="noStrike" cap="none">
                <a:solidFill>
                  <a:srgbClr val="3F3F3F"/>
                </a:solidFill>
                <a:latin typeface="Open Sans"/>
                <a:ea typeface="Open Sans"/>
                <a:cs typeface="Open Sans"/>
                <a:sym typeface="Open Sans"/>
              </a:rPr>
              <a:t>Using link encryption to encrypt both data and routing information</a:t>
            </a:r>
          </a:p>
        </p:txBody>
      </p:sp>
      <p:sp>
        <p:nvSpPr>
          <p:cNvPr id="4" name="Brandline_LVC">
            <a:extLst>
              <a:ext uri="{FF2B5EF4-FFF2-40B4-BE49-F238E27FC236}">
                <a16:creationId xmlns:a16="http://schemas.microsoft.com/office/drawing/2014/main" id="{5A724582-1FD5-0194-C04F-FD588D3EA34A}"/>
              </a:ext>
            </a:extLst>
          </p:cNvPr>
          <p:cNvSpPr/>
          <p:nvPr/>
        </p:nvSpPr>
        <p:spPr>
          <a:xfrm>
            <a:off x="4241800" y="955467"/>
            <a:ext cx="7776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70"/>
          <p:cNvSpPr txBox="1">
            <a:spLocks noGrp="1"/>
          </p:cNvSpPr>
          <p:nvPr>
            <p:ph type="title"/>
          </p:nvPr>
        </p:nvSpPr>
        <p:spPr>
          <a:xfrm>
            <a:off x="3074843" y="346608"/>
            <a:ext cx="10106315"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b="1">
                <a:solidFill>
                  <a:srgbClr val="3F3F3F"/>
                </a:solidFill>
                <a:latin typeface="Open Sans"/>
                <a:ea typeface="Open Sans"/>
                <a:cs typeface="Open Sans"/>
                <a:sym typeface="Open Sans"/>
              </a:rPr>
              <a:t>Link Encryption vs. End-to-End Encryption</a:t>
            </a:r>
            <a:endParaRPr>
              <a:solidFill>
                <a:srgbClr val="3F3F3F"/>
              </a:solidFill>
              <a:latin typeface="Open Sans"/>
              <a:ea typeface="Open Sans"/>
              <a:cs typeface="Open Sans"/>
              <a:sym typeface="Open Sans"/>
            </a:endParaRPr>
          </a:p>
        </p:txBody>
      </p:sp>
      <p:grpSp>
        <p:nvGrpSpPr>
          <p:cNvPr id="1944" name="Google Shape;1944;p70"/>
          <p:cNvGrpSpPr/>
          <p:nvPr/>
        </p:nvGrpSpPr>
        <p:grpSpPr>
          <a:xfrm>
            <a:off x="649441" y="1668320"/>
            <a:ext cx="7192597" cy="6496119"/>
            <a:chOff x="1082200" y="2542338"/>
            <a:chExt cx="7045800" cy="5064977"/>
          </a:xfrm>
        </p:grpSpPr>
        <p:sp>
          <p:nvSpPr>
            <p:cNvPr id="1945" name="Google Shape;1945;p70"/>
            <p:cNvSpPr/>
            <p:nvPr/>
          </p:nvSpPr>
          <p:spPr>
            <a:xfrm>
              <a:off x="1082200" y="2542338"/>
              <a:ext cx="7045800" cy="5064977"/>
            </a:xfrm>
            <a:prstGeom prst="roundRect">
              <a:avLst>
                <a:gd name="adj" fmla="val 3147"/>
              </a:avLst>
            </a:prstGeom>
            <a:solidFill>
              <a:srgbClr val="F2F2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1946" name="Google Shape;1946;p70"/>
            <p:cNvGrpSpPr/>
            <p:nvPr/>
          </p:nvGrpSpPr>
          <p:grpSpPr>
            <a:xfrm>
              <a:off x="2350253" y="2542343"/>
              <a:ext cx="4509694" cy="738987"/>
              <a:chOff x="6447503" y="1456309"/>
              <a:chExt cx="3388200" cy="361398"/>
            </a:xfrm>
          </p:grpSpPr>
          <p:sp>
            <p:nvSpPr>
              <p:cNvPr id="1947" name="Google Shape;1947;p70"/>
              <p:cNvSpPr/>
              <p:nvPr/>
            </p:nvSpPr>
            <p:spPr>
              <a:xfrm rot="10800000">
                <a:off x="6447503" y="1456309"/>
                <a:ext cx="3388200" cy="361398"/>
              </a:xfrm>
              <a:prstGeom prst="round2SameRect">
                <a:avLst>
                  <a:gd name="adj1" fmla="val 16667"/>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948" name="Google Shape;1948;p70"/>
              <p:cNvSpPr txBox="1"/>
              <p:nvPr/>
            </p:nvSpPr>
            <p:spPr>
              <a:xfrm>
                <a:off x="6474485" y="1569317"/>
                <a:ext cx="3359363" cy="151375"/>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FFFFFF"/>
                  </a:buClr>
                  <a:buSzPts val="2200"/>
                  <a:buFont typeface="Open Sans"/>
                  <a:buNone/>
                </a:pPr>
                <a:r>
                  <a:rPr lang="en-US" sz="2200" b="1" i="0" u="none" strike="noStrike" cap="none">
                    <a:solidFill>
                      <a:schemeClr val="lt1"/>
                    </a:solidFill>
                    <a:latin typeface="Open Sans"/>
                    <a:ea typeface="Open Sans"/>
                    <a:cs typeface="Open Sans"/>
                    <a:sym typeface="Open Sans"/>
                  </a:rPr>
                  <a:t>Link encryption</a:t>
                </a:r>
                <a:endParaRPr sz="2200" b="0" i="0" u="none" strike="noStrike" cap="none">
                  <a:solidFill>
                    <a:schemeClr val="lt1"/>
                  </a:solidFill>
                  <a:latin typeface="Open Sans"/>
                  <a:ea typeface="Open Sans"/>
                  <a:cs typeface="Open Sans"/>
                  <a:sym typeface="Open Sans"/>
                </a:endParaRPr>
              </a:p>
            </p:txBody>
          </p:sp>
        </p:grpSp>
      </p:grpSp>
      <p:sp>
        <p:nvSpPr>
          <p:cNvPr id="1949" name="Google Shape;1949;p70"/>
          <p:cNvSpPr/>
          <p:nvPr/>
        </p:nvSpPr>
        <p:spPr>
          <a:xfrm>
            <a:off x="1071438" y="2808987"/>
            <a:ext cx="6332753" cy="5511092"/>
          </a:xfrm>
          <a:prstGeom prst="rect">
            <a:avLst/>
          </a:prstGeom>
          <a:noFill/>
          <a:ln>
            <a:noFill/>
          </a:ln>
        </p:spPr>
        <p:txBody>
          <a:bodyPr spcFirstLastPara="1" wrap="square" lIns="91425" tIns="0" rIns="91425" bIns="0" anchor="t" anchorCtr="0">
            <a:noAutofit/>
          </a:bodyPr>
          <a:lstStyle/>
          <a:p>
            <a:pPr marL="342900" lvl="1" indent="-342900">
              <a:buSzPts val="2000"/>
              <a:buFont typeface="Arial"/>
              <a:buChar char="•"/>
            </a:pPr>
            <a:r>
              <a:rPr lang="en-US" sz="2200">
                <a:solidFill>
                  <a:srgbClr val="3F3F3F"/>
                </a:solidFill>
                <a:latin typeface="Open Sans"/>
                <a:ea typeface="Open Sans"/>
                <a:cs typeface="Open Sans"/>
              </a:rPr>
              <a:t>Performed by the service provider, not the user</a:t>
            </a:r>
          </a:p>
          <a:p>
            <a:pPr marL="342900" lvl="1" indent="-342900">
              <a:buSzPts val="2000"/>
              <a:buFont typeface="Arial"/>
              <a:buChar char="•"/>
            </a:pPr>
            <a:endParaRPr lang="en-US" sz="2200">
              <a:solidFill>
                <a:srgbClr val="3F3F3F"/>
              </a:solidFill>
              <a:latin typeface="Open Sans"/>
              <a:ea typeface="Open Sans"/>
              <a:cs typeface="Open Sans"/>
            </a:endParaRPr>
          </a:p>
          <a:p>
            <a:pPr marL="342900" lvl="1" indent="-342900">
              <a:buSzPts val="2000"/>
              <a:buFont typeface="Arial"/>
              <a:buChar char="•"/>
            </a:pPr>
            <a:r>
              <a:rPr lang="en-US" sz="2200">
                <a:solidFill>
                  <a:srgbClr val="3F3F3F"/>
                </a:solidFill>
                <a:latin typeface="Open Sans"/>
                <a:ea typeface="Open Sans"/>
                <a:cs typeface="Open Sans"/>
              </a:rPr>
              <a:t>Encrypting all data along a communication path</a:t>
            </a:r>
          </a:p>
          <a:p>
            <a:pPr marL="342900" lvl="1" indent="-342900">
              <a:buSzPts val="2000"/>
              <a:buFont typeface="Arial"/>
              <a:buChar char="•"/>
            </a:pPr>
            <a:endParaRPr lang="en-US" sz="2200">
              <a:solidFill>
                <a:srgbClr val="3F3F3F"/>
              </a:solidFill>
              <a:latin typeface="Open Sans"/>
              <a:ea typeface="Open Sans"/>
              <a:cs typeface="Open Sans"/>
            </a:endParaRPr>
          </a:p>
          <a:p>
            <a:pPr marL="342900" lvl="1" indent="-342900">
              <a:buSzPts val="2000"/>
              <a:buFont typeface="Arial"/>
              <a:buChar char="•"/>
            </a:pPr>
            <a:r>
              <a:rPr lang="en-US" sz="2200">
                <a:solidFill>
                  <a:srgbClr val="3F3F3F"/>
                </a:solidFill>
                <a:latin typeface="Open Sans"/>
                <a:ea typeface="Open Sans"/>
                <a:cs typeface="Open Sans"/>
              </a:rPr>
              <a:t>Encrypting user information, headers, trailers, addresses, and routing data</a:t>
            </a:r>
          </a:p>
          <a:p>
            <a:pPr marL="342900" lvl="1" indent="-342900">
              <a:buSzPts val="2000"/>
              <a:buFont typeface="Arial"/>
              <a:buChar char="•"/>
            </a:pPr>
            <a:endParaRPr lang="en-US" sz="2200">
              <a:solidFill>
                <a:srgbClr val="3F3F3F"/>
              </a:solidFill>
              <a:latin typeface="Open Sans"/>
              <a:ea typeface="Open Sans"/>
              <a:cs typeface="Open Sans"/>
            </a:endParaRPr>
          </a:p>
          <a:p>
            <a:pPr marL="342900" lvl="1" indent="-342900">
              <a:buSzPts val="2000"/>
              <a:buFont typeface="Arial"/>
              <a:buChar char="•"/>
            </a:pPr>
            <a:r>
              <a:rPr lang="en-US" sz="2200">
                <a:solidFill>
                  <a:srgbClr val="3F3F3F"/>
                </a:solidFill>
                <a:latin typeface="Open Sans"/>
                <a:ea typeface="Open Sans"/>
                <a:cs typeface="Open Sans"/>
              </a:rPr>
              <a:t>Decrypting and re-encrypting data packets at each node</a:t>
            </a:r>
          </a:p>
          <a:p>
            <a:pPr marL="342900" lvl="1" indent="-342900">
              <a:buSzPts val="2000"/>
              <a:buFont typeface="Arial"/>
              <a:buChar char="•"/>
            </a:pPr>
            <a:endParaRPr lang="en-US" sz="2200">
              <a:solidFill>
                <a:srgbClr val="3F3F3F"/>
              </a:solidFill>
              <a:latin typeface="Open Sans"/>
              <a:ea typeface="Open Sans"/>
              <a:cs typeface="Open Sans"/>
            </a:endParaRPr>
          </a:p>
          <a:p>
            <a:pPr marL="342900" lvl="1" indent="-342900">
              <a:buSzPts val="2000"/>
              <a:buFont typeface="Arial"/>
              <a:buChar char="•"/>
            </a:pPr>
            <a:r>
              <a:rPr lang="en-US" sz="2200">
                <a:solidFill>
                  <a:srgbClr val="3F3F3F"/>
                </a:solidFill>
                <a:latin typeface="Open Sans"/>
                <a:ea typeface="Open Sans"/>
                <a:cs typeface="Open Sans"/>
              </a:rPr>
              <a:t>Example: A telephone circuit where user information, headers, trailers, addresses, and routing data are all encrypted</a:t>
            </a:r>
            <a:endParaRPr lang="en-IN" sz="2200">
              <a:solidFill>
                <a:srgbClr val="3F3F3F"/>
              </a:solidFill>
              <a:latin typeface="Open Sans"/>
              <a:ea typeface="Open Sans"/>
              <a:cs typeface="Open Sans"/>
            </a:endParaRPr>
          </a:p>
        </p:txBody>
      </p:sp>
      <p:grpSp>
        <p:nvGrpSpPr>
          <p:cNvPr id="1950" name="Google Shape;1950;p70"/>
          <p:cNvGrpSpPr/>
          <p:nvPr/>
        </p:nvGrpSpPr>
        <p:grpSpPr>
          <a:xfrm>
            <a:off x="8614056" y="1668320"/>
            <a:ext cx="7192597" cy="6496119"/>
            <a:chOff x="1082200" y="2542337"/>
            <a:chExt cx="7045800" cy="5676061"/>
          </a:xfrm>
        </p:grpSpPr>
        <p:sp>
          <p:nvSpPr>
            <p:cNvPr id="1951" name="Google Shape;1951;p70"/>
            <p:cNvSpPr/>
            <p:nvPr/>
          </p:nvSpPr>
          <p:spPr>
            <a:xfrm>
              <a:off x="1082200" y="2542337"/>
              <a:ext cx="7045800" cy="5676061"/>
            </a:xfrm>
            <a:prstGeom prst="roundRect">
              <a:avLst>
                <a:gd name="adj" fmla="val 3147"/>
              </a:avLst>
            </a:prstGeom>
            <a:solidFill>
              <a:srgbClr val="F2F2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1952" name="Google Shape;1952;p70"/>
            <p:cNvGrpSpPr/>
            <p:nvPr/>
          </p:nvGrpSpPr>
          <p:grpSpPr>
            <a:xfrm>
              <a:off x="2350253" y="2542342"/>
              <a:ext cx="4509694" cy="828144"/>
              <a:chOff x="6447503" y="1456309"/>
              <a:chExt cx="3388200" cy="405000"/>
            </a:xfrm>
          </p:grpSpPr>
          <p:sp>
            <p:nvSpPr>
              <p:cNvPr id="1953" name="Google Shape;1953;p70"/>
              <p:cNvSpPr/>
              <p:nvPr/>
            </p:nvSpPr>
            <p:spPr>
              <a:xfrm rot="10800000">
                <a:off x="6447503" y="1456309"/>
                <a:ext cx="3388200" cy="405000"/>
              </a:xfrm>
              <a:prstGeom prst="round2SameRect">
                <a:avLst>
                  <a:gd name="adj1" fmla="val 16667"/>
                  <a:gd name="adj2" fmla="val 0"/>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954" name="Google Shape;1954;p70"/>
              <p:cNvSpPr txBox="1"/>
              <p:nvPr/>
            </p:nvSpPr>
            <p:spPr>
              <a:xfrm>
                <a:off x="6474485" y="1563712"/>
                <a:ext cx="3359363" cy="16963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FFFFFF"/>
                  </a:buClr>
                  <a:buSzPts val="2200"/>
                  <a:buFont typeface="Open Sans"/>
                  <a:buNone/>
                </a:pPr>
                <a:r>
                  <a:rPr lang="en-US" sz="2200" b="1" i="0" u="none" strike="noStrike" cap="none">
                    <a:solidFill>
                      <a:schemeClr val="lt1"/>
                    </a:solidFill>
                    <a:latin typeface="Open Sans"/>
                    <a:ea typeface="Open Sans"/>
                    <a:cs typeface="Open Sans"/>
                    <a:sym typeface="Open Sans"/>
                  </a:rPr>
                  <a:t>End-to-</a:t>
                </a:r>
                <a:r>
                  <a:rPr lang="en-US" sz="2200" b="1">
                    <a:solidFill>
                      <a:schemeClr val="lt1"/>
                    </a:solidFill>
                    <a:latin typeface="Open Sans"/>
                    <a:ea typeface="Open Sans"/>
                    <a:cs typeface="Open Sans"/>
                    <a:sym typeface="Open Sans"/>
                  </a:rPr>
                  <a:t>e</a:t>
                </a:r>
                <a:r>
                  <a:rPr lang="en-US" sz="2200" b="1" i="0" u="none" strike="noStrike" cap="none">
                    <a:solidFill>
                      <a:schemeClr val="lt1"/>
                    </a:solidFill>
                    <a:latin typeface="Open Sans"/>
                    <a:ea typeface="Open Sans"/>
                    <a:cs typeface="Open Sans"/>
                    <a:sym typeface="Open Sans"/>
                  </a:rPr>
                  <a:t>nd </a:t>
                </a:r>
                <a:r>
                  <a:rPr lang="en-US" sz="2200" b="1">
                    <a:solidFill>
                      <a:schemeClr val="lt1"/>
                    </a:solidFill>
                    <a:latin typeface="Open Sans"/>
                    <a:ea typeface="Open Sans"/>
                    <a:cs typeface="Open Sans"/>
                    <a:sym typeface="Open Sans"/>
                  </a:rPr>
                  <a:t>e</a:t>
                </a:r>
                <a:r>
                  <a:rPr lang="en-US" sz="2200" b="1" i="0" u="none" strike="noStrike" cap="none">
                    <a:solidFill>
                      <a:schemeClr val="lt1"/>
                    </a:solidFill>
                    <a:latin typeface="Open Sans"/>
                    <a:ea typeface="Open Sans"/>
                    <a:cs typeface="Open Sans"/>
                    <a:sym typeface="Open Sans"/>
                  </a:rPr>
                  <a:t>ncryption</a:t>
                </a:r>
                <a:endParaRPr sz="2200" b="0" i="0" u="none" strike="noStrike" cap="none">
                  <a:solidFill>
                    <a:schemeClr val="lt1"/>
                  </a:solidFill>
                  <a:latin typeface="Open Sans"/>
                  <a:ea typeface="Open Sans"/>
                  <a:cs typeface="Open Sans"/>
                  <a:sym typeface="Open Sans"/>
                </a:endParaRPr>
              </a:p>
            </p:txBody>
          </p:sp>
        </p:grpSp>
      </p:grpSp>
      <p:sp>
        <p:nvSpPr>
          <p:cNvPr id="1955" name="Google Shape;1955;p70"/>
          <p:cNvSpPr/>
          <p:nvPr/>
        </p:nvSpPr>
        <p:spPr>
          <a:xfrm>
            <a:off x="8782053" y="2808987"/>
            <a:ext cx="6445337" cy="5511092"/>
          </a:xfrm>
          <a:prstGeom prst="rect">
            <a:avLst/>
          </a:prstGeom>
          <a:noFill/>
          <a:ln>
            <a:noFill/>
          </a:ln>
        </p:spPr>
        <p:txBody>
          <a:bodyPr spcFirstLastPara="1" wrap="square" lIns="91425" tIns="0" rIns="91425" bIns="0" anchor="t" anchorCtr="0">
            <a:noAutofit/>
          </a:bodyPr>
          <a:lstStyle/>
          <a:p>
            <a:pPr marL="342900" lvl="1" indent="-342900">
              <a:buSzPts val="2000"/>
              <a:buFont typeface="Arial"/>
              <a:buChar char="•"/>
            </a:pPr>
            <a:r>
              <a:rPr lang="en-US" sz="2200">
                <a:solidFill>
                  <a:srgbClr val="3F3F3F"/>
                </a:solidFill>
                <a:latin typeface="Open Sans"/>
                <a:ea typeface="Open Sans"/>
                <a:cs typeface="Open Sans"/>
              </a:rPr>
              <a:t>Performed by the end user</a:t>
            </a:r>
          </a:p>
          <a:p>
            <a:pPr marL="342900" lvl="1" indent="-342900">
              <a:buSzPts val="2000"/>
              <a:buFont typeface="Arial"/>
              <a:buChar char="•"/>
            </a:pPr>
            <a:endParaRPr lang="en-US" sz="2200">
              <a:solidFill>
                <a:srgbClr val="3F3F3F"/>
              </a:solidFill>
              <a:latin typeface="Open Sans"/>
              <a:ea typeface="Open Sans"/>
              <a:cs typeface="Open Sans"/>
            </a:endParaRPr>
          </a:p>
          <a:p>
            <a:pPr marL="342900" lvl="1" indent="-342900">
              <a:buSzPts val="2000"/>
              <a:buFont typeface="Arial"/>
              <a:buChar char="•"/>
            </a:pPr>
            <a:r>
              <a:rPr lang="en-US" sz="2200">
                <a:solidFill>
                  <a:srgbClr val="3F3F3F"/>
                </a:solidFill>
                <a:latin typeface="Open Sans"/>
                <a:ea typeface="Open Sans"/>
                <a:cs typeface="Open Sans"/>
              </a:rPr>
              <a:t>Keeping data encrypted while it is in transit to the remote end</a:t>
            </a:r>
          </a:p>
          <a:p>
            <a:pPr marL="342900" lvl="1" indent="-342900">
              <a:buSzPts val="2000"/>
              <a:buFont typeface="Arial"/>
              <a:buChar char="•"/>
            </a:pPr>
            <a:endParaRPr lang="en-US" sz="2200">
              <a:solidFill>
                <a:srgbClr val="3F3F3F"/>
              </a:solidFill>
              <a:latin typeface="Open Sans"/>
              <a:ea typeface="Open Sans"/>
              <a:cs typeface="Open Sans"/>
            </a:endParaRPr>
          </a:p>
          <a:p>
            <a:pPr marL="342900" lvl="1" indent="-342900">
              <a:buSzPts val="2000"/>
              <a:buFont typeface="Arial"/>
              <a:buChar char="•"/>
            </a:pPr>
            <a:r>
              <a:rPr lang="en-US" sz="2200">
                <a:solidFill>
                  <a:srgbClr val="3F3F3F"/>
                </a:solidFill>
                <a:latin typeface="Open Sans"/>
                <a:ea typeface="Open Sans"/>
                <a:cs typeface="Open Sans"/>
              </a:rPr>
              <a:t>Encrypting all data except the headers, addresses, routing, and trailer information</a:t>
            </a:r>
          </a:p>
          <a:p>
            <a:pPr marL="342900" lvl="1" indent="-342900">
              <a:buSzPts val="2000"/>
              <a:buFont typeface="Arial"/>
              <a:buChar char="•"/>
            </a:pPr>
            <a:endParaRPr lang="en-US" sz="2200">
              <a:solidFill>
                <a:srgbClr val="3F3F3F"/>
              </a:solidFill>
              <a:latin typeface="Open Sans"/>
              <a:ea typeface="Open Sans"/>
              <a:cs typeface="Open Sans"/>
            </a:endParaRPr>
          </a:p>
          <a:p>
            <a:pPr marL="342900" lvl="1" indent="-342900">
              <a:buSzPts val="2000"/>
              <a:buFont typeface="Arial"/>
              <a:buChar char="•"/>
            </a:pPr>
            <a:r>
              <a:rPr lang="en-US" sz="2200">
                <a:solidFill>
                  <a:srgbClr val="3F3F3F"/>
                </a:solidFill>
                <a:latin typeface="Open Sans"/>
                <a:ea typeface="Open Sans"/>
                <a:cs typeface="Open Sans"/>
              </a:rPr>
              <a:t>Not needing to decrypt and re-encrypt packets at each hop because the headers and trailers are not encrypted</a:t>
            </a:r>
          </a:p>
          <a:p>
            <a:pPr marL="342900" lvl="1" indent="-342900">
              <a:buSzPts val="2000"/>
              <a:buFont typeface="Arial"/>
              <a:buChar char="•"/>
            </a:pPr>
            <a:endParaRPr lang="en-US" sz="2200">
              <a:solidFill>
                <a:srgbClr val="3F3F3F"/>
              </a:solidFill>
              <a:latin typeface="Open Sans"/>
              <a:ea typeface="Open Sans"/>
              <a:cs typeface="Open Sans"/>
            </a:endParaRPr>
          </a:p>
          <a:p>
            <a:pPr marL="342900" lvl="1" indent="-342900">
              <a:buSzPts val="2000"/>
              <a:buFont typeface="Arial"/>
              <a:buChar char="•"/>
            </a:pPr>
            <a:r>
              <a:rPr lang="en-US" sz="2200">
                <a:solidFill>
                  <a:srgbClr val="3F3F3F"/>
                </a:solidFill>
                <a:latin typeface="Open Sans"/>
                <a:ea typeface="Open Sans"/>
                <a:cs typeface="Open Sans"/>
              </a:rPr>
              <a:t>Example: WhatsApp, enabling attackers to learn more about a captured packet and where it is headed</a:t>
            </a:r>
            <a:endParaRPr lang="en-IN" sz="2200">
              <a:solidFill>
                <a:srgbClr val="3F3F3F"/>
              </a:solidFill>
              <a:latin typeface="Open Sans"/>
              <a:ea typeface="Open Sans"/>
              <a:cs typeface="Open Sans"/>
            </a:endParaRPr>
          </a:p>
        </p:txBody>
      </p:sp>
      <p:sp>
        <p:nvSpPr>
          <p:cNvPr id="4" name="Brandline_LVC">
            <a:extLst>
              <a:ext uri="{FF2B5EF4-FFF2-40B4-BE49-F238E27FC236}">
                <a16:creationId xmlns:a16="http://schemas.microsoft.com/office/drawing/2014/main" id="{7021B306-0181-3E36-9747-D1C3DB262ECA}"/>
              </a:ext>
            </a:extLst>
          </p:cNvPr>
          <p:cNvSpPr/>
          <p:nvPr/>
        </p:nvSpPr>
        <p:spPr>
          <a:xfrm>
            <a:off x="3530600" y="933054"/>
            <a:ext cx="92095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4"/>
          <p:cNvSpPr txBox="1">
            <a:spLocks noGrp="1"/>
          </p:cNvSpPr>
          <p:nvPr>
            <p:ph type="title"/>
          </p:nvPr>
        </p:nvSpPr>
        <p:spPr>
          <a:xfrm>
            <a:off x="-10160" y="328199"/>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Data in Transit: Best Practices</a:t>
            </a:r>
            <a:endParaRPr/>
          </a:p>
        </p:txBody>
      </p:sp>
      <p:sp>
        <p:nvSpPr>
          <p:cNvPr id="19" name="Google Shape;696;p74">
            <a:extLst>
              <a:ext uri="{FF2B5EF4-FFF2-40B4-BE49-F238E27FC236}">
                <a16:creationId xmlns:a16="http://schemas.microsoft.com/office/drawing/2014/main" id="{6A040DA0-691E-49AF-8736-B8F3D12AA0D2}"/>
              </a:ext>
            </a:extLst>
          </p:cNvPr>
          <p:cNvSpPr txBox="1"/>
          <p:nvPr/>
        </p:nvSpPr>
        <p:spPr>
          <a:xfrm>
            <a:off x="6383603" y="1570251"/>
            <a:ext cx="3535097" cy="1107955"/>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Using Secure Socket Layer (SSL) or Transport Layer Security (TLS)</a:t>
            </a:r>
            <a:endParaRPr lang="en-US"/>
          </a:p>
        </p:txBody>
      </p:sp>
      <p:sp>
        <p:nvSpPr>
          <p:cNvPr id="20" name="Google Shape;697;p74">
            <a:extLst>
              <a:ext uri="{FF2B5EF4-FFF2-40B4-BE49-F238E27FC236}">
                <a16:creationId xmlns:a16="http://schemas.microsoft.com/office/drawing/2014/main" id="{F0A60F27-7DD7-4255-8FAE-25C10AFFD79D}"/>
              </a:ext>
            </a:extLst>
          </p:cNvPr>
          <p:cNvSpPr txBox="1"/>
          <p:nvPr/>
        </p:nvSpPr>
        <p:spPr>
          <a:xfrm>
            <a:off x="10034233" y="3063716"/>
            <a:ext cx="3327485" cy="1107955"/>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Encrypting messages before transmitting emails</a:t>
            </a:r>
            <a:endParaRPr/>
          </a:p>
        </p:txBody>
      </p:sp>
      <p:sp>
        <p:nvSpPr>
          <p:cNvPr id="21" name="Google Shape;698;p74">
            <a:extLst>
              <a:ext uri="{FF2B5EF4-FFF2-40B4-BE49-F238E27FC236}">
                <a16:creationId xmlns:a16="http://schemas.microsoft.com/office/drawing/2014/main" id="{FD7F1BD3-4278-4DB6-8A62-C7920AFAAB93}"/>
              </a:ext>
            </a:extLst>
          </p:cNvPr>
          <p:cNvSpPr txBox="1"/>
          <p:nvPr/>
        </p:nvSpPr>
        <p:spPr>
          <a:xfrm>
            <a:off x="10373493" y="5216904"/>
            <a:ext cx="5392249" cy="1446509"/>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Using Pretty Good Privacy (PGP) and Secure or Multipurpose Internet Mail Extensions (S/MIME) for email encryption</a:t>
            </a:r>
            <a:endParaRPr/>
          </a:p>
        </p:txBody>
      </p:sp>
      <p:sp>
        <p:nvSpPr>
          <p:cNvPr id="22" name="Google Shape;699;p74">
            <a:extLst>
              <a:ext uri="{FF2B5EF4-FFF2-40B4-BE49-F238E27FC236}">
                <a16:creationId xmlns:a16="http://schemas.microsoft.com/office/drawing/2014/main" id="{0B6A2940-CB87-4C2E-882F-459DE9FFD2B0}"/>
              </a:ext>
            </a:extLst>
          </p:cNvPr>
          <p:cNvSpPr txBox="1"/>
          <p:nvPr/>
        </p:nvSpPr>
        <p:spPr>
          <a:xfrm>
            <a:off x="8342248" y="7411991"/>
            <a:ext cx="4203062" cy="76950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Using end-to-end encryption for intranet communication</a:t>
            </a:r>
            <a:endParaRPr/>
          </a:p>
        </p:txBody>
      </p:sp>
      <p:sp>
        <p:nvSpPr>
          <p:cNvPr id="23" name="Google Shape;700;p74">
            <a:extLst>
              <a:ext uri="{FF2B5EF4-FFF2-40B4-BE49-F238E27FC236}">
                <a16:creationId xmlns:a16="http://schemas.microsoft.com/office/drawing/2014/main" id="{6F7AD5D0-B82B-4A7F-8B6A-D121E0625D87}"/>
              </a:ext>
            </a:extLst>
          </p:cNvPr>
          <p:cNvSpPr txBox="1"/>
          <p:nvPr/>
        </p:nvSpPr>
        <p:spPr>
          <a:xfrm>
            <a:off x="2585841" y="7357650"/>
            <a:ext cx="4466124" cy="1107955"/>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Using Internet Protocol Security (IPSec) for secure Virtual Private Network (VPN) connectivity</a:t>
            </a:r>
            <a:endParaRPr/>
          </a:p>
        </p:txBody>
      </p:sp>
      <p:sp>
        <p:nvSpPr>
          <p:cNvPr id="24" name="Google Shape;701;p74">
            <a:extLst>
              <a:ext uri="{FF2B5EF4-FFF2-40B4-BE49-F238E27FC236}">
                <a16:creationId xmlns:a16="http://schemas.microsoft.com/office/drawing/2014/main" id="{60683E70-B821-4844-B099-8DFE4FC74954}"/>
              </a:ext>
            </a:extLst>
          </p:cNvPr>
          <p:cNvSpPr txBox="1"/>
          <p:nvPr/>
        </p:nvSpPr>
        <p:spPr>
          <a:xfrm>
            <a:off x="1619214" y="5263594"/>
            <a:ext cx="4356028" cy="1107955"/>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Using Secure Shell (SSH) for the administration of network devices</a:t>
            </a:r>
            <a:endParaRPr/>
          </a:p>
        </p:txBody>
      </p:sp>
      <p:sp>
        <p:nvSpPr>
          <p:cNvPr id="25" name="Google Shape;702;p74">
            <a:extLst>
              <a:ext uri="{FF2B5EF4-FFF2-40B4-BE49-F238E27FC236}">
                <a16:creationId xmlns:a16="http://schemas.microsoft.com/office/drawing/2014/main" id="{FA7D8E24-6FA9-467B-AFB7-068C07929D67}"/>
              </a:ext>
            </a:extLst>
          </p:cNvPr>
          <p:cNvSpPr txBox="1"/>
          <p:nvPr/>
        </p:nvSpPr>
        <p:spPr>
          <a:xfrm>
            <a:off x="2216206" y="3169538"/>
            <a:ext cx="3957275"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Securing wireless networking with Wi-Fi Protected Access 2 (WPA 2)</a:t>
            </a:r>
            <a:endParaRPr/>
          </a:p>
        </p:txBody>
      </p:sp>
      <p:grpSp>
        <p:nvGrpSpPr>
          <p:cNvPr id="4" name="Group 3">
            <a:extLst>
              <a:ext uri="{FF2B5EF4-FFF2-40B4-BE49-F238E27FC236}">
                <a16:creationId xmlns:a16="http://schemas.microsoft.com/office/drawing/2014/main" id="{1F9110EB-F980-AD0B-584F-150C52703187}"/>
              </a:ext>
            </a:extLst>
          </p:cNvPr>
          <p:cNvGrpSpPr/>
          <p:nvPr/>
        </p:nvGrpSpPr>
        <p:grpSpPr>
          <a:xfrm>
            <a:off x="5991619" y="2812940"/>
            <a:ext cx="4356031" cy="4322420"/>
            <a:chOff x="5742694" y="3059718"/>
            <a:chExt cx="4815451" cy="4778298"/>
          </a:xfrm>
        </p:grpSpPr>
        <p:pic>
          <p:nvPicPr>
            <p:cNvPr id="18" name="Graphic 17">
              <a:extLst>
                <a:ext uri="{FF2B5EF4-FFF2-40B4-BE49-F238E27FC236}">
                  <a16:creationId xmlns:a16="http://schemas.microsoft.com/office/drawing/2014/main" id="{1CD062BC-9825-4434-A604-17130D1252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9362" y="3534451"/>
              <a:ext cx="3957275" cy="3988071"/>
            </a:xfrm>
            <a:prstGeom prst="rect">
              <a:avLst/>
            </a:prstGeom>
          </p:spPr>
        </p:pic>
        <p:sp>
          <p:nvSpPr>
            <p:cNvPr id="26" name="Oval 25">
              <a:extLst>
                <a:ext uri="{FF2B5EF4-FFF2-40B4-BE49-F238E27FC236}">
                  <a16:creationId xmlns:a16="http://schemas.microsoft.com/office/drawing/2014/main" id="{1401B9A4-3DE1-4FDD-A243-2A6430BC9B0A}"/>
                </a:ext>
              </a:extLst>
            </p:cNvPr>
            <p:cNvSpPr/>
            <p:nvPr/>
          </p:nvSpPr>
          <p:spPr>
            <a:xfrm>
              <a:off x="7914755" y="3807635"/>
              <a:ext cx="426489" cy="426489"/>
            </a:xfrm>
            <a:prstGeom prst="ellipse">
              <a:avLst/>
            </a:prstGeom>
            <a:solidFill>
              <a:schemeClr val="bg1"/>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27" name="Oval 26">
              <a:extLst>
                <a:ext uri="{FF2B5EF4-FFF2-40B4-BE49-F238E27FC236}">
                  <a16:creationId xmlns:a16="http://schemas.microsoft.com/office/drawing/2014/main" id="{CD291138-7792-499D-BDB4-DE66255596E2}"/>
                </a:ext>
              </a:extLst>
            </p:cNvPr>
            <p:cNvSpPr/>
            <p:nvPr/>
          </p:nvSpPr>
          <p:spPr>
            <a:xfrm>
              <a:off x="9142920" y="4393992"/>
              <a:ext cx="426489" cy="426489"/>
            </a:xfrm>
            <a:prstGeom prst="ellipse">
              <a:avLst/>
            </a:prstGeom>
            <a:solidFill>
              <a:schemeClr val="bg1"/>
            </a:solidFill>
            <a:ln>
              <a:solidFill>
                <a:srgbClr val="36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28" name="Oval 27">
              <a:extLst>
                <a:ext uri="{FF2B5EF4-FFF2-40B4-BE49-F238E27FC236}">
                  <a16:creationId xmlns:a16="http://schemas.microsoft.com/office/drawing/2014/main" id="{50A6D170-519A-48E2-81E2-1CC09E26C9A2}"/>
                </a:ext>
              </a:extLst>
            </p:cNvPr>
            <p:cNvSpPr/>
            <p:nvPr/>
          </p:nvSpPr>
          <p:spPr>
            <a:xfrm>
              <a:off x="9413244" y="5688137"/>
              <a:ext cx="426489" cy="426489"/>
            </a:xfrm>
            <a:prstGeom prst="ellipse">
              <a:avLst/>
            </a:prstGeom>
            <a:solidFill>
              <a:schemeClr val="bg1"/>
            </a:solidFill>
            <a:ln>
              <a:solidFill>
                <a:srgbClr val="F987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29" name="Oval 28">
              <a:extLst>
                <a:ext uri="{FF2B5EF4-FFF2-40B4-BE49-F238E27FC236}">
                  <a16:creationId xmlns:a16="http://schemas.microsoft.com/office/drawing/2014/main" id="{718F1252-6F02-420E-8452-F5094B908B8C}"/>
                </a:ext>
              </a:extLst>
            </p:cNvPr>
            <p:cNvSpPr/>
            <p:nvPr/>
          </p:nvSpPr>
          <p:spPr>
            <a:xfrm>
              <a:off x="8602878" y="6747265"/>
              <a:ext cx="426489" cy="426489"/>
            </a:xfrm>
            <a:prstGeom prst="ellipse">
              <a:avLst/>
            </a:prstGeom>
            <a:solidFill>
              <a:schemeClr val="bg1"/>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30" name="Oval 29">
              <a:extLst>
                <a:ext uri="{FF2B5EF4-FFF2-40B4-BE49-F238E27FC236}">
                  <a16:creationId xmlns:a16="http://schemas.microsoft.com/office/drawing/2014/main" id="{756F1365-D240-43B2-BE5B-EA36DD4E901D}"/>
                </a:ext>
              </a:extLst>
            </p:cNvPr>
            <p:cNvSpPr/>
            <p:nvPr/>
          </p:nvSpPr>
          <p:spPr>
            <a:xfrm>
              <a:off x="7235271" y="6747264"/>
              <a:ext cx="426489" cy="426489"/>
            </a:xfrm>
            <a:prstGeom prst="ellipse">
              <a:avLst/>
            </a:prstGeom>
            <a:solidFill>
              <a:schemeClr val="bg1"/>
            </a:solidFill>
            <a:ln>
              <a:solidFill>
                <a:srgbClr val="36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5</a:t>
              </a:r>
            </a:p>
          </p:txBody>
        </p:sp>
        <p:sp>
          <p:nvSpPr>
            <p:cNvPr id="31" name="Oval 30">
              <a:extLst>
                <a:ext uri="{FF2B5EF4-FFF2-40B4-BE49-F238E27FC236}">
                  <a16:creationId xmlns:a16="http://schemas.microsoft.com/office/drawing/2014/main" id="{D073D238-3FCD-46E8-B033-C5EB2FD1C823}"/>
                </a:ext>
              </a:extLst>
            </p:cNvPr>
            <p:cNvSpPr/>
            <p:nvPr/>
          </p:nvSpPr>
          <p:spPr>
            <a:xfrm>
              <a:off x="6416268" y="5717224"/>
              <a:ext cx="426489" cy="426489"/>
            </a:xfrm>
            <a:prstGeom prst="ellipse">
              <a:avLst/>
            </a:prstGeom>
            <a:solidFill>
              <a:schemeClr val="bg1"/>
            </a:solidFill>
            <a:ln>
              <a:solidFill>
                <a:srgbClr val="AEC2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6</a:t>
              </a:r>
            </a:p>
          </p:txBody>
        </p:sp>
        <p:sp>
          <p:nvSpPr>
            <p:cNvPr id="32" name="Oval 31">
              <a:extLst>
                <a:ext uri="{FF2B5EF4-FFF2-40B4-BE49-F238E27FC236}">
                  <a16:creationId xmlns:a16="http://schemas.microsoft.com/office/drawing/2014/main" id="{2D22E869-0D95-471B-96BD-2EAB46D7608A}"/>
                </a:ext>
              </a:extLst>
            </p:cNvPr>
            <p:cNvSpPr/>
            <p:nvPr/>
          </p:nvSpPr>
          <p:spPr>
            <a:xfrm>
              <a:off x="6686592" y="4341450"/>
              <a:ext cx="426489" cy="426489"/>
            </a:xfrm>
            <a:prstGeom prst="ellipse">
              <a:avLst/>
            </a:prstGeom>
            <a:solidFill>
              <a:schemeClr val="bg1"/>
            </a:solidFill>
            <a:ln>
              <a:solidFill>
                <a:srgbClr val="F987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7</a:t>
              </a:r>
            </a:p>
          </p:txBody>
        </p:sp>
        <p:sp>
          <p:nvSpPr>
            <p:cNvPr id="33" name="Arrow: Right 32">
              <a:extLst>
                <a:ext uri="{FF2B5EF4-FFF2-40B4-BE49-F238E27FC236}">
                  <a16:creationId xmlns:a16="http://schemas.microsoft.com/office/drawing/2014/main" id="{D13BD698-CCB5-4EDF-B203-B671E30586E7}"/>
                </a:ext>
              </a:extLst>
            </p:cNvPr>
            <p:cNvSpPr/>
            <p:nvPr/>
          </p:nvSpPr>
          <p:spPr>
            <a:xfrm rot="16200000">
              <a:off x="7943337" y="3128419"/>
              <a:ext cx="369204" cy="231801"/>
            </a:xfrm>
            <a:prstGeom prst="rightArrow">
              <a:avLst/>
            </a:prstGeom>
            <a:solidFill>
              <a:srgbClr val="02BFDB"/>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4" name="Arrow: Right 33">
              <a:extLst>
                <a:ext uri="{FF2B5EF4-FFF2-40B4-BE49-F238E27FC236}">
                  <a16:creationId xmlns:a16="http://schemas.microsoft.com/office/drawing/2014/main" id="{1E64A387-1210-4B74-8273-20EDCE5363D0}"/>
                </a:ext>
              </a:extLst>
            </p:cNvPr>
            <p:cNvSpPr/>
            <p:nvPr/>
          </p:nvSpPr>
          <p:spPr>
            <a:xfrm rot="3600000">
              <a:off x="8984842" y="7537513"/>
              <a:ext cx="369204" cy="231801"/>
            </a:xfrm>
            <a:prstGeom prst="rightArrow">
              <a:avLst/>
            </a:prstGeom>
            <a:solidFill>
              <a:srgbClr val="02BFDB"/>
            </a:solidFill>
            <a:ln>
              <a:solidFill>
                <a:srgbClr val="02B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5" name="Arrow: Right 34">
              <a:extLst>
                <a:ext uri="{FF2B5EF4-FFF2-40B4-BE49-F238E27FC236}">
                  <a16:creationId xmlns:a16="http://schemas.microsoft.com/office/drawing/2014/main" id="{5D95E2DA-93BB-4C10-BDB4-B88C7708C55C}"/>
                </a:ext>
              </a:extLst>
            </p:cNvPr>
            <p:cNvSpPr/>
            <p:nvPr/>
          </p:nvSpPr>
          <p:spPr>
            <a:xfrm rot="19555545">
              <a:off x="9809233" y="4032876"/>
              <a:ext cx="369204" cy="231801"/>
            </a:xfrm>
            <a:prstGeom prst="rightArrow">
              <a:avLst/>
            </a:prstGeom>
            <a:solidFill>
              <a:srgbClr val="364856"/>
            </a:solidFill>
            <a:ln>
              <a:solidFill>
                <a:srgbClr val="36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6" name="Arrow: Right 35">
              <a:extLst>
                <a:ext uri="{FF2B5EF4-FFF2-40B4-BE49-F238E27FC236}">
                  <a16:creationId xmlns:a16="http://schemas.microsoft.com/office/drawing/2014/main" id="{32D63C39-CE02-4248-B766-CAED9DD7BB8A}"/>
                </a:ext>
              </a:extLst>
            </p:cNvPr>
            <p:cNvSpPr/>
            <p:nvPr/>
          </p:nvSpPr>
          <p:spPr>
            <a:xfrm rot="7200000">
              <a:off x="6917884" y="7511937"/>
              <a:ext cx="369204" cy="231801"/>
            </a:xfrm>
            <a:prstGeom prst="rightArrow">
              <a:avLst/>
            </a:prstGeom>
            <a:solidFill>
              <a:srgbClr val="364856"/>
            </a:solidFill>
            <a:ln>
              <a:solidFill>
                <a:srgbClr val="364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7" name="Arrow: Right 36">
              <a:extLst>
                <a:ext uri="{FF2B5EF4-FFF2-40B4-BE49-F238E27FC236}">
                  <a16:creationId xmlns:a16="http://schemas.microsoft.com/office/drawing/2014/main" id="{3610A82C-F126-4EDA-B8E5-2FC3E63D782D}"/>
                </a:ext>
              </a:extLst>
            </p:cNvPr>
            <p:cNvSpPr/>
            <p:nvPr/>
          </p:nvSpPr>
          <p:spPr>
            <a:xfrm rot="1205092">
              <a:off x="10188941" y="6027813"/>
              <a:ext cx="369204" cy="231801"/>
            </a:xfrm>
            <a:prstGeom prst="rightArrow">
              <a:avLst/>
            </a:prstGeom>
            <a:solidFill>
              <a:srgbClr val="F98716"/>
            </a:solidFill>
            <a:ln>
              <a:solidFill>
                <a:srgbClr val="F987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8" name="Arrow: Right 37">
              <a:extLst>
                <a:ext uri="{FF2B5EF4-FFF2-40B4-BE49-F238E27FC236}">
                  <a16:creationId xmlns:a16="http://schemas.microsoft.com/office/drawing/2014/main" id="{9D3AF0AB-BE3D-4AED-A9D6-6F2CCEB0FA03}"/>
                </a:ext>
              </a:extLst>
            </p:cNvPr>
            <p:cNvSpPr/>
            <p:nvPr/>
          </p:nvSpPr>
          <p:spPr>
            <a:xfrm rot="13295771">
              <a:off x="6144540" y="4013287"/>
              <a:ext cx="369204" cy="231801"/>
            </a:xfrm>
            <a:prstGeom prst="rightArrow">
              <a:avLst/>
            </a:prstGeom>
            <a:solidFill>
              <a:srgbClr val="F98716"/>
            </a:solidFill>
            <a:ln>
              <a:solidFill>
                <a:srgbClr val="F987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sp>
          <p:nvSpPr>
            <p:cNvPr id="39" name="Arrow: Right 38">
              <a:extLst>
                <a:ext uri="{FF2B5EF4-FFF2-40B4-BE49-F238E27FC236}">
                  <a16:creationId xmlns:a16="http://schemas.microsoft.com/office/drawing/2014/main" id="{D7630F65-845E-4398-96D7-44ADC17BDF95}"/>
                </a:ext>
              </a:extLst>
            </p:cNvPr>
            <p:cNvSpPr/>
            <p:nvPr/>
          </p:nvSpPr>
          <p:spPr>
            <a:xfrm rot="9338649">
              <a:off x="5742694" y="6008759"/>
              <a:ext cx="369204" cy="231801"/>
            </a:xfrm>
            <a:prstGeom prst="rightArrow">
              <a:avLst/>
            </a:prstGeom>
            <a:solidFill>
              <a:srgbClr val="AEC2C1"/>
            </a:solidFill>
            <a:ln>
              <a:solidFill>
                <a:srgbClr val="AEC2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2BFDB"/>
                </a:solidFill>
              </a:endParaRPr>
            </a:p>
          </p:txBody>
        </p:sp>
        <p:pic>
          <p:nvPicPr>
            <p:cNvPr id="40" name="Graphic 39">
              <a:extLst>
                <a:ext uri="{FF2B5EF4-FFF2-40B4-BE49-F238E27FC236}">
                  <a16:creationId xmlns:a16="http://schemas.microsoft.com/office/drawing/2014/main" id="{600B2CE6-1436-4D77-A9FB-1A0FEBA2A1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7962" y="4416538"/>
              <a:ext cx="2294222" cy="2291149"/>
            </a:xfrm>
            <a:prstGeom prst="rect">
              <a:avLst/>
            </a:prstGeom>
          </p:spPr>
        </p:pic>
        <p:pic>
          <p:nvPicPr>
            <p:cNvPr id="41" name="Graphic 40" descr="Processor with solid fill">
              <a:extLst>
                <a:ext uri="{FF2B5EF4-FFF2-40B4-BE49-F238E27FC236}">
                  <a16:creationId xmlns:a16="http://schemas.microsoft.com/office/drawing/2014/main" id="{14369D48-23AD-482C-BB97-8C9DC204F1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7873" y="5126853"/>
              <a:ext cx="914400" cy="914400"/>
            </a:xfrm>
            <a:prstGeom prst="rect">
              <a:avLst/>
            </a:prstGeom>
          </p:spPr>
        </p:pic>
      </p:grpSp>
      <p:sp>
        <p:nvSpPr>
          <p:cNvPr id="3" name="Brandline_LVC">
            <a:extLst>
              <a:ext uri="{FF2B5EF4-FFF2-40B4-BE49-F238E27FC236}">
                <a16:creationId xmlns:a16="http://schemas.microsoft.com/office/drawing/2014/main" id="{58E8E0FF-F257-492C-9643-D639EE1686EC}"/>
              </a:ext>
            </a:extLst>
          </p:cNvPr>
          <p:cNvSpPr/>
          <p:nvPr/>
        </p:nvSpPr>
        <p:spPr>
          <a:xfrm>
            <a:off x="4813300" y="914673"/>
            <a:ext cx="662987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96"/>
          <p:cNvSpPr txBox="1">
            <a:spLocks noGrp="1"/>
          </p:cNvSpPr>
          <p:nvPr>
            <p:ph type="title"/>
          </p:nvPr>
        </p:nvSpPr>
        <p:spPr>
          <a:xfrm>
            <a:off x="-10160" y="34660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Homomorphic Encryption</a:t>
            </a:r>
            <a:endParaRPr/>
          </a:p>
        </p:txBody>
      </p:sp>
      <p:sp>
        <p:nvSpPr>
          <p:cNvPr id="3" name="Brandline_LVC">
            <a:extLst>
              <a:ext uri="{FF2B5EF4-FFF2-40B4-BE49-F238E27FC236}">
                <a16:creationId xmlns:a16="http://schemas.microsoft.com/office/drawing/2014/main" id="{8CBD8CF1-9347-FB7B-46CB-0D6ECE124F13}"/>
              </a:ext>
            </a:extLst>
          </p:cNvPr>
          <p:cNvSpPr/>
          <p:nvPr/>
        </p:nvSpPr>
        <p:spPr>
          <a:xfrm>
            <a:off x="5283200" y="933054"/>
            <a:ext cx="5693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E3F4DE39-8664-61FE-96A7-554CD91E23F5}"/>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It is a powerful technique in cybersecurity that allows encrypted data to be processed securely.</a:t>
            </a:r>
            <a:endParaRPr lang="en-US" sz="2200"/>
          </a:p>
        </p:txBody>
      </p:sp>
      <p:sp>
        <p:nvSpPr>
          <p:cNvPr id="6" name="Google Shape;457;p59">
            <a:extLst>
              <a:ext uri="{FF2B5EF4-FFF2-40B4-BE49-F238E27FC236}">
                <a16:creationId xmlns:a16="http://schemas.microsoft.com/office/drawing/2014/main" id="{0D3EF4BF-E9CD-CD6F-4D82-A748B6679288}"/>
              </a:ext>
            </a:extLst>
          </p:cNvPr>
          <p:cNvSpPr txBox="1">
            <a:spLocks/>
          </p:cNvSpPr>
          <p:nvPr/>
        </p:nvSpPr>
        <p:spPr>
          <a:xfrm>
            <a:off x="1909076" y="7015884"/>
            <a:ext cx="12451817"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1000"/>
              </a:spcBef>
              <a:spcAft>
                <a:spcPts val="0"/>
              </a:spcAft>
              <a:buClr>
                <a:schemeClr val="dk1"/>
              </a:buClr>
              <a:buSzPts val="28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r>
              <a:rPr lang="en-US"/>
              <a:t> Homomorphic encryption is a crucial advancement in data security, providing a balance between data utility and privacy.</a:t>
            </a:r>
          </a:p>
        </p:txBody>
      </p:sp>
      <p:sp>
        <p:nvSpPr>
          <p:cNvPr id="7" name="Google Shape;755;p6">
            <a:extLst>
              <a:ext uri="{FF2B5EF4-FFF2-40B4-BE49-F238E27FC236}">
                <a16:creationId xmlns:a16="http://schemas.microsoft.com/office/drawing/2014/main" id="{C1AF07BB-026A-72DD-33BA-95CDB7689104}"/>
              </a:ext>
            </a:extLst>
          </p:cNvPr>
          <p:cNvSpPr/>
          <p:nvPr/>
        </p:nvSpPr>
        <p:spPr>
          <a:xfrm>
            <a:off x="1671557" y="2372184"/>
            <a:ext cx="13055762" cy="4344035"/>
          </a:xfrm>
          <a:prstGeom prst="roundRect">
            <a:avLst>
              <a:gd name="adj" fmla="val 443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Google Shape;757;p6">
            <a:extLst>
              <a:ext uri="{FF2B5EF4-FFF2-40B4-BE49-F238E27FC236}">
                <a16:creationId xmlns:a16="http://schemas.microsoft.com/office/drawing/2014/main" id="{32E562BC-6E29-6C86-E322-DE2FADB1CBE9}"/>
              </a:ext>
            </a:extLst>
          </p:cNvPr>
          <p:cNvSpPr/>
          <p:nvPr/>
        </p:nvSpPr>
        <p:spPr>
          <a:xfrm>
            <a:off x="1940594" y="2728743"/>
            <a:ext cx="7592511" cy="359014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lvl="1" indent="-342900">
              <a:buClr>
                <a:srgbClr val="3F3F3F"/>
              </a:buClr>
              <a:buSzPts val="2200"/>
              <a:buFont typeface="Arial" panose="020B0604020202020204" pitchFamily="34" charset="0"/>
              <a:buChar char="•"/>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Converts data into ciphertext that can be analyzed and worked with as if in its original form</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Enables complex mathematical operations on encrypted data without compromising security</a:t>
            </a:r>
          </a:p>
          <a:p>
            <a:pPr marL="342900" lvl="1" indent="-342900">
              <a:buClr>
                <a:srgbClr val="3F3F3F"/>
              </a:buClr>
              <a:buSzPts val="2200"/>
              <a:buFont typeface="Arial" panose="020B0604020202020204" pitchFamily="34" charset="0"/>
              <a:buChar char="•"/>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lvl="1" indent="-342900">
              <a:buClr>
                <a:srgbClr val="3F3F3F"/>
              </a:buClr>
              <a:buSzPts val="2200"/>
              <a:buFont typeface="Arial" panose="020B0604020202020204" pitchFamily="34" charset="0"/>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Allows computations on encrypted data, enhancing the security of user data handled by third parties</a:t>
            </a:r>
          </a:p>
        </p:txBody>
      </p:sp>
      <p:pic>
        <p:nvPicPr>
          <p:cNvPr id="11" name="Picture 10">
            <a:extLst>
              <a:ext uri="{FF2B5EF4-FFF2-40B4-BE49-F238E27FC236}">
                <a16:creationId xmlns:a16="http://schemas.microsoft.com/office/drawing/2014/main" id="{47657203-370E-D3C1-536D-7FE25CA3377F}"/>
              </a:ext>
            </a:extLst>
          </p:cNvPr>
          <p:cNvPicPr>
            <a:picLocks noChangeAspect="1"/>
          </p:cNvPicPr>
          <p:nvPr/>
        </p:nvPicPr>
        <p:blipFill>
          <a:blip r:embed="rId3"/>
          <a:stretch>
            <a:fillRect/>
          </a:stretch>
        </p:blipFill>
        <p:spPr>
          <a:xfrm>
            <a:off x="10695047" y="2728743"/>
            <a:ext cx="3154345" cy="3075705"/>
          </a:xfrm>
          <a:prstGeom prst="rect">
            <a:avLst/>
          </a:prstGeom>
        </p:spPr>
      </p:pic>
    </p:spTree>
    <p:extLst>
      <p:ext uri="{BB962C8B-B14F-4D97-AF65-F5344CB8AC3E}">
        <p14:creationId xmlns:p14="http://schemas.microsoft.com/office/powerpoint/2010/main" val="42891636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96"/>
          <p:cNvSpPr txBox="1">
            <a:spLocks noGrp="1"/>
          </p:cNvSpPr>
          <p:nvPr>
            <p:ph type="title"/>
          </p:nvPr>
        </p:nvSpPr>
        <p:spPr>
          <a:xfrm>
            <a:off x="3074843" y="327153"/>
            <a:ext cx="10106315"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Confidential Computing</a:t>
            </a:r>
            <a:endParaRPr/>
          </a:p>
        </p:txBody>
      </p:sp>
      <p:sp>
        <p:nvSpPr>
          <p:cNvPr id="3" name="Brandline_LVC">
            <a:extLst>
              <a:ext uri="{FF2B5EF4-FFF2-40B4-BE49-F238E27FC236}">
                <a16:creationId xmlns:a16="http://schemas.microsoft.com/office/drawing/2014/main" id="{0ECD17F1-F629-A6CA-7520-AE4F71617157}"/>
              </a:ext>
            </a:extLst>
          </p:cNvPr>
          <p:cNvSpPr/>
          <p:nvPr/>
        </p:nvSpPr>
        <p:spPr>
          <a:xfrm>
            <a:off x="5486400" y="913599"/>
            <a:ext cx="528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51EF3E77-B8EC-35D7-14F6-2991EBE6D276}"/>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It employs cryptography to protect data in use when it is processed in a cloud environment.</a:t>
            </a:r>
            <a:endParaRPr lang="en-US" sz="2200"/>
          </a:p>
        </p:txBody>
      </p:sp>
      <p:grpSp>
        <p:nvGrpSpPr>
          <p:cNvPr id="17" name="Group 16">
            <a:extLst>
              <a:ext uri="{FF2B5EF4-FFF2-40B4-BE49-F238E27FC236}">
                <a16:creationId xmlns:a16="http://schemas.microsoft.com/office/drawing/2014/main" id="{DCA7AD52-8288-C4B6-8AA9-7AB3AA57C8C6}"/>
              </a:ext>
            </a:extLst>
          </p:cNvPr>
          <p:cNvGrpSpPr/>
          <p:nvPr/>
        </p:nvGrpSpPr>
        <p:grpSpPr>
          <a:xfrm>
            <a:off x="955303" y="2946059"/>
            <a:ext cx="3669376" cy="234176"/>
            <a:chOff x="4503965" y="2909256"/>
            <a:chExt cx="2353934" cy="156117"/>
          </a:xfrm>
        </p:grpSpPr>
        <p:cxnSp>
          <p:nvCxnSpPr>
            <p:cNvPr id="55" name="Straight Connector 54">
              <a:extLst>
                <a:ext uri="{FF2B5EF4-FFF2-40B4-BE49-F238E27FC236}">
                  <a16:creationId xmlns:a16="http://schemas.microsoft.com/office/drawing/2014/main" id="{DCC14C78-0244-34CA-CB14-C5AE4E866E26}"/>
                </a:ext>
              </a:extLst>
            </p:cNvPr>
            <p:cNvCxnSpPr/>
            <p:nvPr/>
          </p:nvCxnSpPr>
          <p:spPr>
            <a:xfrm>
              <a:off x="4582024" y="298731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B62E1703-C86C-4784-E0F9-843C1D9E7EB1}"/>
                </a:ext>
              </a:extLst>
            </p:cNvPr>
            <p:cNvSpPr/>
            <p:nvPr/>
          </p:nvSpPr>
          <p:spPr>
            <a:xfrm>
              <a:off x="4503965" y="29092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D21964F-3C8E-233D-F544-9F1F14B9ECA5}"/>
              </a:ext>
            </a:extLst>
          </p:cNvPr>
          <p:cNvGrpSpPr/>
          <p:nvPr/>
        </p:nvGrpSpPr>
        <p:grpSpPr>
          <a:xfrm>
            <a:off x="4553200" y="2604280"/>
            <a:ext cx="10973134" cy="1260001"/>
            <a:chOff x="6284513" y="1954352"/>
            <a:chExt cx="10973134" cy="1260001"/>
          </a:xfrm>
        </p:grpSpPr>
        <p:sp>
          <p:nvSpPr>
            <p:cNvPr id="51" name="Rectangle: Top Corners Rounded 50">
              <a:extLst>
                <a:ext uri="{FF2B5EF4-FFF2-40B4-BE49-F238E27FC236}">
                  <a16:creationId xmlns:a16="http://schemas.microsoft.com/office/drawing/2014/main" id="{F8BD783D-BE41-8B32-8AD5-C7C0BD186FCE}"/>
                </a:ext>
              </a:extLst>
            </p:cNvPr>
            <p:cNvSpPr/>
            <p:nvPr/>
          </p:nvSpPr>
          <p:spPr>
            <a:xfrm rot="5400000">
              <a:off x="11345508" y="-2697786"/>
              <a:ext cx="1260000" cy="10564278"/>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52" name="Rectangle 51">
              <a:extLst>
                <a:ext uri="{FF2B5EF4-FFF2-40B4-BE49-F238E27FC236}">
                  <a16:creationId xmlns:a16="http://schemas.microsoft.com/office/drawing/2014/main" id="{51F895FF-1B49-BA7D-6C15-E265CBFF5651}"/>
                </a:ext>
              </a:extLst>
            </p:cNvPr>
            <p:cNvSpPr/>
            <p:nvPr/>
          </p:nvSpPr>
          <p:spPr>
            <a:xfrm>
              <a:off x="6606058" y="1954352"/>
              <a:ext cx="101600" cy="1259987"/>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53" name="Isosceles Triangle 52">
              <a:extLst>
                <a:ext uri="{FF2B5EF4-FFF2-40B4-BE49-F238E27FC236}">
                  <a16:creationId xmlns:a16="http://schemas.microsoft.com/office/drawing/2014/main" id="{4E8C237A-EEDF-429E-28A7-8208ED50692A}"/>
                </a:ext>
              </a:extLst>
            </p:cNvPr>
            <p:cNvSpPr/>
            <p:nvPr/>
          </p:nvSpPr>
          <p:spPr>
            <a:xfrm rot="16200000">
              <a:off x="6258789" y="2423572"/>
              <a:ext cx="372991" cy="321544"/>
            </a:xfrm>
            <a:prstGeom prs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54" name="Rectangle 53">
              <a:extLst>
                <a:ext uri="{FF2B5EF4-FFF2-40B4-BE49-F238E27FC236}">
                  <a16:creationId xmlns:a16="http://schemas.microsoft.com/office/drawing/2014/main" id="{349932CC-4001-60B9-5A9E-ADBBF5DB2D3F}"/>
                </a:ext>
              </a:extLst>
            </p:cNvPr>
            <p:cNvSpPr/>
            <p:nvPr/>
          </p:nvSpPr>
          <p:spPr>
            <a:xfrm>
              <a:off x="6814463" y="2222423"/>
              <a:ext cx="10387225" cy="769441"/>
            </a:xfrm>
            <a:prstGeom prst="rect">
              <a:avLst/>
            </a:prstGeom>
          </p:spPr>
          <p:txBody>
            <a:bodyPr wrap="square">
              <a:spAutoFit/>
            </a:bodyPr>
            <a:lstStyle/>
            <a:p>
              <a:r>
                <a:rPr lang="en-US" sz="2200">
                  <a:solidFill>
                    <a:schemeClr val="tx1">
                      <a:lumMod val="75000"/>
                      <a:lumOff val="25000"/>
                    </a:schemeClr>
                  </a:solidFill>
                  <a:latin typeface="Open Sans" panose="020B0606030504020204"/>
                </a:rPr>
                <a:t> A TEE is used to decrypt data only when an authorized program attempts to access it.</a:t>
              </a:r>
            </a:p>
          </p:txBody>
        </p:sp>
      </p:grpSp>
      <p:sp>
        <p:nvSpPr>
          <p:cNvPr id="20" name="TextBox 19">
            <a:extLst>
              <a:ext uri="{FF2B5EF4-FFF2-40B4-BE49-F238E27FC236}">
                <a16:creationId xmlns:a16="http://schemas.microsoft.com/office/drawing/2014/main" id="{B864FD7C-922D-87AE-A23B-18DC5409AA29}"/>
              </a:ext>
            </a:extLst>
          </p:cNvPr>
          <p:cNvSpPr txBox="1"/>
          <p:nvPr/>
        </p:nvSpPr>
        <p:spPr>
          <a:xfrm>
            <a:off x="1238800" y="2309510"/>
            <a:ext cx="2715808" cy="769441"/>
          </a:xfrm>
          <a:prstGeom prst="rect">
            <a:avLst/>
          </a:prstGeom>
          <a:no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Trusted Execution </a:t>
            </a:r>
          </a:p>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Environment (TEE)</a:t>
            </a:r>
          </a:p>
        </p:txBody>
      </p:sp>
      <p:grpSp>
        <p:nvGrpSpPr>
          <p:cNvPr id="22" name="Group 21">
            <a:extLst>
              <a:ext uri="{FF2B5EF4-FFF2-40B4-BE49-F238E27FC236}">
                <a16:creationId xmlns:a16="http://schemas.microsoft.com/office/drawing/2014/main" id="{AE5A912E-22E5-32AF-C60A-2A5D9A1ACB64}"/>
              </a:ext>
            </a:extLst>
          </p:cNvPr>
          <p:cNvGrpSpPr/>
          <p:nvPr/>
        </p:nvGrpSpPr>
        <p:grpSpPr>
          <a:xfrm>
            <a:off x="4572476" y="4255135"/>
            <a:ext cx="10963608" cy="1260001"/>
            <a:chOff x="6294041" y="4086732"/>
            <a:chExt cx="10963608" cy="1260001"/>
          </a:xfrm>
        </p:grpSpPr>
        <p:sp>
          <p:nvSpPr>
            <p:cNvPr id="45" name="Rectangle: Top Corners Rounded 44">
              <a:extLst>
                <a:ext uri="{FF2B5EF4-FFF2-40B4-BE49-F238E27FC236}">
                  <a16:creationId xmlns:a16="http://schemas.microsoft.com/office/drawing/2014/main" id="{13E422EC-495A-D3E0-2F13-723027684117}"/>
                </a:ext>
              </a:extLst>
            </p:cNvPr>
            <p:cNvSpPr/>
            <p:nvPr/>
          </p:nvSpPr>
          <p:spPr>
            <a:xfrm rot="5400000">
              <a:off x="11345509" y="-565408"/>
              <a:ext cx="1260000" cy="10564281"/>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46" name="Rectangle 45">
              <a:extLst>
                <a:ext uri="{FF2B5EF4-FFF2-40B4-BE49-F238E27FC236}">
                  <a16:creationId xmlns:a16="http://schemas.microsoft.com/office/drawing/2014/main" id="{0C87CECB-7319-803D-7987-9CDCDD35D76F}"/>
                </a:ext>
              </a:extLst>
            </p:cNvPr>
            <p:cNvSpPr/>
            <p:nvPr/>
          </p:nvSpPr>
          <p:spPr>
            <a:xfrm>
              <a:off x="6606057" y="4086732"/>
              <a:ext cx="101600" cy="1259991"/>
            </a:xfrm>
            <a:prstGeom prst="rect">
              <a:avLst/>
            </a:prstGeom>
            <a:solidFill>
              <a:srgbClr val="078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47" name="Isosceles Triangle 46">
              <a:extLst>
                <a:ext uri="{FF2B5EF4-FFF2-40B4-BE49-F238E27FC236}">
                  <a16:creationId xmlns:a16="http://schemas.microsoft.com/office/drawing/2014/main" id="{CFDAA0D0-5D8E-5DA3-E277-FDA484645517}"/>
                </a:ext>
              </a:extLst>
            </p:cNvPr>
            <p:cNvSpPr/>
            <p:nvPr/>
          </p:nvSpPr>
          <p:spPr>
            <a:xfrm rot="16200000">
              <a:off x="6268317" y="4555953"/>
              <a:ext cx="372991" cy="321544"/>
            </a:xfrm>
            <a:prstGeom prst="triangle">
              <a:avLst/>
            </a:prstGeom>
            <a:solidFill>
              <a:srgbClr val="078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48" name="Rectangle 47">
              <a:extLst>
                <a:ext uri="{FF2B5EF4-FFF2-40B4-BE49-F238E27FC236}">
                  <a16:creationId xmlns:a16="http://schemas.microsoft.com/office/drawing/2014/main" id="{BDB03237-C1E1-5DB3-DACB-6BFE20C7F44C}"/>
                </a:ext>
              </a:extLst>
            </p:cNvPr>
            <p:cNvSpPr/>
            <p:nvPr/>
          </p:nvSpPr>
          <p:spPr>
            <a:xfrm>
              <a:off x="6838278" y="4347469"/>
              <a:ext cx="10320098" cy="769441"/>
            </a:xfrm>
            <a:prstGeom prst="rect">
              <a:avLst/>
            </a:prstGeom>
          </p:spPr>
          <p:txBody>
            <a:bodyPr wrap="square">
              <a:spAutoFit/>
            </a:bodyPr>
            <a:lstStyle/>
            <a:p>
              <a:r>
                <a:rPr lang="en-US" sz="2200">
                  <a:solidFill>
                    <a:schemeClr val="tx1">
                      <a:lumMod val="75000"/>
                      <a:lumOff val="25000"/>
                    </a:schemeClr>
                  </a:solidFill>
                  <a:latin typeface="Open Sans" panose="020B0606030504020204"/>
                </a:rPr>
                <a:t>The TEE acts as a secure enclave, enforcing access controls to ensure only authorized applications can call for the protected data.</a:t>
              </a:r>
            </a:p>
          </p:txBody>
        </p:sp>
      </p:grpSp>
      <p:grpSp>
        <p:nvGrpSpPr>
          <p:cNvPr id="26" name="Group 25">
            <a:extLst>
              <a:ext uri="{FF2B5EF4-FFF2-40B4-BE49-F238E27FC236}">
                <a16:creationId xmlns:a16="http://schemas.microsoft.com/office/drawing/2014/main" id="{8D5C96E5-AA3C-5B86-DD11-7FB16954455A}"/>
              </a:ext>
            </a:extLst>
          </p:cNvPr>
          <p:cNvGrpSpPr/>
          <p:nvPr/>
        </p:nvGrpSpPr>
        <p:grpSpPr>
          <a:xfrm>
            <a:off x="4582224" y="5905990"/>
            <a:ext cx="10963610" cy="1260001"/>
            <a:chOff x="6294040" y="6219112"/>
            <a:chExt cx="10963610" cy="1260001"/>
          </a:xfrm>
        </p:grpSpPr>
        <p:sp>
          <p:nvSpPr>
            <p:cNvPr id="39" name="Rectangle: Top Corners Rounded 38">
              <a:extLst>
                <a:ext uri="{FF2B5EF4-FFF2-40B4-BE49-F238E27FC236}">
                  <a16:creationId xmlns:a16="http://schemas.microsoft.com/office/drawing/2014/main" id="{3E23F91D-4BA8-F626-3604-D47E39302293}"/>
                </a:ext>
              </a:extLst>
            </p:cNvPr>
            <p:cNvSpPr/>
            <p:nvPr/>
          </p:nvSpPr>
          <p:spPr>
            <a:xfrm rot="5400000">
              <a:off x="11345509" y="1566972"/>
              <a:ext cx="1260000" cy="10564282"/>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40" name="Rectangle 39">
              <a:extLst>
                <a:ext uri="{FF2B5EF4-FFF2-40B4-BE49-F238E27FC236}">
                  <a16:creationId xmlns:a16="http://schemas.microsoft.com/office/drawing/2014/main" id="{FC1DD633-B5BD-F302-8A32-AF179E8BB36D}"/>
                </a:ext>
              </a:extLst>
            </p:cNvPr>
            <p:cNvSpPr/>
            <p:nvPr/>
          </p:nvSpPr>
          <p:spPr>
            <a:xfrm>
              <a:off x="6606056" y="6219112"/>
              <a:ext cx="101600" cy="1259999"/>
            </a:xfrm>
            <a:prstGeom prst="rect">
              <a:avLst/>
            </a:prstGeom>
            <a:solidFill>
              <a:srgbClr val="EF5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41" name="Isosceles Triangle 40">
              <a:extLst>
                <a:ext uri="{FF2B5EF4-FFF2-40B4-BE49-F238E27FC236}">
                  <a16:creationId xmlns:a16="http://schemas.microsoft.com/office/drawing/2014/main" id="{41E34C4C-0175-8F3A-7DFE-EFE680AC49D2}"/>
                </a:ext>
              </a:extLst>
            </p:cNvPr>
            <p:cNvSpPr/>
            <p:nvPr/>
          </p:nvSpPr>
          <p:spPr>
            <a:xfrm rot="16200000">
              <a:off x="6268316" y="6688338"/>
              <a:ext cx="372991" cy="321544"/>
            </a:xfrm>
            <a:prstGeom prst="triangle">
              <a:avLst/>
            </a:prstGeom>
            <a:solidFill>
              <a:srgbClr val="EF5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42" name="Rectangle 41">
              <a:extLst>
                <a:ext uri="{FF2B5EF4-FFF2-40B4-BE49-F238E27FC236}">
                  <a16:creationId xmlns:a16="http://schemas.microsoft.com/office/drawing/2014/main" id="{708A1345-558B-93EA-5EBA-DAF42651E254}"/>
                </a:ext>
              </a:extLst>
            </p:cNvPr>
            <p:cNvSpPr/>
            <p:nvPr/>
          </p:nvSpPr>
          <p:spPr>
            <a:xfrm>
              <a:off x="6794966" y="6509588"/>
              <a:ext cx="10434401" cy="769441"/>
            </a:xfrm>
            <a:prstGeom prst="rect">
              <a:avLst/>
            </a:prstGeom>
          </p:spPr>
          <p:txBody>
            <a:bodyPr wrap="square">
              <a:spAutoFit/>
            </a:bodyPr>
            <a:lstStyle/>
            <a:p>
              <a:r>
                <a:rPr lang="en-US" sz="2200">
                  <a:solidFill>
                    <a:schemeClr val="tx1">
                      <a:lumMod val="75000"/>
                      <a:lumOff val="25000"/>
                    </a:schemeClr>
                  </a:solidFill>
                  <a:latin typeface="Open Sans" panose="020B0606030504020204"/>
                </a:rPr>
                <a:t>If a malware application attempts to access data in the TEE, it is denied access because it cannot view the keys needed to decrypt the data.</a:t>
              </a:r>
            </a:p>
          </p:txBody>
        </p:sp>
      </p:grpSp>
      <p:grpSp>
        <p:nvGrpSpPr>
          <p:cNvPr id="30" name="Group 29">
            <a:extLst>
              <a:ext uri="{FF2B5EF4-FFF2-40B4-BE49-F238E27FC236}">
                <a16:creationId xmlns:a16="http://schemas.microsoft.com/office/drawing/2014/main" id="{165D2D4D-2ED7-0CCA-B08D-818CFB09FCC1}"/>
              </a:ext>
            </a:extLst>
          </p:cNvPr>
          <p:cNvGrpSpPr/>
          <p:nvPr/>
        </p:nvGrpSpPr>
        <p:grpSpPr>
          <a:xfrm>
            <a:off x="4531930" y="7556846"/>
            <a:ext cx="10994403" cy="1260001"/>
            <a:chOff x="6294040" y="6219112"/>
            <a:chExt cx="10994403" cy="1260001"/>
          </a:xfrm>
        </p:grpSpPr>
        <p:sp>
          <p:nvSpPr>
            <p:cNvPr id="33" name="Rectangle: Top Corners Rounded 32">
              <a:extLst>
                <a:ext uri="{FF2B5EF4-FFF2-40B4-BE49-F238E27FC236}">
                  <a16:creationId xmlns:a16="http://schemas.microsoft.com/office/drawing/2014/main" id="{F0BB4A43-1AA7-4AFB-0CCE-AFF6D480AB86}"/>
                </a:ext>
              </a:extLst>
            </p:cNvPr>
            <p:cNvSpPr/>
            <p:nvPr/>
          </p:nvSpPr>
          <p:spPr>
            <a:xfrm rot="5400000">
              <a:off x="10963861" y="1948620"/>
              <a:ext cx="1260000" cy="9800986"/>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4" name="Rectangle 33">
              <a:extLst>
                <a:ext uri="{FF2B5EF4-FFF2-40B4-BE49-F238E27FC236}">
                  <a16:creationId xmlns:a16="http://schemas.microsoft.com/office/drawing/2014/main" id="{BA6F9898-D9AB-D310-51DB-99B850034830}"/>
                </a:ext>
              </a:extLst>
            </p:cNvPr>
            <p:cNvSpPr/>
            <p:nvPr/>
          </p:nvSpPr>
          <p:spPr>
            <a:xfrm>
              <a:off x="6606056" y="6219112"/>
              <a:ext cx="101600" cy="1259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5" name="Isosceles Triangle 34">
              <a:extLst>
                <a:ext uri="{FF2B5EF4-FFF2-40B4-BE49-F238E27FC236}">
                  <a16:creationId xmlns:a16="http://schemas.microsoft.com/office/drawing/2014/main" id="{B1CE1F3E-B793-E469-63E0-C58AA3AB278F}"/>
                </a:ext>
              </a:extLst>
            </p:cNvPr>
            <p:cNvSpPr/>
            <p:nvPr/>
          </p:nvSpPr>
          <p:spPr>
            <a:xfrm rot="16200000">
              <a:off x="6268316" y="6688338"/>
              <a:ext cx="372991" cy="3215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6" name="Rectangle 35">
              <a:extLst>
                <a:ext uri="{FF2B5EF4-FFF2-40B4-BE49-F238E27FC236}">
                  <a16:creationId xmlns:a16="http://schemas.microsoft.com/office/drawing/2014/main" id="{2237AE5E-6DF1-E7B1-7914-9E481DAAE8C1}"/>
                </a:ext>
              </a:extLst>
            </p:cNvPr>
            <p:cNvSpPr/>
            <p:nvPr/>
          </p:nvSpPr>
          <p:spPr>
            <a:xfrm>
              <a:off x="6854042" y="6337000"/>
              <a:ext cx="10434401" cy="1107996"/>
            </a:xfrm>
            <a:prstGeom prst="rect">
              <a:avLst/>
            </a:prstGeom>
          </p:spPr>
          <p:txBody>
            <a:bodyPr wrap="square">
              <a:spAutoFit/>
            </a:bodyPr>
            <a:lstStyle/>
            <a:p>
              <a:r>
                <a:rPr lang="en-US" sz="2200">
                  <a:solidFill>
                    <a:schemeClr val="tx1">
                      <a:lumMod val="75000"/>
                      <a:lumOff val="25000"/>
                    </a:schemeClr>
                  </a:solidFill>
                  <a:latin typeface="Open Sans" panose="020B0606030504020204"/>
                </a:rPr>
                <a:t>Confidential computing supports distributed workloads, such as edge computing, and can be deployed on edge devices to counteract failures of physical access controls.</a:t>
              </a:r>
            </a:p>
          </p:txBody>
        </p:sp>
      </p:grpSp>
      <p:grpSp>
        <p:nvGrpSpPr>
          <p:cNvPr id="57" name="Group 56">
            <a:extLst>
              <a:ext uri="{FF2B5EF4-FFF2-40B4-BE49-F238E27FC236}">
                <a16:creationId xmlns:a16="http://schemas.microsoft.com/office/drawing/2014/main" id="{0384034B-3880-4132-1760-35B3315DD463}"/>
              </a:ext>
            </a:extLst>
          </p:cNvPr>
          <p:cNvGrpSpPr/>
          <p:nvPr/>
        </p:nvGrpSpPr>
        <p:grpSpPr>
          <a:xfrm>
            <a:off x="955303" y="4597441"/>
            <a:ext cx="3669376" cy="234176"/>
            <a:chOff x="4503965" y="2909256"/>
            <a:chExt cx="2353934" cy="156117"/>
          </a:xfrm>
        </p:grpSpPr>
        <p:cxnSp>
          <p:nvCxnSpPr>
            <p:cNvPr id="58" name="Straight Connector 57">
              <a:extLst>
                <a:ext uri="{FF2B5EF4-FFF2-40B4-BE49-F238E27FC236}">
                  <a16:creationId xmlns:a16="http://schemas.microsoft.com/office/drawing/2014/main" id="{503A74DE-4079-9C88-43A9-970DFD7C7AC0}"/>
                </a:ext>
              </a:extLst>
            </p:cNvPr>
            <p:cNvCxnSpPr/>
            <p:nvPr/>
          </p:nvCxnSpPr>
          <p:spPr>
            <a:xfrm>
              <a:off x="4582024" y="298731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6914C77D-B7BF-9C89-F932-4452418CAFA7}"/>
                </a:ext>
              </a:extLst>
            </p:cNvPr>
            <p:cNvSpPr/>
            <p:nvPr/>
          </p:nvSpPr>
          <p:spPr>
            <a:xfrm>
              <a:off x="4503965" y="29092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31CB2DD8-D4EF-AAFE-7755-5282F4D331CC}"/>
              </a:ext>
            </a:extLst>
          </p:cNvPr>
          <p:cNvSpPr txBox="1"/>
          <p:nvPr/>
        </p:nvSpPr>
        <p:spPr>
          <a:xfrm>
            <a:off x="1238800" y="4330537"/>
            <a:ext cx="2214068" cy="430887"/>
          </a:xfrm>
          <a:prstGeom prst="rect">
            <a:avLst/>
          </a:prstGeom>
          <a:no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Secure enclave</a:t>
            </a:r>
          </a:p>
        </p:txBody>
      </p:sp>
      <p:grpSp>
        <p:nvGrpSpPr>
          <p:cNvPr id="61" name="Group 60">
            <a:extLst>
              <a:ext uri="{FF2B5EF4-FFF2-40B4-BE49-F238E27FC236}">
                <a16:creationId xmlns:a16="http://schemas.microsoft.com/office/drawing/2014/main" id="{DDE53CDC-8379-D1A7-C795-04D881EA70D4}"/>
              </a:ext>
            </a:extLst>
          </p:cNvPr>
          <p:cNvGrpSpPr/>
          <p:nvPr/>
        </p:nvGrpSpPr>
        <p:grpSpPr>
          <a:xfrm>
            <a:off x="912847" y="6238060"/>
            <a:ext cx="3669376" cy="234176"/>
            <a:chOff x="4503965" y="2909256"/>
            <a:chExt cx="2353934" cy="156117"/>
          </a:xfrm>
        </p:grpSpPr>
        <p:cxnSp>
          <p:nvCxnSpPr>
            <p:cNvPr id="62" name="Straight Connector 61">
              <a:extLst>
                <a:ext uri="{FF2B5EF4-FFF2-40B4-BE49-F238E27FC236}">
                  <a16:creationId xmlns:a16="http://schemas.microsoft.com/office/drawing/2014/main" id="{4A07A08E-5DE3-7B5A-1711-36822B68CC6E}"/>
                </a:ext>
              </a:extLst>
            </p:cNvPr>
            <p:cNvCxnSpPr/>
            <p:nvPr/>
          </p:nvCxnSpPr>
          <p:spPr>
            <a:xfrm>
              <a:off x="4582024" y="298731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90BA010C-9D68-B883-9D5C-F293C385A3FA}"/>
                </a:ext>
              </a:extLst>
            </p:cNvPr>
            <p:cNvSpPr/>
            <p:nvPr/>
          </p:nvSpPr>
          <p:spPr>
            <a:xfrm>
              <a:off x="4503965" y="29092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92" name="TextBox 1791">
            <a:extLst>
              <a:ext uri="{FF2B5EF4-FFF2-40B4-BE49-F238E27FC236}">
                <a16:creationId xmlns:a16="http://schemas.microsoft.com/office/drawing/2014/main" id="{6D73A553-4E44-9AA4-6595-113BB7420BAC}"/>
              </a:ext>
            </a:extLst>
          </p:cNvPr>
          <p:cNvSpPr txBox="1"/>
          <p:nvPr/>
        </p:nvSpPr>
        <p:spPr>
          <a:xfrm>
            <a:off x="1196344" y="5990612"/>
            <a:ext cx="2863284" cy="430887"/>
          </a:xfrm>
          <a:prstGeom prst="rect">
            <a:avLst/>
          </a:prstGeom>
          <a:no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Malware protection</a:t>
            </a:r>
          </a:p>
        </p:txBody>
      </p:sp>
      <p:grpSp>
        <p:nvGrpSpPr>
          <p:cNvPr id="1793" name="Group 1792">
            <a:extLst>
              <a:ext uri="{FF2B5EF4-FFF2-40B4-BE49-F238E27FC236}">
                <a16:creationId xmlns:a16="http://schemas.microsoft.com/office/drawing/2014/main" id="{18E98081-BFAA-6F3C-7260-E11D2E158FB2}"/>
              </a:ext>
            </a:extLst>
          </p:cNvPr>
          <p:cNvGrpSpPr/>
          <p:nvPr/>
        </p:nvGrpSpPr>
        <p:grpSpPr>
          <a:xfrm>
            <a:off x="872709" y="7885597"/>
            <a:ext cx="3669376" cy="234176"/>
            <a:chOff x="4503965" y="2909256"/>
            <a:chExt cx="2353934" cy="156117"/>
          </a:xfrm>
        </p:grpSpPr>
        <p:cxnSp>
          <p:nvCxnSpPr>
            <p:cNvPr id="1794" name="Straight Connector 1793">
              <a:extLst>
                <a:ext uri="{FF2B5EF4-FFF2-40B4-BE49-F238E27FC236}">
                  <a16:creationId xmlns:a16="http://schemas.microsoft.com/office/drawing/2014/main" id="{BD9A3B85-D3EF-D2E6-3BD7-76AF0925E393}"/>
                </a:ext>
              </a:extLst>
            </p:cNvPr>
            <p:cNvCxnSpPr/>
            <p:nvPr/>
          </p:nvCxnSpPr>
          <p:spPr>
            <a:xfrm>
              <a:off x="4582024" y="298731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795" name="Oval 1794">
              <a:extLst>
                <a:ext uri="{FF2B5EF4-FFF2-40B4-BE49-F238E27FC236}">
                  <a16:creationId xmlns:a16="http://schemas.microsoft.com/office/drawing/2014/main" id="{481E2EB0-9E97-9488-D9D4-1A5F736D9160}"/>
                </a:ext>
              </a:extLst>
            </p:cNvPr>
            <p:cNvSpPr/>
            <p:nvPr/>
          </p:nvSpPr>
          <p:spPr>
            <a:xfrm>
              <a:off x="4503965" y="29092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96" name="TextBox 1795">
            <a:extLst>
              <a:ext uri="{FF2B5EF4-FFF2-40B4-BE49-F238E27FC236}">
                <a16:creationId xmlns:a16="http://schemas.microsoft.com/office/drawing/2014/main" id="{783FA459-1E2F-390D-D5E2-D8AB52E76615}"/>
              </a:ext>
            </a:extLst>
          </p:cNvPr>
          <p:cNvSpPr txBox="1"/>
          <p:nvPr/>
        </p:nvSpPr>
        <p:spPr>
          <a:xfrm>
            <a:off x="1156206" y="7599242"/>
            <a:ext cx="3214341" cy="430887"/>
          </a:xfrm>
          <a:prstGeom prst="rect">
            <a:avLst/>
          </a:prstGeom>
          <a:noFill/>
        </p:spPr>
        <p:txBody>
          <a:bodyPr wrap="none" rtlCol="0">
            <a:spAutoFit/>
          </a:bodyPr>
          <a:lstStyle/>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Distributed workloads</a:t>
            </a:r>
          </a:p>
        </p:txBody>
      </p:sp>
    </p:spTree>
    <p:extLst>
      <p:ext uri="{BB962C8B-B14F-4D97-AF65-F5344CB8AC3E}">
        <p14:creationId xmlns:p14="http://schemas.microsoft.com/office/powerpoint/2010/main" val="1205657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e961dd843d_0_449"/>
          <p:cNvSpPr txBox="1">
            <a:spLocks noGrp="1"/>
          </p:cNvSpPr>
          <p:nvPr>
            <p:ph type="title"/>
          </p:nvPr>
        </p:nvSpPr>
        <p:spPr>
          <a:xfrm>
            <a:off x="-10160" y="34660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US">
                <a:latin typeface="Open Sans"/>
                <a:ea typeface="Open Sans"/>
                <a:cs typeface="Open Sans"/>
                <a:sym typeface="Open Sans"/>
              </a:rPr>
              <a:t>Negative Effects Caused by Insider Threats to an Organization</a:t>
            </a:r>
            <a:endParaRPr>
              <a:latin typeface="Open Sans"/>
              <a:ea typeface="Open Sans"/>
              <a:cs typeface="Open Sans"/>
              <a:sym typeface="Open Sans"/>
            </a:endParaRPr>
          </a:p>
        </p:txBody>
      </p:sp>
      <p:sp>
        <p:nvSpPr>
          <p:cNvPr id="706" name="Google Shape;706;ge961dd843d_0_449"/>
          <p:cNvSpPr txBox="1"/>
          <p:nvPr/>
        </p:nvSpPr>
        <p:spPr>
          <a:xfrm>
            <a:off x="7148649" y="4277578"/>
            <a:ext cx="174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ge961dd843d_0_449"/>
          <p:cNvSpPr txBox="1"/>
          <p:nvPr/>
        </p:nvSpPr>
        <p:spPr>
          <a:xfrm>
            <a:off x="11133149" y="4862503"/>
            <a:ext cx="4699200"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Degradation </a:t>
            </a:r>
            <a:r>
              <a:rPr lang="en-US" sz="2200">
                <a:solidFill>
                  <a:srgbClr val="3F3F3F"/>
                </a:solidFill>
                <a:latin typeface="Open Sans"/>
                <a:ea typeface="Open Sans"/>
                <a:cs typeface="Open Sans"/>
                <a:sym typeface="Open Sans"/>
              </a:rPr>
              <a:t>of</a:t>
            </a:r>
            <a:r>
              <a:rPr lang="en-US" sz="2200" b="0" i="0" u="none" strike="noStrike" cap="none">
                <a:solidFill>
                  <a:srgbClr val="3F3F3F"/>
                </a:solidFill>
                <a:latin typeface="Open Sans"/>
                <a:ea typeface="Open Sans"/>
                <a:cs typeface="Open Sans"/>
                <a:sym typeface="Open Sans"/>
              </a:rPr>
              <a:t> CIA of information or information systems</a:t>
            </a:r>
            <a:endParaRPr sz="2200" b="0" i="0" u="none" strike="noStrike" cap="none">
              <a:solidFill>
                <a:srgbClr val="3F3F3F"/>
              </a:solidFill>
              <a:latin typeface="Open Sans"/>
              <a:ea typeface="Open Sans"/>
              <a:cs typeface="Open Sans"/>
              <a:sym typeface="Open Sans"/>
            </a:endParaRPr>
          </a:p>
        </p:txBody>
      </p:sp>
      <p:pic>
        <p:nvPicPr>
          <p:cNvPr id="708" name="Google Shape;708;ge961dd843d_0_449"/>
          <p:cNvPicPr preferRelativeResize="0"/>
          <p:nvPr/>
        </p:nvPicPr>
        <p:blipFill rotWithShape="1">
          <a:blip r:embed="rId3">
            <a:alphaModFix/>
          </a:blip>
          <a:srcRect/>
          <a:stretch/>
        </p:blipFill>
        <p:spPr>
          <a:xfrm rot="10096396">
            <a:off x="4947612" y="1716454"/>
            <a:ext cx="5998926" cy="5810501"/>
          </a:xfrm>
          <a:prstGeom prst="rect">
            <a:avLst/>
          </a:prstGeom>
          <a:noFill/>
          <a:ln>
            <a:noFill/>
          </a:ln>
        </p:spPr>
      </p:pic>
      <p:sp>
        <p:nvSpPr>
          <p:cNvPr id="709" name="Google Shape;709;ge961dd843d_0_449"/>
          <p:cNvSpPr txBox="1"/>
          <p:nvPr/>
        </p:nvSpPr>
        <p:spPr>
          <a:xfrm>
            <a:off x="5682759" y="7538453"/>
            <a:ext cx="4674780"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Disruption of the organization’s ability to meet its mission</a:t>
            </a:r>
            <a:endParaRPr sz="2200" b="0" i="0" u="none" strike="noStrike" cap="none">
              <a:solidFill>
                <a:srgbClr val="3F3F3F"/>
              </a:solidFill>
              <a:latin typeface="Open Sans"/>
              <a:ea typeface="Open Sans"/>
              <a:cs typeface="Open Sans"/>
              <a:sym typeface="Open Sans"/>
            </a:endParaRPr>
          </a:p>
        </p:txBody>
      </p:sp>
      <p:sp>
        <p:nvSpPr>
          <p:cNvPr id="710" name="Google Shape;710;ge961dd843d_0_449"/>
          <p:cNvSpPr txBox="1"/>
          <p:nvPr/>
        </p:nvSpPr>
        <p:spPr>
          <a:xfrm>
            <a:off x="956874" y="4862503"/>
            <a:ext cx="4058400"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Damage to the organization’s reputation</a:t>
            </a:r>
            <a:endParaRPr sz="2200" b="0" i="0" u="none" strike="noStrike" cap="none">
              <a:solidFill>
                <a:srgbClr val="3F3F3F"/>
              </a:solidFill>
              <a:latin typeface="Open Sans"/>
              <a:ea typeface="Open Sans"/>
              <a:cs typeface="Open Sans"/>
              <a:sym typeface="Open Sans"/>
            </a:endParaRPr>
          </a:p>
        </p:txBody>
      </p:sp>
      <p:sp>
        <p:nvSpPr>
          <p:cNvPr id="711" name="Google Shape;711;ge961dd843d_0_449"/>
          <p:cNvSpPr txBox="1"/>
          <p:nvPr/>
        </p:nvSpPr>
        <p:spPr>
          <a:xfrm>
            <a:off x="1269974" y="2058053"/>
            <a:ext cx="4798800" cy="52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Harm to the organization’s customers</a:t>
            </a:r>
            <a:endParaRPr sz="2200" b="0" i="0" u="none" strike="noStrike" cap="none">
              <a:solidFill>
                <a:srgbClr val="3F3F3F"/>
              </a:solidFill>
              <a:latin typeface="Open Sans"/>
              <a:ea typeface="Open Sans"/>
              <a:cs typeface="Open Sans"/>
              <a:sym typeface="Open Sans"/>
            </a:endParaRPr>
          </a:p>
        </p:txBody>
      </p:sp>
      <p:sp>
        <p:nvSpPr>
          <p:cNvPr id="712" name="Google Shape;712;ge961dd843d_0_449"/>
          <p:cNvSpPr txBox="1"/>
          <p:nvPr/>
        </p:nvSpPr>
        <p:spPr>
          <a:xfrm>
            <a:off x="10278174" y="2058053"/>
            <a:ext cx="4798800" cy="52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Harm to the organization’s employees</a:t>
            </a:r>
            <a:endParaRPr sz="2200" b="0" i="0" u="none" strike="noStrike" cap="none">
              <a:solidFill>
                <a:srgbClr val="3F3F3F"/>
              </a:solidFill>
              <a:latin typeface="Open Sans"/>
              <a:ea typeface="Open Sans"/>
              <a:cs typeface="Open Sans"/>
              <a:sym typeface="Open Sans"/>
            </a:endParaRPr>
          </a:p>
        </p:txBody>
      </p:sp>
      <p:sp>
        <p:nvSpPr>
          <p:cNvPr id="713" name="Google Shape;713;ge961dd843d_0_449"/>
          <p:cNvSpPr txBox="1"/>
          <p:nvPr/>
        </p:nvSpPr>
        <p:spPr>
          <a:xfrm>
            <a:off x="6793568" y="3762387"/>
            <a:ext cx="2387400" cy="1200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Negative effects on an organization</a:t>
            </a:r>
            <a:endParaRPr sz="2200" b="1"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9F6956BB-3CB4-3816-043F-20CC32D9FFE9}"/>
              </a:ext>
            </a:extLst>
          </p:cNvPr>
          <p:cNvSpPr/>
          <p:nvPr/>
        </p:nvSpPr>
        <p:spPr>
          <a:xfrm>
            <a:off x="1282700" y="933082"/>
            <a:ext cx="136863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2009440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4676590" y="346608"/>
            <a:ext cx="6902698"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Monitoring</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2E45C2BD-D020-A8C6-C5CE-F60BBE30AEE5}"/>
              </a:ext>
            </a:extLst>
          </p:cNvPr>
          <p:cNvSpPr/>
          <p:nvPr/>
        </p:nvSpPr>
        <p:spPr>
          <a:xfrm>
            <a:off x="6896100" y="933082"/>
            <a:ext cx="2470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F8CD5042-44F1-7859-7D6C-55954D9E0166}"/>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Monitoring is essential for maintaining the security and integrity of network and system activities. </a:t>
            </a:r>
            <a:endParaRPr lang="en-US" sz="2200"/>
          </a:p>
        </p:txBody>
      </p:sp>
      <p:sp>
        <p:nvSpPr>
          <p:cNvPr id="7" name="Google Shape;755;p6">
            <a:extLst>
              <a:ext uri="{FF2B5EF4-FFF2-40B4-BE49-F238E27FC236}">
                <a16:creationId xmlns:a16="http://schemas.microsoft.com/office/drawing/2014/main" id="{AD42D942-0B78-DF43-F609-6667812F7FCB}"/>
              </a:ext>
            </a:extLst>
          </p:cNvPr>
          <p:cNvSpPr/>
          <p:nvPr/>
        </p:nvSpPr>
        <p:spPr>
          <a:xfrm>
            <a:off x="1671557" y="2360910"/>
            <a:ext cx="13055762" cy="4877817"/>
          </a:xfrm>
          <a:prstGeom prst="roundRect">
            <a:avLst>
              <a:gd name="adj" fmla="val 443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Google Shape;757;p6">
            <a:extLst>
              <a:ext uri="{FF2B5EF4-FFF2-40B4-BE49-F238E27FC236}">
                <a16:creationId xmlns:a16="http://schemas.microsoft.com/office/drawing/2014/main" id="{53ADB2AA-4700-D775-735E-D03CC0D72DE1}"/>
              </a:ext>
            </a:extLst>
          </p:cNvPr>
          <p:cNvSpPr/>
          <p:nvPr/>
        </p:nvSpPr>
        <p:spPr>
          <a:xfrm>
            <a:off x="1940594" y="2513241"/>
            <a:ext cx="7592511" cy="4328159"/>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b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br>
            <a:r>
              <a:rPr lang="en-US" sz="2200" b="1">
                <a:latin typeface="Open Sans" panose="020B0606030504020204" pitchFamily="34" charset="0"/>
                <a:ea typeface="Open Sans" panose="020B0606030504020204" pitchFamily="34" charset="0"/>
                <a:cs typeface="Open Sans" panose="020B0606030504020204" pitchFamily="34" charset="0"/>
              </a:rPr>
              <a:t>Purpose</a:t>
            </a:r>
            <a:r>
              <a:rPr lang="en-US" sz="2200">
                <a:latin typeface="Open Sans" panose="020B0606030504020204" pitchFamily="34" charset="0"/>
                <a:ea typeface="Open Sans" panose="020B0606030504020204" pitchFamily="34" charset="0"/>
                <a:cs typeface="Open Sans" panose="020B0606030504020204" pitchFamily="34" charset="0"/>
              </a:rPr>
              <a:t>: Keeping a watchful eye on network and system activities, constantly scanning for any anomalies or suspicious behavior.</a:t>
            </a:r>
          </a:p>
          <a:p>
            <a:endParaRPr lang="en-US" sz="2200">
              <a:latin typeface="Open Sans" panose="020B0606030504020204" pitchFamily="34" charset="0"/>
              <a:ea typeface="Open Sans" panose="020B0606030504020204" pitchFamily="34" charset="0"/>
              <a:cs typeface="Open Sans" panose="020B0606030504020204" pitchFamily="34" charset="0"/>
            </a:endParaRPr>
          </a:p>
          <a:p>
            <a:r>
              <a:rPr lang="en-US" sz="2200" b="1">
                <a:latin typeface="Open Sans" panose="020B0606030504020204" pitchFamily="34" charset="0"/>
                <a:ea typeface="Open Sans" panose="020B0606030504020204" pitchFamily="34" charset="0"/>
                <a:cs typeface="Open Sans" panose="020B0606030504020204" pitchFamily="34" charset="0"/>
              </a:rPr>
              <a:t>Detection</a:t>
            </a:r>
            <a:r>
              <a:rPr lang="en-US" sz="2200">
                <a:latin typeface="Open Sans" panose="020B0606030504020204" pitchFamily="34" charset="0"/>
                <a:ea typeface="Open Sans" panose="020B0606030504020204" pitchFamily="34" charset="0"/>
                <a:cs typeface="Open Sans" panose="020B0606030504020204" pitchFamily="34" charset="0"/>
              </a:rPr>
              <a:t>: Ensuring that any deviations from the norm are swiftly detected and addressed.</a:t>
            </a:r>
          </a:p>
          <a:p>
            <a:endParaRPr lang="en-US" sz="2200">
              <a:latin typeface="Open Sans" panose="020B0606030504020204" pitchFamily="34" charset="0"/>
              <a:ea typeface="Open Sans" panose="020B0606030504020204" pitchFamily="34" charset="0"/>
              <a:cs typeface="Open Sans" panose="020B0606030504020204" pitchFamily="34" charset="0"/>
            </a:endParaRPr>
          </a:p>
          <a:p>
            <a:r>
              <a:rPr lang="en-US" sz="2200" b="1">
                <a:latin typeface="Open Sans" panose="020B0606030504020204" pitchFamily="34" charset="0"/>
                <a:ea typeface="Open Sans" panose="020B0606030504020204" pitchFamily="34" charset="0"/>
                <a:cs typeface="Open Sans" panose="020B0606030504020204" pitchFamily="34" charset="0"/>
              </a:rPr>
              <a:t>Logs and Alerts</a:t>
            </a:r>
            <a:r>
              <a:rPr lang="en-US" sz="2200">
                <a:latin typeface="Open Sans" panose="020B0606030504020204" pitchFamily="34" charset="0"/>
                <a:ea typeface="Open Sans" panose="020B0606030504020204" pitchFamily="34" charset="0"/>
                <a:cs typeface="Open Sans" panose="020B0606030504020204" pitchFamily="34" charset="0"/>
              </a:rPr>
              <a:t>: Analyzing logs, traffic patterns, and system behavior to aid in threat detection and alert the security operations center.</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3" name="Picture 2">
            <a:extLst>
              <a:ext uri="{FF2B5EF4-FFF2-40B4-BE49-F238E27FC236}">
                <a16:creationId xmlns:a16="http://schemas.microsoft.com/office/drawing/2014/main" id="{5A40276D-E4B9-5EB5-F4A3-E344092D0FBF}"/>
              </a:ext>
            </a:extLst>
          </p:cNvPr>
          <p:cNvPicPr>
            <a:picLocks noChangeAspect="1"/>
          </p:cNvPicPr>
          <p:nvPr/>
        </p:nvPicPr>
        <p:blipFill>
          <a:blip r:embed="rId3"/>
          <a:stretch>
            <a:fillRect/>
          </a:stretch>
        </p:blipFill>
        <p:spPr>
          <a:xfrm>
            <a:off x="9707643" y="2750820"/>
            <a:ext cx="4876800" cy="4328160"/>
          </a:xfrm>
          <a:prstGeom prst="rect">
            <a:avLst/>
          </a:prstGeom>
        </p:spPr>
      </p:pic>
    </p:spTree>
    <p:extLst>
      <p:ext uri="{BB962C8B-B14F-4D97-AF65-F5344CB8AC3E}">
        <p14:creationId xmlns:p14="http://schemas.microsoft.com/office/powerpoint/2010/main" val="32872433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3951807" y="346608"/>
            <a:ext cx="8352265"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latin typeface="Open Sans"/>
                <a:ea typeface="Open Sans"/>
                <a:cs typeface="Open Sans"/>
                <a:sym typeface="Open Sans"/>
              </a:rPr>
              <a:t>Security Information and Event Management</a:t>
            </a:r>
            <a:endParaRPr lang="en-US">
              <a:latin typeface="Open Sans"/>
              <a:ea typeface="Open Sans"/>
              <a:cs typeface="Open Sans"/>
              <a:sym typeface="Open Sans"/>
            </a:endParaRPr>
          </a:p>
        </p:txBody>
      </p:sp>
      <p:sp>
        <p:nvSpPr>
          <p:cNvPr id="4" name="Brandline_LVC">
            <a:extLst>
              <a:ext uri="{FF2B5EF4-FFF2-40B4-BE49-F238E27FC236}">
                <a16:creationId xmlns:a16="http://schemas.microsoft.com/office/drawing/2014/main" id="{2E45C2BD-D020-A8C6-C5CE-F60BBE30AEE5}"/>
              </a:ext>
            </a:extLst>
          </p:cNvPr>
          <p:cNvSpPr/>
          <p:nvPr/>
        </p:nvSpPr>
        <p:spPr>
          <a:xfrm>
            <a:off x="3136900" y="933082"/>
            <a:ext cx="998744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F8CD5042-44F1-7859-7D6C-55954D9E0166}"/>
              </a:ext>
            </a:extLst>
          </p:cNvPr>
          <p:cNvSpPr txBox="1">
            <a:spLocks/>
          </p:cNvSpPr>
          <p:nvPr/>
        </p:nvSpPr>
        <p:spPr>
          <a:xfrm>
            <a:off x="631163" y="1287510"/>
            <a:ext cx="150666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It is a comprehensive term encompassing software products and services designed to enhance cybersecurity. </a:t>
            </a:r>
            <a:endParaRPr lang="en-US" sz="2200"/>
          </a:p>
        </p:txBody>
      </p:sp>
      <p:sp>
        <p:nvSpPr>
          <p:cNvPr id="7" name="Google Shape;755;p6">
            <a:extLst>
              <a:ext uri="{FF2B5EF4-FFF2-40B4-BE49-F238E27FC236}">
                <a16:creationId xmlns:a16="http://schemas.microsoft.com/office/drawing/2014/main" id="{AD42D942-0B78-DF43-F609-6667812F7FCB}"/>
              </a:ext>
            </a:extLst>
          </p:cNvPr>
          <p:cNvSpPr/>
          <p:nvPr/>
        </p:nvSpPr>
        <p:spPr>
          <a:xfrm>
            <a:off x="1671557" y="2529187"/>
            <a:ext cx="13055762" cy="5319413"/>
          </a:xfrm>
          <a:prstGeom prst="roundRect">
            <a:avLst>
              <a:gd name="adj" fmla="val 4437"/>
            </a:avLst>
          </a:prstGeom>
          <a:solidFill>
            <a:srgbClr val="F3DC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Google Shape;757;p6">
            <a:extLst>
              <a:ext uri="{FF2B5EF4-FFF2-40B4-BE49-F238E27FC236}">
                <a16:creationId xmlns:a16="http://schemas.microsoft.com/office/drawing/2014/main" id="{53ADB2AA-4700-D775-735E-D03CC0D72DE1}"/>
              </a:ext>
            </a:extLst>
          </p:cNvPr>
          <p:cNvSpPr/>
          <p:nvPr/>
        </p:nvSpPr>
        <p:spPr>
          <a:xfrm>
            <a:off x="1940594" y="2937749"/>
            <a:ext cx="7592511" cy="4333746"/>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The primary functions of SIEM technology include:</a:t>
            </a:r>
          </a:p>
          <a:p>
            <a:b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b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Combining Security Information Management (SIM) and Security Event Management (SEM):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Merging software products and services that integrate SIM and SEM</a:t>
            </a:r>
          </a:p>
          <a:p>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Providing real-time analysis: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Offering real-time analysis of security alerts generated by network hardware and applications</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5" name="Oval 14">
            <a:extLst>
              <a:ext uri="{FF2B5EF4-FFF2-40B4-BE49-F238E27FC236}">
                <a16:creationId xmlns:a16="http://schemas.microsoft.com/office/drawing/2014/main" id="{703AB1CE-70E2-2F04-4EAB-66D18E01420F}"/>
              </a:ext>
            </a:extLst>
          </p:cNvPr>
          <p:cNvSpPr/>
          <p:nvPr/>
        </p:nvSpPr>
        <p:spPr>
          <a:xfrm>
            <a:off x="9646500" y="3258174"/>
            <a:ext cx="1657041" cy="1657041"/>
          </a:xfrm>
          <a:prstGeom prst="ellipse">
            <a:avLst/>
          </a:prstGeom>
          <a:solidFill>
            <a:srgbClr val="E6F0F8"/>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a:solidFill>
                  <a:srgbClr val="3F3F3F"/>
                </a:solidFill>
                <a:latin typeface="Open Sans"/>
                <a:ea typeface="Open Sans"/>
                <a:cs typeface="Open Sans"/>
              </a:rPr>
              <a:t>SIM</a:t>
            </a:r>
          </a:p>
        </p:txBody>
      </p:sp>
      <p:sp>
        <p:nvSpPr>
          <p:cNvPr id="16" name="Plus Sign 15">
            <a:extLst>
              <a:ext uri="{FF2B5EF4-FFF2-40B4-BE49-F238E27FC236}">
                <a16:creationId xmlns:a16="http://schemas.microsoft.com/office/drawing/2014/main" id="{08791C46-2A3B-C921-CDC1-7FD839547B7D}"/>
              </a:ext>
            </a:extLst>
          </p:cNvPr>
          <p:cNvSpPr/>
          <p:nvPr/>
        </p:nvSpPr>
        <p:spPr>
          <a:xfrm>
            <a:off x="11546834" y="3485098"/>
            <a:ext cx="1203191" cy="1203191"/>
          </a:xfrm>
          <a:prstGeom prst="mathPlus">
            <a:avLst/>
          </a:prstGeom>
          <a:solidFill>
            <a:srgbClr val="427AA1"/>
          </a:solidFill>
          <a:ln>
            <a:solidFill>
              <a:srgbClr val="427A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F0DBB6D7-7DE3-CB4C-6E8C-368B90966BA7}"/>
              </a:ext>
            </a:extLst>
          </p:cNvPr>
          <p:cNvSpPr/>
          <p:nvPr/>
        </p:nvSpPr>
        <p:spPr>
          <a:xfrm>
            <a:off x="12940268" y="3292910"/>
            <a:ext cx="1657042" cy="1657042"/>
          </a:xfrm>
          <a:prstGeom prst="ellipse">
            <a:avLst/>
          </a:prstGeom>
          <a:solidFill>
            <a:srgbClr val="E6F0F8"/>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a:solidFill>
                  <a:srgbClr val="3F3F3F"/>
                </a:solidFill>
                <a:latin typeface="Open Sans"/>
                <a:ea typeface="Open Sans"/>
                <a:cs typeface="Open Sans"/>
              </a:rPr>
              <a:t>SEM</a:t>
            </a:r>
          </a:p>
        </p:txBody>
      </p:sp>
      <p:sp>
        <p:nvSpPr>
          <p:cNvPr id="18" name="Equals 17">
            <a:extLst>
              <a:ext uri="{FF2B5EF4-FFF2-40B4-BE49-F238E27FC236}">
                <a16:creationId xmlns:a16="http://schemas.microsoft.com/office/drawing/2014/main" id="{0880F411-A979-C8D2-6B5B-8EBAEB2A25AE}"/>
              </a:ext>
            </a:extLst>
          </p:cNvPr>
          <p:cNvSpPr/>
          <p:nvPr/>
        </p:nvSpPr>
        <p:spPr>
          <a:xfrm>
            <a:off x="11589050" y="5136485"/>
            <a:ext cx="1160975" cy="539403"/>
          </a:xfrm>
          <a:prstGeom prst="mathEqual">
            <a:avLst/>
          </a:prstGeom>
          <a:solidFill>
            <a:srgbClr val="427AA1"/>
          </a:solidFill>
          <a:ln>
            <a:solidFill>
              <a:srgbClr val="427A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CFCAD75-D335-8462-D4EC-B46A90E5AF29}"/>
              </a:ext>
            </a:extLst>
          </p:cNvPr>
          <p:cNvSpPr/>
          <p:nvPr/>
        </p:nvSpPr>
        <p:spPr>
          <a:xfrm>
            <a:off x="11341016" y="5933723"/>
            <a:ext cx="1657041" cy="1657041"/>
          </a:xfrm>
          <a:prstGeom prst="ellipse">
            <a:avLst/>
          </a:prstGeom>
          <a:solidFill>
            <a:schemeClr val="accent1"/>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a:solidFill>
                  <a:schemeClr val="bg1"/>
                </a:solidFill>
                <a:latin typeface="Open Sans"/>
                <a:ea typeface="Open Sans"/>
                <a:cs typeface="Open Sans"/>
              </a:rPr>
              <a:t>SIEM</a:t>
            </a:r>
          </a:p>
        </p:txBody>
      </p:sp>
    </p:spTree>
    <p:extLst>
      <p:ext uri="{BB962C8B-B14F-4D97-AF65-F5344CB8AC3E}">
        <p14:creationId xmlns:p14="http://schemas.microsoft.com/office/powerpoint/2010/main" val="34215650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0160" y="385518"/>
            <a:ext cx="1627632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Security Information and Event Management</a:t>
            </a:r>
            <a:endParaRPr>
              <a:latin typeface="Open Sans"/>
              <a:ea typeface="Open Sans"/>
              <a:cs typeface="Open Sans"/>
              <a:sym typeface="Open Sans"/>
            </a:endParaRPr>
          </a:p>
        </p:txBody>
      </p:sp>
      <p:grpSp>
        <p:nvGrpSpPr>
          <p:cNvPr id="11" name="Group 10">
            <a:extLst>
              <a:ext uri="{FF2B5EF4-FFF2-40B4-BE49-F238E27FC236}">
                <a16:creationId xmlns:a16="http://schemas.microsoft.com/office/drawing/2014/main" id="{6C931B91-AAB0-47FE-A50E-26E4811D895E}"/>
              </a:ext>
            </a:extLst>
          </p:cNvPr>
          <p:cNvGrpSpPr/>
          <p:nvPr/>
        </p:nvGrpSpPr>
        <p:grpSpPr>
          <a:xfrm>
            <a:off x="1300325" y="3116802"/>
            <a:ext cx="6338914" cy="3626827"/>
            <a:chOff x="1317646" y="3078774"/>
            <a:chExt cx="6338914" cy="3626827"/>
          </a:xfrm>
        </p:grpSpPr>
        <p:sp>
          <p:nvSpPr>
            <p:cNvPr id="23" name="Google Shape;562;p4">
              <a:extLst>
                <a:ext uri="{FF2B5EF4-FFF2-40B4-BE49-F238E27FC236}">
                  <a16:creationId xmlns:a16="http://schemas.microsoft.com/office/drawing/2014/main" id="{93E6A2E0-6F82-4065-846B-1DF7B878114F}"/>
                </a:ext>
              </a:extLst>
            </p:cNvPr>
            <p:cNvSpPr/>
            <p:nvPr/>
          </p:nvSpPr>
          <p:spPr>
            <a:xfrm>
              <a:off x="1496336" y="3833039"/>
              <a:ext cx="5981535" cy="2872562"/>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24" name="Google Shape;563;p4">
              <a:extLst>
                <a:ext uri="{FF2B5EF4-FFF2-40B4-BE49-F238E27FC236}">
                  <a16:creationId xmlns:a16="http://schemas.microsoft.com/office/drawing/2014/main" id="{200CC0CF-B7BD-43A7-8DCC-4E0776D9AD21}"/>
                </a:ext>
              </a:extLst>
            </p:cNvPr>
            <p:cNvGrpSpPr/>
            <p:nvPr/>
          </p:nvGrpSpPr>
          <p:grpSpPr>
            <a:xfrm>
              <a:off x="1317646" y="3078774"/>
              <a:ext cx="6338914" cy="788655"/>
              <a:chOff x="4414848" y="2365412"/>
              <a:chExt cx="3347791" cy="720756"/>
            </a:xfrm>
            <a:solidFill>
              <a:srgbClr val="798AA9"/>
            </a:solidFill>
          </p:grpSpPr>
          <p:sp>
            <p:nvSpPr>
              <p:cNvPr id="25" name="Google Shape;564;p4">
                <a:extLst>
                  <a:ext uri="{FF2B5EF4-FFF2-40B4-BE49-F238E27FC236}">
                    <a16:creationId xmlns:a16="http://schemas.microsoft.com/office/drawing/2014/main" id="{8A2EA2E1-010D-47E1-BAFB-BFA875128B4B}"/>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26" name="Google Shape;565;p4">
                <a:extLst>
                  <a:ext uri="{FF2B5EF4-FFF2-40B4-BE49-F238E27FC236}">
                    <a16:creationId xmlns:a16="http://schemas.microsoft.com/office/drawing/2014/main" id="{BF00C4EE-ECE3-4989-8CAC-1CFFB7C4ADC9}"/>
                  </a:ext>
                </a:extLst>
              </p:cNvPr>
              <p:cNvSpPr/>
              <p:nvPr/>
            </p:nvSpPr>
            <p:spPr>
              <a:xfrm>
                <a:off x="4637338" y="2984836"/>
                <a:ext cx="294670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27" name="Google Shape;566;p4">
                <a:extLst>
                  <a:ext uri="{FF2B5EF4-FFF2-40B4-BE49-F238E27FC236}">
                    <a16:creationId xmlns:a16="http://schemas.microsoft.com/office/drawing/2014/main" id="{FD7C1F8E-BDC9-4C96-B18E-0C9455972749}"/>
                  </a:ext>
                </a:extLst>
              </p:cNvPr>
              <p:cNvSpPr/>
              <p:nvPr/>
            </p:nvSpPr>
            <p:spPr>
              <a:xfrm>
                <a:off x="4414848" y="2365412"/>
                <a:ext cx="3347791" cy="628076"/>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lvl="0" algn="ctr">
                  <a:buSzPts val="2200"/>
                </a:pPr>
                <a:r>
                  <a:rPr lang="en-US" sz="2200">
                    <a:solidFill>
                      <a:schemeClr val="lt1"/>
                    </a:solidFill>
                    <a:latin typeface="Open Sans SemiBold"/>
                    <a:ea typeface="Open Sans SemiBold"/>
                    <a:cs typeface="Open Sans SemiBold"/>
                    <a:sym typeface="Open Sans SemiBold"/>
                  </a:rPr>
                  <a:t>Security Event Management (SEM):</a:t>
                </a:r>
              </a:p>
            </p:txBody>
          </p:sp>
        </p:grpSp>
        <p:sp>
          <p:nvSpPr>
            <p:cNvPr id="33" name="Google Shape;572;p4">
              <a:extLst>
                <a:ext uri="{FF2B5EF4-FFF2-40B4-BE49-F238E27FC236}">
                  <a16:creationId xmlns:a16="http://schemas.microsoft.com/office/drawing/2014/main" id="{9C3A3C6E-08AD-4942-B588-3D9DAAAF7708}"/>
                </a:ext>
              </a:extLst>
            </p:cNvPr>
            <p:cNvSpPr txBox="1"/>
            <p:nvPr/>
          </p:nvSpPr>
          <p:spPr>
            <a:xfrm>
              <a:off x="1640479" y="4522541"/>
              <a:ext cx="5693248" cy="1250110"/>
            </a:xfrm>
            <a:prstGeom prst="rect">
              <a:avLst/>
            </a:prstGeom>
            <a:noFill/>
            <a:ln>
              <a:noFill/>
            </a:ln>
          </p:spPr>
          <p:txBody>
            <a:bodyPr spcFirstLastPara="1" wrap="square" lIns="91425" tIns="45700" rIns="91425" bIns="45700" anchor="ctr" anchorCtr="0">
              <a:spAutoFit/>
            </a:bodyPr>
            <a:lstStyle/>
            <a:p>
              <a:pPr lvl="1">
                <a:lnSpc>
                  <a:spcPct val="114000"/>
                </a:lnSpc>
                <a:buSzPts val="2200"/>
              </a:pPr>
              <a:r>
                <a:rPr lang="en-US" sz="2200">
                  <a:solidFill>
                    <a:srgbClr val="3F3F3F"/>
                  </a:solidFill>
                  <a:latin typeface="Open Sans"/>
                  <a:ea typeface="Open Sans"/>
                  <a:cs typeface="Open Sans"/>
                  <a:sym typeface="Open Sans"/>
                </a:rPr>
                <a:t>Manages real-time monitoring, event correlation, notifications, and console views</a:t>
              </a:r>
            </a:p>
          </p:txBody>
        </p:sp>
      </p:grpSp>
      <p:grpSp>
        <p:nvGrpSpPr>
          <p:cNvPr id="10" name="Group 9">
            <a:extLst>
              <a:ext uri="{FF2B5EF4-FFF2-40B4-BE49-F238E27FC236}">
                <a16:creationId xmlns:a16="http://schemas.microsoft.com/office/drawing/2014/main" id="{248754CE-E978-4379-9CCA-E3B767ABCA02}"/>
              </a:ext>
            </a:extLst>
          </p:cNvPr>
          <p:cNvGrpSpPr/>
          <p:nvPr/>
        </p:nvGrpSpPr>
        <p:grpSpPr>
          <a:xfrm>
            <a:off x="8678624" y="3116798"/>
            <a:ext cx="6338914" cy="3626831"/>
            <a:chOff x="8695945" y="3078770"/>
            <a:chExt cx="6338914" cy="3626831"/>
          </a:xfrm>
        </p:grpSpPr>
        <p:sp>
          <p:nvSpPr>
            <p:cNvPr id="28" name="Google Shape;567;p4">
              <a:extLst>
                <a:ext uri="{FF2B5EF4-FFF2-40B4-BE49-F238E27FC236}">
                  <a16:creationId xmlns:a16="http://schemas.microsoft.com/office/drawing/2014/main" id="{D66E9123-0365-4874-857A-3DE26E38DF77}"/>
                </a:ext>
              </a:extLst>
            </p:cNvPr>
            <p:cNvSpPr/>
            <p:nvPr/>
          </p:nvSpPr>
          <p:spPr>
            <a:xfrm>
              <a:off x="8874635" y="3841468"/>
              <a:ext cx="5981535" cy="2864133"/>
            </a:xfrm>
            <a:prstGeom prst="rect">
              <a:avLst/>
            </a:prstGeom>
            <a:solidFill>
              <a:srgbClr val="F8FAFA"/>
            </a:solidFill>
            <a:ln>
              <a:noFill/>
            </a:ln>
            <a:effectLst>
              <a:outerShdw blurRad="50800" dist="38100" dir="5400000" algn="t" rotWithShape="0">
                <a:srgbClr val="000000">
                  <a:alpha val="40000"/>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grpSp>
          <p:nvGrpSpPr>
            <p:cNvPr id="29" name="Google Shape;568;p4">
              <a:extLst>
                <a:ext uri="{FF2B5EF4-FFF2-40B4-BE49-F238E27FC236}">
                  <a16:creationId xmlns:a16="http://schemas.microsoft.com/office/drawing/2014/main" id="{AD5DE61B-8964-46B6-868C-2851D0A0FD9D}"/>
                </a:ext>
              </a:extLst>
            </p:cNvPr>
            <p:cNvGrpSpPr/>
            <p:nvPr/>
          </p:nvGrpSpPr>
          <p:grpSpPr>
            <a:xfrm>
              <a:off x="8695945" y="3078770"/>
              <a:ext cx="6338914" cy="788657"/>
              <a:chOff x="4414848" y="2365410"/>
              <a:chExt cx="3347791" cy="720758"/>
            </a:xfrm>
          </p:grpSpPr>
          <p:sp>
            <p:nvSpPr>
              <p:cNvPr id="30" name="Google Shape;569;p4">
                <a:extLst>
                  <a:ext uri="{FF2B5EF4-FFF2-40B4-BE49-F238E27FC236}">
                    <a16:creationId xmlns:a16="http://schemas.microsoft.com/office/drawing/2014/main" id="{3A23705D-4343-48EE-B4D8-C84553F94E95}"/>
                  </a:ext>
                </a:extLst>
              </p:cNvPr>
              <p:cNvSpPr/>
              <p:nvPr/>
            </p:nvSpPr>
            <p:spPr>
              <a:xfrm>
                <a:off x="4506832" y="2984836"/>
                <a:ext cx="3169199" cy="101332"/>
              </a:xfrm>
              <a:prstGeom prst="rect">
                <a:avLst/>
              </a:prstGeom>
              <a:solidFill>
                <a:srgbClr val="BCC0C1"/>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31" name="Google Shape;570;p4">
                <a:extLst>
                  <a:ext uri="{FF2B5EF4-FFF2-40B4-BE49-F238E27FC236}">
                    <a16:creationId xmlns:a16="http://schemas.microsoft.com/office/drawing/2014/main" id="{273E6C47-CC2A-4A81-BF19-286A7F482E7E}"/>
                  </a:ext>
                </a:extLst>
              </p:cNvPr>
              <p:cNvSpPr/>
              <p:nvPr/>
            </p:nvSpPr>
            <p:spPr>
              <a:xfrm>
                <a:off x="4637338" y="2984836"/>
                <a:ext cx="2946709" cy="101332"/>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SemiBold"/>
                  <a:ea typeface="Open Sans SemiBold"/>
                  <a:cs typeface="Open Sans SemiBold"/>
                  <a:sym typeface="Open Sans SemiBold"/>
                </a:endParaRPr>
              </a:p>
            </p:txBody>
          </p:sp>
          <p:sp>
            <p:nvSpPr>
              <p:cNvPr id="32" name="Google Shape;571;p4">
                <a:extLst>
                  <a:ext uri="{FF2B5EF4-FFF2-40B4-BE49-F238E27FC236}">
                    <a16:creationId xmlns:a16="http://schemas.microsoft.com/office/drawing/2014/main" id="{FC96AA02-7B76-43E4-995B-266C010F141F}"/>
                  </a:ext>
                </a:extLst>
              </p:cNvPr>
              <p:cNvSpPr/>
              <p:nvPr/>
            </p:nvSpPr>
            <p:spPr>
              <a:xfrm>
                <a:off x="4414848" y="2365410"/>
                <a:ext cx="3347791" cy="628076"/>
              </a:xfrm>
              <a:prstGeom prst="roundRect">
                <a:avLst>
                  <a:gd name="adj" fmla="val 12439"/>
                </a:avLst>
              </a:prstGeom>
              <a:solidFill>
                <a:srgbClr val="CC846E"/>
              </a:solidFill>
              <a:ln>
                <a:noFill/>
              </a:ln>
            </p:spPr>
            <p:txBody>
              <a:bodyPr spcFirstLastPara="1" wrap="square" lIns="91425" tIns="45700" rIns="91425" bIns="45700" anchor="ctr" anchorCtr="0">
                <a:noAutofit/>
              </a:bodyPr>
              <a:lstStyle/>
              <a:p>
                <a:pPr lvl="0" algn="ctr">
                  <a:buSzPts val="2200"/>
                </a:pPr>
                <a:r>
                  <a:rPr lang="en-US" sz="2200">
                    <a:solidFill>
                      <a:schemeClr val="lt1"/>
                    </a:solidFill>
                    <a:latin typeface="Open Sans SemiBold"/>
                    <a:ea typeface="Open Sans SemiBold"/>
                    <a:cs typeface="Open Sans SemiBold"/>
                    <a:sym typeface="Open Sans SemiBold"/>
                  </a:rPr>
                  <a:t>Security Information Management (SIM):</a:t>
                </a:r>
              </a:p>
            </p:txBody>
          </p:sp>
        </p:grpSp>
        <p:sp>
          <p:nvSpPr>
            <p:cNvPr id="34" name="Google Shape;575;p4">
              <a:extLst>
                <a:ext uri="{FF2B5EF4-FFF2-40B4-BE49-F238E27FC236}">
                  <a16:creationId xmlns:a16="http://schemas.microsoft.com/office/drawing/2014/main" id="{D62CAB9D-4F3F-475E-8BC9-9E2BF32B1143}"/>
                </a:ext>
              </a:extLst>
            </p:cNvPr>
            <p:cNvSpPr txBox="1"/>
            <p:nvPr/>
          </p:nvSpPr>
          <p:spPr>
            <a:xfrm>
              <a:off x="9046488" y="4551536"/>
              <a:ext cx="5693248" cy="769401"/>
            </a:xfrm>
            <a:prstGeom prst="rect">
              <a:avLst/>
            </a:prstGeom>
            <a:noFill/>
            <a:ln>
              <a:noFill/>
            </a:ln>
          </p:spPr>
          <p:txBody>
            <a:bodyPr spcFirstLastPara="1" wrap="square" lIns="91425" tIns="45700" rIns="91425" bIns="45700" anchor="ctr" anchorCtr="0">
              <a:spAutoFit/>
            </a:bodyPr>
            <a:lstStyle/>
            <a:p>
              <a:pPr lvl="1">
                <a:buSzPts val="2200"/>
              </a:pPr>
              <a:r>
                <a:rPr lang="en-US" sz="2200">
                  <a:solidFill>
                    <a:srgbClr val="3F3F3F"/>
                  </a:solidFill>
                  <a:latin typeface="Open Sans"/>
                  <a:ea typeface="Open Sans"/>
                  <a:cs typeface="Open Sans"/>
                  <a:sym typeface="Open Sans"/>
                </a:rPr>
                <a:t>Provides long-term storage, analysis, and reporting of log data</a:t>
              </a:r>
            </a:p>
          </p:txBody>
        </p:sp>
      </p:grpSp>
      <p:sp>
        <p:nvSpPr>
          <p:cNvPr id="3" name="Brandline_LVC">
            <a:extLst>
              <a:ext uri="{FF2B5EF4-FFF2-40B4-BE49-F238E27FC236}">
                <a16:creationId xmlns:a16="http://schemas.microsoft.com/office/drawing/2014/main" id="{030298D3-7AAD-EA12-5E85-E6F040101E4A}"/>
              </a:ext>
            </a:extLst>
          </p:cNvPr>
          <p:cNvSpPr/>
          <p:nvPr/>
        </p:nvSpPr>
        <p:spPr>
          <a:xfrm>
            <a:off x="3136900" y="971964"/>
            <a:ext cx="998744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3F9C88B1-FC0E-5AFE-0F5C-630307F419FB}"/>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SIEM is composed of two primary components, each with distinct roles in cybersecurity. These components are:</a:t>
            </a:r>
            <a:endParaRPr lang="en-US" sz="2200"/>
          </a:p>
        </p:txBody>
      </p:sp>
    </p:spTree>
    <p:extLst>
      <p:ext uri="{BB962C8B-B14F-4D97-AF65-F5344CB8AC3E}">
        <p14:creationId xmlns:p14="http://schemas.microsoft.com/office/powerpoint/2010/main" val="17244004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2"/>
          <p:cNvSpPr txBox="1">
            <a:spLocks noGrp="1"/>
          </p:cNvSpPr>
          <p:nvPr>
            <p:ph type="title"/>
          </p:nvPr>
        </p:nvSpPr>
        <p:spPr>
          <a:xfrm>
            <a:off x="-10160" y="346608"/>
            <a:ext cx="16266160" cy="687244"/>
          </a:xfrm>
          <a:prstGeom prst="rect">
            <a:avLst/>
          </a:prstGeom>
          <a:noFill/>
          <a:ln>
            <a:noFill/>
          </a:ln>
        </p:spPr>
        <p:txBody>
          <a:bodyPr spcFirstLastPara="1" wrap="square" lIns="45675" tIns="45675" rIns="45675" bIns="45675" anchor="ctr" anchorCtr="0">
            <a:normAutofit/>
          </a:bodyPr>
          <a:lstStyle/>
          <a:p>
            <a:pPr marL="0" lvl="0" indent="0" algn="ctr" rtl="0">
              <a:lnSpc>
                <a:spcPct val="90000"/>
              </a:lnSpc>
              <a:spcBef>
                <a:spcPts val="0"/>
              </a:spcBef>
              <a:spcAft>
                <a:spcPts val="0"/>
              </a:spcAft>
              <a:buClr>
                <a:srgbClr val="3F3F3F"/>
              </a:buClr>
              <a:buSzPts val="3200"/>
              <a:buFont typeface="Open Sans ExtraBold"/>
              <a:buNone/>
            </a:pPr>
            <a:r>
              <a:rPr lang="en-US">
                <a:solidFill>
                  <a:srgbClr val="3F3F3F"/>
                </a:solidFill>
                <a:latin typeface="Open Sans"/>
                <a:ea typeface="Open Sans"/>
                <a:cs typeface="Open Sans"/>
                <a:sym typeface="Open Sans"/>
              </a:rPr>
              <a:t>SIEM Functionality</a:t>
            </a:r>
            <a:endParaRPr>
              <a:latin typeface="Open Sans"/>
              <a:ea typeface="Open Sans"/>
              <a:cs typeface="Open Sans"/>
              <a:sym typeface="Open Sans"/>
            </a:endParaRPr>
          </a:p>
        </p:txBody>
      </p:sp>
      <p:sp>
        <p:nvSpPr>
          <p:cNvPr id="2" name="Google Shape;457;p59">
            <a:extLst>
              <a:ext uri="{FF2B5EF4-FFF2-40B4-BE49-F238E27FC236}">
                <a16:creationId xmlns:a16="http://schemas.microsoft.com/office/drawing/2014/main" id="{5B458362-9641-BBEC-A0E5-2570EE97ED8E}"/>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SIEM systems provide a range of critical functionalities to enhance cybersecurity. These functionalities include:</a:t>
            </a:r>
            <a:endParaRPr lang="en-US" sz="2200"/>
          </a:p>
        </p:txBody>
      </p:sp>
      <p:grpSp>
        <p:nvGrpSpPr>
          <p:cNvPr id="40" name="Group 39">
            <a:extLst>
              <a:ext uri="{FF2B5EF4-FFF2-40B4-BE49-F238E27FC236}">
                <a16:creationId xmlns:a16="http://schemas.microsoft.com/office/drawing/2014/main" id="{CE371DC9-77BD-7EBD-96F8-E4C5827624DA}"/>
              </a:ext>
            </a:extLst>
          </p:cNvPr>
          <p:cNvGrpSpPr/>
          <p:nvPr/>
        </p:nvGrpSpPr>
        <p:grpSpPr>
          <a:xfrm>
            <a:off x="3011080" y="2677902"/>
            <a:ext cx="9546162" cy="5713940"/>
            <a:chOff x="3074875" y="2384756"/>
            <a:chExt cx="9546162" cy="5713940"/>
          </a:xfrm>
        </p:grpSpPr>
        <p:sp>
          <p:nvSpPr>
            <p:cNvPr id="4" name="Freeform 5">
              <a:extLst>
                <a:ext uri="{FF2B5EF4-FFF2-40B4-BE49-F238E27FC236}">
                  <a16:creationId xmlns:a16="http://schemas.microsoft.com/office/drawing/2014/main" id="{C0F679DE-7644-BA51-4330-0B13983827C5}"/>
                </a:ext>
              </a:extLst>
            </p:cNvPr>
            <p:cNvSpPr>
              <a:spLocks/>
            </p:cNvSpPr>
            <p:nvPr/>
          </p:nvSpPr>
          <p:spPr bwMode="auto">
            <a:xfrm>
              <a:off x="6917267" y="2889580"/>
              <a:ext cx="2421467" cy="939800"/>
            </a:xfrm>
            <a:custGeom>
              <a:avLst/>
              <a:gdLst>
                <a:gd name="T0" fmla="*/ 2147483646 w 1308"/>
                <a:gd name="T1" fmla="*/ 2147483646 h 507"/>
                <a:gd name="T2" fmla="*/ 2147483646 w 1308"/>
                <a:gd name="T3" fmla="*/ 2147483646 h 507"/>
                <a:gd name="T4" fmla="*/ 2147483646 w 1308"/>
                <a:gd name="T5" fmla="*/ 2147483646 h 507"/>
                <a:gd name="T6" fmla="*/ 2147483646 w 1308"/>
                <a:gd name="T7" fmla="*/ 2147483646 h 507"/>
                <a:gd name="T8" fmla="*/ 2147483646 w 1308"/>
                <a:gd name="T9" fmla="*/ 2147483646 h 507"/>
                <a:gd name="T10" fmla="*/ 2147483646 w 1308"/>
                <a:gd name="T11" fmla="*/ 2147483646 h 507"/>
                <a:gd name="T12" fmla="*/ 2147483646 w 1308"/>
                <a:gd name="T13" fmla="*/ 2147483646 h 507"/>
                <a:gd name="T14" fmla="*/ 2147483646 w 1308"/>
                <a:gd name="T15" fmla="*/ 2147483646 h 507"/>
                <a:gd name="T16" fmla="*/ 2147483646 w 1308"/>
                <a:gd name="T17" fmla="*/ 2147483646 h 507"/>
                <a:gd name="T18" fmla="*/ 2147483646 w 1308"/>
                <a:gd name="T19" fmla="*/ 2147483646 h 507"/>
                <a:gd name="T20" fmla="*/ 2147483646 w 1308"/>
                <a:gd name="T21" fmla="*/ 2147483646 h 507"/>
                <a:gd name="T22" fmla="*/ 2147483646 w 1308"/>
                <a:gd name="T23" fmla="*/ 2147483646 h 507"/>
                <a:gd name="T24" fmla="*/ 2147483646 w 1308"/>
                <a:gd name="T25" fmla="*/ 2147483646 h 507"/>
                <a:gd name="T26" fmla="*/ 2147483646 w 1308"/>
                <a:gd name="T27" fmla="*/ 2147483646 h 507"/>
                <a:gd name="T28" fmla="*/ 2147483646 w 1308"/>
                <a:gd name="T29" fmla="*/ 2147483646 h 507"/>
                <a:gd name="T30" fmla="*/ 2147483646 w 1308"/>
                <a:gd name="T31" fmla="*/ 2147483646 h 507"/>
                <a:gd name="T32" fmla="*/ 2147483646 w 1308"/>
                <a:gd name="T33" fmla="*/ 2147483646 h 507"/>
                <a:gd name="T34" fmla="*/ 2147483646 w 1308"/>
                <a:gd name="T35" fmla="*/ 2147483646 h 507"/>
                <a:gd name="T36" fmla="*/ 2147483646 w 1308"/>
                <a:gd name="T37" fmla="*/ 2147483646 h 507"/>
                <a:gd name="T38" fmla="*/ 2147483646 w 1308"/>
                <a:gd name="T39" fmla="*/ 2147483646 h 507"/>
                <a:gd name="T40" fmla="*/ 2147483646 w 1308"/>
                <a:gd name="T41" fmla="*/ 2147483646 h 507"/>
                <a:gd name="T42" fmla="*/ 2147483646 w 1308"/>
                <a:gd name="T43" fmla="*/ 2147483646 h 507"/>
                <a:gd name="T44" fmla="*/ 2147483646 w 1308"/>
                <a:gd name="T45" fmla="*/ 2147483646 h 507"/>
                <a:gd name="T46" fmla="*/ 2147483646 w 1308"/>
                <a:gd name="T47" fmla="*/ 2147483646 h 507"/>
                <a:gd name="T48" fmla="*/ 2147483646 w 1308"/>
                <a:gd name="T49" fmla="*/ 2147483646 h 507"/>
                <a:gd name="T50" fmla="*/ 2147483646 w 1308"/>
                <a:gd name="T51" fmla="*/ 2147483646 h 507"/>
                <a:gd name="T52" fmla="*/ 2147483646 w 1308"/>
                <a:gd name="T53" fmla="*/ 2147483646 h 507"/>
                <a:gd name="T54" fmla="*/ 2147483646 w 1308"/>
                <a:gd name="T55" fmla="*/ 0 h 507"/>
                <a:gd name="T56" fmla="*/ 2147483646 w 1308"/>
                <a:gd name="T57" fmla="*/ 0 h 507"/>
                <a:gd name="T58" fmla="*/ 2147483646 w 1308"/>
                <a:gd name="T59" fmla="*/ 0 h 507"/>
                <a:gd name="T60" fmla="*/ 2147483646 w 1308"/>
                <a:gd name="T61" fmla="*/ 0 h 507"/>
                <a:gd name="T62" fmla="*/ 2147483646 w 1308"/>
                <a:gd name="T63" fmla="*/ 2147483646 h 507"/>
                <a:gd name="T64" fmla="*/ 2147483646 w 1308"/>
                <a:gd name="T65" fmla="*/ 0 h 507"/>
                <a:gd name="T66" fmla="*/ 2147483646 w 1308"/>
                <a:gd name="T67" fmla="*/ 0 h 507"/>
                <a:gd name="T68" fmla="*/ 2147483646 w 1308"/>
                <a:gd name="T69" fmla="*/ 0 h 507"/>
                <a:gd name="T70" fmla="*/ 2147483646 w 1308"/>
                <a:gd name="T71" fmla="*/ 2147483646 h 507"/>
                <a:gd name="T72" fmla="*/ 2147483646 w 1308"/>
                <a:gd name="T73" fmla="*/ 2147483646 h 507"/>
                <a:gd name="T74" fmla="*/ 2147483646 w 1308"/>
                <a:gd name="T75" fmla="*/ 2147483646 h 507"/>
                <a:gd name="T76" fmla="*/ 2147483646 w 1308"/>
                <a:gd name="T77" fmla="*/ 2147483646 h 507"/>
                <a:gd name="T78" fmla="*/ 2147483646 w 1308"/>
                <a:gd name="T79" fmla="*/ 2147483646 h 507"/>
                <a:gd name="T80" fmla="*/ 2147483646 w 1308"/>
                <a:gd name="T81" fmla="*/ 2147483646 h 507"/>
                <a:gd name="T82" fmla="*/ 2147483646 w 1308"/>
                <a:gd name="T83" fmla="*/ 2147483646 h 507"/>
                <a:gd name="T84" fmla="*/ 2147483646 w 1308"/>
                <a:gd name="T85" fmla="*/ 2147483646 h 507"/>
                <a:gd name="T86" fmla="*/ 2147483646 w 1308"/>
                <a:gd name="T87" fmla="*/ 2147483646 h 507"/>
                <a:gd name="T88" fmla="*/ 2147483646 w 1308"/>
                <a:gd name="T89" fmla="*/ 2147483646 h 507"/>
                <a:gd name="T90" fmla="*/ 0 w 1308"/>
                <a:gd name="T91" fmla="*/ 2147483646 h 507"/>
                <a:gd name="T92" fmla="*/ 0 w 1308"/>
                <a:gd name="T93" fmla="*/ 2147483646 h 507"/>
                <a:gd name="T94" fmla="*/ 0 w 1308"/>
                <a:gd name="T95" fmla="*/ 2147483646 h 507"/>
                <a:gd name="T96" fmla="*/ 2147483646 w 1308"/>
                <a:gd name="T97" fmla="*/ 2147483646 h 507"/>
                <a:gd name="T98" fmla="*/ 2147483646 w 1308"/>
                <a:gd name="T99" fmla="*/ 2147483646 h 507"/>
                <a:gd name="T100" fmla="*/ 2147483646 w 1308"/>
                <a:gd name="T101" fmla="*/ 2147483646 h 507"/>
                <a:gd name="T102" fmla="*/ 2147483646 w 1308"/>
                <a:gd name="T103" fmla="*/ 2147483646 h 507"/>
                <a:gd name="T104" fmla="*/ 2147483646 w 1308"/>
                <a:gd name="T105" fmla="*/ 2147483646 h 507"/>
                <a:gd name="T106" fmla="*/ 2147483646 w 1308"/>
                <a:gd name="T107" fmla="*/ 2147483646 h 507"/>
                <a:gd name="T108" fmla="*/ 2147483646 w 1308"/>
                <a:gd name="T109" fmla="*/ 2147483646 h 507"/>
                <a:gd name="T110" fmla="*/ 2147483646 w 1308"/>
                <a:gd name="T111" fmla="*/ 2147483646 h 507"/>
                <a:gd name="T112" fmla="*/ 2147483646 w 1308"/>
                <a:gd name="T113" fmla="*/ 2147483646 h 507"/>
                <a:gd name="T114" fmla="*/ 2147483646 w 1308"/>
                <a:gd name="T115" fmla="*/ 2147483646 h 507"/>
                <a:gd name="T116" fmla="*/ 2147483646 w 1308"/>
                <a:gd name="T117" fmla="*/ 2147483646 h 507"/>
                <a:gd name="T118" fmla="*/ 2147483646 w 1308"/>
                <a:gd name="T119" fmla="*/ 2147483646 h 507"/>
                <a:gd name="T120" fmla="*/ 2147483646 w 1308"/>
                <a:gd name="T121" fmla="*/ 2147483646 h 507"/>
                <a:gd name="T122" fmla="*/ 2147483646 w 1308"/>
                <a:gd name="T123" fmla="*/ 2147483646 h 5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08" h="507">
                  <a:moveTo>
                    <a:pt x="489" y="418"/>
                  </a:moveTo>
                  <a:cubicBezTo>
                    <a:pt x="533" y="400"/>
                    <a:pt x="584" y="387"/>
                    <a:pt x="652" y="386"/>
                  </a:cubicBezTo>
                  <a:cubicBezTo>
                    <a:pt x="722" y="386"/>
                    <a:pt x="775" y="400"/>
                    <a:pt x="820" y="419"/>
                  </a:cubicBezTo>
                  <a:cubicBezTo>
                    <a:pt x="896" y="454"/>
                    <a:pt x="950" y="502"/>
                    <a:pt x="1039" y="507"/>
                  </a:cubicBezTo>
                  <a:cubicBezTo>
                    <a:pt x="1041" y="507"/>
                    <a:pt x="1043" y="507"/>
                    <a:pt x="1044" y="507"/>
                  </a:cubicBezTo>
                  <a:cubicBezTo>
                    <a:pt x="1046" y="507"/>
                    <a:pt x="1046" y="507"/>
                    <a:pt x="1046" y="507"/>
                  </a:cubicBezTo>
                  <a:cubicBezTo>
                    <a:pt x="1049" y="507"/>
                    <a:pt x="1052" y="507"/>
                    <a:pt x="1054" y="507"/>
                  </a:cubicBezTo>
                  <a:cubicBezTo>
                    <a:pt x="1055" y="507"/>
                    <a:pt x="1055" y="507"/>
                    <a:pt x="1055" y="507"/>
                  </a:cubicBezTo>
                  <a:cubicBezTo>
                    <a:pt x="1055" y="507"/>
                    <a:pt x="1055" y="507"/>
                    <a:pt x="1055" y="507"/>
                  </a:cubicBezTo>
                  <a:cubicBezTo>
                    <a:pt x="1057" y="507"/>
                    <a:pt x="1059" y="507"/>
                    <a:pt x="1061" y="507"/>
                  </a:cubicBezTo>
                  <a:cubicBezTo>
                    <a:pt x="1061" y="507"/>
                    <a:pt x="1061" y="507"/>
                    <a:pt x="1061" y="507"/>
                  </a:cubicBezTo>
                  <a:cubicBezTo>
                    <a:pt x="1063" y="507"/>
                    <a:pt x="1065" y="507"/>
                    <a:pt x="1067" y="507"/>
                  </a:cubicBezTo>
                  <a:cubicBezTo>
                    <a:pt x="1067" y="507"/>
                    <a:pt x="1067" y="507"/>
                    <a:pt x="1067" y="507"/>
                  </a:cubicBezTo>
                  <a:cubicBezTo>
                    <a:pt x="1069" y="507"/>
                    <a:pt x="1072" y="507"/>
                    <a:pt x="1074" y="507"/>
                  </a:cubicBezTo>
                  <a:cubicBezTo>
                    <a:pt x="1074" y="507"/>
                    <a:pt x="1074" y="507"/>
                    <a:pt x="1074" y="507"/>
                  </a:cubicBezTo>
                  <a:cubicBezTo>
                    <a:pt x="1076" y="507"/>
                    <a:pt x="1078" y="506"/>
                    <a:pt x="1080" y="506"/>
                  </a:cubicBezTo>
                  <a:cubicBezTo>
                    <a:pt x="1080" y="506"/>
                    <a:pt x="1080" y="506"/>
                    <a:pt x="1080" y="506"/>
                  </a:cubicBezTo>
                  <a:cubicBezTo>
                    <a:pt x="1082" y="506"/>
                    <a:pt x="1084" y="506"/>
                    <a:pt x="1086" y="506"/>
                  </a:cubicBezTo>
                  <a:cubicBezTo>
                    <a:pt x="1086" y="506"/>
                    <a:pt x="1086" y="506"/>
                    <a:pt x="1086" y="506"/>
                  </a:cubicBezTo>
                  <a:cubicBezTo>
                    <a:pt x="1088" y="505"/>
                    <a:pt x="1091" y="505"/>
                    <a:pt x="1093" y="505"/>
                  </a:cubicBezTo>
                  <a:cubicBezTo>
                    <a:pt x="1093" y="505"/>
                    <a:pt x="1093" y="505"/>
                    <a:pt x="1093" y="505"/>
                  </a:cubicBezTo>
                  <a:cubicBezTo>
                    <a:pt x="1095" y="504"/>
                    <a:pt x="1097" y="504"/>
                    <a:pt x="1099" y="504"/>
                  </a:cubicBezTo>
                  <a:cubicBezTo>
                    <a:pt x="1099" y="504"/>
                    <a:pt x="1099" y="504"/>
                    <a:pt x="1099" y="504"/>
                  </a:cubicBezTo>
                  <a:cubicBezTo>
                    <a:pt x="1101" y="503"/>
                    <a:pt x="1103" y="503"/>
                    <a:pt x="1105" y="503"/>
                  </a:cubicBezTo>
                  <a:cubicBezTo>
                    <a:pt x="1105" y="503"/>
                    <a:pt x="1105" y="503"/>
                    <a:pt x="1105" y="503"/>
                  </a:cubicBezTo>
                  <a:cubicBezTo>
                    <a:pt x="1107" y="502"/>
                    <a:pt x="1109" y="502"/>
                    <a:pt x="1111" y="501"/>
                  </a:cubicBezTo>
                  <a:cubicBezTo>
                    <a:pt x="1111" y="501"/>
                    <a:pt x="1111" y="501"/>
                    <a:pt x="1111" y="501"/>
                  </a:cubicBezTo>
                  <a:cubicBezTo>
                    <a:pt x="1113" y="501"/>
                    <a:pt x="1115" y="500"/>
                    <a:pt x="1117" y="500"/>
                  </a:cubicBezTo>
                  <a:cubicBezTo>
                    <a:pt x="1117" y="500"/>
                    <a:pt x="1117" y="500"/>
                    <a:pt x="1117" y="500"/>
                  </a:cubicBezTo>
                  <a:cubicBezTo>
                    <a:pt x="1119" y="499"/>
                    <a:pt x="1121" y="499"/>
                    <a:pt x="1123" y="498"/>
                  </a:cubicBezTo>
                  <a:cubicBezTo>
                    <a:pt x="1123" y="498"/>
                    <a:pt x="1123" y="498"/>
                    <a:pt x="1123" y="498"/>
                  </a:cubicBezTo>
                  <a:cubicBezTo>
                    <a:pt x="1127" y="497"/>
                    <a:pt x="1131" y="496"/>
                    <a:pt x="1135" y="495"/>
                  </a:cubicBezTo>
                  <a:cubicBezTo>
                    <a:pt x="1135" y="495"/>
                    <a:pt x="1135" y="495"/>
                    <a:pt x="1135" y="495"/>
                  </a:cubicBezTo>
                  <a:cubicBezTo>
                    <a:pt x="1213" y="468"/>
                    <a:pt x="1275" y="406"/>
                    <a:pt x="1299" y="324"/>
                  </a:cubicBezTo>
                  <a:cubicBezTo>
                    <a:pt x="1299" y="324"/>
                    <a:pt x="1299" y="324"/>
                    <a:pt x="1299" y="324"/>
                  </a:cubicBezTo>
                  <a:cubicBezTo>
                    <a:pt x="1300" y="318"/>
                    <a:pt x="1302" y="312"/>
                    <a:pt x="1303" y="306"/>
                  </a:cubicBezTo>
                  <a:cubicBezTo>
                    <a:pt x="1303" y="306"/>
                    <a:pt x="1303" y="306"/>
                    <a:pt x="1303" y="306"/>
                  </a:cubicBezTo>
                  <a:cubicBezTo>
                    <a:pt x="1304" y="304"/>
                    <a:pt x="1304" y="302"/>
                    <a:pt x="1304" y="300"/>
                  </a:cubicBezTo>
                  <a:cubicBezTo>
                    <a:pt x="1304" y="300"/>
                    <a:pt x="1304" y="300"/>
                    <a:pt x="1304" y="300"/>
                  </a:cubicBezTo>
                  <a:cubicBezTo>
                    <a:pt x="1305" y="297"/>
                    <a:pt x="1305" y="295"/>
                    <a:pt x="1305" y="293"/>
                  </a:cubicBezTo>
                  <a:cubicBezTo>
                    <a:pt x="1305" y="293"/>
                    <a:pt x="1305" y="293"/>
                    <a:pt x="1305" y="293"/>
                  </a:cubicBezTo>
                  <a:cubicBezTo>
                    <a:pt x="1306" y="289"/>
                    <a:pt x="1307" y="285"/>
                    <a:pt x="1307" y="280"/>
                  </a:cubicBezTo>
                  <a:cubicBezTo>
                    <a:pt x="1307" y="280"/>
                    <a:pt x="1307" y="280"/>
                    <a:pt x="1307" y="280"/>
                  </a:cubicBezTo>
                  <a:cubicBezTo>
                    <a:pt x="1307" y="278"/>
                    <a:pt x="1307" y="276"/>
                    <a:pt x="1308" y="274"/>
                  </a:cubicBezTo>
                  <a:cubicBezTo>
                    <a:pt x="1308" y="274"/>
                    <a:pt x="1308" y="274"/>
                    <a:pt x="1308" y="274"/>
                  </a:cubicBezTo>
                  <a:cubicBezTo>
                    <a:pt x="1308" y="269"/>
                    <a:pt x="1308" y="265"/>
                    <a:pt x="1308" y="260"/>
                  </a:cubicBezTo>
                  <a:cubicBezTo>
                    <a:pt x="1308" y="260"/>
                    <a:pt x="1308" y="260"/>
                    <a:pt x="1308" y="260"/>
                  </a:cubicBezTo>
                  <a:cubicBezTo>
                    <a:pt x="1308" y="258"/>
                    <a:pt x="1308" y="256"/>
                    <a:pt x="1308" y="254"/>
                  </a:cubicBezTo>
                  <a:cubicBezTo>
                    <a:pt x="1308" y="254"/>
                    <a:pt x="1308" y="254"/>
                    <a:pt x="1308" y="254"/>
                  </a:cubicBezTo>
                  <a:cubicBezTo>
                    <a:pt x="1308" y="251"/>
                    <a:pt x="1308" y="249"/>
                    <a:pt x="1308" y="247"/>
                  </a:cubicBezTo>
                  <a:cubicBezTo>
                    <a:pt x="1308" y="247"/>
                    <a:pt x="1308" y="247"/>
                    <a:pt x="1308" y="247"/>
                  </a:cubicBezTo>
                  <a:cubicBezTo>
                    <a:pt x="1308" y="243"/>
                    <a:pt x="1308" y="238"/>
                    <a:pt x="1308" y="234"/>
                  </a:cubicBezTo>
                  <a:cubicBezTo>
                    <a:pt x="1308" y="234"/>
                    <a:pt x="1308" y="234"/>
                    <a:pt x="1308" y="234"/>
                  </a:cubicBezTo>
                  <a:cubicBezTo>
                    <a:pt x="1307" y="231"/>
                    <a:pt x="1307" y="229"/>
                    <a:pt x="1307" y="227"/>
                  </a:cubicBezTo>
                  <a:cubicBezTo>
                    <a:pt x="1307" y="227"/>
                    <a:pt x="1307" y="227"/>
                    <a:pt x="1307" y="227"/>
                  </a:cubicBezTo>
                  <a:cubicBezTo>
                    <a:pt x="1307" y="223"/>
                    <a:pt x="1306" y="218"/>
                    <a:pt x="1305" y="214"/>
                  </a:cubicBezTo>
                  <a:cubicBezTo>
                    <a:pt x="1305" y="214"/>
                    <a:pt x="1305" y="214"/>
                    <a:pt x="1305" y="214"/>
                  </a:cubicBezTo>
                  <a:cubicBezTo>
                    <a:pt x="1305" y="212"/>
                    <a:pt x="1305" y="210"/>
                    <a:pt x="1304" y="208"/>
                  </a:cubicBezTo>
                  <a:cubicBezTo>
                    <a:pt x="1304" y="208"/>
                    <a:pt x="1304" y="208"/>
                    <a:pt x="1304" y="208"/>
                  </a:cubicBezTo>
                  <a:cubicBezTo>
                    <a:pt x="1304" y="206"/>
                    <a:pt x="1304" y="204"/>
                    <a:pt x="1303" y="201"/>
                  </a:cubicBezTo>
                  <a:cubicBezTo>
                    <a:pt x="1303" y="201"/>
                    <a:pt x="1303" y="201"/>
                    <a:pt x="1303" y="201"/>
                  </a:cubicBezTo>
                  <a:cubicBezTo>
                    <a:pt x="1302" y="195"/>
                    <a:pt x="1300" y="189"/>
                    <a:pt x="1299" y="183"/>
                  </a:cubicBezTo>
                  <a:cubicBezTo>
                    <a:pt x="1299" y="183"/>
                    <a:pt x="1299" y="183"/>
                    <a:pt x="1299" y="183"/>
                  </a:cubicBezTo>
                  <a:cubicBezTo>
                    <a:pt x="1275" y="102"/>
                    <a:pt x="1213" y="39"/>
                    <a:pt x="1135" y="13"/>
                  </a:cubicBezTo>
                  <a:cubicBezTo>
                    <a:pt x="1135" y="13"/>
                    <a:pt x="1135" y="13"/>
                    <a:pt x="1135" y="13"/>
                  </a:cubicBezTo>
                  <a:cubicBezTo>
                    <a:pt x="1131" y="11"/>
                    <a:pt x="1127" y="10"/>
                    <a:pt x="1123" y="9"/>
                  </a:cubicBezTo>
                  <a:cubicBezTo>
                    <a:pt x="1123" y="9"/>
                    <a:pt x="1123" y="9"/>
                    <a:pt x="1123" y="9"/>
                  </a:cubicBezTo>
                  <a:cubicBezTo>
                    <a:pt x="1121" y="9"/>
                    <a:pt x="1119" y="8"/>
                    <a:pt x="1117" y="7"/>
                  </a:cubicBezTo>
                  <a:cubicBezTo>
                    <a:pt x="1117" y="7"/>
                    <a:pt x="1117" y="7"/>
                    <a:pt x="1117" y="7"/>
                  </a:cubicBezTo>
                  <a:cubicBezTo>
                    <a:pt x="1115" y="7"/>
                    <a:pt x="1113" y="7"/>
                    <a:pt x="1111" y="6"/>
                  </a:cubicBezTo>
                  <a:cubicBezTo>
                    <a:pt x="1111" y="6"/>
                    <a:pt x="1111" y="6"/>
                    <a:pt x="1111" y="6"/>
                  </a:cubicBezTo>
                  <a:cubicBezTo>
                    <a:pt x="1109" y="6"/>
                    <a:pt x="1107" y="5"/>
                    <a:pt x="1105" y="5"/>
                  </a:cubicBezTo>
                  <a:cubicBezTo>
                    <a:pt x="1105" y="5"/>
                    <a:pt x="1105" y="5"/>
                    <a:pt x="1105" y="5"/>
                  </a:cubicBezTo>
                  <a:cubicBezTo>
                    <a:pt x="1103" y="4"/>
                    <a:pt x="1101" y="4"/>
                    <a:pt x="1099" y="4"/>
                  </a:cubicBezTo>
                  <a:cubicBezTo>
                    <a:pt x="1099" y="4"/>
                    <a:pt x="1099" y="4"/>
                    <a:pt x="1099" y="4"/>
                  </a:cubicBezTo>
                  <a:cubicBezTo>
                    <a:pt x="1097" y="3"/>
                    <a:pt x="1095" y="3"/>
                    <a:pt x="1093" y="3"/>
                  </a:cubicBezTo>
                  <a:cubicBezTo>
                    <a:pt x="1093" y="3"/>
                    <a:pt x="1093" y="3"/>
                    <a:pt x="1093" y="3"/>
                  </a:cubicBezTo>
                  <a:cubicBezTo>
                    <a:pt x="1091" y="2"/>
                    <a:pt x="1088" y="2"/>
                    <a:pt x="1086" y="2"/>
                  </a:cubicBezTo>
                  <a:cubicBezTo>
                    <a:pt x="1086" y="2"/>
                    <a:pt x="1086" y="2"/>
                    <a:pt x="1086" y="2"/>
                  </a:cubicBezTo>
                  <a:cubicBezTo>
                    <a:pt x="1084" y="1"/>
                    <a:pt x="1082" y="1"/>
                    <a:pt x="1080" y="1"/>
                  </a:cubicBezTo>
                  <a:cubicBezTo>
                    <a:pt x="1080" y="1"/>
                    <a:pt x="1080" y="1"/>
                    <a:pt x="1080" y="1"/>
                  </a:cubicBezTo>
                  <a:cubicBezTo>
                    <a:pt x="1078" y="1"/>
                    <a:pt x="1076" y="1"/>
                    <a:pt x="1074" y="1"/>
                  </a:cubicBezTo>
                  <a:cubicBezTo>
                    <a:pt x="1074" y="1"/>
                    <a:pt x="1074" y="1"/>
                    <a:pt x="1074" y="1"/>
                  </a:cubicBezTo>
                  <a:cubicBezTo>
                    <a:pt x="1072" y="0"/>
                    <a:pt x="1069" y="0"/>
                    <a:pt x="1067" y="0"/>
                  </a:cubicBezTo>
                  <a:cubicBezTo>
                    <a:pt x="1067" y="0"/>
                    <a:pt x="1067" y="0"/>
                    <a:pt x="1067" y="0"/>
                  </a:cubicBezTo>
                  <a:cubicBezTo>
                    <a:pt x="1065" y="0"/>
                    <a:pt x="1063" y="0"/>
                    <a:pt x="1061" y="0"/>
                  </a:cubicBezTo>
                  <a:cubicBezTo>
                    <a:pt x="1061" y="0"/>
                    <a:pt x="1061" y="0"/>
                    <a:pt x="1061" y="0"/>
                  </a:cubicBezTo>
                  <a:cubicBezTo>
                    <a:pt x="1059" y="0"/>
                    <a:pt x="1057" y="0"/>
                    <a:pt x="1055" y="0"/>
                  </a:cubicBezTo>
                  <a:cubicBezTo>
                    <a:pt x="1055" y="0"/>
                    <a:pt x="1055" y="0"/>
                    <a:pt x="1055" y="0"/>
                  </a:cubicBezTo>
                  <a:cubicBezTo>
                    <a:pt x="1053" y="0"/>
                    <a:pt x="1053" y="0"/>
                    <a:pt x="1053" y="0"/>
                  </a:cubicBezTo>
                  <a:cubicBezTo>
                    <a:pt x="1052" y="0"/>
                    <a:pt x="1051" y="0"/>
                    <a:pt x="1051" y="0"/>
                  </a:cubicBezTo>
                  <a:cubicBezTo>
                    <a:pt x="1050" y="0"/>
                    <a:pt x="1048" y="0"/>
                    <a:pt x="1047" y="0"/>
                  </a:cubicBezTo>
                  <a:cubicBezTo>
                    <a:pt x="1047" y="0"/>
                    <a:pt x="1047" y="0"/>
                    <a:pt x="1047" y="0"/>
                  </a:cubicBezTo>
                  <a:cubicBezTo>
                    <a:pt x="953" y="2"/>
                    <a:pt x="898" y="53"/>
                    <a:pt x="820" y="88"/>
                  </a:cubicBezTo>
                  <a:cubicBezTo>
                    <a:pt x="775" y="107"/>
                    <a:pt x="723" y="121"/>
                    <a:pt x="653" y="122"/>
                  </a:cubicBezTo>
                  <a:cubicBezTo>
                    <a:pt x="585" y="121"/>
                    <a:pt x="533" y="107"/>
                    <a:pt x="489" y="89"/>
                  </a:cubicBezTo>
                  <a:cubicBezTo>
                    <a:pt x="412" y="54"/>
                    <a:pt x="359" y="5"/>
                    <a:pt x="268" y="0"/>
                  </a:cubicBezTo>
                  <a:cubicBezTo>
                    <a:pt x="267" y="0"/>
                    <a:pt x="265" y="0"/>
                    <a:pt x="264" y="0"/>
                  </a:cubicBezTo>
                  <a:cubicBezTo>
                    <a:pt x="262" y="0"/>
                    <a:pt x="262" y="0"/>
                    <a:pt x="262" y="0"/>
                  </a:cubicBezTo>
                  <a:cubicBezTo>
                    <a:pt x="259" y="0"/>
                    <a:pt x="256" y="0"/>
                    <a:pt x="254" y="0"/>
                  </a:cubicBezTo>
                  <a:cubicBezTo>
                    <a:pt x="254" y="0"/>
                    <a:pt x="254" y="0"/>
                    <a:pt x="254" y="0"/>
                  </a:cubicBezTo>
                  <a:cubicBezTo>
                    <a:pt x="254" y="0"/>
                    <a:pt x="254" y="0"/>
                    <a:pt x="254" y="0"/>
                  </a:cubicBezTo>
                  <a:cubicBezTo>
                    <a:pt x="251" y="0"/>
                    <a:pt x="249" y="0"/>
                    <a:pt x="247" y="0"/>
                  </a:cubicBezTo>
                  <a:cubicBezTo>
                    <a:pt x="247" y="0"/>
                    <a:pt x="247" y="0"/>
                    <a:pt x="247" y="0"/>
                  </a:cubicBezTo>
                  <a:cubicBezTo>
                    <a:pt x="245" y="0"/>
                    <a:pt x="243" y="0"/>
                    <a:pt x="241" y="0"/>
                  </a:cubicBezTo>
                  <a:cubicBezTo>
                    <a:pt x="241" y="0"/>
                    <a:pt x="241" y="0"/>
                    <a:pt x="241" y="0"/>
                  </a:cubicBezTo>
                  <a:cubicBezTo>
                    <a:pt x="239" y="0"/>
                    <a:pt x="236" y="0"/>
                    <a:pt x="234" y="1"/>
                  </a:cubicBezTo>
                  <a:cubicBezTo>
                    <a:pt x="234" y="1"/>
                    <a:pt x="234" y="1"/>
                    <a:pt x="234" y="1"/>
                  </a:cubicBezTo>
                  <a:cubicBezTo>
                    <a:pt x="232" y="1"/>
                    <a:pt x="230" y="1"/>
                    <a:pt x="228" y="1"/>
                  </a:cubicBezTo>
                  <a:cubicBezTo>
                    <a:pt x="228" y="1"/>
                    <a:pt x="228" y="1"/>
                    <a:pt x="228" y="1"/>
                  </a:cubicBezTo>
                  <a:cubicBezTo>
                    <a:pt x="226" y="1"/>
                    <a:pt x="224" y="1"/>
                    <a:pt x="222" y="2"/>
                  </a:cubicBezTo>
                  <a:cubicBezTo>
                    <a:pt x="222" y="2"/>
                    <a:pt x="222" y="2"/>
                    <a:pt x="222" y="2"/>
                  </a:cubicBezTo>
                  <a:cubicBezTo>
                    <a:pt x="220" y="2"/>
                    <a:pt x="218" y="2"/>
                    <a:pt x="215" y="3"/>
                  </a:cubicBezTo>
                  <a:cubicBezTo>
                    <a:pt x="215" y="3"/>
                    <a:pt x="215" y="3"/>
                    <a:pt x="215" y="3"/>
                  </a:cubicBezTo>
                  <a:cubicBezTo>
                    <a:pt x="213" y="3"/>
                    <a:pt x="211" y="3"/>
                    <a:pt x="209" y="4"/>
                  </a:cubicBezTo>
                  <a:cubicBezTo>
                    <a:pt x="209" y="4"/>
                    <a:pt x="209" y="4"/>
                    <a:pt x="209" y="4"/>
                  </a:cubicBezTo>
                  <a:cubicBezTo>
                    <a:pt x="207" y="4"/>
                    <a:pt x="205" y="4"/>
                    <a:pt x="203" y="5"/>
                  </a:cubicBezTo>
                  <a:cubicBezTo>
                    <a:pt x="203" y="5"/>
                    <a:pt x="203" y="5"/>
                    <a:pt x="203" y="5"/>
                  </a:cubicBezTo>
                  <a:cubicBezTo>
                    <a:pt x="201" y="5"/>
                    <a:pt x="199" y="6"/>
                    <a:pt x="197" y="6"/>
                  </a:cubicBezTo>
                  <a:cubicBezTo>
                    <a:pt x="197" y="6"/>
                    <a:pt x="197" y="6"/>
                    <a:pt x="197" y="6"/>
                  </a:cubicBezTo>
                  <a:cubicBezTo>
                    <a:pt x="195" y="7"/>
                    <a:pt x="193" y="7"/>
                    <a:pt x="191" y="7"/>
                  </a:cubicBezTo>
                  <a:cubicBezTo>
                    <a:pt x="191" y="7"/>
                    <a:pt x="191" y="7"/>
                    <a:pt x="191" y="7"/>
                  </a:cubicBezTo>
                  <a:cubicBezTo>
                    <a:pt x="189" y="8"/>
                    <a:pt x="187" y="9"/>
                    <a:pt x="185" y="9"/>
                  </a:cubicBezTo>
                  <a:cubicBezTo>
                    <a:pt x="185" y="9"/>
                    <a:pt x="185" y="9"/>
                    <a:pt x="185" y="9"/>
                  </a:cubicBezTo>
                  <a:cubicBezTo>
                    <a:pt x="181" y="10"/>
                    <a:pt x="177" y="11"/>
                    <a:pt x="173" y="13"/>
                  </a:cubicBezTo>
                  <a:cubicBezTo>
                    <a:pt x="173" y="13"/>
                    <a:pt x="173" y="13"/>
                    <a:pt x="173" y="13"/>
                  </a:cubicBezTo>
                  <a:cubicBezTo>
                    <a:pt x="95" y="39"/>
                    <a:pt x="33" y="102"/>
                    <a:pt x="9" y="183"/>
                  </a:cubicBezTo>
                  <a:cubicBezTo>
                    <a:pt x="9" y="183"/>
                    <a:pt x="9" y="183"/>
                    <a:pt x="9" y="183"/>
                  </a:cubicBezTo>
                  <a:cubicBezTo>
                    <a:pt x="8" y="189"/>
                    <a:pt x="6" y="195"/>
                    <a:pt x="5" y="201"/>
                  </a:cubicBezTo>
                  <a:cubicBezTo>
                    <a:pt x="5" y="201"/>
                    <a:pt x="5" y="201"/>
                    <a:pt x="5" y="201"/>
                  </a:cubicBezTo>
                  <a:cubicBezTo>
                    <a:pt x="4" y="204"/>
                    <a:pt x="4" y="206"/>
                    <a:pt x="4" y="208"/>
                  </a:cubicBezTo>
                  <a:cubicBezTo>
                    <a:pt x="4" y="208"/>
                    <a:pt x="4" y="208"/>
                    <a:pt x="4" y="208"/>
                  </a:cubicBezTo>
                  <a:cubicBezTo>
                    <a:pt x="3" y="210"/>
                    <a:pt x="3" y="212"/>
                    <a:pt x="3" y="214"/>
                  </a:cubicBezTo>
                  <a:cubicBezTo>
                    <a:pt x="3" y="214"/>
                    <a:pt x="3" y="214"/>
                    <a:pt x="3" y="214"/>
                  </a:cubicBezTo>
                  <a:cubicBezTo>
                    <a:pt x="2" y="218"/>
                    <a:pt x="1" y="223"/>
                    <a:pt x="1" y="227"/>
                  </a:cubicBezTo>
                  <a:cubicBezTo>
                    <a:pt x="1" y="227"/>
                    <a:pt x="1" y="227"/>
                    <a:pt x="1" y="227"/>
                  </a:cubicBezTo>
                  <a:cubicBezTo>
                    <a:pt x="1" y="229"/>
                    <a:pt x="1" y="231"/>
                    <a:pt x="0" y="234"/>
                  </a:cubicBezTo>
                  <a:cubicBezTo>
                    <a:pt x="0" y="234"/>
                    <a:pt x="0" y="234"/>
                    <a:pt x="0" y="234"/>
                  </a:cubicBezTo>
                  <a:cubicBezTo>
                    <a:pt x="0" y="238"/>
                    <a:pt x="0" y="243"/>
                    <a:pt x="0" y="247"/>
                  </a:cubicBezTo>
                  <a:cubicBezTo>
                    <a:pt x="0" y="247"/>
                    <a:pt x="0" y="247"/>
                    <a:pt x="0" y="247"/>
                  </a:cubicBezTo>
                  <a:cubicBezTo>
                    <a:pt x="0" y="249"/>
                    <a:pt x="0" y="251"/>
                    <a:pt x="0" y="254"/>
                  </a:cubicBezTo>
                  <a:cubicBezTo>
                    <a:pt x="0" y="254"/>
                    <a:pt x="0" y="254"/>
                    <a:pt x="0" y="254"/>
                  </a:cubicBezTo>
                  <a:cubicBezTo>
                    <a:pt x="0" y="256"/>
                    <a:pt x="0" y="258"/>
                    <a:pt x="0" y="260"/>
                  </a:cubicBezTo>
                  <a:cubicBezTo>
                    <a:pt x="0" y="260"/>
                    <a:pt x="0" y="260"/>
                    <a:pt x="0" y="260"/>
                  </a:cubicBezTo>
                  <a:cubicBezTo>
                    <a:pt x="0" y="265"/>
                    <a:pt x="0" y="269"/>
                    <a:pt x="0" y="274"/>
                  </a:cubicBezTo>
                  <a:cubicBezTo>
                    <a:pt x="0" y="274"/>
                    <a:pt x="0" y="274"/>
                    <a:pt x="0" y="274"/>
                  </a:cubicBezTo>
                  <a:cubicBezTo>
                    <a:pt x="1" y="276"/>
                    <a:pt x="1" y="278"/>
                    <a:pt x="1" y="280"/>
                  </a:cubicBezTo>
                  <a:cubicBezTo>
                    <a:pt x="1" y="280"/>
                    <a:pt x="1" y="280"/>
                    <a:pt x="1" y="280"/>
                  </a:cubicBezTo>
                  <a:cubicBezTo>
                    <a:pt x="1" y="285"/>
                    <a:pt x="2" y="289"/>
                    <a:pt x="3" y="293"/>
                  </a:cubicBezTo>
                  <a:cubicBezTo>
                    <a:pt x="3" y="293"/>
                    <a:pt x="3" y="293"/>
                    <a:pt x="3" y="293"/>
                  </a:cubicBezTo>
                  <a:cubicBezTo>
                    <a:pt x="3" y="295"/>
                    <a:pt x="3" y="297"/>
                    <a:pt x="4" y="300"/>
                  </a:cubicBezTo>
                  <a:cubicBezTo>
                    <a:pt x="4" y="300"/>
                    <a:pt x="4" y="300"/>
                    <a:pt x="4" y="300"/>
                  </a:cubicBezTo>
                  <a:cubicBezTo>
                    <a:pt x="4" y="302"/>
                    <a:pt x="4" y="304"/>
                    <a:pt x="5" y="306"/>
                  </a:cubicBezTo>
                  <a:cubicBezTo>
                    <a:pt x="5" y="306"/>
                    <a:pt x="5" y="306"/>
                    <a:pt x="5" y="306"/>
                  </a:cubicBezTo>
                  <a:cubicBezTo>
                    <a:pt x="6" y="312"/>
                    <a:pt x="8" y="318"/>
                    <a:pt x="9" y="324"/>
                  </a:cubicBezTo>
                  <a:cubicBezTo>
                    <a:pt x="9" y="324"/>
                    <a:pt x="9" y="324"/>
                    <a:pt x="9" y="324"/>
                  </a:cubicBezTo>
                  <a:cubicBezTo>
                    <a:pt x="33" y="406"/>
                    <a:pt x="95" y="468"/>
                    <a:pt x="173" y="495"/>
                  </a:cubicBezTo>
                  <a:cubicBezTo>
                    <a:pt x="173" y="495"/>
                    <a:pt x="173" y="495"/>
                    <a:pt x="173" y="495"/>
                  </a:cubicBezTo>
                  <a:cubicBezTo>
                    <a:pt x="177" y="496"/>
                    <a:pt x="181" y="497"/>
                    <a:pt x="185" y="498"/>
                  </a:cubicBezTo>
                  <a:cubicBezTo>
                    <a:pt x="185" y="498"/>
                    <a:pt x="185" y="498"/>
                    <a:pt x="185" y="498"/>
                  </a:cubicBezTo>
                  <a:cubicBezTo>
                    <a:pt x="187" y="499"/>
                    <a:pt x="189" y="499"/>
                    <a:pt x="191" y="500"/>
                  </a:cubicBezTo>
                  <a:cubicBezTo>
                    <a:pt x="191" y="500"/>
                    <a:pt x="191" y="500"/>
                    <a:pt x="191" y="500"/>
                  </a:cubicBezTo>
                  <a:cubicBezTo>
                    <a:pt x="193" y="500"/>
                    <a:pt x="195" y="501"/>
                    <a:pt x="197" y="501"/>
                  </a:cubicBezTo>
                  <a:cubicBezTo>
                    <a:pt x="197" y="501"/>
                    <a:pt x="197" y="501"/>
                    <a:pt x="197" y="501"/>
                  </a:cubicBezTo>
                  <a:cubicBezTo>
                    <a:pt x="199" y="502"/>
                    <a:pt x="201" y="502"/>
                    <a:pt x="203" y="503"/>
                  </a:cubicBezTo>
                  <a:cubicBezTo>
                    <a:pt x="203" y="503"/>
                    <a:pt x="203" y="503"/>
                    <a:pt x="203" y="503"/>
                  </a:cubicBezTo>
                  <a:cubicBezTo>
                    <a:pt x="205" y="503"/>
                    <a:pt x="207" y="503"/>
                    <a:pt x="209" y="504"/>
                  </a:cubicBezTo>
                  <a:cubicBezTo>
                    <a:pt x="209" y="504"/>
                    <a:pt x="209" y="504"/>
                    <a:pt x="209" y="504"/>
                  </a:cubicBezTo>
                  <a:cubicBezTo>
                    <a:pt x="211" y="504"/>
                    <a:pt x="213" y="504"/>
                    <a:pt x="215" y="505"/>
                  </a:cubicBezTo>
                  <a:cubicBezTo>
                    <a:pt x="215" y="505"/>
                    <a:pt x="215" y="505"/>
                    <a:pt x="215" y="505"/>
                  </a:cubicBezTo>
                  <a:cubicBezTo>
                    <a:pt x="218" y="505"/>
                    <a:pt x="220" y="505"/>
                    <a:pt x="222" y="506"/>
                  </a:cubicBezTo>
                  <a:cubicBezTo>
                    <a:pt x="222" y="506"/>
                    <a:pt x="222" y="506"/>
                    <a:pt x="222" y="506"/>
                  </a:cubicBezTo>
                  <a:cubicBezTo>
                    <a:pt x="224" y="506"/>
                    <a:pt x="226" y="506"/>
                    <a:pt x="228" y="506"/>
                  </a:cubicBezTo>
                  <a:cubicBezTo>
                    <a:pt x="228" y="506"/>
                    <a:pt x="228" y="506"/>
                    <a:pt x="228" y="506"/>
                  </a:cubicBezTo>
                  <a:cubicBezTo>
                    <a:pt x="230" y="506"/>
                    <a:pt x="232" y="507"/>
                    <a:pt x="234" y="507"/>
                  </a:cubicBezTo>
                  <a:cubicBezTo>
                    <a:pt x="234" y="507"/>
                    <a:pt x="234" y="507"/>
                    <a:pt x="234" y="507"/>
                  </a:cubicBezTo>
                  <a:cubicBezTo>
                    <a:pt x="236" y="507"/>
                    <a:pt x="239" y="507"/>
                    <a:pt x="241" y="507"/>
                  </a:cubicBezTo>
                  <a:cubicBezTo>
                    <a:pt x="241" y="507"/>
                    <a:pt x="241" y="507"/>
                    <a:pt x="241" y="507"/>
                  </a:cubicBezTo>
                  <a:cubicBezTo>
                    <a:pt x="243" y="507"/>
                    <a:pt x="245" y="507"/>
                    <a:pt x="247" y="507"/>
                  </a:cubicBezTo>
                  <a:cubicBezTo>
                    <a:pt x="247" y="507"/>
                    <a:pt x="247" y="507"/>
                    <a:pt x="247" y="507"/>
                  </a:cubicBezTo>
                  <a:cubicBezTo>
                    <a:pt x="249" y="507"/>
                    <a:pt x="251" y="507"/>
                    <a:pt x="254" y="507"/>
                  </a:cubicBezTo>
                  <a:cubicBezTo>
                    <a:pt x="254" y="507"/>
                    <a:pt x="254" y="507"/>
                    <a:pt x="254" y="507"/>
                  </a:cubicBezTo>
                  <a:cubicBezTo>
                    <a:pt x="254" y="507"/>
                    <a:pt x="254" y="507"/>
                    <a:pt x="254" y="507"/>
                  </a:cubicBezTo>
                  <a:cubicBezTo>
                    <a:pt x="256" y="507"/>
                    <a:pt x="259" y="507"/>
                    <a:pt x="262" y="507"/>
                  </a:cubicBezTo>
                  <a:cubicBezTo>
                    <a:pt x="262" y="507"/>
                    <a:pt x="263" y="507"/>
                    <a:pt x="264" y="507"/>
                  </a:cubicBezTo>
                  <a:cubicBezTo>
                    <a:pt x="265" y="507"/>
                    <a:pt x="267" y="507"/>
                    <a:pt x="268" y="507"/>
                  </a:cubicBezTo>
                  <a:cubicBezTo>
                    <a:pt x="359" y="502"/>
                    <a:pt x="412" y="453"/>
                    <a:pt x="489" y="418"/>
                  </a:cubicBezTo>
                  <a:close/>
                </a:path>
              </a:pathLst>
            </a:custGeom>
            <a:solidFill>
              <a:srgbClr val="E0E2D7"/>
            </a:solidFill>
            <a:ln>
              <a:noFill/>
            </a:ln>
          </p:spPr>
          <p:txBody>
            <a:bodyPr/>
            <a:lstStyle/>
            <a:p>
              <a:endParaRPr lang="en-US" sz="1867">
                <a:solidFill>
                  <a:schemeClr val="tx1">
                    <a:lumMod val="75000"/>
                    <a:lumOff val="25000"/>
                  </a:schemeClr>
                </a:solidFill>
              </a:endParaRPr>
            </a:p>
          </p:txBody>
        </p:sp>
        <p:sp>
          <p:nvSpPr>
            <p:cNvPr id="5" name="Freeform 7">
              <a:extLst>
                <a:ext uri="{FF2B5EF4-FFF2-40B4-BE49-F238E27FC236}">
                  <a16:creationId xmlns:a16="http://schemas.microsoft.com/office/drawing/2014/main" id="{164A68EE-ED94-BFB8-10FE-3FCD75F7FF3D}"/>
                </a:ext>
              </a:extLst>
            </p:cNvPr>
            <p:cNvSpPr>
              <a:spLocks/>
            </p:cNvSpPr>
            <p:nvPr/>
          </p:nvSpPr>
          <p:spPr bwMode="auto">
            <a:xfrm>
              <a:off x="5869517" y="3935214"/>
              <a:ext cx="937683" cy="2425700"/>
            </a:xfrm>
            <a:custGeom>
              <a:avLst/>
              <a:gdLst>
                <a:gd name="T0" fmla="*/ 2147483646 w 507"/>
                <a:gd name="T1" fmla="*/ 2147483646 h 1309"/>
                <a:gd name="T2" fmla="*/ 0 w 507"/>
                <a:gd name="T3" fmla="*/ 2147483646 h 1309"/>
                <a:gd name="T4" fmla="*/ 0 w 507"/>
                <a:gd name="T5" fmla="*/ 2147483646 h 1309"/>
                <a:gd name="T6" fmla="*/ 0 w 507"/>
                <a:gd name="T7" fmla="*/ 2147483646 h 1309"/>
                <a:gd name="T8" fmla="*/ 0 w 507"/>
                <a:gd name="T9" fmla="*/ 2147483646 h 1309"/>
                <a:gd name="T10" fmla="*/ 2147483646 w 507"/>
                <a:gd name="T11" fmla="*/ 2147483646 h 1309"/>
                <a:gd name="T12" fmla="*/ 2147483646 w 507"/>
                <a:gd name="T13" fmla="*/ 2147483646 h 1309"/>
                <a:gd name="T14" fmla="*/ 2147483646 w 507"/>
                <a:gd name="T15" fmla="*/ 2147483646 h 1309"/>
                <a:gd name="T16" fmla="*/ 2147483646 w 507"/>
                <a:gd name="T17" fmla="*/ 2147483646 h 1309"/>
                <a:gd name="T18" fmla="*/ 2147483646 w 507"/>
                <a:gd name="T19" fmla="*/ 2147483646 h 1309"/>
                <a:gd name="T20" fmla="*/ 2147483646 w 507"/>
                <a:gd name="T21" fmla="*/ 2147483646 h 1309"/>
                <a:gd name="T22" fmla="*/ 2147483646 w 507"/>
                <a:gd name="T23" fmla="*/ 2147483646 h 1309"/>
                <a:gd name="T24" fmla="*/ 2147483646 w 507"/>
                <a:gd name="T25" fmla="*/ 2147483646 h 1309"/>
                <a:gd name="T26" fmla="*/ 2147483646 w 507"/>
                <a:gd name="T27" fmla="*/ 2147483646 h 1309"/>
                <a:gd name="T28" fmla="*/ 2147483646 w 507"/>
                <a:gd name="T29" fmla="*/ 0 h 1309"/>
                <a:gd name="T30" fmla="*/ 2147483646 w 507"/>
                <a:gd name="T31" fmla="*/ 0 h 1309"/>
                <a:gd name="T32" fmla="*/ 2147483646 w 507"/>
                <a:gd name="T33" fmla="*/ 0 h 1309"/>
                <a:gd name="T34" fmla="*/ 2147483646 w 507"/>
                <a:gd name="T35" fmla="*/ 2147483646 h 1309"/>
                <a:gd name="T36" fmla="*/ 2147483646 w 507"/>
                <a:gd name="T37" fmla="*/ 2147483646 h 1309"/>
                <a:gd name="T38" fmla="*/ 2147483646 w 507"/>
                <a:gd name="T39" fmla="*/ 2147483646 h 1309"/>
                <a:gd name="T40" fmla="*/ 2147483646 w 507"/>
                <a:gd name="T41" fmla="*/ 2147483646 h 1309"/>
                <a:gd name="T42" fmla="*/ 2147483646 w 507"/>
                <a:gd name="T43" fmla="*/ 2147483646 h 1309"/>
                <a:gd name="T44" fmla="*/ 2147483646 w 507"/>
                <a:gd name="T45" fmla="*/ 2147483646 h 1309"/>
                <a:gd name="T46" fmla="*/ 2147483646 w 507"/>
                <a:gd name="T47" fmla="*/ 2147483646 h 1309"/>
                <a:gd name="T48" fmla="*/ 2147483646 w 507"/>
                <a:gd name="T49" fmla="*/ 2147483646 h 1309"/>
                <a:gd name="T50" fmla="*/ 2147483646 w 507"/>
                <a:gd name="T51" fmla="*/ 2147483646 h 1309"/>
                <a:gd name="T52" fmla="*/ 2147483646 w 507"/>
                <a:gd name="T53" fmla="*/ 2147483646 h 1309"/>
                <a:gd name="T54" fmla="*/ 2147483646 w 507"/>
                <a:gd name="T55" fmla="*/ 2147483646 h 1309"/>
                <a:gd name="T56" fmla="*/ 2147483646 w 507"/>
                <a:gd name="T57" fmla="*/ 2147483646 h 1309"/>
                <a:gd name="T58" fmla="*/ 2147483646 w 507"/>
                <a:gd name="T59" fmla="*/ 2147483646 h 1309"/>
                <a:gd name="T60" fmla="*/ 2147483646 w 507"/>
                <a:gd name="T61" fmla="*/ 2147483646 h 1309"/>
                <a:gd name="T62" fmla="*/ 2147483646 w 507"/>
                <a:gd name="T63" fmla="*/ 2147483646 h 1309"/>
                <a:gd name="T64" fmla="*/ 2147483646 w 507"/>
                <a:gd name="T65" fmla="*/ 2147483646 h 1309"/>
                <a:gd name="T66" fmla="*/ 2147483646 w 507"/>
                <a:gd name="T67" fmla="*/ 2147483646 h 1309"/>
                <a:gd name="T68" fmla="*/ 2147483646 w 507"/>
                <a:gd name="T69" fmla="*/ 2147483646 h 1309"/>
                <a:gd name="T70" fmla="*/ 2147483646 w 507"/>
                <a:gd name="T71" fmla="*/ 2147483646 h 1309"/>
                <a:gd name="T72" fmla="*/ 2147483646 w 507"/>
                <a:gd name="T73" fmla="*/ 2147483646 h 1309"/>
                <a:gd name="T74" fmla="*/ 2147483646 w 507"/>
                <a:gd name="T75" fmla="*/ 2147483646 h 1309"/>
                <a:gd name="T76" fmla="*/ 2147483646 w 507"/>
                <a:gd name="T77" fmla="*/ 2147483646 h 1309"/>
                <a:gd name="T78" fmla="*/ 2147483646 w 507"/>
                <a:gd name="T79" fmla="*/ 2147483646 h 1309"/>
                <a:gd name="T80" fmla="*/ 2147483646 w 507"/>
                <a:gd name="T81" fmla="*/ 2147483646 h 1309"/>
                <a:gd name="T82" fmla="*/ 2147483646 w 507"/>
                <a:gd name="T83" fmla="*/ 2147483646 h 1309"/>
                <a:gd name="T84" fmla="*/ 2147483646 w 507"/>
                <a:gd name="T85" fmla="*/ 2147483646 h 1309"/>
                <a:gd name="T86" fmla="*/ 2147483646 w 507"/>
                <a:gd name="T87" fmla="*/ 2147483646 h 1309"/>
                <a:gd name="T88" fmla="*/ 2147483646 w 507"/>
                <a:gd name="T89" fmla="*/ 2147483646 h 1309"/>
                <a:gd name="T90" fmla="*/ 2147483646 w 507"/>
                <a:gd name="T91" fmla="*/ 2147483646 h 1309"/>
                <a:gd name="T92" fmla="*/ 2147483646 w 507"/>
                <a:gd name="T93" fmla="*/ 2147483646 h 1309"/>
                <a:gd name="T94" fmla="*/ 2147483646 w 507"/>
                <a:gd name="T95" fmla="*/ 2147483646 h 1309"/>
                <a:gd name="T96" fmla="*/ 2147483646 w 507"/>
                <a:gd name="T97" fmla="*/ 2147483646 h 1309"/>
                <a:gd name="T98" fmla="*/ 2147483646 w 507"/>
                <a:gd name="T99" fmla="*/ 2147483646 h 1309"/>
                <a:gd name="T100" fmla="*/ 2147483646 w 507"/>
                <a:gd name="T101" fmla="*/ 2147483646 h 1309"/>
                <a:gd name="T102" fmla="*/ 2147483646 w 507"/>
                <a:gd name="T103" fmla="*/ 2147483646 h 1309"/>
                <a:gd name="T104" fmla="*/ 2147483646 w 507"/>
                <a:gd name="T105" fmla="*/ 2147483646 h 1309"/>
                <a:gd name="T106" fmla="*/ 2147483646 w 507"/>
                <a:gd name="T107" fmla="*/ 2147483646 h 1309"/>
                <a:gd name="T108" fmla="*/ 2147483646 w 507"/>
                <a:gd name="T109" fmla="*/ 2147483646 h 1309"/>
                <a:gd name="T110" fmla="*/ 2147483646 w 507"/>
                <a:gd name="T111" fmla="*/ 2147483646 h 1309"/>
                <a:gd name="T112" fmla="*/ 2147483646 w 507"/>
                <a:gd name="T113" fmla="*/ 2147483646 h 1309"/>
                <a:gd name="T114" fmla="*/ 2147483646 w 507"/>
                <a:gd name="T115" fmla="*/ 2147483646 h 1309"/>
                <a:gd name="T116" fmla="*/ 0 w 507"/>
                <a:gd name="T117" fmla="*/ 2147483646 h 1309"/>
                <a:gd name="T118" fmla="*/ 0 w 507"/>
                <a:gd name="T119" fmla="*/ 2147483646 h 1309"/>
                <a:gd name="T120" fmla="*/ 0 w 507"/>
                <a:gd name="T121" fmla="*/ 2147483646 h 1309"/>
                <a:gd name="T122" fmla="*/ 0 w 507"/>
                <a:gd name="T123" fmla="*/ 2147483646 h 130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07" h="1309">
                  <a:moveTo>
                    <a:pt x="89" y="819"/>
                  </a:moveTo>
                  <a:cubicBezTo>
                    <a:pt x="107" y="775"/>
                    <a:pt x="120" y="724"/>
                    <a:pt x="121" y="656"/>
                  </a:cubicBezTo>
                  <a:cubicBezTo>
                    <a:pt x="121" y="586"/>
                    <a:pt x="107" y="533"/>
                    <a:pt x="88" y="488"/>
                  </a:cubicBezTo>
                  <a:cubicBezTo>
                    <a:pt x="53" y="412"/>
                    <a:pt x="5" y="358"/>
                    <a:pt x="0" y="269"/>
                  </a:cubicBezTo>
                  <a:cubicBezTo>
                    <a:pt x="0" y="267"/>
                    <a:pt x="0" y="266"/>
                    <a:pt x="0" y="264"/>
                  </a:cubicBezTo>
                  <a:cubicBezTo>
                    <a:pt x="0" y="262"/>
                    <a:pt x="0" y="262"/>
                    <a:pt x="0" y="262"/>
                  </a:cubicBezTo>
                  <a:cubicBezTo>
                    <a:pt x="0" y="259"/>
                    <a:pt x="0" y="257"/>
                    <a:pt x="0" y="254"/>
                  </a:cubicBezTo>
                  <a:cubicBezTo>
                    <a:pt x="0" y="254"/>
                    <a:pt x="0" y="254"/>
                    <a:pt x="0" y="254"/>
                  </a:cubicBezTo>
                  <a:cubicBezTo>
                    <a:pt x="0" y="254"/>
                    <a:pt x="0" y="254"/>
                    <a:pt x="0" y="254"/>
                  </a:cubicBezTo>
                  <a:cubicBezTo>
                    <a:pt x="0" y="251"/>
                    <a:pt x="0" y="249"/>
                    <a:pt x="0" y="247"/>
                  </a:cubicBezTo>
                  <a:cubicBezTo>
                    <a:pt x="0" y="247"/>
                    <a:pt x="0" y="247"/>
                    <a:pt x="0" y="247"/>
                  </a:cubicBezTo>
                  <a:cubicBezTo>
                    <a:pt x="0" y="245"/>
                    <a:pt x="0" y="243"/>
                    <a:pt x="0" y="241"/>
                  </a:cubicBezTo>
                  <a:cubicBezTo>
                    <a:pt x="0" y="241"/>
                    <a:pt x="0" y="241"/>
                    <a:pt x="0" y="241"/>
                  </a:cubicBezTo>
                  <a:cubicBezTo>
                    <a:pt x="0" y="239"/>
                    <a:pt x="0" y="237"/>
                    <a:pt x="0" y="234"/>
                  </a:cubicBezTo>
                  <a:cubicBezTo>
                    <a:pt x="0" y="234"/>
                    <a:pt x="0" y="234"/>
                    <a:pt x="0" y="234"/>
                  </a:cubicBezTo>
                  <a:cubicBezTo>
                    <a:pt x="0" y="232"/>
                    <a:pt x="1" y="230"/>
                    <a:pt x="1" y="228"/>
                  </a:cubicBezTo>
                  <a:cubicBezTo>
                    <a:pt x="1" y="228"/>
                    <a:pt x="1" y="228"/>
                    <a:pt x="1" y="228"/>
                  </a:cubicBezTo>
                  <a:cubicBezTo>
                    <a:pt x="1" y="226"/>
                    <a:pt x="1" y="224"/>
                    <a:pt x="1" y="222"/>
                  </a:cubicBezTo>
                  <a:cubicBezTo>
                    <a:pt x="1" y="222"/>
                    <a:pt x="1" y="222"/>
                    <a:pt x="1" y="222"/>
                  </a:cubicBezTo>
                  <a:cubicBezTo>
                    <a:pt x="2" y="220"/>
                    <a:pt x="2" y="218"/>
                    <a:pt x="2" y="216"/>
                  </a:cubicBezTo>
                  <a:cubicBezTo>
                    <a:pt x="2" y="216"/>
                    <a:pt x="2" y="216"/>
                    <a:pt x="2" y="216"/>
                  </a:cubicBezTo>
                  <a:cubicBezTo>
                    <a:pt x="3" y="214"/>
                    <a:pt x="3" y="212"/>
                    <a:pt x="3" y="209"/>
                  </a:cubicBezTo>
                  <a:cubicBezTo>
                    <a:pt x="3" y="209"/>
                    <a:pt x="3" y="209"/>
                    <a:pt x="3" y="209"/>
                  </a:cubicBezTo>
                  <a:cubicBezTo>
                    <a:pt x="4" y="207"/>
                    <a:pt x="4" y="205"/>
                    <a:pt x="5" y="203"/>
                  </a:cubicBezTo>
                  <a:cubicBezTo>
                    <a:pt x="5" y="203"/>
                    <a:pt x="5" y="203"/>
                    <a:pt x="5" y="203"/>
                  </a:cubicBezTo>
                  <a:cubicBezTo>
                    <a:pt x="5" y="201"/>
                    <a:pt x="5" y="199"/>
                    <a:pt x="6" y="197"/>
                  </a:cubicBezTo>
                  <a:cubicBezTo>
                    <a:pt x="6" y="197"/>
                    <a:pt x="6" y="197"/>
                    <a:pt x="6" y="197"/>
                  </a:cubicBezTo>
                  <a:cubicBezTo>
                    <a:pt x="6" y="195"/>
                    <a:pt x="7" y="193"/>
                    <a:pt x="7" y="191"/>
                  </a:cubicBezTo>
                  <a:cubicBezTo>
                    <a:pt x="7" y="191"/>
                    <a:pt x="7" y="191"/>
                    <a:pt x="7" y="191"/>
                  </a:cubicBezTo>
                  <a:cubicBezTo>
                    <a:pt x="8" y="189"/>
                    <a:pt x="8" y="187"/>
                    <a:pt x="9" y="185"/>
                  </a:cubicBezTo>
                  <a:cubicBezTo>
                    <a:pt x="9" y="185"/>
                    <a:pt x="9" y="185"/>
                    <a:pt x="9" y="185"/>
                  </a:cubicBezTo>
                  <a:cubicBezTo>
                    <a:pt x="10" y="181"/>
                    <a:pt x="11" y="177"/>
                    <a:pt x="12" y="173"/>
                  </a:cubicBezTo>
                  <a:cubicBezTo>
                    <a:pt x="13" y="173"/>
                    <a:pt x="13" y="173"/>
                    <a:pt x="13" y="173"/>
                  </a:cubicBezTo>
                  <a:cubicBezTo>
                    <a:pt x="38" y="95"/>
                    <a:pt x="101" y="33"/>
                    <a:pt x="183" y="10"/>
                  </a:cubicBezTo>
                  <a:cubicBezTo>
                    <a:pt x="183" y="10"/>
                    <a:pt x="183" y="10"/>
                    <a:pt x="183" y="10"/>
                  </a:cubicBezTo>
                  <a:cubicBezTo>
                    <a:pt x="189" y="8"/>
                    <a:pt x="195" y="6"/>
                    <a:pt x="201" y="5"/>
                  </a:cubicBezTo>
                  <a:cubicBezTo>
                    <a:pt x="201" y="5"/>
                    <a:pt x="201" y="5"/>
                    <a:pt x="201" y="5"/>
                  </a:cubicBezTo>
                  <a:cubicBezTo>
                    <a:pt x="203" y="5"/>
                    <a:pt x="205" y="4"/>
                    <a:pt x="208" y="4"/>
                  </a:cubicBezTo>
                  <a:cubicBezTo>
                    <a:pt x="208" y="4"/>
                    <a:pt x="208" y="4"/>
                    <a:pt x="208" y="4"/>
                  </a:cubicBezTo>
                  <a:cubicBezTo>
                    <a:pt x="210" y="3"/>
                    <a:pt x="212" y="3"/>
                    <a:pt x="214" y="3"/>
                  </a:cubicBezTo>
                  <a:cubicBezTo>
                    <a:pt x="214" y="3"/>
                    <a:pt x="214" y="3"/>
                    <a:pt x="214" y="3"/>
                  </a:cubicBezTo>
                  <a:cubicBezTo>
                    <a:pt x="218" y="2"/>
                    <a:pt x="223" y="2"/>
                    <a:pt x="227" y="1"/>
                  </a:cubicBezTo>
                  <a:cubicBezTo>
                    <a:pt x="227" y="1"/>
                    <a:pt x="227" y="1"/>
                    <a:pt x="227" y="1"/>
                  </a:cubicBezTo>
                  <a:cubicBezTo>
                    <a:pt x="229" y="1"/>
                    <a:pt x="231" y="1"/>
                    <a:pt x="233" y="0"/>
                  </a:cubicBezTo>
                  <a:cubicBezTo>
                    <a:pt x="233" y="0"/>
                    <a:pt x="233" y="0"/>
                    <a:pt x="233" y="0"/>
                  </a:cubicBezTo>
                  <a:cubicBezTo>
                    <a:pt x="238" y="0"/>
                    <a:pt x="242" y="0"/>
                    <a:pt x="247" y="0"/>
                  </a:cubicBezTo>
                  <a:cubicBezTo>
                    <a:pt x="247" y="0"/>
                    <a:pt x="247" y="0"/>
                    <a:pt x="247" y="0"/>
                  </a:cubicBezTo>
                  <a:cubicBezTo>
                    <a:pt x="249" y="0"/>
                    <a:pt x="251" y="0"/>
                    <a:pt x="253" y="0"/>
                  </a:cubicBezTo>
                  <a:cubicBezTo>
                    <a:pt x="253" y="0"/>
                    <a:pt x="253" y="0"/>
                    <a:pt x="253" y="0"/>
                  </a:cubicBezTo>
                  <a:cubicBezTo>
                    <a:pt x="256" y="0"/>
                    <a:pt x="258" y="0"/>
                    <a:pt x="260" y="0"/>
                  </a:cubicBezTo>
                  <a:cubicBezTo>
                    <a:pt x="260" y="0"/>
                    <a:pt x="260" y="0"/>
                    <a:pt x="260" y="0"/>
                  </a:cubicBezTo>
                  <a:cubicBezTo>
                    <a:pt x="265" y="0"/>
                    <a:pt x="269" y="0"/>
                    <a:pt x="273" y="0"/>
                  </a:cubicBezTo>
                  <a:cubicBezTo>
                    <a:pt x="273" y="0"/>
                    <a:pt x="273" y="0"/>
                    <a:pt x="273" y="0"/>
                  </a:cubicBezTo>
                  <a:cubicBezTo>
                    <a:pt x="276" y="1"/>
                    <a:pt x="278" y="1"/>
                    <a:pt x="280" y="1"/>
                  </a:cubicBezTo>
                  <a:cubicBezTo>
                    <a:pt x="280" y="1"/>
                    <a:pt x="280" y="1"/>
                    <a:pt x="280" y="1"/>
                  </a:cubicBezTo>
                  <a:cubicBezTo>
                    <a:pt x="284" y="2"/>
                    <a:pt x="289" y="2"/>
                    <a:pt x="293" y="3"/>
                  </a:cubicBezTo>
                  <a:cubicBezTo>
                    <a:pt x="293" y="3"/>
                    <a:pt x="293" y="3"/>
                    <a:pt x="293" y="3"/>
                  </a:cubicBezTo>
                  <a:cubicBezTo>
                    <a:pt x="295" y="3"/>
                    <a:pt x="297" y="3"/>
                    <a:pt x="299" y="4"/>
                  </a:cubicBezTo>
                  <a:cubicBezTo>
                    <a:pt x="299" y="4"/>
                    <a:pt x="299" y="4"/>
                    <a:pt x="299" y="4"/>
                  </a:cubicBezTo>
                  <a:cubicBezTo>
                    <a:pt x="301" y="4"/>
                    <a:pt x="303" y="5"/>
                    <a:pt x="305" y="5"/>
                  </a:cubicBezTo>
                  <a:cubicBezTo>
                    <a:pt x="305" y="5"/>
                    <a:pt x="305" y="5"/>
                    <a:pt x="305" y="5"/>
                  </a:cubicBezTo>
                  <a:cubicBezTo>
                    <a:pt x="312" y="6"/>
                    <a:pt x="318" y="8"/>
                    <a:pt x="324" y="10"/>
                  </a:cubicBezTo>
                  <a:cubicBezTo>
                    <a:pt x="324" y="10"/>
                    <a:pt x="324" y="10"/>
                    <a:pt x="324" y="10"/>
                  </a:cubicBezTo>
                  <a:cubicBezTo>
                    <a:pt x="405" y="33"/>
                    <a:pt x="468" y="95"/>
                    <a:pt x="494" y="173"/>
                  </a:cubicBezTo>
                  <a:cubicBezTo>
                    <a:pt x="494" y="173"/>
                    <a:pt x="494" y="173"/>
                    <a:pt x="494" y="173"/>
                  </a:cubicBezTo>
                  <a:cubicBezTo>
                    <a:pt x="496" y="177"/>
                    <a:pt x="497" y="181"/>
                    <a:pt x="498" y="185"/>
                  </a:cubicBezTo>
                  <a:cubicBezTo>
                    <a:pt x="498" y="185"/>
                    <a:pt x="498" y="185"/>
                    <a:pt x="498" y="185"/>
                  </a:cubicBezTo>
                  <a:cubicBezTo>
                    <a:pt x="498" y="187"/>
                    <a:pt x="499" y="189"/>
                    <a:pt x="499" y="191"/>
                  </a:cubicBezTo>
                  <a:cubicBezTo>
                    <a:pt x="499" y="191"/>
                    <a:pt x="499" y="191"/>
                    <a:pt x="499" y="191"/>
                  </a:cubicBezTo>
                  <a:cubicBezTo>
                    <a:pt x="500" y="193"/>
                    <a:pt x="501" y="195"/>
                    <a:pt x="501" y="197"/>
                  </a:cubicBezTo>
                  <a:cubicBezTo>
                    <a:pt x="501" y="197"/>
                    <a:pt x="501" y="197"/>
                    <a:pt x="501" y="197"/>
                  </a:cubicBezTo>
                  <a:cubicBezTo>
                    <a:pt x="501" y="199"/>
                    <a:pt x="502" y="201"/>
                    <a:pt x="502" y="203"/>
                  </a:cubicBezTo>
                  <a:cubicBezTo>
                    <a:pt x="502" y="203"/>
                    <a:pt x="502" y="203"/>
                    <a:pt x="502" y="203"/>
                  </a:cubicBezTo>
                  <a:cubicBezTo>
                    <a:pt x="503" y="205"/>
                    <a:pt x="503" y="207"/>
                    <a:pt x="503" y="209"/>
                  </a:cubicBezTo>
                  <a:cubicBezTo>
                    <a:pt x="503" y="209"/>
                    <a:pt x="503" y="209"/>
                    <a:pt x="503" y="209"/>
                  </a:cubicBezTo>
                  <a:cubicBezTo>
                    <a:pt x="504" y="212"/>
                    <a:pt x="504" y="214"/>
                    <a:pt x="504" y="216"/>
                  </a:cubicBezTo>
                  <a:cubicBezTo>
                    <a:pt x="504" y="216"/>
                    <a:pt x="504" y="216"/>
                    <a:pt x="504" y="216"/>
                  </a:cubicBezTo>
                  <a:cubicBezTo>
                    <a:pt x="505" y="218"/>
                    <a:pt x="505" y="220"/>
                    <a:pt x="505" y="222"/>
                  </a:cubicBezTo>
                  <a:cubicBezTo>
                    <a:pt x="505" y="222"/>
                    <a:pt x="505" y="222"/>
                    <a:pt x="505" y="222"/>
                  </a:cubicBezTo>
                  <a:cubicBezTo>
                    <a:pt x="506" y="224"/>
                    <a:pt x="506" y="226"/>
                    <a:pt x="506" y="228"/>
                  </a:cubicBezTo>
                  <a:cubicBezTo>
                    <a:pt x="506" y="228"/>
                    <a:pt x="506" y="228"/>
                    <a:pt x="506" y="228"/>
                  </a:cubicBezTo>
                  <a:cubicBezTo>
                    <a:pt x="506" y="230"/>
                    <a:pt x="506" y="232"/>
                    <a:pt x="507" y="234"/>
                  </a:cubicBezTo>
                  <a:cubicBezTo>
                    <a:pt x="507" y="234"/>
                    <a:pt x="507" y="234"/>
                    <a:pt x="507" y="234"/>
                  </a:cubicBezTo>
                  <a:cubicBezTo>
                    <a:pt x="507" y="237"/>
                    <a:pt x="507" y="239"/>
                    <a:pt x="507" y="241"/>
                  </a:cubicBezTo>
                  <a:cubicBezTo>
                    <a:pt x="507" y="241"/>
                    <a:pt x="507" y="241"/>
                    <a:pt x="507" y="241"/>
                  </a:cubicBezTo>
                  <a:cubicBezTo>
                    <a:pt x="507" y="243"/>
                    <a:pt x="507" y="245"/>
                    <a:pt x="507" y="247"/>
                  </a:cubicBezTo>
                  <a:cubicBezTo>
                    <a:pt x="507" y="247"/>
                    <a:pt x="507" y="247"/>
                    <a:pt x="507" y="247"/>
                  </a:cubicBezTo>
                  <a:cubicBezTo>
                    <a:pt x="507" y="249"/>
                    <a:pt x="507" y="251"/>
                    <a:pt x="507" y="254"/>
                  </a:cubicBezTo>
                  <a:cubicBezTo>
                    <a:pt x="507" y="254"/>
                    <a:pt x="507" y="254"/>
                    <a:pt x="507" y="254"/>
                  </a:cubicBezTo>
                  <a:cubicBezTo>
                    <a:pt x="507" y="255"/>
                    <a:pt x="507" y="255"/>
                    <a:pt x="507" y="255"/>
                  </a:cubicBezTo>
                  <a:cubicBezTo>
                    <a:pt x="507" y="256"/>
                    <a:pt x="507" y="257"/>
                    <a:pt x="507" y="258"/>
                  </a:cubicBezTo>
                  <a:cubicBezTo>
                    <a:pt x="507" y="259"/>
                    <a:pt x="507" y="260"/>
                    <a:pt x="507" y="261"/>
                  </a:cubicBezTo>
                  <a:cubicBezTo>
                    <a:pt x="507" y="261"/>
                    <a:pt x="507" y="261"/>
                    <a:pt x="507" y="261"/>
                  </a:cubicBezTo>
                  <a:cubicBezTo>
                    <a:pt x="505" y="355"/>
                    <a:pt x="454" y="410"/>
                    <a:pt x="419" y="488"/>
                  </a:cubicBezTo>
                  <a:cubicBezTo>
                    <a:pt x="400" y="533"/>
                    <a:pt x="386" y="586"/>
                    <a:pt x="385" y="656"/>
                  </a:cubicBezTo>
                  <a:cubicBezTo>
                    <a:pt x="386" y="723"/>
                    <a:pt x="400" y="775"/>
                    <a:pt x="418" y="819"/>
                  </a:cubicBezTo>
                  <a:cubicBezTo>
                    <a:pt x="453" y="896"/>
                    <a:pt x="502" y="950"/>
                    <a:pt x="507" y="1040"/>
                  </a:cubicBezTo>
                  <a:cubicBezTo>
                    <a:pt x="507" y="1041"/>
                    <a:pt x="507" y="1043"/>
                    <a:pt x="507" y="1044"/>
                  </a:cubicBezTo>
                  <a:cubicBezTo>
                    <a:pt x="507" y="1047"/>
                    <a:pt x="507" y="1047"/>
                    <a:pt x="507" y="1047"/>
                  </a:cubicBezTo>
                  <a:cubicBezTo>
                    <a:pt x="507" y="1049"/>
                    <a:pt x="507" y="1052"/>
                    <a:pt x="507" y="1055"/>
                  </a:cubicBezTo>
                  <a:cubicBezTo>
                    <a:pt x="507" y="1055"/>
                    <a:pt x="507" y="1055"/>
                    <a:pt x="507" y="1055"/>
                  </a:cubicBezTo>
                  <a:cubicBezTo>
                    <a:pt x="507" y="1055"/>
                    <a:pt x="507" y="1055"/>
                    <a:pt x="507" y="1055"/>
                  </a:cubicBezTo>
                  <a:cubicBezTo>
                    <a:pt x="507" y="1057"/>
                    <a:pt x="507" y="1059"/>
                    <a:pt x="507" y="1061"/>
                  </a:cubicBezTo>
                  <a:cubicBezTo>
                    <a:pt x="507" y="1061"/>
                    <a:pt x="507" y="1061"/>
                    <a:pt x="507" y="1061"/>
                  </a:cubicBezTo>
                  <a:cubicBezTo>
                    <a:pt x="507" y="1063"/>
                    <a:pt x="507" y="1065"/>
                    <a:pt x="507" y="1067"/>
                  </a:cubicBezTo>
                  <a:cubicBezTo>
                    <a:pt x="507" y="1067"/>
                    <a:pt x="507" y="1067"/>
                    <a:pt x="507" y="1067"/>
                  </a:cubicBezTo>
                  <a:cubicBezTo>
                    <a:pt x="507" y="1070"/>
                    <a:pt x="507" y="1072"/>
                    <a:pt x="507" y="1074"/>
                  </a:cubicBezTo>
                  <a:cubicBezTo>
                    <a:pt x="507" y="1074"/>
                    <a:pt x="507" y="1074"/>
                    <a:pt x="507" y="1074"/>
                  </a:cubicBezTo>
                  <a:cubicBezTo>
                    <a:pt x="506" y="1076"/>
                    <a:pt x="506" y="1078"/>
                    <a:pt x="506" y="1080"/>
                  </a:cubicBezTo>
                  <a:cubicBezTo>
                    <a:pt x="506" y="1080"/>
                    <a:pt x="506" y="1080"/>
                    <a:pt x="506" y="1080"/>
                  </a:cubicBezTo>
                  <a:cubicBezTo>
                    <a:pt x="506" y="1082"/>
                    <a:pt x="506" y="1084"/>
                    <a:pt x="505" y="1086"/>
                  </a:cubicBezTo>
                  <a:cubicBezTo>
                    <a:pt x="505" y="1086"/>
                    <a:pt x="505" y="1086"/>
                    <a:pt x="505" y="1086"/>
                  </a:cubicBezTo>
                  <a:cubicBezTo>
                    <a:pt x="505" y="1089"/>
                    <a:pt x="505" y="1091"/>
                    <a:pt x="504" y="1093"/>
                  </a:cubicBezTo>
                  <a:cubicBezTo>
                    <a:pt x="504" y="1093"/>
                    <a:pt x="504" y="1093"/>
                    <a:pt x="504" y="1093"/>
                  </a:cubicBezTo>
                  <a:cubicBezTo>
                    <a:pt x="504" y="1095"/>
                    <a:pt x="504" y="1097"/>
                    <a:pt x="503" y="1099"/>
                  </a:cubicBezTo>
                  <a:cubicBezTo>
                    <a:pt x="503" y="1099"/>
                    <a:pt x="503" y="1099"/>
                    <a:pt x="503" y="1099"/>
                  </a:cubicBezTo>
                  <a:cubicBezTo>
                    <a:pt x="503" y="1101"/>
                    <a:pt x="503" y="1103"/>
                    <a:pt x="502" y="1105"/>
                  </a:cubicBezTo>
                  <a:cubicBezTo>
                    <a:pt x="502" y="1105"/>
                    <a:pt x="502" y="1105"/>
                    <a:pt x="502" y="1105"/>
                  </a:cubicBezTo>
                  <a:cubicBezTo>
                    <a:pt x="502" y="1107"/>
                    <a:pt x="501" y="1109"/>
                    <a:pt x="501" y="1111"/>
                  </a:cubicBezTo>
                  <a:cubicBezTo>
                    <a:pt x="501" y="1111"/>
                    <a:pt x="501" y="1111"/>
                    <a:pt x="501" y="1111"/>
                  </a:cubicBezTo>
                  <a:cubicBezTo>
                    <a:pt x="501" y="1113"/>
                    <a:pt x="500" y="1115"/>
                    <a:pt x="499" y="1117"/>
                  </a:cubicBezTo>
                  <a:cubicBezTo>
                    <a:pt x="499" y="1117"/>
                    <a:pt x="499" y="1117"/>
                    <a:pt x="499" y="1117"/>
                  </a:cubicBezTo>
                  <a:cubicBezTo>
                    <a:pt x="499" y="1119"/>
                    <a:pt x="498" y="1121"/>
                    <a:pt x="498" y="1123"/>
                  </a:cubicBezTo>
                  <a:cubicBezTo>
                    <a:pt x="498" y="1123"/>
                    <a:pt x="498" y="1123"/>
                    <a:pt x="498" y="1123"/>
                  </a:cubicBezTo>
                  <a:cubicBezTo>
                    <a:pt x="497" y="1127"/>
                    <a:pt x="496" y="1131"/>
                    <a:pt x="494" y="1135"/>
                  </a:cubicBezTo>
                  <a:cubicBezTo>
                    <a:pt x="494" y="1135"/>
                    <a:pt x="494" y="1135"/>
                    <a:pt x="494" y="1135"/>
                  </a:cubicBezTo>
                  <a:cubicBezTo>
                    <a:pt x="468" y="1213"/>
                    <a:pt x="405" y="1276"/>
                    <a:pt x="324" y="1299"/>
                  </a:cubicBezTo>
                  <a:cubicBezTo>
                    <a:pt x="324" y="1299"/>
                    <a:pt x="324" y="1299"/>
                    <a:pt x="324" y="1299"/>
                  </a:cubicBezTo>
                  <a:cubicBezTo>
                    <a:pt x="318" y="1301"/>
                    <a:pt x="312" y="1302"/>
                    <a:pt x="305" y="1303"/>
                  </a:cubicBezTo>
                  <a:cubicBezTo>
                    <a:pt x="305" y="1303"/>
                    <a:pt x="305" y="1303"/>
                    <a:pt x="305" y="1303"/>
                  </a:cubicBezTo>
                  <a:cubicBezTo>
                    <a:pt x="303" y="1304"/>
                    <a:pt x="301" y="1304"/>
                    <a:pt x="299" y="1305"/>
                  </a:cubicBezTo>
                  <a:cubicBezTo>
                    <a:pt x="299" y="1305"/>
                    <a:pt x="299" y="1305"/>
                    <a:pt x="299" y="1305"/>
                  </a:cubicBezTo>
                  <a:cubicBezTo>
                    <a:pt x="297" y="1305"/>
                    <a:pt x="295" y="1305"/>
                    <a:pt x="293" y="1306"/>
                  </a:cubicBezTo>
                  <a:cubicBezTo>
                    <a:pt x="293" y="1306"/>
                    <a:pt x="293" y="1306"/>
                    <a:pt x="293" y="1306"/>
                  </a:cubicBezTo>
                  <a:cubicBezTo>
                    <a:pt x="289" y="1306"/>
                    <a:pt x="284" y="1307"/>
                    <a:pt x="280" y="1307"/>
                  </a:cubicBezTo>
                  <a:cubicBezTo>
                    <a:pt x="280" y="1307"/>
                    <a:pt x="280" y="1307"/>
                    <a:pt x="280" y="1307"/>
                  </a:cubicBezTo>
                  <a:cubicBezTo>
                    <a:pt x="278" y="1308"/>
                    <a:pt x="276" y="1308"/>
                    <a:pt x="273" y="1308"/>
                  </a:cubicBezTo>
                  <a:cubicBezTo>
                    <a:pt x="273" y="1308"/>
                    <a:pt x="273" y="1308"/>
                    <a:pt x="273" y="1308"/>
                  </a:cubicBezTo>
                  <a:cubicBezTo>
                    <a:pt x="269" y="1308"/>
                    <a:pt x="265" y="1308"/>
                    <a:pt x="260" y="1309"/>
                  </a:cubicBezTo>
                  <a:cubicBezTo>
                    <a:pt x="260" y="1309"/>
                    <a:pt x="260" y="1309"/>
                    <a:pt x="260" y="1309"/>
                  </a:cubicBezTo>
                  <a:cubicBezTo>
                    <a:pt x="258" y="1309"/>
                    <a:pt x="256" y="1309"/>
                    <a:pt x="253" y="1309"/>
                  </a:cubicBezTo>
                  <a:cubicBezTo>
                    <a:pt x="253" y="1309"/>
                    <a:pt x="253" y="1309"/>
                    <a:pt x="253" y="1309"/>
                  </a:cubicBezTo>
                  <a:cubicBezTo>
                    <a:pt x="251" y="1309"/>
                    <a:pt x="249" y="1309"/>
                    <a:pt x="247" y="1309"/>
                  </a:cubicBezTo>
                  <a:cubicBezTo>
                    <a:pt x="247" y="1309"/>
                    <a:pt x="247" y="1309"/>
                    <a:pt x="247" y="1309"/>
                  </a:cubicBezTo>
                  <a:cubicBezTo>
                    <a:pt x="242" y="1308"/>
                    <a:pt x="238" y="1308"/>
                    <a:pt x="233" y="1308"/>
                  </a:cubicBezTo>
                  <a:cubicBezTo>
                    <a:pt x="233" y="1308"/>
                    <a:pt x="233" y="1308"/>
                    <a:pt x="233" y="1308"/>
                  </a:cubicBezTo>
                  <a:cubicBezTo>
                    <a:pt x="231" y="1308"/>
                    <a:pt x="229" y="1308"/>
                    <a:pt x="227" y="1307"/>
                  </a:cubicBezTo>
                  <a:cubicBezTo>
                    <a:pt x="227" y="1307"/>
                    <a:pt x="227" y="1307"/>
                    <a:pt x="227" y="1307"/>
                  </a:cubicBezTo>
                  <a:cubicBezTo>
                    <a:pt x="223" y="1307"/>
                    <a:pt x="218" y="1306"/>
                    <a:pt x="214" y="1306"/>
                  </a:cubicBezTo>
                  <a:cubicBezTo>
                    <a:pt x="214" y="1306"/>
                    <a:pt x="214" y="1306"/>
                    <a:pt x="214" y="1306"/>
                  </a:cubicBezTo>
                  <a:cubicBezTo>
                    <a:pt x="212" y="1305"/>
                    <a:pt x="210" y="1305"/>
                    <a:pt x="208" y="1305"/>
                  </a:cubicBezTo>
                  <a:cubicBezTo>
                    <a:pt x="208" y="1305"/>
                    <a:pt x="208" y="1305"/>
                    <a:pt x="208" y="1305"/>
                  </a:cubicBezTo>
                  <a:cubicBezTo>
                    <a:pt x="205" y="1304"/>
                    <a:pt x="203" y="1304"/>
                    <a:pt x="201" y="1303"/>
                  </a:cubicBezTo>
                  <a:cubicBezTo>
                    <a:pt x="201" y="1303"/>
                    <a:pt x="201" y="1303"/>
                    <a:pt x="201" y="1303"/>
                  </a:cubicBezTo>
                  <a:cubicBezTo>
                    <a:pt x="195" y="1302"/>
                    <a:pt x="189" y="1301"/>
                    <a:pt x="183" y="1299"/>
                  </a:cubicBezTo>
                  <a:cubicBezTo>
                    <a:pt x="183" y="1299"/>
                    <a:pt x="183" y="1299"/>
                    <a:pt x="183" y="1299"/>
                  </a:cubicBezTo>
                  <a:cubicBezTo>
                    <a:pt x="101" y="1276"/>
                    <a:pt x="38" y="1213"/>
                    <a:pt x="13" y="1135"/>
                  </a:cubicBezTo>
                  <a:cubicBezTo>
                    <a:pt x="12" y="1135"/>
                    <a:pt x="12" y="1135"/>
                    <a:pt x="12" y="1135"/>
                  </a:cubicBezTo>
                  <a:cubicBezTo>
                    <a:pt x="11" y="1131"/>
                    <a:pt x="10" y="1127"/>
                    <a:pt x="9" y="1123"/>
                  </a:cubicBezTo>
                  <a:cubicBezTo>
                    <a:pt x="9" y="1123"/>
                    <a:pt x="9" y="1123"/>
                    <a:pt x="9" y="1123"/>
                  </a:cubicBezTo>
                  <a:cubicBezTo>
                    <a:pt x="8" y="1121"/>
                    <a:pt x="8" y="1119"/>
                    <a:pt x="7" y="1117"/>
                  </a:cubicBezTo>
                  <a:cubicBezTo>
                    <a:pt x="7" y="1117"/>
                    <a:pt x="7" y="1117"/>
                    <a:pt x="7" y="1117"/>
                  </a:cubicBezTo>
                  <a:cubicBezTo>
                    <a:pt x="7" y="1115"/>
                    <a:pt x="6" y="1113"/>
                    <a:pt x="6" y="1111"/>
                  </a:cubicBezTo>
                  <a:cubicBezTo>
                    <a:pt x="6" y="1111"/>
                    <a:pt x="6" y="1111"/>
                    <a:pt x="6" y="1111"/>
                  </a:cubicBezTo>
                  <a:cubicBezTo>
                    <a:pt x="5" y="1109"/>
                    <a:pt x="5" y="1107"/>
                    <a:pt x="5" y="1105"/>
                  </a:cubicBezTo>
                  <a:cubicBezTo>
                    <a:pt x="5" y="1105"/>
                    <a:pt x="5" y="1105"/>
                    <a:pt x="5" y="1105"/>
                  </a:cubicBezTo>
                  <a:cubicBezTo>
                    <a:pt x="4" y="1103"/>
                    <a:pt x="4" y="1101"/>
                    <a:pt x="3" y="1099"/>
                  </a:cubicBezTo>
                  <a:cubicBezTo>
                    <a:pt x="3" y="1099"/>
                    <a:pt x="3" y="1099"/>
                    <a:pt x="3" y="1099"/>
                  </a:cubicBezTo>
                  <a:cubicBezTo>
                    <a:pt x="3" y="1097"/>
                    <a:pt x="3" y="1095"/>
                    <a:pt x="2" y="1093"/>
                  </a:cubicBezTo>
                  <a:cubicBezTo>
                    <a:pt x="2" y="1093"/>
                    <a:pt x="2" y="1093"/>
                    <a:pt x="2" y="1093"/>
                  </a:cubicBezTo>
                  <a:cubicBezTo>
                    <a:pt x="2" y="1091"/>
                    <a:pt x="2" y="1089"/>
                    <a:pt x="1" y="1086"/>
                  </a:cubicBezTo>
                  <a:cubicBezTo>
                    <a:pt x="1" y="1086"/>
                    <a:pt x="1" y="1086"/>
                    <a:pt x="1" y="1086"/>
                  </a:cubicBezTo>
                  <a:cubicBezTo>
                    <a:pt x="1" y="1084"/>
                    <a:pt x="1" y="1082"/>
                    <a:pt x="1" y="1080"/>
                  </a:cubicBezTo>
                  <a:cubicBezTo>
                    <a:pt x="1" y="1080"/>
                    <a:pt x="1" y="1080"/>
                    <a:pt x="1" y="1080"/>
                  </a:cubicBezTo>
                  <a:cubicBezTo>
                    <a:pt x="1" y="1078"/>
                    <a:pt x="0" y="1076"/>
                    <a:pt x="0" y="1074"/>
                  </a:cubicBezTo>
                  <a:cubicBezTo>
                    <a:pt x="0" y="1074"/>
                    <a:pt x="0" y="1074"/>
                    <a:pt x="0" y="1074"/>
                  </a:cubicBezTo>
                  <a:cubicBezTo>
                    <a:pt x="0" y="1072"/>
                    <a:pt x="0" y="1070"/>
                    <a:pt x="0" y="1067"/>
                  </a:cubicBezTo>
                  <a:cubicBezTo>
                    <a:pt x="0" y="1067"/>
                    <a:pt x="0" y="1067"/>
                    <a:pt x="0" y="1067"/>
                  </a:cubicBezTo>
                  <a:cubicBezTo>
                    <a:pt x="0" y="1065"/>
                    <a:pt x="0" y="1063"/>
                    <a:pt x="0" y="1061"/>
                  </a:cubicBezTo>
                  <a:cubicBezTo>
                    <a:pt x="0" y="1061"/>
                    <a:pt x="0" y="1061"/>
                    <a:pt x="0" y="1061"/>
                  </a:cubicBezTo>
                  <a:cubicBezTo>
                    <a:pt x="0" y="1059"/>
                    <a:pt x="0" y="1057"/>
                    <a:pt x="0" y="1055"/>
                  </a:cubicBezTo>
                  <a:cubicBezTo>
                    <a:pt x="0" y="1055"/>
                    <a:pt x="0" y="1055"/>
                    <a:pt x="0" y="1055"/>
                  </a:cubicBezTo>
                  <a:cubicBezTo>
                    <a:pt x="0" y="1055"/>
                    <a:pt x="0" y="1055"/>
                    <a:pt x="0" y="1055"/>
                  </a:cubicBezTo>
                  <a:cubicBezTo>
                    <a:pt x="0" y="1052"/>
                    <a:pt x="0" y="1049"/>
                    <a:pt x="0" y="1047"/>
                  </a:cubicBezTo>
                  <a:cubicBezTo>
                    <a:pt x="0" y="1046"/>
                    <a:pt x="0" y="1045"/>
                    <a:pt x="0" y="1044"/>
                  </a:cubicBezTo>
                  <a:cubicBezTo>
                    <a:pt x="0" y="1043"/>
                    <a:pt x="0" y="1041"/>
                    <a:pt x="0" y="1040"/>
                  </a:cubicBezTo>
                  <a:cubicBezTo>
                    <a:pt x="5" y="950"/>
                    <a:pt x="54" y="896"/>
                    <a:pt x="89" y="819"/>
                  </a:cubicBezTo>
                  <a:close/>
                </a:path>
              </a:pathLst>
            </a:custGeom>
            <a:solidFill>
              <a:srgbClr val="E0E2D7"/>
            </a:solidFill>
            <a:ln>
              <a:noFill/>
            </a:ln>
          </p:spPr>
          <p:txBody>
            <a:bodyPr/>
            <a:lstStyle/>
            <a:p>
              <a:endParaRPr lang="en-US" sz="1867">
                <a:solidFill>
                  <a:schemeClr val="tx1">
                    <a:lumMod val="75000"/>
                    <a:lumOff val="25000"/>
                  </a:schemeClr>
                </a:solidFill>
              </a:endParaRPr>
            </a:p>
          </p:txBody>
        </p:sp>
        <p:sp>
          <p:nvSpPr>
            <p:cNvPr id="6" name="Freeform 9">
              <a:extLst>
                <a:ext uri="{FF2B5EF4-FFF2-40B4-BE49-F238E27FC236}">
                  <a16:creationId xmlns:a16="http://schemas.microsoft.com/office/drawing/2014/main" id="{B3D20651-BAC9-9B7C-4D61-216A45B95F8A}"/>
                </a:ext>
              </a:extLst>
            </p:cNvPr>
            <p:cNvSpPr>
              <a:spLocks/>
            </p:cNvSpPr>
            <p:nvPr/>
          </p:nvSpPr>
          <p:spPr bwMode="auto">
            <a:xfrm>
              <a:off x="6917267" y="6466747"/>
              <a:ext cx="2421467" cy="941916"/>
            </a:xfrm>
            <a:custGeom>
              <a:avLst/>
              <a:gdLst>
                <a:gd name="T0" fmla="*/ 2147483646 w 1308"/>
                <a:gd name="T1" fmla="*/ 2147483646 h 508"/>
                <a:gd name="T2" fmla="*/ 2147483646 w 1308"/>
                <a:gd name="T3" fmla="*/ 2147483646 h 508"/>
                <a:gd name="T4" fmla="*/ 2147483646 w 1308"/>
                <a:gd name="T5" fmla="*/ 0 h 508"/>
                <a:gd name="T6" fmla="*/ 2147483646 w 1308"/>
                <a:gd name="T7" fmla="*/ 2147483646 h 508"/>
                <a:gd name="T8" fmla="*/ 2147483646 w 1308"/>
                <a:gd name="T9" fmla="*/ 2147483646 h 508"/>
                <a:gd name="T10" fmla="*/ 2147483646 w 1308"/>
                <a:gd name="T11" fmla="*/ 2147483646 h 508"/>
                <a:gd name="T12" fmla="*/ 2147483646 w 1308"/>
                <a:gd name="T13" fmla="*/ 2147483646 h 508"/>
                <a:gd name="T14" fmla="*/ 2147483646 w 1308"/>
                <a:gd name="T15" fmla="*/ 2147483646 h 508"/>
                <a:gd name="T16" fmla="*/ 2147483646 w 1308"/>
                <a:gd name="T17" fmla="*/ 2147483646 h 508"/>
                <a:gd name="T18" fmla="*/ 2147483646 w 1308"/>
                <a:gd name="T19" fmla="*/ 2147483646 h 508"/>
                <a:gd name="T20" fmla="*/ 2147483646 w 1308"/>
                <a:gd name="T21" fmla="*/ 2147483646 h 508"/>
                <a:gd name="T22" fmla="*/ 2147483646 w 1308"/>
                <a:gd name="T23" fmla="*/ 2147483646 h 508"/>
                <a:gd name="T24" fmla="*/ 2147483646 w 1308"/>
                <a:gd name="T25" fmla="*/ 2147483646 h 508"/>
                <a:gd name="T26" fmla="*/ 2147483646 w 1308"/>
                <a:gd name="T27" fmla="*/ 2147483646 h 508"/>
                <a:gd name="T28" fmla="*/ 2147483646 w 1308"/>
                <a:gd name="T29" fmla="*/ 2147483646 h 508"/>
                <a:gd name="T30" fmla="*/ 2147483646 w 1308"/>
                <a:gd name="T31" fmla="*/ 2147483646 h 508"/>
                <a:gd name="T32" fmla="*/ 2147483646 w 1308"/>
                <a:gd name="T33" fmla="*/ 2147483646 h 508"/>
                <a:gd name="T34" fmla="*/ 2147483646 w 1308"/>
                <a:gd name="T35" fmla="*/ 2147483646 h 508"/>
                <a:gd name="T36" fmla="*/ 2147483646 w 1308"/>
                <a:gd name="T37" fmla="*/ 2147483646 h 508"/>
                <a:gd name="T38" fmla="*/ 2147483646 w 1308"/>
                <a:gd name="T39" fmla="*/ 2147483646 h 508"/>
                <a:gd name="T40" fmla="*/ 2147483646 w 1308"/>
                <a:gd name="T41" fmla="*/ 2147483646 h 508"/>
                <a:gd name="T42" fmla="*/ 2147483646 w 1308"/>
                <a:gd name="T43" fmla="*/ 2147483646 h 508"/>
                <a:gd name="T44" fmla="*/ 2147483646 w 1308"/>
                <a:gd name="T45" fmla="*/ 2147483646 h 508"/>
                <a:gd name="T46" fmla="*/ 2147483646 w 1308"/>
                <a:gd name="T47" fmla="*/ 2147483646 h 508"/>
                <a:gd name="T48" fmla="*/ 2147483646 w 1308"/>
                <a:gd name="T49" fmla="*/ 2147483646 h 508"/>
                <a:gd name="T50" fmla="*/ 2147483646 w 1308"/>
                <a:gd name="T51" fmla="*/ 2147483646 h 508"/>
                <a:gd name="T52" fmla="*/ 2147483646 w 1308"/>
                <a:gd name="T53" fmla="*/ 2147483646 h 508"/>
                <a:gd name="T54" fmla="*/ 2147483646 w 1308"/>
                <a:gd name="T55" fmla="*/ 2147483646 h 508"/>
                <a:gd name="T56" fmla="*/ 2147483646 w 1308"/>
                <a:gd name="T57" fmla="*/ 2147483646 h 508"/>
                <a:gd name="T58" fmla="*/ 2147483646 w 1308"/>
                <a:gd name="T59" fmla="*/ 2147483646 h 508"/>
                <a:gd name="T60" fmla="*/ 2147483646 w 1308"/>
                <a:gd name="T61" fmla="*/ 2147483646 h 508"/>
                <a:gd name="T62" fmla="*/ 2147483646 w 1308"/>
                <a:gd name="T63" fmla="*/ 2147483646 h 508"/>
                <a:gd name="T64" fmla="*/ 2147483646 w 1308"/>
                <a:gd name="T65" fmla="*/ 2147483646 h 508"/>
                <a:gd name="T66" fmla="*/ 2147483646 w 1308"/>
                <a:gd name="T67" fmla="*/ 2147483646 h 508"/>
                <a:gd name="T68" fmla="*/ 2147483646 w 1308"/>
                <a:gd name="T69" fmla="*/ 2147483646 h 508"/>
                <a:gd name="T70" fmla="*/ 2147483646 w 1308"/>
                <a:gd name="T71" fmla="*/ 2147483646 h 508"/>
                <a:gd name="T72" fmla="*/ 2147483646 w 1308"/>
                <a:gd name="T73" fmla="*/ 2147483646 h 508"/>
                <a:gd name="T74" fmla="*/ 2147483646 w 1308"/>
                <a:gd name="T75" fmla="*/ 2147483646 h 508"/>
                <a:gd name="T76" fmla="*/ 2147483646 w 1308"/>
                <a:gd name="T77" fmla="*/ 2147483646 h 508"/>
                <a:gd name="T78" fmla="*/ 2147483646 w 1308"/>
                <a:gd name="T79" fmla="*/ 2147483646 h 508"/>
                <a:gd name="T80" fmla="*/ 2147483646 w 1308"/>
                <a:gd name="T81" fmla="*/ 2147483646 h 508"/>
                <a:gd name="T82" fmla="*/ 2147483646 w 1308"/>
                <a:gd name="T83" fmla="*/ 2147483646 h 508"/>
                <a:gd name="T84" fmla="*/ 2147483646 w 1308"/>
                <a:gd name="T85" fmla="*/ 2147483646 h 508"/>
                <a:gd name="T86" fmla="*/ 2147483646 w 1308"/>
                <a:gd name="T87" fmla="*/ 2147483646 h 508"/>
                <a:gd name="T88" fmla="*/ 2147483646 w 1308"/>
                <a:gd name="T89" fmla="*/ 2147483646 h 508"/>
                <a:gd name="T90" fmla="*/ 0 w 1308"/>
                <a:gd name="T91" fmla="*/ 2147483646 h 508"/>
                <a:gd name="T92" fmla="*/ 0 w 1308"/>
                <a:gd name="T93" fmla="*/ 2147483646 h 508"/>
                <a:gd name="T94" fmla="*/ 0 w 1308"/>
                <a:gd name="T95" fmla="*/ 2147483646 h 508"/>
                <a:gd name="T96" fmla="*/ 2147483646 w 1308"/>
                <a:gd name="T97" fmla="*/ 2147483646 h 508"/>
                <a:gd name="T98" fmla="*/ 2147483646 w 1308"/>
                <a:gd name="T99" fmla="*/ 2147483646 h 508"/>
                <a:gd name="T100" fmla="*/ 2147483646 w 1308"/>
                <a:gd name="T101" fmla="*/ 2147483646 h 508"/>
                <a:gd name="T102" fmla="*/ 2147483646 w 1308"/>
                <a:gd name="T103" fmla="*/ 2147483646 h 508"/>
                <a:gd name="T104" fmla="*/ 2147483646 w 1308"/>
                <a:gd name="T105" fmla="*/ 2147483646 h 508"/>
                <a:gd name="T106" fmla="*/ 2147483646 w 1308"/>
                <a:gd name="T107" fmla="*/ 2147483646 h 508"/>
                <a:gd name="T108" fmla="*/ 2147483646 w 1308"/>
                <a:gd name="T109" fmla="*/ 2147483646 h 508"/>
                <a:gd name="T110" fmla="*/ 2147483646 w 1308"/>
                <a:gd name="T111" fmla="*/ 2147483646 h 508"/>
                <a:gd name="T112" fmla="*/ 2147483646 w 1308"/>
                <a:gd name="T113" fmla="*/ 2147483646 h 508"/>
                <a:gd name="T114" fmla="*/ 2147483646 w 1308"/>
                <a:gd name="T115" fmla="*/ 2147483646 h 508"/>
                <a:gd name="T116" fmla="*/ 2147483646 w 1308"/>
                <a:gd name="T117" fmla="*/ 2147483646 h 508"/>
                <a:gd name="T118" fmla="*/ 2147483646 w 1308"/>
                <a:gd name="T119" fmla="*/ 2147483646 h 508"/>
                <a:gd name="T120" fmla="*/ 2147483646 w 1308"/>
                <a:gd name="T121" fmla="*/ 0 h 508"/>
                <a:gd name="T122" fmla="*/ 2147483646 w 1308"/>
                <a:gd name="T123" fmla="*/ 2147483646 h 5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08" h="508">
                  <a:moveTo>
                    <a:pt x="489" y="89"/>
                  </a:moveTo>
                  <a:cubicBezTo>
                    <a:pt x="533" y="107"/>
                    <a:pt x="584" y="121"/>
                    <a:pt x="652" y="122"/>
                  </a:cubicBezTo>
                  <a:cubicBezTo>
                    <a:pt x="722" y="122"/>
                    <a:pt x="775" y="108"/>
                    <a:pt x="820" y="89"/>
                  </a:cubicBezTo>
                  <a:cubicBezTo>
                    <a:pt x="896" y="54"/>
                    <a:pt x="950" y="6"/>
                    <a:pt x="1039" y="1"/>
                  </a:cubicBezTo>
                  <a:cubicBezTo>
                    <a:pt x="1041" y="1"/>
                    <a:pt x="1043" y="1"/>
                    <a:pt x="1044" y="1"/>
                  </a:cubicBezTo>
                  <a:cubicBezTo>
                    <a:pt x="1046" y="1"/>
                    <a:pt x="1046" y="1"/>
                    <a:pt x="1046" y="1"/>
                  </a:cubicBezTo>
                  <a:cubicBezTo>
                    <a:pt x="1049" y="1"/>
                    <a:pt x="1052" y="0"/>
                    <a:pt x="1054" y="0"/>
                  </a:cubicBezTo>
                  <a:cubicBezTo>
                    <a:pt x="1055" y="0"/>
                    <a:pt x="1055" y="0"/>
                    <a:pt x="1055" y="0"/>
                  </a:cubicBezTo>
                  <a:cubicBezTo>
                    <a:pt x="1055" y="0"/>
                    <a:pt x="1055" y="0"/>
                    <a:pt x="1055" y="0"/>
                  </a:cubicBezTo>
                  <a:cubicBezTo>
                    <a:pt x="1057" y="0"/>
                    <a:pt x="1059" y="0"/>
                    <a:pt x="1061" y="1"/>
                  </a:cubicBezTo>
                  <a:cubicBezTo>
                    <a:pt x="1061" y="1"/>
                    <a:pt x="1061" y="1"/>
                    <a:pt x="1061" y="1"/>
                  </a:cubicBezTo>
                  <a:cubicBezTo>
                    <a:pt x="1063" y="1"/>
                    <a:pt x="1065" y="1"/>
                    <a:pt x="1067" y="1"/>
                  </a:cubicBezTo>
                  <a:cubicBezTo>
                    <a:pt x="1067" y="1"/>
                    <a:pt x="1067" y="1"/>
                    <a:pt x="1067" y="1"/>
                  </a:cubicBezTo>
                  <a:cubicBezTo>
                    <a:pt x="1069" y="1"/>
                    <a:pt x="1072" y="1"/>
                    <a:pt x="1074" y="1"/>
                  </a:cubicBezTo>
                  <a:cubicBezTo>
                    <a:pt x="1074" y="1"/>
                    <a:pt x="1074" y="1"/>
                    <a:pt x="1074" y="1"/>
                  </a:cubicBezTo>
                  <a:cubicBezTo>
                    <a:pt x="1076" y="1"/>
                    <a:pt x="1078" y="1"/>
                    <a:pt x="1080" y="2"/>
                  </a:cubicBezTo>
                  <a:cubicBezTo>
                    <a:pt x="1080" y="2"/>
                    <a:pt x="1080" y="2"/>
                    <a:pt x="1080" y="2"/>
                  </a:cubicBezTo>
                  <a:cubicBezTo>
                    <a:pt x="1082" y="2"/>
                    <a:pt x="1084" y="2"/>
                    <a:pt x="1086" y="2"/>
                  </a:cubicBezTo>
                  <a:cubicBezTo>
                    <a:pt x="1086" y="2"/>
                    <a:pt x="1086" y="2"/>
                    <a:pt x="1086" y="2"/>
                  </a:cubicBezTo>
                  <a:cubicBezTo>
                    <a:pt x="1088" y="3"/>
                    <a:pt x="1091" y="3"/>
                    <a:pt x="1093" y="3"/>
                  </a:cubicBezTo>
                  <a:cubicBezTo>
                    <a:pt x="1093" y="3"/>
                    <a:pt x="1093" y="3"/>
                    <a:pt x="1093" y="3"/>
                  </a:cubicBezTo>
                  <a:cubicBezTo>
                    <a:pt x="1095" y="4"/>
                    <a:pt x="1097" y="4"/>
                    <a:pt x="1099" y="4"/>
                  </a:cubicBezTo>
                  <a:cubicBezTo>
                    <a:pt x="1099" y="4"/>
                    <a:pt x="1099" y="4"/>
                    <a:pt x="1099" y="4"/>
                  </a:cubicBezTo>
                  <a:cubicBezTo>
                    <a:pt x="1101" y="5"/>
                    <a:pt x="1103" y="5"/>
                    <a:pt x="1105" y="5"/>
                  </a:cubicBezTo>
                  <a:cubicBezTo>
                    <a:pt x="1105" y="5"/>
                    <a:pt x="1105" y="5"/>
                    <a:pt x="1105" y="5"/>
                  </a:cubicBezTo>
                  <a:cubicBezTo>
                    <a:pt x="1107" y="6"/>
                    <a:pt x="1109" y="6"/>
                    <a:pt x="1111" y="7"/>
                  </a:cubicBezTo>
                  <a:cubicBezTo>
                    <a:pt x="1111" y="7"/>
                    <a:pt x="1111" y="7"/>
                    <a:pt x="1111" y="7"/>
                  </a:cubicBezTo>
                  <a:cubicBezTo>
                    <a:pt x="1113" y="7"/>
                    <a:pt x="1115" y="8"/>
                    <a:pt x="1117" y="8"/>
                  </a:cubicBezTo>
                  <a:cubicBezTo>
                    <a:pt x="1117" y="8"/>
                    <a:pt x="1117" y="8"/>
                    <a:pt x="1117" y="8"/>
                  </a:cubicBezTo>
                  <a:cubicBezTo>
                    <a:pt x="1119" y="9"/>
                    <a:pt x="1121" y="9"/>
                    <a:pt x="1123" y="10"/>
                  </a:cubicBezTo>
                  <a:cubicBezTo>
                    <a:pt x="1123" y="10"/>
                    <a:pt x="1123" y="10"/>
                    <a:pt x="1123" y="10"/>
                  </a:cubicBezTo>
                  <a:cubicBezTo>
                    <a:pt x="1127" y="11"/>
                    <a:pt x="1131" y="12"/>
                    <a:pt x="1135" y="13"/>
                  </a:cubicBezTo>
                  <a:cubicBezTo>
                    <a:pt x="1135" y="13"/>
                    <a:pt x="1135" y="13"/>
                    <a:pt x="1135" y="13"/>
                  </a:cubicBezTo>
                  <a:cubicBezTo>
                    <a:pt x="1213" y="39"/>
                    <a:pt x="1275" y="102"/>
                    <a:pt x="1299" y="184"/>
                  </a:cubicBezTo>
                  <a:cubicBezTo>
                    <a:pt x="1299" y="184"/>
                    <a:pt x="1299" y="184"/>
                    <a:pt x="1299" y="184"/>
                  </a:cubicBezTo>
                  <a:cubicBezTo>
                    <a:pt x="1300" y="190"/>
                    <a:pt x="1302" y="196"/>
                    <a:pt x="1303" y="202"/>
                  </a:cubicBezTo>
                  <a:cubicBezTo>
                    <a:pt x="1303" y="202"/>
                    <a:pt x="1303" y="202"/>
                    <a:pt x="1303" y="202"/>
                  </a:cubicBezTo>
                  <a:cubicBezTo>
                    <a:pt x="1304" y="204"/>
                    <a:pt x="1304" y="206"/>
                    <a:pt x="1304" y="208"/>
                  </a:cubicBezTo>
                  <a:cubicBezTo>
                    <a:pt x="1304" y="208"/>
                    <a:pt x="1304" y="208"/>
                    <a:pt x="1304" y="208"/>
                  </a:cubicBezTo>
                  <a:cubicBezTo>
                    <a:pt x="1305" y="210"/>
                    <a:pt x="1305" y="213"/>
                    <a:pt x="1305" y="215"/>
                  </a:cubicBezTo>
                  <a:cubicBezTo>
                    <a:pt x="1305" y="215"/>
                    <a:pt x="1305" y="215"/>
                    <a:pt x="1305" y="215"/>
                  </a:cubicBezTo>
                  <a:cubicBezTo>
                    <a:pt x="1306" y="219"/>
                    <a:pt x="1307" y="223"/>
                    <a:pt x="1307" y="228"/>
                  </a:cubicBezTo>
                  <a:cubicBezTo>
                    <a:pt x="1307" y="228"/>
                    <a:pt x="1307" y="228"/>
                    <a:pt x="1307" y="228"/>
                  </a:cubicBezTo>
                  <a:cubicBezTo>
                    <a:pt x="1307" y="230"/>
                    <a:pt x="1307" y="232"/>
                    <a:pt x="1308" y="234"/>
                  </a:cubicBezTo>
                  <a:cubicBezTo>
                    <a:pt x="1308" y="234"/>
                    <a:pt x="1308" y="234"/>
                    <a:pt x="1308" y="234"/>
                  </a:cubicBezTo>
                  <a:cubicBezTo>
                    <a:pt x="1308" y="239"/>
                    <a:pt x="1308" y="243"/>
                    <a:pt x="1308" y="248"/>
                  </a:cubicBezTo>
                  <a:cubicBezTo>
                    <a:pt x="1308" y="248"/>
                    <a:pt x="1308" y="248"/>
                    <a:pt x="1308" y="248"/>
                  </a:cubicBezTo>
                  <a:cubicBezTo>
                    <a:pt x="1308" y="250"/>
                    <a:pt x="1308" y="252"/>
                    <a:pt x="1308" y="254"/>
                  </a:cubicBezTo>
                  <a:cubicBezTo>
                    <a:pt x="1308" y="254"/>
                    <a:pt x="1308" y="254"/>
                    <a:pt x="1308" y="254"/>
                  </a:cubicBezTo>
                  <a:cubicBezTo>
                    <a:pt x="1308" y="257"/>
                    <a:pt x="1308" y="259"/>
                    <a:pt x="1308" y="261"/>
                  </a:cubicBezTo>
                  <a:cubicBezTo>
                    <a:pt x="1308" y="261"/>
                    <a:pt x="1308" y="261"/>
                    <a:pt x="1308" y="261"/>
                  </a:cubicBezTo>
                  <a:cubicBezTo>
                    <a:pt x="1308" y="265"/>
                    <a:pt x="1308" y="270"/>
                    <a:pt x="1308" y="274"/>
                  </a:cubicBezTo>
                  <a:cubicBezTo>
                    <a:pt x="1308" y="274"/>
                    <a:pt x="1308" y="274"/>
                    <a:pt x="1308" y="274"/>
                  </a:cubicBezTo>
                  <a:cubicBezTo>
                    <a:pt x="1307" y="276"/>
                    <a:pt x="1307" y="279"/>
                    <a:pt x="1307" y="281"/>
                  </a:cubicBezTo>
                  <a:cubicBezTo>
                    <a:pt x="1307" y="281"/>
                    <a:pt x="1307" y="281"/>
                    <a:pt x="1307" y="281"/>
                  </a:cubicBezTo>
                  <a:cubicBezTo>
                    <a:pt x="1307" y="285"/>
                    <a:pt x="1306" y="289"/>
                    <a:pt x="1305" y="294"/>
                  </a:cubicBezTo>
                  <a:cubicBezTo>
                    <a:pt x="1305" y="294"/>
                    <a:pt x="1305" y="294"/>
                    <a:pt x="1305" y="294"/>
                  </a:cubicBezTo>
                  <a:cubicBezTo>
                    <a:pt x="1305" y="296"/>
                    <a:pt x="1305" y="298"/>
                    <a:pt x="1304" y="300"/>
                  </a:cubicBezTo>
                  <a:cubicBezTo>
                    <a:pt x="1304" y="300"/>
                    <a:pt x="1304" y="300"/>
                    <a:pt x="1304" y="300"/>
                  </a:cubicBezTo>
                  <a:cubicBezTo>
                    <a:pt x="1304" y="302"/>
                    <a:pt x="1304" y="304"/>
                    <a:pt x="1303" y="306"/>
                  </a:cubicBezTo>
                  <a:cubicBezTo>
                    <a:pt x="1303" y="306"/>
                    <a:pt x="1303" y="306"/>
                    <a:pt x="1303" y="306"/>
                  </a:cubicBezTo>
                  <a:cubicBezTo>
                    <a:pt x="1302" y="313"/>
                    <a:pt x="1300" y="319"/>
                    <a:pt x="1299" y="325"/>
                  </a:cubicBezTo>
                  <a:cubicBezTo>
                    <a:pt x="1299" y="325"/>
                    <a:pt x="1299" y="325"/>
                    <a:pt x="1299" y="325"/>
                  </a:cubicBezTo>
                  <a:cubicBezTo>
                    <a:pt x="1275" y="406"/>
                    <a:pt x="1213" y="469"/>
                    <a:pt x="1135" y="495"/>
                  </a:cubicBezTo>
                  <a:cubicBezTo>
                    <a:pt x="1135" y="495"/>
                    <a:pt x="1135" y="495"/>
                    <a:pt x="1135" y="495"/>
                  </a:cubicBezTo>
                  <a:cubicBezTo>
                    <a:pt x="1131" y="496"/>
                    <a:pt x="1127" y="498"/>
                    <a:pt x="1123" y="499"/>
                  </a:cubicBezTo>
                  <a:cubicBezTo>
                    <a:pt x="1123" y="499"/>
                    <a:pt x="1123" y="499"/>
                    <a:pt x="1123" y="499"/>
                  </a:cubicBezTo>
                  <a:cubicBezTo>
                    <a:pt x="1121" y="499"/>
                    <a:pt x="1119" y="500"/>
                    <a:pt x="1117" y="500"/>
                  </a:cubicBezTo>
                  <a:cubicBezTo>
                    <a:pt x="1117" y="500"/>
                    <a:pt x="1117" y="500"/>
                    <a:pt x="1117" y="500"/>
                  </a:cubicBezTo>
                  <a:cubicBezTo>
                    <a:pt x="1115" y="501"/>
                    <a:pt x="1113" y="501"/>
                    <a:pt x="1111" y="502"/>
                  </a:cubicBezTo>
                  <a:cubicBezTo>
                    <a:pt x="1111" y="502"/>
                    <a:pt x="1111" y="502"/>
                    <a:pt x="1111" y="502"/>
                  </a:cubicBezTo>
                  <a:cubicBezTo>
                    <a:pt x="1109" y="502"/>
                    <a:pt x="1107" y="503"/>
                    <a:pt x="1105" y="503"/>
                  </a:cubicBezTo>
                  <a:cubicBezTo>
                    <a:pt x="1105" y="503"/>
                    <a:pt x="1105" y="503"/>
                    <a:pt x="1105" y="503"/>
                  </a:cubicBezTo>
                  <a:cubicBezTo>
                    <a:pt x="1103" y="504"/>
                    <a:pt x="1101" y="504"/>
                    <a:pt x="1099" y="504"/>
                  </a:cubicBezTo>
                  <a:cubicBezTo>
                    <a:pt x="1099" y="504"/>
                    <a:pt x="1099" y="504"/>
                    <a:pt x="1099" y="504"/>
                  </a:cubicBezTo>
                  <a:cubicBezTo>
                    <a:pt x="1097" y="505"/>
                    <a:pt x="1095" y="505"/>
                    <a:pt x="1093" y="505"/>
                  </a:cubicBezTo>
                  <a:cubicBezTo>
                    <a:pt x="1093" y="505"/>
                    <a:pt x="1093" y="505"/>
                    <a:pt x="1093" y="505"/>
                  </a:cubicBezTo>
                  <a:cubicBezTo>
                    <a:pt x="1091" y="506"/>
                    <a:pt x="1088" y="506"/>
                    <a:pt x="1086" y="506"/>
                  </a:cubicBezTo>
                  <a:cubicBezTo>
                    <a:pt x="1086" y="506"/>
                    <a:pt x="1086" y="506"/>
                    <a:pt x="1086" y="506"/>
                  </a:cubicBezTo>
                  <a:cubicBezTo>
                    <a:pt x="1084" y="506"/>
                    <a:pt x="1082" y="507"/>
                    <a:pt x="1080" y="507"/>
                  </a:cubicBezTo>
                  <a:cubicBezTo>
                    <a:pt x="1080" y="507"/>
                    <a:pt x="1080" y="507"/>
                    <a:pt x="1080" y="507"/>
                  </a:cubicBezTo>
                  <a:cubicBezTo>
                    <a:pt x="1078" y="507"/>
                    <a:pt x="1076" y="507"/>
                    <a:pt x="1074" y="507"/>
                  </a:cubicBezTo>
                  <a:cubicBezTo>
                    <a:pt x="1074" y="507"/>
                    <a:pt x="1074" y="507"/>
                    <a:pt x="1074" y="507"/>
                  </a:cubicBezTo>
                  <a:cubicBezTo>
                    <a:pt x="1072" y="508"/>
                    <a:pt x="1069" y="508"/>
                    <a:pt x="1067" y="508"/>
                  </a:cubicBezTo>
                  <a:cubicBezTo>
                    <a:pt x="1067" y="508"/>
                    <a:pt x="1067" y="508"/>
                    <a:pt x="1067" y="508"/>
                  </a:cubicBezTo>
                  <a:cubicBezTo>
                    <a:pt x="1065" y="508"/>
                    <a:pt x="1063" y="508"/>
                    <a:pt x="1061" y="508"/>
                  </a:cubicBezTo>
                  <a:cubicBezTo>
                    <a:pt x="1061" y="508"/>
                    <a:pt x="1061" y="508"/>
                    <a:pt x="1061" y="508"/>
                  </a:cubicBezTo>
                  <a:cubicBezTo>
                    <a:pt x="1059" y="508"/>
                    <a:pt x="1057" y="508"/>
                    <a:pt x="1055" y="508"/>
                  </a:cubicBezTo>
                  <a:cubicBezTo>
                    <a:pt x="1055" y="508"/>
                    <a:pt x="1055" y="508"/>
                    <a:pt x="1055" y="508"/>
                  </a:cubicBezTo>
                  <a:cubicBezTo>
                    <a:pt x="1053" y="508"/>
                    <a:pt x="1053" y="508"/>
                    <a:pt x="1053" y="508"/>
                  </a:cubicBezTo>
                  <a:cubicBezTo>
                    <a:pt x="1052" y="508"/>
                    <a:pt x="1051" y="508"/>
                    <a:pt x="1051" y="508"/>
                  </a:cubicBezTo>
                  <a:cubicBezTo>
                    <a:pt x="1050" y="508"/>
                    <a:pt x="1048" y="508"/>
                    <a:pt x="1047" y="508"/>
                  </a:cubicBezTo>
                  <a:cubicBezTo>
                    <a:pt x="1047" y="508"/>
                    <a:pt x="1047" y="508"/>
                    <a:pt x="1047" y="508"/>
                  </a:cubicBezTo>
                  <a:cubicBezTo>
                    <a:pt x="953" y="505"/>
                    <a:pt x="898" y="455"/>
                    <a:pt x="820" y="420"/>
                  </a:cubicBezTo>
                  <a:cubicBezTo>
                    <a:pt x="775" y="401"/>
                    <a:pt x="723" y="387"/>
                    <a:pt x="653" y="386"/>
                  </a:cubicBezTo>
                  <a:cubicBezTo>
                    <a:pt x="585" y="387"/>
                    <a:pt x="533" y="401"/>
                    <a:pt x="489" y="419"/>
                  </a:cubicBezTo>
                  <a:cubicBezTo>
                    <a:pt x="412" y="454"/>
                    <a:pt x="359" y="503"/>
                    <a:pt x="268" y="508"/>
                  </a:cubicBezTo>
                  <a:cubicBezTo>
                    <a:pt x="267" y="508"/>
                    <a:pt x="265" y="508"/>
                    <a:pt x="264" y="508"/>
                  </a:cubicBezTo>
                  <a:cubicBezTo>
                    <a:pt x="262" y="508"/>
                    <a:pt x="262" y="508"/>
                    <a:pt x="262" y="508"/>
                  </a:cubicBezTo>
                  <a:cubicBezTo>
                    <a:pt x="259" y="508"/>
                    <a:pt x="256" y="508"/>
                    <a:pt x="254" y="508"/>
                  </a:cubicBezTo>
                  <a:cubicBezTo>
                    <a:pt x="254" y="508"/>
                    <a:pt x="254" y="508"/>
                    <a:pt x="254" y="508"/>
                  </a:cubicBezTo>
                  <a:cubicBezTo>
                    <a:pt x="254" y="508"/>
                    <a:pt x="254" y="508"/>
                    <a:pt x="254" y="508"/>
                  </a:cubicBezTo>
                  <a:cubicBezTo>
                    <a:pt x="251" y="508"/>
                    <a:pt x="249" y="508"/>
                    <a:pt x="247" y="508"/>
                  </a:cubicBezTo>
                  <a:cubicBezTo>
                    <a:pt x="247" y="508"/>
                    <a:pt x="247" y="508"/>
                    <a:pt x="247" y="508"/>
                  </a:cubicBezTo>
                  <a:cubicBezTo>
                    <a:pt x="245" y="508"/>
                    <a:pt x="243" y="508"/>
                    <a:pt x="241" y="508"/>
                  </a:cubicBezTo>
                  <a:cubicBezTo>
                    <a:pt x="241" y="508"/>
                    <a:pt x="241" y="508"/>
                    <a:pt x="241" y="508"/>
                  </a:cubicBezTo>
                  <a:cubicBezTo>
                    <a:pt x="239" y="508"/>
                    <a:pt x="236" y="508"/>
                    <a:pt x="234" y="507"/>
                  </a:cubicBezTo>
                  <a:cubicBezTo>
                    <a:pt x="234" y="507"/>
                    <a:pt x="234" y="507"/>
                    <a:pt x="234" y="507"/>
                  </a:cubicBezTo>
                  <a:cubicBezTo>
                    <a:pt x="232" y="507"/>
                    <a:pt x="230" y="507"/>
                    <a:pt x="228" y="507"/>
                  </a:cubicBezTo>
                  <a:cubicBezTo>
                    <a:pt x="228" y="507"/>
                    <a:pt x="228" y="507"/>
                    <a:pt x="228" y="507"/>
                  </a:cubicBezTo>
                  <a:cubicBezTo>
                    <a:pt x="226" y="507"/>
                    <a:pt x="224" y="506"/>
                    <a:pt x="222" y="506"/>
                  </a:cubicBezTo>
                  <a:cubicBezTo>
                    <a:pt x="222" y="506"/>
                    <a:pt x="222" y="506"/>
                    <a:pt x="222" y="506"/>
                  </a:cubicBezTo>
                  <a:cubicBezTo>
                    <a:pt x="220" y="506"/>
                    <a:pt x="218" y="506"/>
                    <a:pt x="215" y="505"/>
                  </a:cubicBezTo>
                  <a:cubicBezTo>
                    <a:pt x="215" y="505"/>
                    <a:pt x="215" y="505"/>
                    <a:pt x="215" y="505"/>
                  </a:cubicBezTo>
                  <a:cubicBezTo>
                    <a:pt x="213" y="505"/>
                    <a:pt x="211" y="505"/>
                    <a:pt x="209" y="504"/>
                  </a:cubicBezTo>
                  <a:cubicBezTo>
                    <a:pt x="209" y="504"/>
                    <a:pt x="209" y="504"/>
                    <a:pt x="209" y="504"/>
                  </a:cubicBezTo>
                  <a:cubicBezTo>
                    <a:pt x="207" y="504"/>
                    <a:pt x="205" y="504"/>
                    <a:pt x="203" y="503"/>
                  </a:cubicBezTo>
                  <a:cubicBezTo>
                    <a:pt x="203" y="503"/>
                    <a:pt x="203" y="503"/>
                    <a:pt x="203" y="503"/>
                  </a:cubicBezTo>
                  <a:cubicBezTo>
                    <a:pt x="201" y="503"/>
                    <a:pt x="199" y="502"/>
                    <a:pt x="197" y="502"/>
                  </a:cubicBezTo>
                  <a:cubicBezTo>
                    <a:pt x="197" y="502"/>
                    <a:pt x="197" y="502"/>
                    <a:pt x="197" y="502"/>
                  </a:cubicBezTo>
                  <a:cubicBezTo>
                    <a:pt x="195" y="501"/>
                    <a:pt x="193" y="501"/>
                    <a:pt x="191" y="500"/>
                  </a:cubicBezTo>
                  <a:cubicBezTo>
                    <a:pt x="191" y="500"/>
                    <a:pt x="191" y="500"/>
                    <a:pt x="191" y="500"/>
                  </a:cubicBezTo>
                  <a:cubicBezTo>
                    <a:pt x="189" y="500"/>
                    <a:pt x="187" y="499"/>
                    <a:pt x="185" y="499"/>
                  </a:cubicBezTo>
                  <a:cubicBezTo>
                    <a:pt x="185" y="499"/>
                    <a:pt x="185" y="499"/>
                    <a:pt x="185" y="499"/>
                  </a:cubicBezTo>
                  <a:cubicBezTo>
                    <a:pt x="181" y="498"/>
                    <a:pt x="177" y="496"/>
                    <a:pt x="173" y="495"/>
                  </a:cubicBezTo>
                  <a:cubicBezTo>
                    <a:pt x="173" y="495"/>
                    <a:pt x="173" y="495"/>
                    <a:pt x="173" y="495"/>
                  </a:cubicBezTo>
                  <a:cubicBezTo>
                    <a:pt x="95" y="469"/>
                    <a:pt x="33" y="406"/>
                    <a:pt x="9" y="325"/>
                  </a:cubicBezTo>
                  <a:cubicBezTo>
                    <a:pt x="9" y="325"/>
                    <a:pt x="9" y="325"/>
                    <a:pt x="9" y="325"/>
                  </a:cubicBezTo>
                  <a:cubicBezTo>
                    <a:pt x="8" y="319"/>
                    <a:pt x="6" y="313"/>
                    <a:pt x="5" y="306"/>
                  </a:cubicBezTo>
                  <a:cubicBezTo>
                    <a:pt x="5" y="306"/>
                    <a:pt x="5" y="306"/>
                    <a:pt x="5" y="306"/>
                  </a:cubicBezTo>
                  <a:cubicBezTo>
                    <a:pt x="4" y="304"/>
                    <a:pt x="4" y="302"/>
                    <a:pt x="4" y="300"/>
                  </a:cubicBezTo>
                  <a:cubicBezTo>
                    <a:pt x="4" y="300"/>
                    <a:pt x="4" y="300"/>
                    <a:pt x="4" y="300"/>
                  </a:cubicBezTo>
                  <a:cubicBezTo>
                    <a:pt x="3" y="298"/>
                    <a:pt x="3" y="296"/>
                    <a:pt x="3" y="294"/>
                  </a:cubicBezTo>
                  <a:cubicBezTo>
                    <a:pt x="3" y="294"/>
                    <a:pt x="3" y="294"/>
                    <a:pt x="3" y="294"/>
                  </a:cubicBezTo>
                  <a:cubicBezTo>
                    <a:pt x="2" y="289"/>
                    <a:pt x="1" y="285"/>
                    <a:pt x="1" y="281"/>
                  </a:cubicBezTo>
                  <a:cubicBezTo>
                    <a:pt x="1" y="281"/>
                    <a:pt x="1" y="281"/>
                    <a:pt x="1" y="281"/>
                  </a:cubicBezTo>
                  <a:cubicBezTo>
                    <a:pt x="1" y="279"/>
                    <a:pt x="1" y="276"/>
                    <a:pt x="0" y="274"/>
                  </a:cubicBezTo>
                  <a:cubicBezTo>
                    <a:pt x="0" y="274"/>
                    <a:pt x="0" y="274"/>
                    <a:pt x="0" y="274"/>
                  </a:cubicBezTo>
                  <a:cubicBezTo>
                    <a:pt x="0" y="270"/>
                    <a:pt x="0" y="265"/>
                    <a:pt x="0" y="261"/>
                  </a:cubicBezTo>
                  <a:cubicBezTo>
                    <a:pt x="0" y="261"/>
                    <a:pt x="0" y="261"/>
                    <a:pt x="0" y="261"/>
                  </a:cubicBezTo>
                  <a:cubicBezTo>
                    <a:pt x="0" y="259"/>
                    <a:pt x="0" y="257"/>
                    <a:pt x="0" y="254"/>
                  </a:cubicBezTo>
                  <a:cubicBezTo>
                    <a:pt x="0" y="254"/>
                    <a:pt x="0" y="254"/>
                    <a:pt x="0" y="254"/>
                  </a:cubicBezTo>
                  <a:cubicBezTo>
                    <a:pt x="0" y="252"/>
                    <a:pt x="0" y="250"/>
                    <a:pt x="0" y="248"/>
                  </a:cubicBezTo>
                  <a:cubicBezTo>
                    <a:pt x="0" y="248"/>
                    <a:pt x="0" y="248"/>
                    <a:pt x="0" y="248"/>
                  </a:cubicBezTo>
                  <a:cubicBezTo>
                    <a:pt x="0" y="243"/>
                    <a:pt x="0" y="239"/>
                    <a:pt x="0" y="234"/>
                  </a:cubicBezTo>
                  <a:cubicBezTo>
                    <a:pt x="0" y="234"/>
                    <a:pt x="0" y="234"/>
                    <a:pt x="0" y="234"/>
                  </a:cubicBezTo>
                  <a:cubicBezTo>
                    <a:pt x="1" y="232"/>
                    <a:pt x="1" y="230"/>
                    <a:pt x="1" y="228"/>
                  </a:cubicBezTo>
                  <a:cubicBezTo>
                    <a:pt x="1" y="228"/>
                    <a:pt x="1" y="228"/>
                    <a:pt x="1" y="228"/>
                  </a:cubicBezTo>
                  <a:cubicBezTo>
                    <a:pt x="1" y="223"/>
                    <a:pt x="2" y="219"/>
                    <a:pt x="3" y="215"/>
                  </a:cubicBezTo>
                  <a:cubicBezTo>
                    <a:pt x="3" y="215"/>
                    <a:pt x="3" y="215"/>
                    <a:pt x="3" y="215"/>
                  </a:cubicBezTo>
                  <a:cubicBezTo>
                    <a:pt x="3" y="213"/>
                    <a:pt x="3" y="210"/>
                    <a:pt x="4" y="208"/>
                  </a:cubicBezTo>
                  <a:cubicBezTo>
                    <a:pt x="4" y="208"/>
                    <a:pt x="4" y="208"/>
                    <a:pt x="4" y="208"/>
                  </a:cubicBezTo>
                  <a:cubicBezTo>
                    <a:pt x="4" y="206"/>
                    <a:pt x="4" y="204"/>
                    <a:pt x="5" y="202"/>
                  </a:cubicBezTo>
                  <a:cubicBezTo>
                    <a:pt x="5" y="202"/>
                    <a:pt x="5" y="202"/>
                    <a:pt x="5" y="202"/>
                  </a:cubicBezTo>
                  <a:cubicBezTo>
                    <a:pt x="6" y="196"/>
                    <a:pt x="8" y="190"/>
                    <a:pt x="9" y="184"/>
                  </a:cubicBezTo>
                  <a:cubicBezTo>
                    <a:pt x="9" y="184"/>
                    <a:pt x="9" y="184"/>
                    <a:pt x="9" y="184"/>
                  </a:cubicBezTo>
                  <a:cubicBezTo>
                    <a:pt x="33" y="102"/>
                    <a:pt x="95" y="39"/>
                    <a:pt x="173" y="13"/>
                  </a:cubicBezTo>
                  <a:cubicBezTo>
                    <a:pt x="173" y="13"/>
                    <a:pt x="173" y="13"/>
                    <a:pt x="173" y="13"/>
                  </a:cubicBezTo>
                  <a:cubicBezTo>
                    <a:pt x="177" y="12"/>
                    <a:pt x="181" y="11"/>
                    <a:pt x="185" y="10"/>
                  </a:cubicBezTo>
                  <a:cubicBezTo>
                    <a:pt x="185" y="10"/>
                    <a:pt x="185" y="10"/>
                    <a:pt x="185" y="10"/>
                  </a:cubicBezTo>
                  <a:cubicBezTo>
                    <a:pt x="187" y="9"/>
                    <a:pt x="189" y="9"/>
                    <a:pt x="191" y="8"/>
                  </a:cubicBezTo>
                  <a:cubicBezTo>
                    <a:pt x="191" y="8"/>
                    <a:pt x="191" y="8"/>
                    <a:pt x="191" y="8"/>
                  </a:cubicBezTo>
                  <a:cubicBezTo>
                    <a:pt x="193" y="8"/>
                    <a:pt x="195" y="7"/>
                    <a:pt x="197" y="7"/>
                  </a:cubicBezTo>
                  <a:cubicBezTo>
                    <a:pt x="197" y="7"/>
                    <a:pt x="197" y="7"/>
                    <a:pt x="197" y="7"/>
                  </a:cubicBezTo>
                  <a:cubicBezTo>
                    <a:pt x="199" y="6"/>
                    <a:pt x="201" y="6"/>
                    <a:pt x="203" y="5"/>
                  </a:cubicBezTo>
                  <a:cubicBezTo>
                    <a:pt x="203" y="5"/>
                    <a:pt x="203" y="5"/>
                    <a:pt x="203" y="5"/>
                  </a:cubicBezTo>
                  <a:cubicBezTo>
                    <a:pt x="205" y="5"/>
                    <a:pt x="207" y="5"/>
                    <a:pt x="209" y="4"/>
                  </a:cubicBezTo>
                  <a:cubicBezTo>
                    <a:pt x="209" y="4"/>
                    <a:pt x="209" y="4"/>
                    <a:pt x="209" y="4"/>
                  </a:cubicBezTo>
                  <a:cubicBezTo>
                    <a:pt x="211" y="4"/>
                    <a:pt x="213" y="4"/>
                    <a:pt x="215" y="3"/>
                  </a:cubicBezTo>
                  <a:cubicBezTo>
                    <a:pt x="215" y="3"/>
                    <a:pt x="215" y="3"/>
                    <a:pt x="215" y="3"/>
                  </a:cubicBezTo>
                  <a:cubicBezTo>
                    <a:pt x="218" y="3"/>
                    <a:pt x="220" y="3"/>
                    <a:pt x="222" y="2"/>
                  </a:cubicBezTo>
                  <a:cubicBezTo>
                    <a:pt x="222" y="2"/>
                    <a:pt x="222" y="2"/>
                    <a:pt x="222" y="2"/>
                  </a:cubicBezTo>
                  <a:cubicBezTo>
                    <a:pt x="224" y="2"/>
                    <a:pt x="226" y="2"/>
                    <a:pt x="228" y="2"/>
                  </a:cubicBezTo>
                  <a:cubicBezTo>
                    <a:pt x="228" y="2"/>
                    <a:pt x="228" y="2"/>
                    <a:pt x="228" y="2"/>
                  </a:cubicBezTo>
                  <a:cubicBezTo>
                    <a:pt x="230" y="1"/>
                    <a:pt x="232" y="1"/>
                    <a:pt x="234" y="1"/>
                  </a:cubicBezTo>
                  <a:cubicBezTo>
                    <a:pt x="234" y="1"/>
                    <a:pt x="234" y="1"/>
                    <a:pt x="234" y="1"/>
                  </a:cubicBezTo>
                  <a:cubicBezTo>
                    <a:pt x="236" y="1"/>
                    <a:pt x="239" y="1"/>
                    <a:pt x="241" y="1"/>
                  </a:cubicBezTo>
                  <a:cubicBezTo>
                    <a:pt x="241" y="1"/>
                    <a:pt x="241" y="1"/>
                    <a:pt x="241" y="1"/>
                  </a:cubicBezTo>
                  <a:cubicBezTo>
                    <a:pt x="243" y="1"/>
                    <a:pt x="245" y="1"/>
                    <a:pt x="247" y="1"/>
                  </a:cubicBezTo>
                  <a:cubicBezTo>
                    <a:pt x="247" y="1"/>
                    <a:pt x="247" y="1"/>
                    <a:pt x="247" y="1"/>
                  </a:cubicBezTo>
                  <a:cubicBezTo>
                    <a:pt x="249" y="0"/>
                    <a:pt x="251" y="0"/>
                    <a:pt x="254" y="0"/>
                  </a:cubicBezTo>
                  <a:cubicBezTo>
                    <a:pt x="254" y="0"/>
                    <a:pt x="254" y="0"/>
                    <a:pt x="254" y="0"/>
                  </a:cubicBezTo>
                  <a:cubicBezTo>
                    <a:pt x="254" y="0"/>
                    <a:pt x="254" y="0"/>
                    <a:pt x="254" y="0"/>
                  </a:cubicBezTo>
                  <a:cubicBezTo>
                    <a:pt x="256" y="0"/>
                    <a:pt x="259" y="1"/>
                    <a:pt x="262" y="1"/>
                  </a:cubicBezTo>
                  <a:cubicBezTo>
                    <a:pt x="262" y="1"/>
                    <a:pt x="263" y="1"/>
                    <a:pt x="264" y="1"/>
                  </a:cubicBezTo>
                  <a:cubicBezTo>
                    <a:pt x="265" y="1"/>
                    <a:pt x="267" y="1"/>
                    <a:pt x="268" y="1"/>
                  </a:cubicBezTo>
                  <a:cubicBezTo>
                    <a:pt x="359" y="6"/>
                    <a:pt x="412" y="55"/>
                    <a:pt x="489" y="89"/>
                  </a:cubicBezTo>
                  <a:close/>
                </a:path>
              </a:pathLst>
            </a:custGeom>
            <a:solidFill>
              <a:srgbClr val="E0E2D7"/>
            </a:solidFill>
            <a:ln>
              <a:noFill/>
            </a:ln>
          </p:spPr>
          <p:txBody>
            <a:bodyPr/>
            <a:lstStyle/>
            <a:p>
              <a:endParaRPr lang="en-US" sz="1867">
                <a:solidFill>
                  <a:schemeClr val="tx1">
                    <a:lumMod val="75000"/>
                    <a:lumOff val="25000"/>
                  </a:schemeClr>
                </a:solidFill>
              </a:endParaRPr>
            </a:p>
          </p:txBody>
        </p:sp>
        <p:sp>
          <p:nvSpPr>
            <p:cNvPr id="7" name="Freeform 17">
              <a:extLst>
                <a:ext uri="{FF2B5EF4-FFF2-40B4-BE49-F238E27FC236}">
                  <a16:creationId xmlns:a16="http://schemas.microsoft.com/office/drawing/2014/main" id="{FC11FCA1-4025-3901-9AFD-50481EF4D499}"/>
                </a:ext>
              </a:extLst>
            </p:cNvPr>
            <p:cNvSpPr>
              <a:spLocks/>
            </p:cNvSpPr>
            <p:nvPr/>
          </p:nvSpPr>
          <p:spPr bwMode="auto">
            <a:xfrm>
              <a:off x="9448800" y="3935214"/>
              <a:ext cx="939800" cy="2425700"/>
            </a:xfrm>
            <a:custGeom>
              <a:avLst/>
              <a:gdLst>
                <a:gd name="T0" fmla="*/ 2147483646 w 508"/>
                <a:gd name="T1" fmla="*/ 2147483646 h 1309"/>
                <a:gd name="T2" fmla="*/ 0 w 508"/>
                <a:gd name="T3" fmla="*/ 2147483646 h 1309"/>
                <a:gd name="T4" fmla="*/ 0 w 508"/>
                <a:gd name="T5" fmla="*/ 2147483646 h 1309"/>
                <a:gd name="T6" fmla="*/ 0 w 508"/>
                <a:gd name="T7" fmla="*/ 2147483646 h 1309"/>
                <a:gd name="T8" fmla="*/ 2147483646 w 508"/>
                <a:gd name="T9" fmla="*/ 2147483646 h 1309"/>
                <a:gd name="T10" fmla="*/ 2147483646 w 508"/>
                <a:gd name="T11" fmla="*/ 2147483646 h 1309"/>
                <a:gd name="T12" fmla="*/ 2147483646 w 508"/>
                <a:gd name="T13" fmla="*/ 2147483646 h 1309"/>
                <a:gd name="T14" fmla="*/ 2147483646 w 508"/>
                <a:gd name="T15" fmla="*/ 2147483646 h 1309"/>
                <a:gd name="T16" fmla="*/ 2147483646 w 508"/>
                <a:gd name="T17" fmla="*/ 2147483646 h 1309"/>
                <a:gd name="T18" fmla="*/ 2147483646 w 508"/>
                <a:gd name="T19" fmla="*/ 2147483646 h 1309"/>
                <a:gd name="T20" fmla="*/ 2147483646 w 508"/>
                <a:gd name="T21" fmla="*/ 2147483646 h 1309"/>
                <a:gd name="T22" fmla="*/ 2147483646 w 508"/>
                <a:gd name="T23" fmla="*/ 2147483646 h 1309"/>
                <a:gd name="T24" fmla="*/ 2147483646 w 508"/>
                <a:gd name="T25" fmla="*/ 2147483646 h 1309"/>
                <a:gd name="T26" fmla="*/ 2147483646 w 508"/>
                <a:gd name="T27" fmla="*/ 2147483646 h 1309"/>
                <a:gd name="T28" fmla="*/ 2147483646 w 508"/>
                <a:gd name="T29" fmla="*/ 0 h 1309"/>
                <a:gd name="T30" fmla="*/ 2147483646 w 508"/>
                <a:gd name="T31" fmla="*/ 0 h 1309"/>
                <a:gd name="T32" fmla="*/ 2147483646 w 508"/>
                <a:gd name="T33" fmla="*/ 0 h 1309"/>
                <a:gd name="T34" fmla="*/ 2147483646 w 508"/>
                <a:gd name="T35" fmla="*/ 2147483646 h 1309"/>
                <a:gd name="T36" fmla="*/ 2147483646 w 508"/>
                <a:gd name="T37" fmla="*/ 2147483646 h 1309"/>
                <a:gd name="T38" fmla="*/ 2147483646 w 508"/>
                <a:gd name="T39" fmla="*/ 2147483646 h 1309"/>
                <a:gd name="T40" fmla="*/ 2147483646 w 508"/>
                <a:gd name="T41" fmla="*/ 2147483646 h 1309"/>
                <a:gd name="T42" fmla="*/ 2147483646 w 508"/>
                <a:gd name="T43" fmla="*/ 2147483646 h 1309"/>
                <a:gd name="T44" fmla="*/ 2147483646 w 508"/>
                <a:gd name="T45" fmla="*/ 2147483646 h 1309"/>
                <a:gd name="T46" fmla="*/ 2147483646 w 508"/>
                <a:gd name="T47" fmla="*/ 2147483646 h 1309"/>
                <a:gd name="T48" fmla="*/ 2147483646 w 508"/>
                <a:gd name="T49" fmla="*/ 2147483646 h 1309"/>
                <a:gd name="T50" fmla="*/ 2147483646 w 508"/>
                <a:gd name="T51" fmla="*/ 2147483646 h 1309"/>
                <a:gd name="T52" fmla="*/ 2147483646 w 508"/>
                <a:gd name="T53" fmla="*/ 2147483646 h 1309"/>
                <a:gd name="T54" fmla="*/ 2147483646 w 508"/>
                <a:gd name="T55" fmla="*/ 2147483646 h 1309"/>
                <a:gd name="T56" fmla="*/ 2147483646 w 508"/>
                <a:gd name="T57" fmla="*/ 2147483646 h 1309"/>
                <a:gd name="T58" fmla="*/ 2147483646 w 508"/>
                <a:gd name="T59" fmla="*/ 2147483646 h 1309"/>
                <a:gd name="T60" fmla="*/ 2147483646 w 508"/>
                <a:gd name="T61" fmla="*/ 2147483646 h 1309"/>
                <a:gd name="T62" fmla="*/ 2147483646 w 508"/>
                <a:gd name="T63" fmla="*/ 2147483646 h 1309"/>
                <a:gd name="T64" fmla="*/ 2147483646 w 508"/>
                <a:gd name="T65" fmla="*/ 2147483646 h 1309"/>
                <a:gd name="T66" fmla="*/ 2147483646 w 508"/>
                <a:gd name="T67" fmla="*/ 2147483646 h 1309"/>
                <a:gd name="T68" fmla="*/ 2147483646 w 508"/>
                <a:gd name="T69" fmla="*/ 2147483646 h 1309"/>
                <a:gd name="T70" fmla="*/ 2147483646 w 508"/>
                <a:gd name="T71" fmla="*/ 2147483646 h 1309"/>
                <a:gd name="T72" fmla="*/ 2147483646 w 508"/>
                <a:gd name="T73" fmla="*/ 2147483646 h 1309"/>
                <a:gd name="T74" fmla="*/ 2147483646 w 508"/>
                <a:gd name="T75" fmla="*/ 2147483646 h 1309"/>
                <a:gd name="T76" fmla="*/ 2147483646 w 508"/>
                <a:gd name="T77" fmla="*/ 2147483646 h 1309"/>
                <a:gd name="T78" fmla="*/ 2147483646 w 508"/>
                <a:gd name="T79" fmla="*/ 2147483646 h 1309"/>
                <a:gd name="T80" fmla="*/ 2147483646 w 508"/>
                <a:gd name="T81" fmla="*/ 2147483646 h 1309"/>
                <a:gd name="T82" fmla="*/ 2147483646 w 508"/>
                <a:gd name="T83" fmla="*/ 2147483646 h 1309"/>
                <a:gd name="T84" fmla="*/ 2147483646 w 508"/>
                <a:gd name="T85" fmla="*/ 2147483646 h 1309"/>
                <a:gd name="T86" fmla="*/ 2147483646 w 508"/>
                <a:gd name="T87" fmla="*/ 2147483646 h 1309"/>
                <a:gd name="T88" fmla="*/ 2147483646 w 508"/>
                <a:gd name="T89" fmla="*/ 2147483646 h 1309"/>
                <a:gd name="T90" fmla="*/ 2147483646 w 508"/>
                <a:gd name="T91" fmla="*/ 2147483646 h 1309"/>
                <a:gd name="T92" fmla="*/ 2147483646 w 508"/>
                <a:gd name="T93" fmla="*/ 2147483646 h 1309"/>
                <a:gd name="T94" fmla="*/ 2147483646 w 508"/>
                <a:gd name="T95" fmla="*/ 2147483646 h 1309"/>
                <a:gd name="T96" fmla="*/ 2147483646 w 508"/>
                <a:gd name="T97" fmla="*/ 2147483646 h 1309"/>
                <a:gd name="T98" fmla="*/ 2147483646 w 508"/>
                <a:gd name="T99" fmla="*/ 2147483646 h 1309"/>
                <a:gd name="T100" fmla="*/ 2147483646 w 508"/>
                <a:gd name="T101" fmla="*/ 2147483646 h 1309"/>
                <a:gd name="T102" fmla="*/ 2147483646 w 508"/>
                <a:gd name="T103" fmla="*/ 2147483646 h 1309"/>
                <a:gd name="T104" fmla="*/ 2147483646 w 508"/>
                <a:gd name="T105" fmla="*/ 2147483646 h 1309"/>
                <a:gd name="T106" fmla="*/ 2147483646 w 508"/>
                <a:gd name="T107" fmla="*/ 2147483646 h 1309"/>
                <a:gd name="T108" fmla="*/ 2147483646 w 508"/>
                <a:gd name="T109" fmla="*/ 2147483646 h 1309"/>
                <a:gd name="T110" fmla="*/ 2147483646 w 508"/>
                <a:gd name="T111" fmla="*/ 2147483646 h 1309"/>
                <a:gd name="T112" fmla="*/ 2147483646 w 508"/>
                <a:gd name="T113" fmla="*/ 2147483646 h 1309"/>
                <a:gd name="T114" fmla="*/ 2147483646 w 508"/>
                <a:gd name="T115" fmla="*/ 2147483646 h 1309"/>
                <a:gd name="T116" fmla="*/ 0 w 508"/>
                <a:gd name="T117" fmla="*/ 2147483646 h 1309"/>
                <a:gd name="T118" fmla="*/ 0 w 508"/>
                <a:gd name="T119" fmla="*/ 2147483646 h 1309"/>
                <a:gd name="T120" fmla="*/ 0 w 508"/>
                <a:gd name="T121" fmla="*/ 2147483646 h 1309"/>
                <a:gd name="T122" fmla="*/ 2147483646 w 508"/>
                <a:gd name="T123" fmla="*/ 2147483646 h 130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08" h="1309">
                  <a:moveTo>
                    <a:pt x="89" y="819"/>
                  </a:moveTo>
                  <a:cubicBezTo>
                    <a:pt x="107" y="775"/>
                    <a:pt x="121" y="724"/>
                    <a:pt x="122" y="656"/>
                  </a:cubicBezTo>
                  <a:cubicBezTo>
                    <a:pt x="122" y="586"/>
                    <a:pt x="107" y="533"/>
                    <a:pt x="89" y="488"/>
                  </a:cubicBezTo>
                  <a:cubicBezTo>
                    <a:pt x="54" y="412"/>
                    <a:pt x="6" y="358"/>
                    <a:pt x="1" y="269"/>
                  </a:cubicBezTo>
                  <a:cubicBezTo>
                    <a:pt x="0" y="267"/>
                    <a:pt x="0" y="266"/>
                    <a:pt x="0" y="264"/>
                  </a:cubicBezTo>
                  <a:cubicBezTo>
                    <a:pt x="0" y="262"/>
                    <a:pt x="0" y="262"/>
                    <a:pt x="0" y="262"/>
                  </a:cubicBezTo>
                  <a:cubicBezTo>
                    <a:pt x="0" y="259"/>
                    <a:pt x="0" y="257"/>
                    <a:pt x="0" y="254"/>
                  </a:cubicBezTo>
                  <a:cubicBezTo>
                    <a:pt x="0" y="254"/>
                    <a:pt x="0" y="254"/>
                    <a:pt x="0" y="254"/>
                  </a:cubicBezTo>
                  <a:cubicBezTo>
                    <a:pt x="0" y="254"/>
                    <a:pt x="0" y="254"/>
                    <a:pt x="0" y="254"/>
                  </a:cubicBezTo>
                  <a:cubicBezTo>
                    <a:pt x="0" y="251"/>
                    <a:pt x="0" y="249"/>
                    <a:pt x="0" y="247"/>
                  </a:cubicBezTo>
                  <a:cubicBezTo>
                    <a:pt x="0" y="247"/>
                    <a:pt x="0" y="247"/>
                    <a:pt x="0" y="247"/>
                  </a:cubicBezTo>
                  <a:cubicBezTo>
                    <a:pt x="0" y="245"/>
                    <a:pt x="0" y="243"/>
                    <a:pt x="0" y="241"/>
                  </a:cubicBezTo>
                  <a:cubicBezTo>
                    <a:pt x="0" y="241"/>
                    <a:pt x="0" y="241"/>
                    <a:pt x="0" y="241"/>
                  </a:cubicBezTo>
                  <a:cubicBezTo>
                    <a:pt x="1" y="239"/>
                    <a:pt x="1" y="237"/>
                    <a:pt x="1" y="234"/>
                  </a:cubicBezTo>
                  <a:cubicBezTo>
                    <a:pt x="1" y="234"/>
                    <a:pt x="1" y="234"/>
                    <a:pt x="1" y="234"/>
                  </a:cubicBezTo>
                  <a:cubicBezTo>
                    <a:pt x="1" y="232"/>
                    <a:pt x="1" y="230"/>
                    <a:pt x="1" y="228"/>
                  </a:cubicBezTo>
                  <a:cubicBezTo>
                    <a:pt x="1" y="228"/>
                    <a:pt x="1" y="228"/>
                    <a:pt x="1" y="228"/>
                  </a:cubicBezTo>
                  <a:cubicBezTo>
                    <a:pt x="2" y="226"/>
                    <a:pt x="2" y="224"/>
                    <a:pt x="2" y="222"/>
                  </a:cubicBezTo>
                  <a:cubicBezTo>
                    <a:pt x="2" y="222"/>
                    <a:pt x="2" y="222"/>
                    <a:pt x="2" y="222"/>
                  </a:cubicBezTo>
                  <a:cubicBezTo>
                    <a:pt x="2" y="220"/>
                    <a:pt x="3" y="218"/>
                    <a:pt x="3" y="216"/>
                  </a:cubicBezTo>
                  <a:cubicBezTo>
                    <a:pt x="3" y="216"/>
                    <a:pt x="3" y="216"/>
                    <a:pt x="3" y="216"/>
                  </a:cubicBezTo>
                  <a:cubicBezTo>
                    <a:pt x="3" y="214"/>
                    <a:pt x="4" y="212"/>
                    <a:pt x="4" y="209"/>
                  </a:cubicBezTo>
                  <a:cubicBezTo>
                    <a:pt x="4" y="209"/>
                    <a:pt x="4" y="209"/>
                    <a:pt x="4" y="209"/>
                  </a:cubicBezTo>
                  <a:cubicBezTo>
                    <a:pt x="4" y="207"/>
                    <a:pt x="5" y="205"/>
                    <a:pt x="5" y="203"/>
                  </a:cubicBezTo>
                  <a:cubicBezTo>
                    <a:pt x="5" y="203"/>
                    <a:pt x="5" y="203"/>
                    <a:pt x="5" y="203"/>
                  </a:cubicBezTo>
                  <a:cubicBezTo>
                    <a:pt x="6" y="201"/>
                    <a:pt x="6" y="199"/>
                    <a:pt x="7" y="197"/>
                  </a:cubicBezTo>
                  <a:cubicBezTo>
                    <a:pt x="7" y="197"/>
                    <a:pt x="7" y="197"/>
                    <a:pt x="7" y="197"/>
                  </a:cubicBezTo>
                  <a:cubicBezTo>
                    <a:pt x="7" y="195"/>
                    <a:pt x="7" y="193"/>
                    <a:pt x="8" y="191"/>
                  </a:cubicBezTo>
                  <a:cubicBezTo>
                    <a:pt x="8" y="191"/>
                    <a:pt x="8" y="191"/>
                    <a:pt x="8" y="191"/>
                  </a:cubicBezTo>
                  <a:cubicBezTo>
                    <a:pt x="8" y="189"/>
                    <a:pt x="9" y="187"/>
                    <a:pt x="9" y="185"/>
                  </a:cubicBezTo>
                  <a:cubicBezTo>
                    <a:pt x="9" y="185"/>
                    <a:pt x="9" y="185"/>
                    <a:pt x="9" y="185"/>
                  </a:cubicBezTo>
                  <a:cubicBezTo>
                    <a:pt x="11" y="181"/>
                    <a:pt x="12" y="177"/>
                    <a:pt x="13" y="173"/>
                  </a:cubicBezTo>
                  <a:cubicBezTo>
                    <a:pt x="13" y="173"/>
                    <a:pt x="13" y="173"/>
                    <a:pt x="13" y="173"/>
                  </a:cubicBezTo>
                  <a:cubicBezTo>
                    <a:pt x="39" y="95"/>
                    <a:pt x="102" y="33"/>
                    <a:pt x="183" y="10"/>
                  </a:cubicBezTo>
                  <a:cubicBezTo>
                    <a:pt x="183" y="10"/>
                    <a:pt x="183" y="10"/>
                    <a:pt x="183" y="10"/>
                  </a:cubicBezTo>
                  <a:cubicBezTo>
                    <a:pt x="189" y="8"/>
                    <a:pt x="196" y="6"/>
                    <a:pt x="202" y="5"/>
                  </a:cubicBezTo>
                  <a:cubicBezTo>
                    <a:pt x="202" y="5"/>
                    <a:pt x="202" y="5"/>
                    <a:pt x="202" y="5"/>
                  </a:cubicBezTo>
                  <a:cubicBezTo>
                    <a:pt x="204" y="5"/>
                    <a:pt x="206" y="4"/>
                    <a:pt x="208" y="4"/>
                  </a:cubicBezTo>
                  <a:cubicBezTo>
                    <a:pt x="208" y="4"/>
                    <a:pt x="208" y="4"/>
                    <a:pt x="208" y="4"/>
                  </a:cubicBezTo>
                  <a:cubicBezTo>
                    <a:pt x="210" y="3"/>
                    <a:pt x="212" y="3"/>
                    <a:pt x="215" y="3"/>
                  </a:cubicBezTo>
                  <a:cubicBezTo>
                    <a:pt x="215" y="3"/>
                    <a:pt x="215" y="3"/>
                    <a:pt x="215" y="3"/>
                  </a:cubicBezTo>
                  <a:cubicBezTo>
                    <a:pt x="219" y="2"/>
                    <a:pt x="223" y="2"/>
                    <a:pt x="227" y="1"/>
                  </a:cubicBezTo>
                  <a:cubicBezTo>
                    <a:pt x="227" y="1"/>
                    <a:pt x="227" y="1"/>
                    <a:pt x="227" y="1"/>
                  </a:cubicBezTo>
                  <a:cubicBezTo>
                    <a:pt x="230" y="1"/>
                    <a:pt x="232" y="1"/>
                    <a:pt x="234" y="0"/>
                  </a:cubicBezTo>
                  <a:cubicBezTo>
                    <a:pt x="234" y="0"/>
                    <a:pt x="234" y="0"/>
                    <a:pt x="234" y="0"/>
                  </a:cubicBezTo>
                  <a:cubicBezTo>
                    <a:pt x="238" y="0"/>
                    <a:pt x="243" y="0"/>
                    <a:pt x="247" y="0"/>
                  </a:cubicBezTo>
                  <a:cubicBezTo>
                    <a:pt x="247" y="0"/>
                    <a:pt x="247" y="0"/>
                    <a:pt x="247" y="0"/>
                  </a:cubicBezTo>
                  <a:cubicBezTo>
                    <a:pt x="250" y="0"/>
                    <a:pt x="252" y="0"/>
                    <a:pt x="254" y="0"/>
                  </a:cubicBezTo>
                  <a:cubicBezTo>
                    <a:pt x="254" y="0"/>
                    <a:pt x="254" y="0"/>
                    <a:pt x="254" y="0"/>
                  </a:cubicBezTo>
                  <a:cubicBezTo>
                    <a:pt x="256" y="0"/>
                    <a:pt x="259" y="0"/>
                    <a:pt x="261" y="0"/>
                  </a:cubicBezTo>
                  <a:cubicBezTo>
                    <a:pt x="261" y="0"/>
                    <a:pt x="261" y="0"/>
                    <a:pt x="261" y="0"/>
                  </a:cubicBezTo>
                  <a:cubicBezTo>
                    <a:pt x="265" y="0"/>
                    <a:pt x="270" y="0"/>
                    <a:pt x="274" y="0"/>
                  </a:cubicBezTo>
                  <a:cubicBezTo>
                    <a:pt x="274" y="0"/>
                    <a:pt x="274" y="0"/>
                    <a:pt x="274" y="0"/>
                  </a:cubicBezTo>
                  <a:cubicBezTo>
                    <a:pt x="276" y="1"/>
                    <a:pt x="278" y="1"/>
                    <a:pt x="281" y="1"/>
                  </a:cubicBezTo>
                  <a:cubicBezTo>
                    <a:pt x="281" y="1"/>
                    <a:pt x="281" y="1"/>
                    <a:pt x="281" y="1"/>
                  </a:cubicBezTo>
                  <a:cubicBezTo>
                    <a:pt x="285" y="2"/>
                    <a:pt x="289" y="2"/>
                    <a:pt x="294" y="3"/>
                  </a:cubicBezTo>
                  <a:cubicBezTo>
                    <a:pt x="294" y="3"/>
                    <a:pt x="294" y="3"/>
                    <a:pt x="294" y="3"/>
                  </a:cubicBezTo>
                  <a:cubicBezTo>
                    <a:pt x="296" y="3"/>
                    <a:pt x="298" y="3"/>
                    <a:pt x="300" y="4"/>
                  </a:cubicBezTo>
                  <a:cubicBezTo>
                    <a:pt x="300" y="4"/>
                    <a:pt x="300" y="4"/>
                    <a:pt x="300" y="4"/>
                  </a:cubicBezTo>
                  <a:cubicBezTo>
                    <a:pt x="302" y="4"/>
                    <a:pt x="304" y="5"/>
                    <a:pt x="306" y="5"/>
                  </a:cubicBezTo>
                  <a:cubicBezTo>
                    <a:pt x="306" y="5"/>
                    <a:pt x="306" y="5"/>
                    <a:pt x="306" y="5"/>
                  </a:cubicBezTo>
                  <a:cubicBezTo>
                    <a:pt x="312" y="6"/>
                    <a:pt x="319" y="8"/>
                    <a:pt x="325" y="10"/>
                  </a:cubicBezTo>
                  <a:cubicBezTo>
                    <a:pt x="325" y="10"/>
                    <a:pt x="325" y="10"/>
                    <a:pt x="325" y="10"/>
                  </a:cubicBezTo>
                  <a:cubicBezTo>
                    <a:pt x="406" y="33"/>
                    <a:pt x="469" y="95"/>
                    <a:pt x="495" y="173"/>
                  </a:cubicBezTo>
                  <a:cubicBezTo>
                    <a:pt x="495" y="173"/>
                    <a:pt x="495" y="173"/>
                    <a:pt x="495" y="173"/>
                  </a:cubicBezTo>
                  <a:cubicBezTo>
                    <a:pt x="496" y="177"/>
                    <a:pt x="497" y="181"/>
                    <a:pt x="498" y="185"/>
                  </a:cubicBezTo>
                  <a:cubicBezTo>
                    <a:pt x="498" y="185"/>
                    <a:pt x="498" y="185"/>
                    <a:pt x="498" y="185"/>
                  </a:cubicBezTo>
                  <a:cubicBezTo>
                    <a:pt x="499" y="187"/>
                    <a:pt x="500" y="189"/>
                    <a:pt x="500" y="191"/>
                  </a:cubicBezTo>
                  <a:cubicBezTo>
                    <a:pt x="500" y="191"/>
                    <a:pt x="500" y="191"/>
                    <a:pt x="500" y="191"/>
                  </a:cubicBezTo>
                  <a:cubicBezTo>
                    <a:pt x="501" y="193"/>
                    <a:pt x="501" y="195"/>
                    <a:pt x="502" y="197"/>
                  </a:cubicBezTo>
                  <a:cubicBezTo>
                    <a:pt x="502" y="197"/>
                    <a:pt x="502" y="197"/>
                    <a:pt x="502" y="197"/>
                  </a:cubicBezTo>
                  <a:cubicBezTo>
                    <a:pt x="502" y="199"/>
                    <a:pt x="502" y="201"/>
                    <a:pt x="503" y="203"/>
                  </a:cubicBezTo>
                  <a:cubicBezTo>
                    <a:pt x="503" y="203"/>
                    <a:pt x="503" y="203"/>
                    <a:pt x="503" y="203"/>
                  </a:cubicBezTo>
                  <a:cubicBezTo>
                    <a:pt x="503" y="205"/>
                    <a:pt x="504" y="207"/>
                    <a:pt x="504" y="209"/>
                  </a:cubicBezTo>
                  <a:cubicBezTo>
                    <a:pt x="504" y="209"/>
                    <a:pt x="504" y="209"/>
                    <a:pt x="504" y="209"/>
                  </a:cubicBezTo>
                  <a:cubicBezTo>
                    <a:pt x="504" y="212"/>
                    <a:pt x="505" y="214"/>
                    <a:pt x="505" y="216"/>
                  </a:cubicBezTo>
                  <a:cubicBezTo>
                    <a:pt x="505" y="216"/>
                    <a:pt x="505" y="216"/>
                    <a:pt x="505" y="216"/>
                  </a:cubicBezTo>
                  <a:cubicBezTo>
                    <a:pt x="505" y="218"/>
                    <a:pt x="506" y="220"/>
                    <a:pt x="506" y="222"/>
                  </a:cubicBezTo>
                  <a:cubicBezTo>
                    <a:pt x="506" y="222"/>
                    <a:pt x="506" y="222"/>
                    <a:pt x="506" y="222"/>
                  </a:cubicBezTo>
                  <a:cubicBezTo>
                    <a:pt x="506" y="224"/>
                    <a:pt x="506" y="226"/>
                    <a:pt x="507" y="228"/>
                  </a:cubicBezTo>
                  <a:cubicBezTo>
                    <a:pt x="507" y="228"/>
                    <a:pt x="507" y="228"/>
                    <a:pt x="507" y="228"/>
                  </a:cubicBezTo>
                  <a:cubicBezTo>
                    <a:pt x="507" y="230"/>
                    <a:pt x="507" y="232"/>
                    <a:pt x="507" y="234"/>
                  </a:cubicBezTo>
                  <a:cubicBezTo>
                    <a:pt x="507" y="234"/>
                    <a:pt x="507" y="234"/>
                    <a:pt x="507" y="234"/>
                  </a:cubicBezTo>
                  <a:cubicBezTo>
                    <a:pt x="507" y="237"/>
                    <a:pt x="508" y="239"/>
                    <a:pt x="508" y="241"/>
                  </a:cubicBezTo>
                  <a:cubicBezTo>
                    <a:pt x="508" y="241"/>
                    <a:pt x="508" y="241"/>
                    <a:pt x="508" y="241"/>
                  </a:cubicBezTo>
                  <a:cubicBezTo>
                    <a:pt x="508" y="243"/>
                    <a:pt x="508" y="245"/>
                    <a:pt x="508" y="247"/>
                  </a:cubicBezTo>
                  <a:cubicBezTo>
                    <a:pt x="508" y="247"/>
                    <a:pt x="508" y="247"/>
                    <a:pt x="508" y="247"/>
                  </a:cubicBezTo>
                  <a:cubicBezTo>
                    <a:pt x="508" y="249"/>
                    <a:pt x="508" y="251"/>
                    <a:pt x="508" y="254"/>
                  </a:cubicBezTo>
                  <a:cubicBezTo>
                    <a:pt x="508" y="254"/>
                    <a:pt x="508" y="254"/>
                    <a:pt x="508" y="254"/>
                  </a:cubicBezTo>
                  <a:cubicBezTo>
                    <a:pt x="508" y="255"/>
                    <a:pt x="508" y="255"/>
                    <a:pt x="508" y="255"/>
                  </a:cubicBezTo>
                  <a:cubicBezTo>
                    <a:pt x="508" y="256"/>
                    <a:pt x="508" y="257"/>
                    <a:pt x="508" y="258"/>
                  </a:cubicBezTo>
                  <a:cubicBezTo>
                    <a:pt x="508" y="259"/>
                    <a:pt x="508" y="260"/>
                    <a:pt x="508" y="261"/>
                  </a:cubicBezTo>
                  <a:cubicBezTo>
                    <a:pt x="508" y="261"/>
                    <a:pt x="508" y="261"/>
                    <a:pt x="508" y="261"/>
                  </a:cubicBezTo>
                  <a:cubicBezTo>
                    <a:pt x="505" y="355"/>
                    <a:pt x="455" y="410"/>
                    <a:pt x="419" y="488"/>
                  </a:cubicBezTo>
                  <a:cubicBezTo>
                    <a:pt x="401" y="533"/>
                    <a:pt x="387" y="586"/>
                    <a:pt x="386" y="656"/>
                  </a:cubicBezTo>
                  <a:cubicBezTo>
                    <a:pt x="387" y="723"/>
                    <a:pt x="401" y="775"/>
                    <a:pt x="419" y="819"/>
                  </a:cubicBezTo>
                  <a:cubicBezTo>
                    <a:pt x="453" y="896"/>
                    <a:pt x="502" y="950"/>
                    <a:pt x="508" y="1040"/>
                  </a:cubicBezTo>
                  <a:cubicBezTo>
                    <a:pt x="508" y="1041"/>
                    <a:pt x="508" y="1043"/>
                    <a:pt x="508" y="1044"/>
                  </a:cubicBezTo>
                  <a:cubicBezTo>
                    <a:pt x="508" y="1047"/>
                    <a:pt x="508" y="1047"/>
                    <a:pt x="508" y="1047"/>
                  </a:cubicBezTo>
                  <a:cubicBezTo>
                    <a:pt x="508" y="1049"/>
                    <a:pt x="508" y="1052"/>
                    <a:pt x="508" y="1055"/>
                  </a:cubicBezTo>
                  <a:cubicBezTo>
                    <a:pt x="508" y="1055"/>
                    <a:pt x="508" y="1055"/>
                    <a:pt x="508" y="1055"/>
                  </a:cubicBezTo>
                  <a:cubicBezTo>
                    <a:pt x="508" y="1055"/>
                    <a:pt x="508" y="1055"/>
                    <a:pt x="508" y="1055"/>
                  </a:cubicBezTo>
                  <a:cubicBezTo>
                    <a:pt x="508" y="1057"/>
                    <a:pt x="508" y="1059"/>
                    <a:pt x="508" y="1061"/>
                  </a:cubicBezTo>
                  <a:cubicBezTo>
                    <a:pt x="508" y="1061"/>
                    <a:pt x="508" y="1061"/>
                    <a:pt x="508" y="1061"/>
                  </a:cubicBezTo>
                  <a:cubicBezTo>
                    <a:pt x="508" y="1063"/>
                    <a:pt x="508" y="1065"/>
                    <a:pt x="508" y="1067"/>
                  </a:cubicBezTo>
                  <a:cubicBezTo>
                    <a:pt x="508" y="1067"/>
                    <a:pt x="508" y="1067"/>
                    <a:pt x="508" y="1067"/>
                  </a:cubicBezTo>
                  <a:cubicBezTo>
                    <a:pt x="508" y="1070"/>
                    <a:pt x="507" y="1072"/>
                    <a:pt x="507" y="1074"/>
                  </a:cubicBezTo>
                  <a:cubicBezTo>
                    <a:pt x="507" y="1074"/>
                    <a:pt x="507" y="1074"/>
                    <a:pt x="507" y="1074"/>
                  </a:cubicBezTo>
                  <a:cubicBezTo>
                    <a:pt x="507" y="1076"/>
                    <a:pt x="507" y="1078"/>
                    <a:pt x="507" y="1080"/>
                  </a:cubicBezTo>
                  <a:cubicBezTo>
                    <a:pt x="507" y="1080"/>
                    <a:pt x="507" y="1080"/>
                    <a:pt x="507" y="1080"/>
                  </a:cubicBezTo>
                  <a:cubicBezTo>
                    <a:pt x="506" y="1082"/>
                    <a:pt x="506" y="1084"/>
                    <a:pt x="506" y="1086"/>
                  </a:cubicBezTo>
                  <a:cubicBezTo>
                    <a:pt x="506" y="1086"/>
                    <a:pt x="506" y="1086"/>
                    <a:pt x="506" y="1086"/>
                  </a:cubicBezTo>
                  <a:cubicBezTo>
                    <a:pt x="506" y="1089"/>
                    <a:pt x="505" y="1091"/>
                    <a:pt x="505" y="1093"/>
                  </a:cubicBezTo>
                  <a:cubicBezTo>
                    <a:pt x="505" y="1093"/>
                    <a:pt x="505" y="1093"/>
                    <a:pt x="505" y="1093"/>
                  </a:cubicBezTo>
                  <a:cubicBezTo>
                    <a:pt x="505" y="1095"/>
                    <a:pt x="504" y="1097"/>
                    <a:pt x="504" y="1099"/>
                  </a:cubicBezTo>
                  <a:cubicBezTo>
                    <a:pt x="504" y="1099"/>
                    <a:pt x="504" y="1099"/>
                    <a:pt x="504" y="1099"/>
                  </a:cubicBezTo>
                  <a:cubicBezTo>
                    <a:pt x="504" y="1101"/>
                    <a:pt x="503" y="1103"/>
                    <a:pt x="503" y="1105"/>
                  </a:cubicBezTo>
                  <a:cubicBezTo>
                    <a:pt x="503" y="1105"/>
                    <a:pt x="503" y="1105"/>
                    <a:pt x="503" y="1105"/>
                  </a:cubicBezTo>
                  <a:cubicBezTo>
                    <a:pt x="502" y="1107"/>
                    <a:pt x="502" y="1109"/>
                    <a:pt x="502" y="1111"/>
                  </a:cubicBezTo>
                  <a:cubicBezTo>
                    <a:pt x="502" y="1111"/>
                    <a:pt x="502" y="1111"/>
                    <a:pt x="502" y="1111"/>
                  </a:cubicBezTo>
                  <a:cubicBezTo>
                    <a:pt x="501" y="1113"/>
                    <a:pt x="501" y="1115"/>
                    <a:pt x="500" y="1117"/>
                  </a:cubicBezTo>
                  <a:cubicBezTo>
                    <a:pt x="500" y="1117"/>
                    <a:pt x="500" y="1117"/>
                    <a:pt x="500" y="1117"/>
                  </a:cubicBezTo>
                  <a:cubicBezTo>
                    <a:pt x="500" y="1119"/>
                    <a:pt x="499" y="1121"/>
                    <a:pt x="498" y="1123"/>
                  </a:cubicBezTo>
                  <a:cubicBezTo>
                    <a:pt x="498" y="1123"/>
                    <a:pt x="498" y="1123"/>
                    <a:pt x="498" y="1123"/>
                  </a:cubicBezTo>
                  <a:cubicBezTo>
                    <a:pt x="497" y="1127"/>
                    <a:pt x="496" y="1131"/>
                    <a:pt x="495" y="1135"/>
                  </a:cubicBezTo>
                  <a:cubicBezTo>
                    <a:pt x="495" y="1135"/>
                    <a:pt x="495" y="1135"/>
                    <a:pt x="495" y="1135"/>
                  </a:cubicBezTo>
                  <a:cubicBezTo>
                    <a:pt x="469" y="1213"/>
                    <a:pt x="406" y="1276"/>
                    <a:pt x="325" y="1299"/>
                  </a:cubicBezTo>
                  <a:cubicBezTo>
                    <a:pt x="325" y="1299"/>
                    <a:pt x="325" y="1299"/>
                    <a:pt x="325" y="1299"/>
                  </a:cubicBezTo>
                  <a:cubicBezTo>
                    <a:pt x="319" y="1301"/>
                    <a:pt x="312" y="1302"/>
                    <a:pt x="306" y="1303"/>
                  </a:cubicBezTo>
                  <a:cubicBezTo>
                    <a:pt x="306" y="1303"/>
                    <a:pt x="306" y="1303"/>
                    <a:pt x="306" y="1303"/>
                  </a:cubicBezTo>
                  <a:cubicBezTo>
                    <a:pt x="304" y="1304"/>
                    <a:pt x="302" y="1304"/>
                    <a:pt x="300" y="1305"/>
                  </a:cubicBezTo>
                  <a:cubicBezTo>
                    <a:pt x="300" y="1305"/>
                    <a:pt x="300" y="1305"/>
                    <a:pt x="300" y="1305"/>
                  </a:cubicBezTo>
                  <a:cubicBezTo>
                    <a:pt x="298" y="1305"/>
                    <a:pt x="296" y="1305"/>
                    <a:pt x="294" y="1306"/>
                  </a:cubicBezTo>
                  <a:cubicBezTo>
                    <a:pt x="294" y="1306"/>
                    <a:pt x="294" y="1306"/>
                    <a:pt x="294" y="1306"/>
                  </a:cubicBezTo>
                  <a:cubicBezTo>
                    <a:pt x="289" y="1306"/>
                    <a:pt x="285" y="1307"/>
                    <a:pt x="281" y="1307"/>
                  </a:cubicBezTo>
                  <a:cubicBezTo>
                    <a:pt x="281" y="1307"/>
                    <a:pt x="281" y="1307"/>
                    <a:pt x="281" y="1307"/>
                  </a:cubicBezTo>
                  <a:cubicBezTo>
                    <a:pt x="278" y="1308"/>
                    <a:pt x="276" y="1308"/>
                    <a:pt x="274" y="1308"/>
                  </a:cubicBezTo>
                  <a:cubicBezTo>
                    <a:pt x="274" y="1308"/>
                    <a:pt x="274" y="1308"/>
                    <a:pt x="274" y="1308"/>
                  </a:cubicBezTo>
                  <a:cubicBezTo>
                    <a:pt x="270" y="1308"/>
                    <a:pt x="265" y="1308"/>
                    <a:pt x="261" y="1309"/>
                  </a:cubicBezTo>
                  <a:cubicBezTo>
                    <a:pt x="261" y="1309"/>
                    <a:pt x="261" y="1309"/>
                    <a:pt x="261" y="1309"/>
                  </a:cubicBezTo>
                  <a:cubicBezTo>
                    <a:pt x="259" y="1309"/>
                    <a:pt x="256" y="1309"/>
                    <a:pt x="254" y="1309"/>
                  </a:cubicBezTo>
                  <a:cubicBezTo>
                    <a:pt x="254" y="1309"/>
                    <a:pt x="254" y="1309"/>
                    <a:pt x="254" y="1309"/>
                  </a:cubicBezTo>
                  <a:cubicBezTo>
                    <a:pt x="252" y="1309"/>
                    <a:pt x="250" y="1309"/>
                    <a:pt x="247" y="1309"/>
                  </a:cubicBezTo>
                  <a:cubicBezTo>
                    <a:pt x="247" y="1309"/>
                    <a:pt x="247" y="1309"/>
                    <a:pt x="247" y="1309"/>
                  </a:cubicBezTo>
                  <a:cubicBezTo>
                    <a:pt x="243" y="1308"/>
                    <a:pt x="238" y="1308"/>
                    <a:pt x="234" y="1308"/>
                  </a:cubicBezTo>
                  <a:cubicBezTo>
                    <a:pt x="234" y="1308"/>
                    <a:pt x="234" y="1308"/>
                    <a:pt x="234" y="1308"/>
                  </a:cubicBezTo>
                  <a:cubicBezTo>
                    <a:pt x="232" y="1308"/>
                    <a:pt x="230" y="1308"/>
                    <a:pt x="227" y="1307"/>
                  </a:cubicBezTo>
                  <a:cubicBezTo>
                    <a:pt x="227" y="1307"/>
                    <a:pt x="227" y="1307"/>
                    <a:pt x="227" y="1307"/>
                  </a:cubicBezTo>
                  <a:cubicBezTo>
                    <a:pt x="223" y="1307"/>
                    <a:pt x="219" y="1306"/>
                    <a:pt x="215" y="1306"/>
                  </a:cubicBezTo>
                  <a:cubicBezTo>
                    <a:pt x="215" y="1306"/>
                    <a:pt x="215" y="1306"/>
                    <a:pt x="215" y="1306"/>
                  </a:cubicBezTo>
                  <a:cubicBezTo>
                    <a:pt x="212" y="1305"/>
                    <a:pt x="210" y="1305"/>
                    <a:pt x="208" y="1305"/>
                  </a:cubicBezTo>
                  <a:cubicBezTo>
                    <a:pt x="208" y="1305"/>
                    <a:pt x="208" y="1305"/>
                    <a:pt x="208" y="1305"/>
                  </a:cubicBezTo>
                  <a:cubicBezTo>
                    <a:pt x="206" y="1304"/>
                    <a:pt x="204" y="1304"/>
                    <a:pt x="202" y="1303"/>
                  </a:cubicBezTo>
                  <a:cubicBezTo>
                    <a:pt x="202" y="1303"/>
                    <a:pt x="202" y="1303"/>
                    <a:pt x="202" y="1303"/>
                  </a:cubicBezTo>
                  <a:cubicBezTo>
                    <a:pt x="196" y="1302"/>
                    <a:pt x="189" y="1301"/>
                    <a:pt x="183" y="1299"/>
                  </a:cubicBezTo>
                  <a:cubicBezTo>
                    <a:pt x="183" y="1299"/>
                    <a:pt x="183" y="1299"/>
                    <a:pt x="183" y="1299"/>
                  </a:cubicBezTo>
                  <a:cubicBezTo>
                    <a:pt x="102" y="1276"/>
                    <a:pt x="39" y="1213"/>
                    <a:pt x="13" y="1135"/>
                  </a:cubicBezTo>
                  <a:cubicBezTo>
                    <a:pt x="13" y="1135"/>
                    <a:pt x="13" y="1135"/>
                    <a:pt x="13" y="1135"/>
                  </a:cubicBezTo>
                  <a:cubicBezTo>
                    <a:pt x="12" y="1131"/>
                    <a:pt x="11" y="1127"/>
                    <a:pt x="9" y="1123"/>
                  </a:cubicBezTo>
                  <a:cubicBezTo>
                    <a:pt x="9" y="1123"/>
                    <a:pt x="9" y="1123"/>
                    <a:pt x="9" y="1123"/>
                  </a:cubicBezTo>
                  <a:cubicBezTo>
                    <a:pt x="9" y="1121"/>
                    <a:pt x="8" y="1119"/>
                    <a:pt x="8" y="1117"/>
                  </a:cubicBezTo>
                  <a:cubicBezTo>
                    <a:pt x="8" y="1117"/>
                    <a:pt x="8" y="1117"/>
                    <a:pt x="8" y="1117"/>
                  </a:cubicBezTo>
                  <a:cubicBezTo>
                    <a:pt x="7" y="1115"/>
                    <a:pt x="7" y="1113"/>
                    <a:pt x="7" y="1111"/>
                  </a:cubicBezTo>
                  <a:cubicBezTo>
                    <a:pt x="7" y="1111"/>
                    <a:pt x="7" y="1111"/>
                    <a:pt x="7" y="1111"/>
                  </a:cubicBezTo>
                  <a:cubicBezTo>
                    <a:pt x="6" y="1109"/>
                    <a:pt x="6" y="1107"/>
                    <a:pt x="5" y="1105"/>
                  </a:cubicBezTo>
                  <a:cubicBezTo>
                    <a:pt x="5" y="1105"/>
                    <a:pt x="5" y="1105"/>
                    <a:pt x="5" y="1105"/>
                  </a:cubicBezTo>
                  <a:cubicBezTo>
                    <a:pt x="5" y="1103"/>
                    <a:pt x="4" y="1101"/>
                    <a:pt x="4" y="1099"/>
                  </a:cubicBezTo>
                  <a:cubicBezTo>
                    <a:pt x="4" y="1099"/>
                    <a:pt x="4" y="1099"/>
                    <a:pt x="4" y="1099"/>
                  </a:cubicBezTo>
                  <a:cubicBezTo>
                    <a:pt x="4" y="1097"/>
                    <a:pt x="3" y="1095"/>
                    <a:pt x="3" y="1093"/>
                  </a:cubicBezTo>
                  <a:cubicBezTo>
                    <a:pt x="3" y="1093"/>
                    <a:pt x="3" y="1093"/>
                    <a:pt x="3" y="1093"/>
                  </a:cubicBezTo>
                  <a:cubicBezTo>
                    <a:pt x="3" y="1091"/>
                    <a:pt x="2" y="1089"/>
                    <a:pt x="2" y="1086"/>
                  </a:cubicBezTo>
                  <a:cubicBezTo>
                    <a:pt x="2" y="1086"/>
                    <a:pt x="2" y="1086"/>
                    <a:pt x="2" y="1086"/>
                  </a:cubicBezTo>
                  <a:cubicBezTo>
                    <a:pt x="2" y="1084"/>
                    <a:pt x="2" y="1082"/>
                    <a:pt x="1" y="1080"/>
                  </a:cubicBezTo>
                  <a:cubicBezTo>
                    <a:pt x="1" y="1080"/>
                    <a:pt x="1" y="1080"/>
                    <a:pt x="1" y="1080"/>
                  </a:cubicBezTo>
                  <a:cubicBezTo>
                    <a:pt x="1" y="1078"/>
                    <a:pt x="1" y="1076"/>
                    <a:pt x="1" y="1074"/>
                  </a:cubicBezTo>
                  <a:cubicBezTo>
                    <a:pt x="1" y="1074"/>
                    <a:pt x="1" y="1074"/>
                    <a:pt x="1" y="1074"/>
                  </a:cubicBezTo>
                  <a:cubicBezTo>
                    <a:pt x="1" y="1072"/>
                    <a:pt x="1" y="1070"/>
                    <a:pt x="0" y="1067"/>
                  </a:cubicBezTo>
                  <a:cubicBezTo>
                    <a:pt x="0" y="1067"/>
                    <a:pt x="0" y="1067"/>
                    <a:pt x="0" y="1067"/>
                  </a:cubicBezTo>
                  <a:cubicBezTo>
                    <a:pt x="0" y="1065"/>
                    <a:pt x="0" y="1063"/>
                    <a:pt x="0" y="1061"/>
                  </a:cubicBezTo>
                  <a:cubicBezTo>
                    <a:pt x="0" y="1061"/>
                    <a:pt x="0" y="1061"/>
                    <a:pt x="0" y="1061"/>
                  </a:cubicBezTo>
                  <a:cubicBezTo>
                    <a:pt x="0" y="1059"/>
                    <a:pt x="0" y="1057"/>
                    <a:pt x="0" y="1055"/>
                  </a:cubicBezTo>
                  <a:cubicBezTo>
                    <a:pt x="0" y="1055"/>
                    <a:pt x="0" y="1055"/>
                    <a:pt x="0" y="1055"/>
                  </a:cubicBezTo>
                  <a:cubicBezTo>
                    <a:pt x="0" y="1055"/>
                    <a:pt x="0" y="1055"/>
                    <a:pt x="0" y="1055"/>
                  </a:cubicBezTo>
                  <a:cubicBezTo>
                    <a:pt x="0" y="1052"/>
                    <a:pt x="0" y="1049"/>
                    <a:pt x="0" y="1047"/>
                  </a:cubicBezTo>
                  <a:cubicBezTo>
                    <a:pt x="0" y="1046"/>
                    <a:pt x="0" y="1045"/>
                    <a:pt x="0" y="1044"/>
                  </a:cubicBezTo>
                  <a:cubicBezTo>
                    <a:pt x="0" y="1043"/>
                    <a:pt x="0" y="1041"/>
                    <a:pt x="1" y="1040"/>
                  </a:cubicBezTo>
                  <a:cubicBezTo>
                    <a:pt x="6" y="950"/>
                    <a:pt x="55" y="896"/>
                    <a:pt x="89" y="819"/>
                  </a:cubicBezTo>
                  <a:close/>
                </a:path>
              </a:pathLst>
            </a:custGeom>
            <a:solidFill>
              <a:srgbClr val="E0E2D7"/>
            </a:solidFill>
            <a:ln>
              <a:noFill/>
            </a:ln>
          </p:spPr>
          <p:txBody>
            <a:bodyPr/>
            <a:lstStyle/>
            <a:p>
              <a:endParaRPr lang="en-US" sz="1867">
                <a:solidFill>
                  <a:schemeClr val="tx1">
                    <a:lumMod val="75000"/>
                    <a:lumOff val="25000"/>
                  </a:schemeClr>
                </a:solidFill>
              </a:endParaRPr>
            </a:p>
          </p:txBody>
        </p:sp>
        <p:sp>
          <p:nvSpPr>
            <p:cNvPr id="9" name="Freeform 14">
              <a:extLst>
                <a:ext uri="{FF2B5EF4-FFF2-40B4-BE49-F238E27FC236}">
                  <a16:creationId xmlns:a16="http://schemas.microsoft.com/office/drawing/2014/main" id="{4A331F10-C5EA-1F41-958B-FF5A4275D49A}"/>
                </a:ext>
              </a:extLst>
            </p:cNvPr>
            <p:cNvSpPr>
              <a:spLocks/>
            </p:cNvSpPr>
            <p:nvPr/>
          </p:nvSpPr>
          <p:spPr bwMode="auto">
            <a:xfrm>
              <a:off x="5848351" y="2870530"/>
              <a:ext cx="2027767" cy="2027767"/>
            </a:xfrm>
            <a:custGeom>
              <a:avLst/>
              <a:gdLst>
                <a:gd name="T0" fmla="*/ 2147483646 w 1095"/>
                <a:gd name="T1" fmla="*/ 2147483646 h 1094"/>
                <a:gd name="T2" fmla="*/ 2147483646 w 1095"/>
                <a:gd name="T3" fmla="*/ 2147483646 h 1094"/>
                <a:gd name="T4" fmla="*/ 2147483646 w 1095"/>
                <a:gd name="T5" fmla="*/ 2147483646 h 1094"/>
                <a:gd name="T6" fmla="*/ 2147483646 w 1095"/>
                <a:gd name="T7" fmla="*/ 2147483646 h 1094"/>
                <a:gd name="T8" fmla="*/ 2147483646 w 1095"/>
                <a:gd name="T9" fmla="*/ 2147483646 h 1094"/>
                <a:gd name="T10" fmla="*/ 2147483646 w 1095"/>
                <a:gd name="T11" fmla="*/ 2147483646 h 1094"/>
                <a:gd name="T12" fmla="*/ 2147483646 w 1095"/>
                <a:gd name="T13" fmla="*/ 2147483646 h 1094"/>
                <a:gd name="T14" fmla="*/ 2147483646 w 1095"/>
                <a:gd name="T15" fmla="*/ 2147483646 h 1094"/>
                <a:gd name="T16" fmla="*/ 2147483646 w 1095"/>
                <a:gd name="T17" fmla="*/ 2147483646 h 1094"/>
                <a:gd name="T18" fmla="*/ 2147483646 w 1095"/>
                <a:gd name="T19" fmla="*/ 2147483646 h 1094"/>
                <a:gd name="T20" fmla="*/ 2147483646 w 1095"/>
                <a:gd name="T21" fmla="*/ 2147483646 h 1094"/>
                <a:gd name="T22" fmla="*/ 2147483646 w 1095"/>
                <a:gd name="T23" fmla="*/ 2147483646 h 1094"/>
                <a:gd name="T24" fmla="*/ 2147483646 w 1095"/>
                <a:gd name="T25" fmla="*/ 2147483646 h 1094"/>
                <a:gd name="T26" fmla="*/ 2147483646 w 1095"/>
                <a:gd name="T27" fmla="*/ 2147483646 h 1094"/>
                <a:gd name="T28" fmla="*/ 2147483646 w 1095"/>
                <a:gd name="T29" fmla="*/ 2147483646 h 1094"/>
                <a:gd name="T30" fmla="*/ 2147483646 w 1095"/>
                <a:gd name="T31" fmla="*/ 2147483646 h 1094"/>
                <a:gd name="T32" fmla="*/ 2147483646 w 1095"/>
                <a:gd name="T33" fmla="*/ 2147483646 h 1094"/>
                <a:gd name="T34" fmla="*/ 2147483646 w 1095"/>
                <a:gd name="T35" fmla="*/ 2147483646 h 1094"/>
                <a:gd name="T36" fmla="*/ 2147483646 w 1095"/>
                <a:gd name="T37" fmla="*/ 2147483646 h 1094"/>
                <a:gd name="T38" fmla="*/ 2147483646 w 1095"/>
                <a:gd name="T39" fmla="*/ 2147483646 h 1094"/>
                <a:gd name="T40" fmla="*/ 2147483646 w 1095"/>
                <a:gd name="T41" fmla="*/ 2147483646 h 1094"/>
                <a:gd name="T42" fmla="*/ 2147483646 w 1095"/>
                <a:gd name="T43" fmla="*/ 2147483646 h 1094"/>
                <a:gd name="T44" fmla="*/ 2147483646 w 1095"/>
                <a:gd name="T45" fmla="*/ 2147483646 h 1094"/>
                <a:gd name="T46" fmla="*/ 2147483646 w 1095"/>
                <a:gd name="T47" fmla="*/ 2147483646 h 1094"/>
                <a:gd name="T48" fmla="*/ 2147483646 w 1095"/>
                <a:gd name="T49" fmla="*/ 2147483646 h 1094"/>
                <a:gd name="T50" fmla="*/ 2147483646 w 1095"/>
                <a:gd name="T51" fmla="*/ 2147483646 h 1094"/>
                <a:gd name="T52" fmla="*/ 2147483646 w 1095"/>
                <a:gd name="T53" fmla="*/ 2147483646 h 1094"/>
                <a:gd name="T54" fmla="*/ 2147483646 w 1095"/>
                <a:gd name="T55" fmla="*/ 2147483646 h 1094"/>
                <a:gd name="T56" fmla="*/ 2147483646 w 1095"/>
                <a:gd name="T57" fmla="*/ 2147483646 h 1094"/>
                <a:gd name="T58" fmla="*/ 2147483646 w 1095"/>
                <a:gd name="T59" fmla="*/ 2147483646 h 1094"/>
                <a:gd name="T60" fmla="*/ 2147483646 w 1095"/>
                <a:gd name="T61" fmla="*/ 2147483646 h 1094"/>
                <a:gd name="T62" fmla="*/ 2147483646 w 1095"/>
                <a:gd name="T63" fmla="*/ 2147483646 h 1094"/>
                <a:gd name="T64" fmla="*/ 2147483646 w 1095"/>
                <a:gd name="T65" fmla="*/ 2147483646 h 1094"/>
                <a:gd name="T66" fmla="*/ 2147483646 w 1095"/>
                <a:gd name="T67" fmla="*/ 2147483646 h 1094"/>
                <a:gd name="T68" fmla="*/ 2147483646 w 1095"/>
                <a:gd name="T69" fmla="*/ 2147483646 h 1094"/>
                <a:gd name="T70" fmla="*/ 2147483646 w 1095"/>
                <a:gd name="T71" fmla="*/ 2147483646 h 1094"/>
                <a:gd name="T72" fmla="*/ 2147483646 w 1095"/>
                <a:gd name="T73" fmla="*/ 2147483646 h 1094"/>
                <a:gd name="T74" fmla="*/ 2147483646 w 1095"/>
                <a:gd name="T75" fmla="*/ 2147483646 h 1094"/>
                <a:gd name="T76" fmla="*/ 2147483646 w 1095"/>
                <a:gd name="T77" fmla="*/ 2147483646 h 1094"/>
                <a:gd name="T78" fmla="*/ 2147483646 w 1095"/>
                <a:gd name="T79" fmla="*/ 2147483646 h 1094"/>
                <a:gd name="T80" fmla="*/ 2147483646 w 1095"/>
                <a:gd name="T81" fmla="*/ 2147483646 h 1094"/>
                <a:gd name="T82" fmla="*/ 2147483646 w 1095"/>
                <a:gd name="T83" fmla="*/ 2147483646 h 1094"/>
                <a:gd name="T84" fmla="*/ 2147483646 w 1095"/>
                <a:gd name="T85" fmla="*/ 2147483646 h 1094"/>
                <a:gd name="T86" fmla="*/ 2147483646 w 1095"/>
                <a:gd name="T87" fmla="*/ 2147483646 h 1094"/>
                <a:gd name="T88" fmla="*/ 2147483646 w 1095"/>
                <a:gd name="T89" fmla="*/ 2147483646 h 1094"/>
                <a:gd name="T90" fmla="*/ 2147483646 w 1095"/>
                <a:gd name="T91" fmla="*/ 2147483646 h 1094"/>
                <a:gd name="T92" fmla="*/ 2147483646 w 1095"/>
                <a:gd name="T93" fmla="*/ 2147483646 h 1094"/>
                <a:gd name="T94" fmla="*/ 2147483646 w 1095"/>
                <a:gd name="T95" fmla="*/ 2147483646 h 1094"/>
                <a:gd name="T96" fmla="*/ 2147483646 w 1095"/>
                <a:gd name="T97" fmla="*/ 2147483646 h 1094"/>
                <a:gd name="T98" fmla="*/ 2147483646 w 1095"/>
                <a:gd name="T99" fmla="*/ 2147483646 h 1094"/>
                <a:gd name="T100" fmla="*/ 2147483646 w 1095"/>
                <a:gd name="T101" fmla="*/ 2147483646 h 1094"/>
                <a:gd name="T102" fmla="*/ 2147483646 w 1095"/>
                <a:gd name="T103" fmla="*/ 2147483646 h 1094"/>
                <a:gd name="T104" fmla="*/ 2147483646 w 1095"/>
                <a:gd name="T105" fmla="*/ 2147483646 h 1094"/>
                <a:gd name="T106" fmla="*/ 2147483646 w 1095"/>
                <a:gd name="T107" fmla="*/ 2147483646 h 1094"/>
                <a:gd name="T108" fmla="*/ 2147483646 w 1095"/>
                <a:gd name="T109" fmla="*/ 2147483646 h 1094"/>
                <a:gd name="T110" fmla="*/ 2147483646 w 1095"/>
                <a:gd name="T111" fmla="*/ 2147483646 h 1094"/>
                <a:gd name="T112" fmla="*/ 2147483646 w 1095"/>
                <a:gd name="T113" fmla="*/ 2147483646 h 1094"/>
                <a:gd name="T114" fmla="*/ 2147483646 w 1095"/>
                <a:gd name="T115" fmla="*/ 2147483646 h 1094"/>
                <a:gd name="T116" fmla="*/ 2147483646 w 1095"/>
                <a:gd name="T117" fmla="*/ 2147483646 h 1094"/>
                <a:gd name="T118" fmla="*/ 2147483646 w 1095"/>
                <a:gd name="T119" fmla="*/ 2147483646 h 1094"/>
                <a:gd name="T120" fmla="*/ 2147483646 w 1095"/>
                <a:gd name="T121" fmla="*/ 2147483646 h 1094"/>
                <a:gd name="T122" fmla="*/ 2147483646 w 1095"/>
                <a:gd name="T123" fmla="*/ 2147483646 h 10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95" h="1094">
                  <a:moveTo>
                    <a:pt x="780" y="547"/>
                  </a:moveTo>
                  <a:cubicBezTo>
                    <a:pt x="737" y="565"/>
                    <a:pt x="691" y="592"/>
                    <a:pt x="642" y="639"/>
                  </a:cubicBezTo>
                  <a:cubicBezTo>
                    <a:pt x="593" y="689"/>
                    <a:pt x="566" y="736"/>
                    <a:pt x="547" y="781"/>
                  </a:cubicBezTo>
                  <a:cubicBezTo>
                    <a:pt x="518" y="860"/>
                    <a:pt x="514" y="932"/>
                    <a:pt x="454" y="999"/>
                  </a:cubicBezTo>
                  <a:cubicBezTo>
                    <a:pt x="453" y="1000"/>
                    <a:pt x="452" y="1001"/>
                    <a:pt x="451" y="1002"/>
                  </a:cubicBezTo>
                  <a:cubicBezTo>
                    <a:pt x="449" y="1004"/>
                    <a:pt x="449" y="1004"/>
                    <a:pt x="449" y="1004"/>
                  </a:cubicBezTo>
                  <a:cubicBezTo>
                    <a:pt x="448" y="1006"/>
                    <a:pt x="446" y="1008"/>
                    <a:pt x="444" y="1010"/>
                  </a:cubicBezTo>
                  <a:cubicBezTo>
                    <a:pt x="444" y="1010"/>
                    <a:pt x="444" y="1010"/>
                    <a:pt x="444" y="1010"/>
                  </a:cubicBezTo>
                  <a:cubicBezTo>
                    <a:pt x="444" y="1010"/>
                    <a:pt x="444" y="1010"/>
                    <a:pt x="444" y="1010"/>
                  </a:cubicBezTo>
                  <a:cubicBezTo>
                    <a:pt x="442" y="1011"/>
                    <a:pt x="441" y="1013"/>
                    <a:pt x="439" y="1014"/>
                  </a:cubicBezTo>
                  <a:cubicBezTo>
                    <a:pt x="439" y="1014"/>
                    <a:pt x="439" y="1014"/>
                    <a:pt x="439" y="1014"/>
                  </a:cubicBezTo>
                  <a:cubicBezTo>
                    <a:pt x="437" y="1016"/>
                    <a:pt x="436" y="1017"/>
                    <a:pt x="434" y="1019"/>
                  </a:cubicBezTo>
                  <a:cubicBezTo>
                    <a:pt x="434" y="1019"/>
                    <a:pt x="434" y="1019"/>
                    <a:pt x="434" y="1019"/>
                  </a:cubicBezTo>
                  <a:cubicBezTo>
                    <a:pt x="433" y="1020"/>
                    <a:pt x="431" y="1021"/>
                    <a:pt x="430" y="1023"/>
                  </a:cubicBezTo>
                  <a:cubicBezTo>
                    <a:pt x="430" y="1023"/>
                    <a:pt x="430" y="1023"/>
                    <a:pt x="430" y="1023"/>
                  </a:cubicBezTo>
                  <a:cubicBezTo>
                    <a:pt x="428" y="1024"/>
                    <a:pt x="426" y="1026"/>
                    <a:pt x="425" y="1027"/>
                  </a:cubicBezTo>
                  <a:cubicBezTo>
                    <a:pt x="425" y="1027"/>
                    <a:pt x="425" y="1027"/>
                    <a:pt x="425" y="1027"/>
                  </a:cubicBezTo>
                  <a:cubicBezTo>
                    <a:pt x="423" y="1028"/>
                    <a:pt x="421" y="1029"/>
                    <a:pt x="420" y="1031"/>
                  </a:cubicBezTo>
                  <a:cubicBezTo>
                    <a:pt x="420" y="1031"/>
                    <a:pt x="420" y="1031"/>
                    <a:pt x="420" y="1031"/>
                  </a:cubicBezTo>
                  <a:cubicBezTo>
                    <a:pt x="418" y="1032"/>
                    <a:pt x="416" y="1033"/>
                    <a:pt x="415" y="1035"/>
                  </a:cubicBezTo>
                  <a:cubicBezTo>
                    <a:pt x="415" y="1035"/>
                    <a:pt x="415" y="1035"/>
                    <a:pt x="415" y="1035"/>
                  </a:cubicBezTo>
                  <a:cubicBezTo>
                    <a:pt x="413" y="1036"/>
                    <a:pt x="411" y="1037"/>
                    <a:pt x="410" y="1038"/>
                  </a:cubicBezTo>
                  <a:cubicBezTo>
                    <a:pt x="410" y="1038"/>
                    <a:pt x="410" y="1038"/>
                    <a:pt x="410" y="1038"/>
                  </a:cubicBezTo>
                  <a:cubicBezTo>
                    <a:pt x="408" y="1039"/>
                    <a:pt x="406" y="1041"/>
                    <a:pt x="405" y="1042"/>
                  </a:cubicBezTo>
                  <a:cubicBezTo>
                    <a:pt x="405" y="1042"/>
                    <a:pt x="405" y="1042"/>
                    <a:pt x="405" y="1042"/>
                  </a:cubicBezTo>
                  <a:cubicBezTo>
                    <a:pt x="403" y="1043"/>
                    <a:pt x="401" y="1044"/>
                    <a:pt x="399" y="1045"/>
                  </a:cubicBezTo>
                  <a:cubicBezTo>
                    <a:pt x="399" y="1045"/>
                    <a:pt x="399" y="1045"/>
                    <a:pt x="399" y="1045"/>
                  </a:cubicBezTo>
                  <a:cubicBezTo>
                    <a:pt x="398" y="1046"/>
                    <a:pt x="396" y="1047"/>
                    <a:pt x="394" y="1048"/>
                  </a:cubicBezTo>
                  <a:cubicBezTo>
                    <a:pt x="394" y="1048"/>
                    <a:pt x="394" y="1048"/>
                    <a:pt x="394" y="1048"/>
                  </a:cubicBezTo>
                  <a:cubicBezTo>
                    <a:pt x="392" y="1049"/>
                    <a:pt x="390" y="1050"/>
                    <a:pt x="389" y="1051"/>
                  </a:cubicBezTo>
                  <a:cubicBezTo>
                    <a:pt x="389" y="1051"/>
                    <a:pt x="389" y="1051"/>
                    <a:pt x="389" y="1051"/>
                  </a:cubicBezTo>
                  <a:cubicBezTo>
                    <a:pt x="385" y="1054"/>
                    <a:pt x="381" y="1055"/>
                    <a:pt x="378" y="1057"/>
                  </a:cubicBezTo>
                  <a:cubicBezTo>
                    <a:pt x="378" y="1057"/>
                    <a:pt x="378" y="1057"/>
                    <a:pt x="378" y="1057"/>
                  </a:cubicBezTo>
                  <a:cubicBezTo>
                    <a:pt x="304" y="1094"/>
                    <a:pt x="216" y="1094"/>
                    <a:pt x="142" y="1053"/>
                  </a:cubicBezTo>
                  <a:cubicBezTo>
                    <a:pt x="142" y="1053"/>
                    <a:pt x="142" y="1053"/>
                    <a:pt x="142" y="1053"/>
                  </a:cubicBezTo>
                  <a:cubicBezTo>
                    <a:pt x="136" y="1050"/>
                    <a:pt x="131" y="1046"/>
                    <a:pt x="125" y="1043"/>
                  </a:cubicBezTo>
                  <a:cubicBezTo>
                    <a:pt x="125" y="1043"/>
                    <a:pt x="125" y="1043"/>
                    <a:pt x="125" y="1043"/>
                  </a:cubicBezTo>
                  <a:cubicBezTo>
                    <a:pt x="124" y="1042"/>
                    <a:pt x="122" y="1040"/>
                    <a:pt x="120" y="1039"/>
                  </a:cubicBezTo>
                  <a:cubicBezTo>
                    <a:pt x="120" y="1039"/>
                    <a:pt x="120" y="1039"/>
                    <a:pt x="120" y="1039"/>
                  </a:cubicBezTo>
                  <a:cubicBezTo>
                    <a:pt x="118" y="1038"/>
                    <a:pt x="116" y="1037"/>
                    <a:pt x="115" y="1035"/>
                  </a:cubicBezTo>
                  <a:cubicBezTo>
                    <a:pt x="115" y="1035"/>
                    <a:pt x="115" y="1035"/>
                    <a:pt x="115" y="1035"/>
                  </a:cubicBezTo>
                  <a:cubicBezTo>
                    <a:pt x="111" y="1033"/>
                    <a:pt x="108" y="1030"/>
                    <a:pt x="104" y="1027"/>
                  </a:cubicBezTo>
                  <a:cubicBezTo>
                    <a:pt x="104" y="1027"/>
                    <a:pt x="104" y="1027"/>
                    <a:pt x="104" y="1027"/>
                  </a:cubicBezTo>
                  <a:cubicBezTo>
                    <a:pt x="103" y="1026"/>
                    <a:pt x="101" y="1025"/>
                    <a:pt x="99" y="1023"/>
                  </a:cubicBezTo>
                  <a:cubicBezTo>
                    <a:pt x="99" y="1023"/>
                    <a:pt x="99" y="1023"/>
                    <a:pt x="99" y="1023"/>
                  </a:cubicBezTo>
                  <a:cubicBezTo>
                    <a:pt x="96" y="1020"/>
                    <a:pt x="93" y="1017"/>
                    <a:pt x="89" y="1014"/>
                  </a:cubicBezTo>
                  <a:cubicBezTo>
                    <a:pt x="89" y="1014"/>
                    <a:pt x="89" y="1014"/>
                    <a:pt x="89" y="1014"/>
                  </a:cubicBezTo>
                  <a:cubicBezTo>
                    <a:pt x="88" y="1013"/>
                    <a:pt x="86" y="1011"/>
                    <a:pt x="85" y="1010"/>
                  </a:cubicBezTo>
                  <a:cubicBezTo>
                    <a:pt x="85" y="1010"/>
                    <a:pt x="85" y="1010"/>
                    <a:pt x="85" y="1010"/>
                  </a:cubicBezTo>
                  <a:cubicBezTo>
                    <a:pt x="83" y="1008"/>
                    <a:pt x="81" y="1006"/>
                    <a:pt x="80" y="1005"/>
                  </a:cubicBezTo>
                  <a:cubicBezTo>
                    <a:pt x="80" y="1005"/>
                    <a:pt x="80" y="1005"/>
                    <a:pt x="80" y="1005"/>
                  </a:cubicBezTo>
                  <a:cubicBezTo>
                    <a:pt x="77" y="1002"/>
                    <a:pt x="74" y="998"/>
                    <a:pt x="71" y="995"/>
                  </a:cubicBezTo>
                  <a:cubicBezTo>
                    <a:pt x="71" y="995"/>
                    <a:pt x="71" y="995"/>
                    <a:pt x="71" y="995"/>
                  </a:cubicBezTo>
                  <a:cubicBezTo>
                    <a:pt x="70" y="993"/>
                    <a:pt x="68" y="992"/>
                    <a:pt x="67" y="990"/>
                  </a:cubicBezTo>
                  <a:cubicBezTo>
                    <a:pt x="67" y="990"/>
                    <a:pt x="67" y="990"/>
                    <a:pt x="67" y="990"/>
                  </a:cubicBezTo>
                  <a:cubicBezTo>
                    <a:pt x="64" y="987"/>
                    <a:pt x="61" y="983"/>
                    <a:pt x="59" y="980"/>
                  </a:cubicBezTo>
                  <a:cubicBezTo>
                    <a:pt x="59" y="980"/>
                    <a:pt x="59" y="980"/>
                    <a:pt x="59" y="980"/>
                  </a:cubicBezTo>
                  <a:cubicBezTo>
                    <a:pt x="58" y="978"/>
                    <a:pt x="56" y="976"/>
                    <a:pt x="55" y="974"/>
                  </a:cubicBezTo>
                  <a:cubicBezTo>
                    <a:pt x="55" y="974"/>
                    <a:pt x="55" y="974"/>
                    <a:pt x="55" y="974"/>
                  </a:cubicBezTo>
                  <a:cubicBezTo>
                    <a:pt x="54" y="973"/>
                    <a:pt x="53" y="971"/>
                    <a:pt x="52" y="969"/>
                  </a:cubicBezTo>
                  <a:cubicBezTo>
                    <a:pt x="52" y="969"/>
                    <a:pt x="52" y="969"/>
                    <a:pt x="52" y="969"/>
                  </a:cubicBezTo>
                  <a:cubicBezTo>
                    <a:pt x="48" y="964"/>
                    <a:pt x="45" y="958"/>
                    <a:pt x="42" y="953"/>
                  </a:cubicBezTo>
                  <a:cubicBezTo>
                    <a:pt x="42" y="953"/>
                    <a:pt x="42" y="953"/>
                    <a:pt x="42" y="953"/>
                  </a:cubicBezTo>
                  <a:cubicBezTo>
                    <a:pt x="1" y="879"/>
                    <a:pt x="0" y="790"/>
                    <a:pt x="37" y="717"/>
                  </a:cubicBezTo>
                  <a:cubicBezTo>
                    <a:pt x="37" y="717"/>
                    <a:pt x="37" y="717"/>
                    <a:pt x="37" y="717"/>
                  </a:cubicBezTo>
                  <a:cubicBezTo>
                    <a:pt x="39" y="713"/>
                    <a:pt x="41" y="709"/>
                    <a:pt x="43" y="706"/>
                  </a:cubicBezTo>
                  <a:cubicBezTo>
                    <a:pt x="43" y="706"/>
                    <a:pt x="43" y="706"/>
                    <a:pt x="43" y="706"/>
                  </a:cubicBezTo>
                  <a:cubicBezTo>
                    <a:pt x="44" y="704"/>
                    <a:pt x="45" y="702"/>
                    <a:pt x="46" y="700"/>
                  </a:cubicBezTo>
                  <a:cubicBezTo>
                    <a:pt x="46" y="700"/>
                    <a:pt x="46" y="700"/>
                    <a:pt x="46" y="700"/>
                  </a:cubicBezTo>
                  <a:cubicBezTo>
                    <a:pt x="47" y="699"/>
                    <a:pt x="48" y="697"/>
                    <a:pt x="49" y="695"/>
                  </a:cubicBezTo>
                  <a:cubicBezTo>
                    <a:pt x="49" y="695"/>
                    <a:pt x="49" y="695"/>
                    <a:pt x="49" y="695"/>
                  </a:cubicBezTo>
                  <a:cubicBezTo>
                    <a:pt x="50" y="693"/>
                    <a:pt x="51" y="691"/>
                    <a:pt x="53" y="690"/>
                  </a:cubicBezTo>
                  <a:cubicBezTo>
                    <a:pt x="53" y="690"/>
                    <a:pt x="53" y="690"/>
                    <a:pt x="53" y="690"/>
                  </a:cubicBezTo>
                  <a:cubicBezTo>
                    <a:pt x="54" y="688"/>
                    <a:pt x="55" y="686"/>
                    <a:pt x="56" y="685"/>
                  </a:cubicBezTo>
                  <a:cubicBezTo>
                    <a:pt x="56" y="685"/>
                    <a:pt x="56" y="685"/>
                    <a:pt x="56" y="685"/>
                  </a:cubicBezTo>
                  <a:cubicBezTo>
                    <a:pt x="57" y="683"/>
                    <a:pt x="59" y="681"/>
                    <a:pt x="60" y="679"/>
                  </a:cubicBezTo>
                  <a:cubicBezTo>
                    <a:pt x="60" y="679"/>
                    <a:pt x="60" y="679"/>
                    <a:pt x="60" y="679"/>
                  </a:cubicBezTo>
                  <a:cubicBezTo>
                    <a:pt x="61" y="678"/>
                    <a:pt x="62" y="676"/>
                    <a:pt x="64" y="675"/>
                  </a:cubicBezTo>
                  <a:cubicBezTo>
                    <a:pt x="64" y="675"/>
                    <a:pt x="64" y="675"/>
                    <a:pt x="64" y="675"/>
                  </a:cubicBezTo>
                  <a:cubicBezTo>
                    <a:pt x="65" y="673"/>
                    <a:pt x="66" y="671"/>
                    <a:pt x="68" y="670"/>
                  </a:cubicBezTo>
                  <a:cubicBezTo>
                    <a:pt x="68" y="670"/>
                    <a:pt x="68" y="670"/>
                    <a:pt x="68" y="670"/>
                  </a:cubicBezTo>
                  <a:cubicBezTo>
                    <a:pt x="69" y="668"/>
                    <a:pt x="70" y="666"/>
                    <a:pt x="72" y="665"/>
                  </a:cubicBezTo>
                  <a:cubicBezTo>
                    <a:pt x="72" y="665"/>
                    <a:pt x="72" y="665"/>
                    <a:pt x="72" y="665"/>
                  </a:cubicBezTo>
                  <a:cubicBezTo>
                    <a:pt x="73" y="663"/>
                    <a:pt x="74" y="662"/>
                    <a:pt x="76" y="660"/>
                  </a:cubicBezTo>
                  <a:cubicBezTo>
                    <a:pt x="76" y="660"/>
                    <a:pt x="76" y="660"/>
                    <a:pt x="76" y="660"/>
                  </a:cubicBezTo>
                  <a:cubicBezTo>
                    <a:pt x="77" y="658"/>
                    <a:pt x="79" y="657"/>
                    <a:pt x="80" y="655"/>
                  </a:cubicBezTo>
                  <a:cubicBezTo>
                    <a:pt x="80" y="655"/>
                    <a:pt x="80" y="655"/>
                    <a:pt x="80" y="655"/>
                  </a:cubicBezTo>
                  <a:cubicBezTo>
                    <a:pt x="82" y="654"/>
                    <a:pt x="83" y="652"/>
                    <a:pt x="85" y="651"/>
                  </a:cubicBezTo>
                  <a:cubicBezTo>
                    <a:pt x="85" y="651"/>
                    <a:pt x="85" y="651"/>
                    <a:pt x="85" y="651"/>
                  </a:cubicBezTo>
                  <a:cubicBezTo>
                    <a:pt x="86" y="650"/>
                    <a:pt x="86" y="650"/>
                    <a:pt x="86" y="650"/>
                  </a:cubicBezTo>
                  <a:cubicBezTo>
                    <a:pt x="86" y="649"/>
                    <a:pt x="87" y="648"/>
                    <a:pt x="87" y="648"/>
                  </a:cubicBezTo>
                  <a:cubicBezTo>
                    <a:pt x="88" y="647"/>
                    <a:pt x="89" y="646"/>
                    <a:pt x="90" y="646"/>
                  </a:cubicBezTo>
                  <a:cubicBezTo>
                    <a:pt x="90" y="646"/>
                    <a:pt x="90" y="646"/>
                    <a:pt x="90" y="646"/>
                  </a:cubicBezTo>
                  <a:cubicBezTo>
                    <a:pt x="158" y="581"/>
                    <a:pt x="233" y="578"/>
                    <a:pt x="313" y="547"/>
                  </a:cubicBezTo>
                  <a:cubicBezTo>
                    <a:pt x="358" y="529"/>
                    <a:pt x="405" y="502"/>
                    <a:pt x="455" y="453"/>
                  </a:cubicBezTo>
                  <a:cubicBezTo>
                    <a:pt x="502" y="404"/>
                    <a:pt x="529" y="358"/>
                    <a:pt x="547" y="314"/>
                  </a:cubicBezTo>
                  <a:cubicBezTo>
                    <a:pt x="577" y="235"/>
                    <a:pt x="581" y="162"/>
                    <a:pt x="641" y="95"/>
                  </a:cubicBezTo>
                  <a:cubicBezTo>
                    <a:pt x="642" y="94"/>
                    <a:pt x="643" y="93"/>
                    <a:pt x="644" y="92"/>
                  </a:cubicBezTo>
                  <a:cubicBezTo>
                    <a:pt x="645" y="90"/>
                    <a:pt x="645" y="90"/>
                    <a:pt x="645" y="90"/>
                  </a:cubicBezTo>
                  <a:cubicBezTo>
                    <a:pt x="647" y="88"/>
                    <a:pt x="649" y="86"/>
                    <a:pt x="651" y="84"/>
                  </a:cubicBezTo>
                  <a:cubicBezTo>
                    <a:pt x="651" y="84"/>
                    <a:pt x="651" y="84"/>
                    <a:pt x="651" y="84"/>
                  </a:cubicBezTo>
                  <a:cubicBezTo>
                    <a:pt x="651" y="84"/>
                    <a:pt x="651" y="84"/>
                    <a:pt x="651" y="84"/>
                  </a:cubicBezTo>
                  <a:cubicBezTo>
                    <a:pt x="653" y="83"/>
                    <a:pt x="654" y="81"/>
                    <a:pt x="656" y="80"/>
                  </a:cubicBezTo>
                  <a:cubicBezTo>
                    <a:pt x="656" y="80"/>
                    <a:pt x="656" y="80"/>
                    <a:pt x="656" y="80"/>
                  </a:cubicBezTo>
                  <a:cubicBezTo>
                    <a:pt x="657" y="78"/>
                    <a:pt x="659" y="77"/>
                    <a:pt x="660" y="75"/>
                  </a:cubicBezTo>
                  <a:cubicBezTo>
                    <a:pt x="660" y="75"/>
                    <a:pt x="660" y="75"/>
                    <a:pt x="660" y="75"/>
                  </a:cubicBezTo>
                  <a:cubicBezTo>
                    <a:pt x="662" y="74"/>
                    <a:pt x="664" y="73"/>
                    <a:pt x="665" y="71"/>
                  </a:cubicBezTo>
                  <a:cubicBezTo>
                    <a:pt x="665" y="71"/>
                    <a:pt x="665" y="71"/>
                    <a:pt x="665" y="71"/>
                  </a:cubicBezTo>
                  <a:cubicBezTo>
                    <a:pt x="667" y="70"/>
                    <a:pt x="668" y="68"/>
                    <a:pt x="670" y="67"/>
                  </a:cubicBezTo>
                  <a:cubicBezTo>
                    <a:pt x="670" y="67"/>
                    <a:pt x="670" y="67"/>
                    <a:pt x="670" y="67"/>
                  </a:cubicBezTo>
                  <a:cubicBezTo>
                    <a:pt x="672" y="66"/>
                    <a:pt x="673" y="64"/>
                    <a:pt x="675" y="63"/>
                  </a:cubicBezTo>
                  <a:cubicBezTo>
                    <a:pt x="675" y="63"/>
                    <a:pt x="675" y="63"/>
                    <a:pt x="675" y="63"/>
                  </a:cubicBezTo>
                  <a:cubicBezTo>
                    <a:pt x="677" y="62"/>
                    <a:pt x="678" y="61"/>
                    <a:pt x="680" y="59"/>
                  </a:cubicBezTo>
                  <a:cubicBezTo>
                    <a:pt x="680" y="59"/>
                    <a:pt x="680" y="59"/>
                    <a:pt x="680" y="59"/>
                  </a:cubicBezTo>
                  <a:cubicBezTo>
                    <a:pt x="682" y="58"/>
                    <a:pt x="683" y="57"/>
                    <a:pt x="685" y="56"/>
                  </a:cubicBezTo>
                  <a:cubicBezTo>
                    <a:pt x="685" y="56"/>
                    <a:pt x="685" y="56"/>
                    <a:pt x="685" y="56"/>
                  </a:cubicBezTo>
                  <a:cubicBezTo>
                    <a:pt x="687" y="55"/>
                    <a:pt x="689" y="53"/>
                    <a:pt x="690" y="52"/>
                  </a:cubicBezTo>
                  <a:cubicBezTo>
                    <a:pt x="690" y="52"/>
                    <a:pt x="690" y="52"/>
                    <a:pt x="690" y="52"/>
                  </a:cubicBezTo>
                  <a:cubicBezTo>
                    <a:pt x="692" y="51"/>
                    <a:pt x="694" y="50"/>
                    <a:pt x="695" y="49"/>
                  </a:cubicBezTo>
                  <a:cubicBezTo>
                    <a:pt x="695" y="49"/>
                    <a:pt x="695" y="49"/>
                    <a:pt x="695" y="49"/>
                  </a:cubicBezTo>
                  <a:cubicBezTo>
                    <a:pt x="697" y="48"/>
                    <a:pt x="699" y="47"/>
                    <a:pt x="701" y="45"/>
                  </a:cubicBezTo>
                  <a:cubicBezTo>
                    <a:pt x="701" y="45"/>
                    <a:pt x="701" y="45"/>
                    <a:pt x="701" y="45"/>
                  </a:cubicBezTo>
                  <a:cubicBezTo>
                    <a:pt x="703" y="44"/>
                    <a:pt x="704" y="43"/>
                    <a:pt x="706" y="42"/>
                  </a:cubicBezTo>
                  <a:cubicBezTo>
                    <a:pt x="706" y="42"/>
                    <a:pt x="706" y="42"/>
                    <a:pt x="706" y="42"/>
                  </a:cubicBezTo>
                  <a:cubicBezTo>
                    <a:pt x="710" y="40"/>
                    <a:pt x="713" y="38"/>
                    <a:pt x="717" y="37"/>
                  </a:cubicBezTo>
                  <a:cubicBezTo>
                    <a:pt x="717" y="37"/>
                    <a:pt x="717" y="37"/>
                    <a:pt x="717" y="37"/>
                  </a:cubicBezTo>
                  <a:cubicBezTo>
                    <a:pt x="791" y="0"/>
                    <a:pt x="879" y="0"/>
                    <a:pt x="953" y="41"/>
                  </a:cubicBezTo>
                  <a:cubicBezTo>
                    <a:pt x="953" y="41"/>
                    <a:pt x="953" y="41"/>
                    <a:pt x="953" y="41"/>
                  </a:cubicBezTo>
                  <a:cubicBezTo>
                    <a:pt x="959" y="44"/>
                    <a:pt x="964" y="48"/>
                    <a:pt x="970" y="51"/>
                  </a:cubicBezTo>
                  <a:cubicBezTo>
                    <a:pt x="970" y="51"/>
                    <a:pt x="970" y="51"/>
                    <a:pt x="970" y="51"/>
                  </a:cubicBezTo>
                  <a:cubicBezTo>
                    <a:pt x="971" y="52"/>
                    <a:pt x="973" y="53"/>
                    <a:pt x="975" y="55"/>
                  </a:cubicBezTo>
                  <a:cubicBezTo>
                    <a:pt x="975" y="55"/>
                    <a:pt x="975" y="55"/>
                    <a:pt x="975" y="55"/>
                  </a:cubicBezTo>
                  <a:cubicBezTo>
                    <a:pt x="977" y="56"/>
                    <a:pt x="978" y="57"/>
                    <a:pt x="980" y="58"/>
                  </a:cubicBezTo>
                  <a:cubicBezTo>
                    <a:pt x="980" y="58"/>
                    <a:pt x="980" y="58"/>
                    <a:pt x="980" y="58"/>
                  </a:cubicBezTo>
                  <a:cubicBezTo>
                    <a:pt x="984" y="61"/>
                    <a:pt x="987" y="64"/>
                    <a:pt x="990" y="66"/>
                  </a:cubicBezTo>
                  <a:cubicBezTo>
                    <a:pt x="990" y="66"/>
                    <a:pt x="990" y="66"/>
                    <a:pt x="990" y="66"/>
                  </a:cubicBezTo>
                  <a:cubicBezTo>
                    <a:pt x="992" y="68"/>
                    <a:pt x="994" y="69"/>
                    <a:pt x="995" y="71"/>
                  </a:cubicBezTo>
                  <a:cubicBezTo>
                    <a:pt x="995" y="71"/>
                    <a:pt x="995" y="71"/>
                    <a:pt x="995" y="71"/>
                  </a:cubicBezTo>
                  <a:cubicBezTo>
                    <a:pt x="999" y="73"/>
                    <a:pt x="1002" y="76"/>
                    <a:pt x="1005" y="80"/>
                  </a:cubicBezTo>
                  <a:cubicBezTo>
                    <a:pt x="1005" y="80"/>
                    <a:pt x="1005" y="80"/>
                    <a:pt x="1005" y="80"/>
                  </a:cubicBezTo>
                  <a:cubicBezTo>
                    <a:pt x="1007" y="81"/>
                    <a:pt x="1009" y="83"/>
                    <a:pt x="1010" y="84"/>
                  </a:cubicBezTo>
                  <a:cubicBezTo>
                    <a:pt x="1010" y="84"/>
                    <a:pt x="1010" y="84"/>
                    <a:pt x="1010" y="84"/>
                  </a:cubicBezTo>
                  <a:cubicBezTo>
                    <a:pt x="1012" y="86"/>
                    <a:pt x="1013" y="87"/>
                    <a:pt x="1015" y="89"/>
                  </a:cubicBezTo>
                  <a:cubicBezTo>
                    <a:pt x="1015" y="89"/>
                    <a:pt x="1015" y="89"/>
                    <a:pt x="1015" y="89"/>
                  </a:cubicBezTo>
                  <a:cubicBezTo>
                    <a:pt x="1018" y="92"/>
                    <a:pt x="1021" y="96"/>
                    <a:pt x="1024" y="99"/>
                  </a:cubicBezTo>
                  <a:cubicBezTo>
                    <a:pt x="1024" y="99"/>
                    <a:pt x="1024" y="99"/>
                    <a:pt x="1024" y="99"/>
                  </a:cubicBezTo>
                  <a:cubicBezTo>
                    <a:pt x="1025" y="101"/>
                    <a:pt x="1027" y="102"/>
                    <a:pt x="1028" y="104"/>
                  </a:cubicBezTo>
                  <a:cubicBezTo>
                    <a:pt x="1028" y="104"/>
                    <a:pt x="1028" y="104"/>
                    <a:pt x="1028" y="104"/>
                  </a:cubicBezTo>
                  <a:cubicBezTo>
                    <a:pt x="1031" y="107"/>
                    <a:pt x="1033" y="111"/>
                    <a:pt x="1036" y="114"/>
                  </a:cubicBezTo>
                  <a:cubicBezTo>
                    <a:pt x="1036" y="114"/>
                    <a:pt x="1036" y="114"/>
                    <a:pt x="1036" y="114"/>
                  </a:cubicBezTo>
                  <a:cubicBezTo>
                    <a:pt x="1037" y="116"/>
                    <a:pt x="1038" y="118"/>
                    <a:pt x="1040" y="120"/>
                  </a:cubicBezTo>
                  <a:cubicBezTo>
                    <a:pt x="1040" y="120"/>
                    <a:pt x="1040" y="120"/>
                    <a:pt x="1040" y="120"/>
                  </a:cubicBezTo>
                  <a:cubicBezTo>
                    <a:pt x="1041" y="121"/>
                    <a:pt x="1042" y="123"/>
                    <a:pt x="1043" y="125"/>
                  </a:cubicBezTo>
                  <a:cubicBezTo>
                    <a:pt x="1043" y="125"/>
                    <a:pt x="1043" y="125"/>
                    <a:pt x="1043" y="125"/>
                  </a:cubicBezTo>
                  <a:cubicBezTo>
                    <a:pt x="1047" y="130"/>
                    <a:pt x="1050" y="136"/>
                    <a:pt x="1053" y="141"/>
                  </a:cubicBezTo>
                  <a:cubicBezTo>
                    <a:pt x="1053" y="141"/>
                    <a:pt x="1053" y="141"/>
                    <a:pt x="1053" y="141"/>
                  </a:cubicBezTo>
                  <a:cubicBezTo>
                    <a:pt x="1094" y="215"/>
                    <a:pt x="1095" y="304"/>
                    <a:pt x="1058" y="377"/>
                  </a:cubicBezTo>
                  <a:cubicBezTo>
                    <a:pt x="1058" y="377"/>
                    <a:pt x="1058" y="377"/>
                    <a:pt x="1058" y="377"/>
                  </a:cubicBezTo>
                  <a:cubicBezTo>
                    <a:pt x="1056" y="381"/>
                    <a:pt x="1054" y="385"/>
                    <a:pt x="1052" y="388"/>
                  </a:cubicBezTo>
                  <a:cubicBezTo>
                    <a:pt x="1052" y="388"/>
                    <a:pt x="1052" y="388"/>
                    <a:pt x="1052" y="388"/>
                  </a:cubicBezTo>
                  <a:cubicBezTo>
                    <a:pt x="1051" y="390"/>
                    <a:pt x="1050" y="392"/>
                    <a:pt x="1049" y="393"/>
                  </a:cubicBezTo>
                  <a:cubicBezTo>
                    <a:pt x="1049" y="393"/>
                    <a:pt x="1049" y="393"/>
                    <a:pt x="1049" y="393"/>
                  </a:cubicBezTo>
                  <a:cubicBezTo>
                    <a:pt x="1048" y="395"/>
                    <a:pt x="1047" y="397"/>
                    <a:pt x="1046" y="399"/>
                  </a:cubicBezTo>
                  <a:cubicBezTo>
                    <a:pt x="1046" y="399"/>
                    <a:pt x="1046" y="399"/>
                    <a:pt x="1046" y="399"/>
                  </a:cubicBezTo>
                  <a:cubicBezTo>
                    <a:pt x="1045" y="401"/>
                    <a:pt x="1043" y="402"/>
                    <a:pt x="1042" y="404"/>
                  </a:cubicBezTo>
                  <a:cubicBezTo>
                    <a:pt x="1042" y="404"/>
                    <a:pt x="1042" y="404"/>
                    <a:pt x="1042" y="404"/>
                  </a:cubicBezTo>
                  <a:cubicBezTo>
                    <a:pt x="1041" y="406"/>
                    <a:pt x="1040" y="408"/>
                    <a:pt x="1039" y="409"/>
                  </a:cubicBezTo>
                  <a:cubicBezTo>
                    <a:pt x="1039" y="409"/>
                    <a:pt x="1039" y="409"/>
                    <a:pt x="1039" y="409"/>
                  </a:cubicBezTo>
                  <a:cubicBezTo>
                    <a:pt x="1037" y="411"/>
                    <a:pt x="1036" y="413"/>
                    <a:pt x="1035" y="414"/>
                  </a:cubicBezTo>
                  <a:cubicBezTo>
                    <a:pt x="1035" y="414"/>
                    <a:pt x="1035" y="414"/>
                    <a:pt x="1035" y="414"/>
                  </a:cubicBezTo>
                  <a:cubicBezTo>
                    <a:pt x="1034" y="416"/>
                    <a:pt x="1033" y="418"/>
                    <a:pt x="1031" y="419"/>
                  </a:cubicBezTo>
                  <a:cubicBezTo>
                    <a:pt x="1031" y="419"/>
                    <a:pt x="1031" y="419"/>
                    <a:pt x="1031" y="419"/>
                  </a:cubicBezTo>
                  <a:cubicBezTo>
                    <a:pt x="1030" y="421"/>
                    <a:pt x="1029" y="423"/>
                    <a:pt x="1027" y="424"/>
                  </a:cubicBezTo>
                  <a:cubicBezTo>
                    <a:pt x="1027" y="424"/>
                    <a:pt x="1027" y="424"/>
                    <a:pt x="1027" y="424"/>
                  </a:cubicBezTo>
                  <a:cubicBezTo>
                    <a:pt x="1026" y="426"/>
                    <a:pt x="1025" y="428"/>
                    <a:pt x="1023" y="429"/>
                  </a:cubicBezTo>
                  <a:cubicBezTo>
                    <a:pt x="1023" y="429"/>
                    <a:pt x="1023" y="429"/>
                    <a:pt x="1023" y="429"/>
                  </a:cubicBezTo>
                  <a:cubicBezTo>
                    <a:pt x="1022" y="431"/>
                    <a:pt x="1020" y="432"/>
                    <a:pt x="1019" y="434"/>
                  </a:cubicBezTo>
                  <a:cubicBezTo>
                    <a:pt x="1019" y="434"/>
                    <a:pt x="1019" y="434"/>
                    <a:pt x="1019" y="434"/>
                  </a:cubicBezTo>
                  <a:cubicBezTo>
                    <a:pt x="1018" y="436"/>
                    <a:pt x="1016" y="437"/>
                    <a:pt x="1015" y="439"/>
                  </a:cubicBezTo>
                  <a:cubicBezTo>
                    <a:pt x="1015" y="439"/>
                    <a:pt x="1015" y="439"/>
                    <a:pt x="1015" y="439"/>
                  </a:cubicBezTo>
                  <a:cubicBezTo>
                    <a:pt x="1013" y="440"/>
                    <a:pt x="1012" y="442"/>
                    <a:pt x="1010" y="443"/>
                  </a:cubicBezTo>
                  <a:cubicBezTo>
                    <a:pt x="1010" y="443"/>
                    <a:pt x="1010" y="443"/>
                    <a:pt x="1010" y="443"/>
                  </a:cubicBezTo>
                  <a:cubicBezTo>
                    <a:pt x="1010" y="443"/>
                    <a:pt x="1010" y="443"/>
                    <a:pt x="1010" y="443"/>
                  </a:cubicBezTo>
                  <a:cubicBezTo>
                    <a:pt x="1008" y="445"/>
                    <a:pt x="1006" y="447"/>
                    <a:pt x="1004" y="449"/>
                  </a:cubicBezTo>
                  <a:cubicBezTo>
                    <a:pt x="1004" y="449"/>
                    <a:pt x="1003" y="450"/>
                    <a:pt x="1003" y="450"/>
                  </a:cubicBezTo>
                  <a:cubicBezTo>
                    <a:pt x="1001" y="452"/>
                    <a:pt x="1000" y="453"/>
                    <a:pt x="999" y="454"/>
                  </a:cubicBezTo>
                  <a:cubicBezTo>
                    <a:pt x="932" y="514"/>
                    <a:pt x="859" y="517"/>
                    <a:pt x="780" y="547"/>
                  </a:cubicBezTo>
                  <a:close/>
                </a:path>
              </a:pathLst>
            </a:custGeom>
            <a:solidFill>
              <a:srgbClr val="BF7B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solidFill>
                  <a:schemeClr val="tx1">
                    <a:lumMod val="75000"/>
                    <a:lumOff val="25000"/>
                  </a:schemeClr>
                </a:solidFill>
              </a:endParaRPr>
            </a:p>
          </p:txBody>
        </p:sp>
        <p:sp>
          <p:nvSpPr>
            <p:cNvPr id="15" name="Freeform 10">
              <a:extLst>
                <a:ext uri="{FF2B5EF4-FFF2-40B4-BE49-F238E27FC236}">
                  <a16:creationId xmlns:a16="http://schemas.microsoft.com/office/drawing/2014/main" id="{EA55B651-2508-F732-BAC7-8E60264389D5}"/>
                </a:ext>
              </a:extLst>
            </p:cNvPr>
            <p:cNvSpPr>
              <a:spLocks/>
            </p:cNvSpPr>
            <p:nvPr/>
          </p:nvSpPr>
          <p:spPr bwMode="auto">
            <a:xfrm>
              <a:off x="5848351" y="5402063"/>
              <a:ext cx="2027767" cy="2025651"/>
            </a:xfrm>
            <a:custGeom>
              <a:avLst/>
              <a:gdLst>
                <a:gd name="T0" fmla="*/ 547 w 1095"/>
                <a:gd name="T1" fmla="*/ 313 h 1094"/>
                <a:gd name="T2" fmla="*/ 449 w 1095"/>
                <a:gd name="T3" fmla="*/ 90 h 1094"/>
                <a:gd name="T4" fmla="*/ 444 w 1095"/>
                <a:gd name="T5" fmla="*/ 84 h 1094"/>
                <a:gd name="T6" fmla="*/ 434 w 1095"/>
                <a:gd name="T7" fmla="*/ 75 h 1094"/>
                <a:gd name="T8" fmla="*/ 430 w 1095"/>
                <a:gd name="T9" fmla="*/ 71 h 1094"/>
                <a:gd name="T10" fmla="*/ 420 w 1095"/>
                <a:gd name="T11" fmla="*/ 63 h 1094"/>
                <a:gd name="T12" fmla="*/ 415 w 1095"/>
                <a:gd name="T13" fmla="*/ 59 h 1094"/>
                <a:gd name="T14" fmla="*/ 405 w 1095"/>
                <a:gd name="T15" fmla="*/ 52 h 1094"/>
                <a:gd name="T16" fmla="*/ 399 w 1095"/>
                <a:gd name="T17" fmla="*/ 49 h 1094"/>
                <a:gd name="T18" fmla="*/ 389 w 1095"/>
                <a:gd name="T19" fmla="*/ 42 h 1094"/>
                <a:gd name="T20" fmla="*/ 378 w 1095"/>
                <a:gd name="T21" fmla="*/ 37 h 1094"/>
                <a:gd name="T22" fmla="*/ 125 w 1095"/>
                <a:gd name="T23" fmla="*/ 51 h 1094"/>
                <a:gd name="T24" fmla="*/ 120 w 1095"/>
                <a:gd name="T25" fmla="*/ 55 h 1094"/>
                <a:gd name="T26" fmla="*/ 104 w 1095"/>
                <a:gd name="T27" fmla="*/ 66 h 1094"/>
                <a:gd name="T28" fmla="*/ 99 w 1095"/>
                <a:gd name="T29" fmla="*/ 71 h 1094"/>
                <a:gd name="T30" fmla="*/ 85 w 1095"/>
                <a:gd name="T31" fmla="*/ 84 h 1094"/>
                <a:gd name="T32" fmla="*/ 80 w 1095"/>
                <a:gd name="T33" fmla="*/ 89 h 1094"/>
                <a:gd name="T34" fmla="*/ 67 w 1095"/>
                <a:gd name="T35" fmla="*/ 104 h 1094"/>
                <a:gd name="T36" fmla="*/ 59 w 1095"/>
                <a:gd name="T37" fmla="*/ 114 h 1094"/>
                <a:gd name="T38" fmla="*/ 52 w 1095"/>
                <a:gd name="T39" fmla="*/ 125 h 1094"/>
                <a:gd name="T40" fmla="*/ 42 w 1095"/>
                <a:gd name="T41" fmla="*/ 141 h 1094"/>
                <a:gd name="T42" fmla="*/ 43 w 1095"/>
                <a:gd name="T43" fmla="*/ 388 h 1094"/>
                <a:gd name="T44" fmla="*/ 46 w 1095"/>
                <a:gd name="T45" fmla="*/ 394 h 1094"/>
                <a:gd name="T46" fmla="*/ 53 w 1095"/>
                <a:gd name="T47" fmla="*/ 404 h 1094"/>
                <a:gd name="T48" fmla="*/ 56 w 1095"/>
                <a:gd name="T49" fmla="*/ 409 h 1094"/>
                <a:gd name="T50" fmla="*/ 64 w 1095"/>
                <a:gd name="T51" fmla="*/ 419 h 1094"/>
                <a:gd name="T52" fmla="*/ 68 w 1095"/>
                <a:gd name="T53" fmla="*/ 424 h 1094"/>
                <a:gd name="T54" fmla="*/ 76 w 1095"/>
                <a:gd name="T55" fmla="*/ 434 h 1094"/>
                <a:gd name="T56" fmla="*/ 80 w 1095"/>
                <a:gd name="T57" fmla="*/ 439 h 1094"/>
                <a:gd name="T58" fmla="*/ 86 w 1095"/>
                <a:gd name="T59" fmla="*/ 444 h 1094"/>
                <a:gd name="T60" fmla="*/ 90 w 1095"/>
                <a:gd name="T61" fmla="*/ 448 h 1094"/>
                <a:gd name="T62" fmla="*/ 547 w 1095"/>
                <a:gd name="T63" fmla="*/ 780 h 1094"/>
                <a:gd name="T64" fmla="*/ 645 w 1095"/>
                <a:gd name="T65" fmla="*/ 1004 h 1094"/>
                <a:gd name="T66" fmla="*/ 651 w 1095"/>
                <a:gd name="T67" fmla="*/ 1010 h 1094"/>
                <a:gd name="T68" fmla="*/ 660 w 1095"/>
                <a:gd name="T69" fmla="*/ 1019 h 1094"/>
                <a:gd name="T70" fmla="*/ 665 w 1095"/>
                <a:gd name="T71" fmla="*/ 1023 h 1094"/>
                <a:gd name="T72" fmla="*/ 675 w 1095"/>
                <a:gd name="T73" fmla="*/ 1031 h 1094"/>
                <a:gd name="T74" fmla="*/ 680 w 1095"/>
                <a:gd name="T75" fmla="*/ 1035 h 1094"/>
                <a:gd name="T76" fmla="*/ 690 w 1095"/>
                <a:gd name="T77" fmla="*/ 1042 h 1094"/>
                <a:gd name="T78" fmla="*/ 695 w 1095"/>
                <a:gd name="T79" fmla="*/ 1045 h 1094"/>
                <a:gd name="T80" fmla="*/ 706 w 1095"/>
                <a:gd name="T81" fmla="*/ 1052 h 1094"/>
                <a:gd name="T82" fmla="*/ 717 w 1095"/>
                <a:gd name="T83" fmla="*/ 1057 h 1094"/>
                <a:gd name="T84" fmla="*/ 970 w 1095"/>
                <a:gd name="T85" fmla="*/ 1043 h 1094"/>
                <a:gd name="T86" fmla="*/ 975 w 1095"/>
                <a:gd name="T87" fmla="*/ 1039 h 1094"/>
                <a:gd name="T88" fmla="*/ 990 w 1095"/>
                <a:gd name="T89" fmla="*/ 1028 h 1094"/>
                <a:gd name="T90" fmla="*/ 995 w 1095"/>
                <a:gd name="T91" fmla="*/ 1023 h 1094"/>
                <a:gd name="T92" fmla="*/ 1010 w 1095"/>
                <a:gd name="T93" fmla="*/ 1010 h 1094"/>
                <a:gd name="T94" fmla="*/ 1015 w 1095"/>
                <a:gd name="T95" fmla="*/ 1005 h 1094"/>
                <a:gd name="T96" fmla="*/ 1028 w 1095"/>
                <a:gd name="T97" fmla="*/ 990 h 1094"/>
                <a:gd name="T98" fmla="*/ 1036 w 1095"/>
                <a:gd name="T99" fmla="*/ 980 h 1094"/>
                <a:gd name="T100" fmla="*/ 1043 w 1095"/>
                <a:gd name="T101" fmla="*/ 969 h 1094"/>
                <a:gd name="T102" fmla="*/ 1053 w 1095"/>
                <a:gd name="T103" fmla="*/ 953 h 1094"/>
                <a:gd name="T104" fmla="*/ 1052 w 1095"/>
                <a:gd name="T105" fmla="*/ 706 h 1094"/>
                <a:gd name="T106" fmla="*/ 1049 w 1095"/>
                <a:gd name="T107" fmla="*/ 700 h 1094"/>
                <a:gd name="T108" fmla="*/ 1042 w 1095"/>
                <a:gd name="T109" fmla="*/ 690 h 1094"/>
                <a:gd name="T110" fmla="*/ 1039 w 1095"/>
                <a:gd name="T111" fmla="*/ 685 h 1094"/>
                <a:gd name="T112" fmla="*/ 1031 w 1095"/>
                <a:gd name="T113" fmla="*/ 675 h 1094"/>
                <a:gd name="T114" fmla="*/ 1027 w 1095"/>
                <a:gd name="T115" fmla="*/ 670 h 1094"/>
                <a:gd name="T116" fmla="*/ 1019 w 1095"/>
                <a:gd name="T117" fmla="*/ 660 h 1094"/>
                <a:gd name="T118" fmla="*/ 1015 w 1095"/>
                <a:gd name="T119" fmla="*/ 655 h 1094"/>
                <a:gd name="T120" fmla="*/ 1010 w 1095"/>
                <a:gd name="T121" fmla="*/ 651 h 1094"/>
                <a:gd name="T122" fmla="*/ 999 w 1095"/>
                <a:gd name="T123" fmla="*/ 64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5" h="1094">
                  <a:moveTo>
                    <a:pt x="780" y="547"/>
                  </a:moveTo>
                  <a:cubicBezTo>
                    <a:pt x="737" y="529"/>
                    <a:pt x="691" y="502"/>
                    <a:pt x="642" y="455"/>
                  </a:cubicBezTo>
                  <a:cubicBezTo>
                    <a:pt x="593" y="405"/>
                    <a:pt x="566" y="358"/>
                    <a:pt x="547" y="313"/>
                  </a:cubicBezTo>
                  <a:cubicBezTo>
                    <a:pt x="518" y="234"/>
                    <a:pt x="514" y="162"/>
                    <a:pt x="454" y="95"/>
                  </a:cubicBezTo>
                  <a:cubicBezTo>
                    <a:pt x="453" y="94"/>
                    <a:pt x="452" y="93"/>
                    <a:pt x="451" y="92"/>
                  </a:cubicBezTo>
                  <a:cubicBezTo>
                    <a:pt x="449" y="90"/>
                    <a:pt x="449" y="90"/>
                    <a:pt x="449" y="90"/>
                  </a:cubicBezTo>
                  <a:cubicBezTo>
                    <a:pt x="448" y="88"/>
                    <a:pt x="446" y="86"/>
                    <a:pt x="444" y="84"/>
                  </a:cubicBezTo>
                  <a:cubicBezTo>
                    <a:pt x="444" y="84"/>
                    <a:pt x="444" y="84"/>
                    <a:pt x="444" y="84"/>
                  </a:cubicBezTo>
                  <a:cubicBezTo>
                    <a:pt x="444" y="84"/>
                    <a:pt x="444" y="84"/>
                    <a:pt x="444" y="84"/>
                  </a:cubicBezTo>
                  <a:cubicBezTo>
                    <a:pt x="442" y="83"/>
                    <a:pt x="441" y="81"/>
                    <a:pt x="439" y="80"/>
                  </a:cubicBezTo>
                  <a:cubicBezTo>
                    <a:pt x="439" y="80"/>
                    <a:pt x="439" y="80"/>
                    <a:pt x="439" y="80"/>
                  </a:cubicBezTo>
                  <a:cubicBezTo>
                    <a:pt x="437" y="78"/>
                    <a:pt x="436" y="77"/>
                    <a:pt x="434" y="75"/>
                  </a:cubicBezTo>
                  <a:cubicBezTo>
                    <a:pt x="434" y="75"/>
                    <a:pt x="434" y="75"/>
                    <a:pt x="434" y="75"/>
                  </a:cubicBezTo>
                  <a:cubicBezTo>
                    <a:pt x="433" y="74"/>
                    <a:pt x="431" y="73"/>
                    <a:pt x="430" y="71"/>
                  </a:cubicBezTo>
                  <a:cubicBezTo>
                    <a:pt x="430" y="71"/>
                    <a:pt x="430" y="71"/>
                    <a:pt x="430" y="71"/>
                  </a:cubicBezTo>
                  <a:cubicBezTo>
                    <a:pt x="428" y="70"/>
                    <a:pt x="426" y="68"/>
                    <a:pt x="425" y="67"/>
                  </a:cubicBezTo>
                  <a:cubicBezTo>
                    <a:pt x="425" y="67"/>
                    <a:pt x="425" y="67"/>
                    <a:pt x="425" y="67"/>
                  </a:cubicBezTo>
                  <a:cubicBezTo>
                    <a:pt x="423" y="66"/>
                    <a:pt x="421" y="64"/>
                    <a:pt x="420" y="63"/>
                  </a:cubicBezTo>
                  <a:cubicBezTo>
                    <a:pt x="420" y="63"/>
                    <a:pt x="420" y="63"/>
                    <a:pt x="420" y="63"/>
                  </a:cubicBezTo>
                  <a:cubicBezTo>
                    <a:pt x="418" y="62"/>
                    <a:pt x="416" y="61"/>
                    <a:pt x="415" y="59"/>
                  </a:cubicBezTo>
                  <a:cubicBezTo>
                    <a:pt x="415" y="59"/>
                    <a:pt x="415" y="59"/>
                    <a:pt x="415" y="59"/>
                  </a:cubicBezTo>
                  <a:cubicBezTo>
                    <a:pt x="413" y="58"/>
                    <a:pt x="411" y="57"/>
                    <a:pt x="410" y="56"/>
                  </a:cubicBezTo>
                  <a:cubicBezTo>
                    <a:pt x="410" y="56"/>
                    <a:pt x="410" y="56"/>
                    <a:pt x="410" y="56"/>
                  </a:cubicBezTo>
                  <a:cubicBezTo>
                    <a:pt x="408" y="54"/>
                    <a:pt x="406" y="53"/>
                    <a:pt x="405" y="52"/>
                  </a:cubicBezTo>
                  <a:cubicBezTo>
                    <a:pt x="405" y="52"/>
                    <a:pt x="405" y="52"/>
                    <a:pt x="405" y="52"/>
                  </a:cubicBezTo>
                  <a:cubicBezTo>
                    <a:pt x="403" y="51"/>
                    <a:pt x="401" y="50"/>
                    <a:pt x="399" y="49"/>
                  </a:cubicBezTo>
                  <a:cubicBezTo>
                    <a:pt x="399" y="49"/>
                    <a:pt x="399" y="49"/>
                    <a:pt x="399" y="49"/>
                  </a:cubicBezTo>
                  <a:cubicBezTo>
                    <a:pt x="398" y="48"/>
                    <a:pt x="396" y="47"/>
                    <a:pt x="394" y="45"/>
                  </a:cubicBezTo>
                  <a:cubicBezTo>
                    <a:pt x="394" y="45"/>
                    <a:pt x="394" y="45"/>
                    <a:pt x="394" y="45"/>
                  </a:cubicBezTo>
                  <a:cubicBezTo>
                    <a:pt x="392" y="44"/>
                    <a:pt x="390" y="43"/>
                    <a:pt x="389" y="42"/>
                  </a:cubicBezTo>
                  <a:cubicBezTo>
                    <a:pt x="389" y="42"/>
                    <a:pt x="389" y="42"/>
                    <a:pt x="389" y="42"/>
                  </a:cubicBezTo>
                  <a:cubicBezTo>
                    <a:pt x="385" y="40"/>
                    <a:pt x="381" y="38"/>
                    <a:pt x="378" y="37"/>
                  </a:cubicBezTo>
                  <a:cubicBezTo>
                    <a:pt x="378" y="37"/>
                    <a:pt x="378" y="37"/>
                    <a:pt x="378" y="37"/>
                  </a:cubicBezTo>
                  <a:cubicBezTo>
                    <a:pt x="304" y="0"/>
                    <a:pt x="216" y="0"/>
                    <a:pt x="142" y="41"/>
                  </a:cubicBezTo>
                  <a:cubicBezTo>
                    <a:pt x="142" y="41"/>
                    <a:pt x="142" y="41"/>
                    <a:pt x="142" y="41"/>
                  </a:cubicBezTo>
                  <a:cubicBezTo>
                    <a:pt x="136" y="44"/>
                    <a:pt x="131" y="48"/>
                    <a:pt x="125" y="51"/>
                  </a:cubicBezTo>
                  <a:cubicBezTo>
                    <a:pt x="125" y="51"/>
                    <a:pt x="125" y="51"/>
                    <a:pt x="125" y="51"/>
                  </a:cubicBezTo>
                  <a:cubicBezTo>
                    <a:pt x="124" y="52"/>
                    <a:pt x="122" y="53"/>
                    <a:pt x="120" y="55"/>
                  </a:cubicBezTo>
                  <a:cubicBezTo>
                    <a:pt x="120" y="55"/>
                    <a:pt x="120" y="55"/>
                    <a:pt x="120" y="55"/>
                  </a:cubicBezTo>
                  <a:cubicBezTo>
                    <a:pt x="118" y="56"/>
                    <a:pt x="116" y="57"/>
                    <a:pt x="115" y="58"/>
                  </a:cubicBezTo>
                  <a:cubicBezTo>
                    <a:pt x="115" y="58"/>
                    <a:pt x="115" y="58"/>
                    <a:pt x="115" y="58"/>
                  </a:cubicBezTo>
                  <a:cubicBezTo>
                    <a:pt x="111" y="61"/>
                    <a:pt x="108" y="64"/>
                    <a:pt x="104" y="66"/>
                  </a:cubicBezTo>
                  <a:cubicBezTo>
                    <a:pt x="104" y="66"/>
                    <a:pt x="104" y="66"/>
                    <a:pt x="104" y="66"/>
                  </a:cubicBezTo>
                  <a:cubicBezTo>
                    <a:pt x="103" y="68"/>
                    <a:pt x="101" y="69"/>
                    <a:pt x="99" y="71"/>
                  </a:cubicBezTo>
                  <a:cubicBezTo>
                    <a:pt x="99" y="71"/>
                    <a:pt x="99" y="71"/>
                    <a:pt x="99" y="71"/>
                  </a:cubicBezTo>
                  <a:cubicBezTo>
                    <a:pt x="96" y="73"/>
                    <a:pt x="93" y="76"/>
                    <a:pt x="89" y="80"/>
                  </a:cubicBezTo>
                  <a:cubicBezTo>
                    <a:pt x="89" y="80"/>
                    <a:pt x="89" y="80"/>
                    <a:pt x="89" y="80"/>
                  </a:cubicBezTo>
                  <a:cubicBezTo>
                    <a:pt x="88" y="81"/>
                    <a:pt x="86" y="83"/>
                    <a:pt x="85" y="84"/>
                  </a:cubicBezTo>
                  <a:cubicBezTo>
                    <a:pt x="85" y="84"/>
                    <a:pt x="85" y="84"/>
                    <a:pt x="85" y="84"/>
                  </a:cubicBezTo>
                  <a:cubicBezTo>
                    <a:pt x="83" y="86"/>
                    <a:pt x="81" y="87"/>
                    <a:pt x="80" y="89"/>
                  </a:cubicBezTo>
                  <a:cubicBezTo>
                    <a:pt x="80" y="89"/>
                    <a:pt x="80" y="89"/>
                    <a:pt x="80" y="89"/>
                  </a:cubicBezTo>
                  <a:cubicBezTo>
                    <a:pt x="77" y="92"/>
                    <a:pt x="74" y="96"/>
                    <a:pt x="71" y="99"/>
                  </a:cubicBezTo>
                  <a:cubicBezTo>
                    <a:pt x="71" y="99"/>
                    <a:pt x="71" y="99"/>
                    <a:pt x="71" y="99"/>
                  </a:cubicBezTo>
                  <a:cubicBezTo>
                    <a:pt x="70" y="101"/>
                    <a:pt x="68" y="102"/>
                    <a:pt x="67" y="104"/>
                  </a:cubicBezTo>
                  <a:cubicBezTo>
                    <a:pt x="67" y="104"/>
                    <a:pt x="67" y="104"/>
                    <a:pt x="67" y="104"/>
                  </a:cubicBezTo>
                  <a:cubicBezTo>
                    <a:pt x="64" y="107"/>
                    <a:pt x="61" y="111"/>
                    <a:pt x="59" y="114"/>
                  </a:cubicBezTo>
                  <a:cubicBezTo>
                    <a:pt x="59" y="114"/>
                    <a:pt x="59" y="114"/>
                    <a:pt x="59" y="114"/>
                  </a:cubicBezTo>
                  <a:cubicBezTo>
                    <a:pt x="58" y="116"/>
                    <a:pt x="56" y="118"/>
                    <a:pt x="55" y="119"/>
                  </a:cubicBezTo>
                  <a:cubicBezTo>
                    <a:pt x="55" y="119"/>
                    <a:pt x="55" y="119"/>
                    <a:pt x="55" y="119"/>
                  </a:cubicBezTo>
                  <a:cubicBezTo>
                    <a:pt x="54" y="121"/>
                    <a:pt x="53" y="123"/>
                    <a:pt x="52" y="125"/>
                  </a:cubicBezTo>
                  <a:cubicBezTo>
                    <a:pt x="52" y="125"/>
                    <a:pt x="52" y="125"/>
                    <a:pt x="52" y="125"/>
                  </a:cubicBezTo>
                  <a:cubicBezTo>
                    <a:pt x="48" y="130"/>
                    <a:pt x="45" y="136"/>
                    <a:pt x="42" y="141"/>
                  </a:cubicBezTo>
                  <a:cubicBezTo>
                    <a:pt x="42" y="141"/>
                    <a:pt x="42" y="141"/>
                    <a:pt x="42" y="141"/>
                  </a:cubicBezTo>
                  <a:cubicBezTo>
                    <a:pt x="1" y="215"/>
                    <a:pt x="0" y="304"/>
                    <a:pt x="37" y="377"/>
                  </a:cubicBezTo>
                  <a:cubicBezTo>
                    <a:pt x="37" y="377"/>
                    <a:pt x="37" y="377"/>
                    <a:pt x="37" y="377"/>
                  </a:cubicBezTo>
                  <a:cubicBezTo>
                    <a:pt x="39" y="381"/>
                    <a:pt x="41" y="385"/>
                    <a:pt x="43" y="388"/>
                  </a:cubicBezTo>
                  <a:cubicBezTo>
                    <a:pt x="43" y="388"/>
                    <a:pt x="43" y="388"/>
                    <a:pt x="43" y="388"/>
                  </a:cubicBezTo>
                  <a:cubicBezTo>
                    <a:pt x="44" y="390"/>
                    <a:pt x="45" y="392"/>
                    <a:pt x="46" y="394"/>
                  </a:cubicBezTo>
                  <a:cubicBezTo>
                    <a:pt x="46" y="394"/>
                    <a:pt x="46" y="394"/>
                    <a:pt x="46" y="394"/>
                  </a:cubicBezTo>
                  <a:cubicBezTo>
                    <a:pt x="47" y="395"/>
                    <a:pt x="48" y="397"/>
                    <a:pt x="49" y="399"/>
                  </a:cubicBezTo>
                  <a:cubicBezTo>
                    <a:pt x="49" y="399"/>
                    <a:pt x="49" y="399"/>
                    <a:pt x="49" y="399"/>
                  </a:cubicBezTo>
                  <a:cubicBezTo>
                    <a:pt x="50" y="401"/>
                    <a:pt x="51" y="402"/>
                    <a:pt x="53" y="404"/>
                  </a:cubicBezTo>
                  <a:cubicBezTo>
                    <a:pt x="53" y="404"/>
                    <a:pt x="53" y="404"/>
                    <a:pt x="53" y="404"/>
                  </a:cubicBezTo>
                  <a:cubicBezTo>
                    <a:pt x="54" y="406"/>
                    <a:pt x="55" y="408"/>
                    <a:pt x="56" y="409"/>
                  </a:cubicBezTo>
                  <a:cubicBezTo>
                    <a:pt x="56" y="409"/>
                    <a:pt x="56" y="409"/>
                    <a:pt x="56" y="409"/>
                  </a:cubicBezTo>
                  <a:cubicBezTo>
                    <a:pt x="57" y="411"/>
                    <a:pt x="59" y="413"/>
                    <a:pt x="60" y="414"/>
                  </a:cubicBezTo>
                  <a:cubicBezTo>
                    <a:pt x="60" y="414"/>
                    <a:pt x="60" y="414"/>
                    <a:pt x="60" y="414"/>
                  </a:cubicBezTo>
                  <a:cubicBezTo>
                    <a:pt x="61" y="416"/>
                    <a:pt x="62" y="418"/>
                    <a:pt x="64" y="419"/>
                  </a:cubicBezTo>
                  <a:cubicBezTo>
                    <a:pt x="64" y="419"/>
                    <a:pt x="64" y="419"/>
                    <a:pt x="64" y="419"/>
                  </a:cubicBezTo>
                  <a:cubicBezTo>
                    <a:pt x="65" y="421"/>
                    <a:pt x="66" y="423"/>
                    <a:pt x="68" y="424"/>
                  </a:cubicBezTo>
                  <a:cubicBezTo>
                    <a:pt x="68" y="424"/>
                    <a:pt x="68" y="424"/>
                    <a:pt x="68" y="424"/>
                  </a:cubicBezTo>
                  <a:cubicBezTo>
                    <a:pt x="69" y="426"/>
                    <a:pt x="70" y="428"/>
                    <a:pt x="72" y="429"/>
                  </a:cubicBezTo>
                  <a:cubicBezTo>
                    <a:pt x="72" y="429"/>
                    <a:pt x="72" y="429"/>
                    <a:pt x="72" y="429"/>
                  </a:cubicBezTo>
                  <a:cubicBezTo>
                    <a:pt x="73" y="431"/>
                    <a:pt x="74" y="432"/>
                    <a:pt x="76" y="434"/>
                  </a:cubicBezTo>
                  <a:cubicBezTo>
                    <a:pt x="76" y="434"/>
                    <a:pt x="76" y="434"/>
                    <a:pt x="76" y="434"/>
                  </a:cubicBezTo>
                  <a:cubicBezTo>
                    <a:pt x="77" y="436"/>
                    <a:pt x="79" y="437"/>
                    <a:pt x="80" y="439"/>
                  </a:cubicBezTo>
                  <a:cubicBezTo>
                    <a:pt x="80" y="439"/>
                    <a:pt x="80" y="439"/>
                    <a:pt x="80" y="439"/>
                  </a:cubicBezTo>
                  <a:cubicBezTo>
                    <a:pt x="82" y="440"/>
                    <a:pt x="83" y="442"/>
                    <a:pt x="85" y="443"/>
                  </a:cubicBezTo>
                  <a:cubicBezTo>
                    <a:pt x="85" y="443"/>
                    <a:pt x="85" y="443"/>
                    <a:pt x="85" y="443"/>
                  </a:cubicBezTo>
                  <a:cubicBezTo>
                    <a:pt x="86" y="444"/>
                    <a:pt x="86" y="444"/>
                    <a:pt x="86" y="444"/>
                  </a:cubicBezTo>
                  <a:cubicBezTo>
                    <a:pt x="86" y="445"/>
                    <a:pt x="87" y="445"/>
                    <a:pt x="87" y="446"/>
                  </a:cubicBezTo>
                  <a:cubicBezTo>
                    <a:pt x="88" y="447"/>
                    <a:pt x="89" y="448"/>
                    <a:pt x="90" y="448"/>
                  </a:cubicBezTo>
                  <a:cubicBezTo>
                    <a:pt x="90" y="448"/>
                    <a:pt x="90" y="448"/>
                    <a:pt x="90" y="448"/>
                  </a:cubicBezTo>
                  <a:cubicBezTo>
                    <a:pt x="158" y="513"/>
                    <a:pt x="233" y="516"/>
                    <a:pt x="313" y="547"/>
                  </a:cubicBezTo>
                  <a:cubicBezTo>
                    <a:pt x="358" y="565"/>
                    <a:pt x="405" y="592"/>
                    <a:pt x="455" y="641"/>
                  </a:cubicBezTo>
                  <a:cubicBezTo>
                    <a:pt x="502" y="690"/>
                    <a:pt x="529" y="736"/>
                    <a:pt x="547" y="780"/>
                  </a:cubicBezTo>
                  <a:cubicBezTo>
                    <a:pt x="577" y="859"/>
                    <a:pt x="581" y="931"/>
                    <a:pt x="641" y="999"/>
                  </a:cubicBezTo>
                  <a:cubicBezTo>
                    <a:pt x="642" y="1000"/>
                    <a:pt x="643" y="1001"/>
                    <a:pt x="644" y="1002"/>
                  </a:cubicBezTo>
                  <a:cubicBezTo>
                    <a:pt x="645" y="1004"/>
                    <a:pt x="645" y="1004"/>
                    <a:pt x="645" y="1004"/>
                  </a:cubicBezTo>
                  <a:cubicBezTo>
                    <a:pt x="647" y="1006"/>
                    <a:pt x="649" y="1008"/>
                    <a:pt x="651" y="1010"/>
                  </a:cubicBezTo>
                  <a:cubicBezTo>
                    <a:pt x="651" y="1010"/>
                    <a:pt x="651" y="1010"/>
                    <a:pt x="651" y="1010"/>
                  </a:cubicBezTo>
                  <a:cubicBezTo>
                    <a:pt x="651" y="1010"/>
                    <a:pt x="651" y="1010"/>
                    <a:pt x="651" y="1010"/>
                  </a:cubicBezTo>
                  <a:cubicBezTo>
                    <a:pt x="653" y="1011"/>
                    <a:pt x="654" y="1013"/>
                    <a:pt x="656" y="1014"/>
                  </a:cubicBezTo>
                  <a:cubicBezTo>
                    <a:pt x="656" y="1014"/>
                    <a:pt x="656" y="1014"/>
                    <a:pt x="656" y="1014"/>
                  </a:cubicBezTo>
                  <a:cubicBezTo>
                    <a:pt x="657" y="1016"/>
                    <a:pt x="659" y="1017"/>
                    <a:pt x="660" y="1019"/>
                  </a:cubicBezTo>
                  <a:cubicBezTo>
                    <a:pt x="660" y="1019"/>
                    <a:pt x="660" y="1019"/>
                    <a:pt x="660" y="1019"/>
                  </a:cubicBezTo>
                  <a:cubicBezTo>
                    <a:pt x="662" y="1020"/>
                    <a:pt x="664" y="1021"/>
                    <a:pt x="665" y="1023"/>
                  </a:cubicBezTo>
                  <a:cubicBezTo>
                    <a:pt x="665" y="1023"/>
                    <a:pt x="665" y="1023"/>
                    <a:pt x="665" y="1023"/>
                  </a:cubicBezTo>
                  <a:cubicBezTo>
                    <a:pt x="667" y="1024"/>
                    <a:pt x="668" y="1026"/>
                    <a:pt x="670" y="1027"/>
                  </a:cubicBezTo>
                  <a:cubicBezTo>
                    <a:pt x="670" y="1027"/>
                    <a:pt x="670" y="1027"/>
                    <a:pt x="670" y="1027"/>
                  </a:cubicBezTo>
                  <a:cubicBezTo>
                    <a:pt x="672" y="1028"/>
                    <a:pt x="673" y="1030"/>
                    <a:pt x="675" y="1031"/>
                  </a:cubicBezTo>
                  <a:cubicBezTo>
                    <a:pt x="675" y="1031"/>
                    <a:pt x="675" y="1031"/>
                    <a:pt x="675" y="1031"/>
                  </a:cubicBezTo>
                  <a:cubicBezTo>
                    <a:pt x="677" y="1032"/>
                    <a:pt x="678" y="1033"/>
                    <a:pt x="680" y="1035"/>
                  </a:cubicBezTo>
                  <a:cubicBezTo>
                    <a:pt x="680" y="1035"/>
                    <a:pt x="680" y="1035"/>
                    <a:pt x="680" y="1035"/>
                  </a:cubicBezTo>
                  <a:cubicBezTo>
                    <a:pt x="682" y="1036"/>
                    <a:pt x="683" y="1037"/>
                    <a:pt x="685" y="1038"/>
                  </a:cubicBezTo>
                  <a:cubicBezTo>
                    <a:pt x="685" y="1038"/>
                    <a:pt x="685" y="1038"/>
                    <a:pt x="685" y="1038"/>
                  </a:cubicBezTo>
                  <a:cubicBezTo>
                    <a:pt x="687" y="1039"/>
                    <a:pt x="689" y="1041"/>
                    <a:pt x="690" y="1042"/>
                  </a:cubicBezTo>
                  <a:cubicBezTo>
                    <a:pt x="690" y="1042"/>
                    <a:pt x="690" y="1042"/>
                    <a:pt x="690" y="1042"/>
                  </a:cubicBezTo>
                  <a:cubicBezTo>
                    <a:pt x="692" y="1043"/>
                    <a:pt x="694" y="1044"/>
                    <a:pt x="695" y="1045"/>
                  </a:cubicBezTo>
                  <a:cubicBezTo>
                    <a:pt x="695" y="1045"/>
                    <a:pt x="695" y="1045"/>
                    <a:pt x="695" y="1045"/>
                  </a:cubicBezTo>
                  <a:cubicBezTo>
                    <a:pt x="697" y="1046"/>
                    <a:pt x="699" y="1047"/>
                    <a:pt x="701" y="1048"/>
                  </a:cubicBezTo>
                  <a:cubicBezTo>
                    <a:pt x="701" y="1048"/>
                    <a:pt x="701" y="1048"/>
                    <a:pt x="701" y="1048"/>
                  </a:cubicBezTo>
                  <a:cubicBezTo>
                    <a:pt x="703" y="1050"/>
                    <a:pt x="704" y="1051"/>
                    <a:pt x="706" y="1052"/>
                  </a:cubicBezTo>
                  <a:cubicBezTo>
                    <a:pt x="706" y="1052"/>
                    <a:pt x="706" y="1052"/>
                    <a:pt x="706" y="1052"/>
                  </a:cubicBezTo>
                  <a:cubicBezTo>
                    <a:pt x="710" y="1054"/>
                    <a:pt x="713" y="1055"/>
                    <a:pt x="717" y="1057"/>
                  </a:cubicBezTo>
                  <a:cubicBezTo>
                    <a:pt x="717" y="1057"/>
                    <a:pt x="717" y="1057"/>
                    <a:pt x="717" y="1057"/>
                  </a:cubicBezTo>
                  <a:cubicBezTo>
                    <a:pt x="791" y="1094"/>
                    <a:pt x="879" y="1094"/>
                    <a:pt x="953" y="1053"/>
                  </a:cubicBezTo>
                  <a:cubicBezTo>
                    <a:pt x="953" y="1053"/>
                    <a:pt x="953" y="1053"/>
                    <a:pt x="953" y="1053"/>
                  </a:cubicBezTo>
                  <a:cubicBezTo>
                    <a:pt x="959" y="1050"/>
                    <a:pt x="964" y="1046"/>
                    <a:pt x="970" y="1043"/>
                  </a:cubicBezTo>
                  <a:cubicBezTo>
                    <a:pt x="970" y="1043"/>
                    <a:pt x="970" y="1043"/>
                    <a:pt x="970" y="1043"/>
                  </a:cubicBezTo>
                  <a:cubicBezTo>
                    <a:pt x="971" y="1042"/>
                    <a:pt x="973" y="1040"/>
                    <a:pt x="975" y="1039"/>
                  </a:cubicBezTo>
                  <a:cubicBezTo>
                    <a:pt x="975" y="1039"/>
                    <a:pt x="975" y="1039"/>
                    <a:pt x="975" y="1039"/>
                  </a:cubicBezTo>
                  <a:cubicBezTo>
                    <a:pt x="977" y="1038"/>
                    <a:pt x="978" y="1037"/>
                    <a:pt x="980" y="1035"/>
                  </a:cubicBezTo>
                  <a:cubicBezTo>
                    <a:pt x="980" y="1035"/>
                    <a:pt x="980" y="1035"/>
                    <a:pt x="980" y="1035"/>
                  </a:cubicBezTo>
                  <a:cubicBezTo>
                    <a:pt x="984" y="1033"/>
                    <a:pt x="987" y="1030"/>
                    <a:pt x="990" y="1028"/>
                  </a:cubicBezTo>
                  <a:cubicBezTo>
                    <a:pt x="990" y="1027"/>
                    <a:pt x="990" y="1027"/>
                    <a:pt x="990" y="1027"/>
                  </a:cubicBezTo>
                  <a:cubicBezTo>
                    <a:pt x="992" y="1026"/>
                    <a:pt x="994" y="1025"/>
                    <a:pt x="995" y="1023"/>
                  </a:cubicBezTo>
                  <a:cubicBezTo>
                    <a:pt x="995" y="1023"/>
                    <a:pt x="995" y="1023"/>
                    <a:pt x="995" y="1023"/>
                  </a:cubicBezTo>
                  <a:cubicBezTo>
                    <a:pt x="999" y="1020"/>
                    <a:pt x="1002" y="1018"/>
                    <a:pt x="1005" y="1014"/>
                  </a:cubicBezTo>
                  <a:cubicBezTo>
                    <a:pt x="1005" y="1014"/>
                    <a:pt x="1005" y="1014"/>
                    <a:pt x="1005" y="1014"/>
                  </a:cubicBezTo>
                  <a:cubicBezTo>
                    <a:pt x="1007" y="1013"/>
                    <a:pt x="1009" y="1011"/>
                    <a:pt x="1010" y="1010"/>
                  </a:cubicBezTo>
                  <a:cubicBezTo>
                    <a:pt x="1010" y="1010"/>
                    <a:pt x="1010" y="1010"/>
                    <a:pt x="1010" y="1010"/>
                  </a:cubicBezTo>
                  <a:cubicBezTo>
                    <a:pt x="1012" y="1008"/>
                    <a:pt x="1013" y="1007"/>
                    <a:pt x="1015" y="1005"/>
                  </a:cubicBezTo>
                  <a:cubicBezTo>
                    <a:pt x="1015" y="1005"/>
                    <a:pt x="1015" y="1005"/>
                    <a:pt x="1015" y="1005"/>
                  </a:cubicBezTo>
                  <a:cubicBezTo>
                    <a:pt x="1018" y="1002"/>
                    <a:pt x="1021" y="998"/>
                    <a:pt x="1024" y="995"/>
                  </a:cubicBezTo>
                  <a:cubicBezTo>
                    <a:pt x="1024" y="995"/>
                    <a:pt x="1024" y="995"/>
                    <a:pt x="1024" y="995"/>
                  </a:cubicBezTo>
                  <a:cubicBezTo>
                    <a:pt x="1025" y="993"/>
                    <a:pt x="1027" y="992"/>
                    <a:pt x="1028" y="990"/>
                  </a:cubicBezTo>
                  <a:cubicBezTo>
                    <a:pt x="1028" y="990"/>
                    <a:pt x="1028" y="990"/>
                    <a:pt x="1028" y="990"/>
                  </a:cubicBezTo>
                  <a:cubicBezTo>
                    <a:pt x="1031" y="987"/>
                    <a:pt x="1033" y="983"/>
                    <a:pt x="1036" y="980"/>
                  </a:cubicBezTo>
                  <a:cubicBezTo>
                    <a:pt x="1036" y="980"/>
                    <a:pt x="1036" y="980"/>
                    <a:pt x="1036" y="980"/>
                  </a:cubicBezTo>
                  <a:cubicBezTo>
                    <a:pt x="1037" y="978"/>
                    <a:pt x="1038" y="976"/>
                    <a:pt x="1040" y="974"/>
                  </a:cubicBezTo>
                  <a:cubicBezTo>
                    <a:pt x="1040" y="974"/>
                    <a:pt x="1040" y="974"/>
                    <a:pt x="1040" y="974"/>
                  </a:cubicBezTo>
                  <a:cubicBezTo>
                    <a:pt x="1041" y="973"/>
                    <a:pt x="1042" y="971"/>
                    <a:pt x="1043" y="969"/>
                  </a:cubicBezTo>
                  <a:cubicBezTo>
                    <a:pt x="1043" y="969"/>
                    <a:pt x="1043" y="969"/>
                    <a:pt x="1043" y="969"/>
                  </a:cubicBezTo>
                  <a:cubicBezTo>
                    <a:pt x="1047" y="964"/>
                    <a:pt x="1050" y="958"/>
                    <a:pt x="1053" y="953"/>
                  </a:cubicBezTo>
                  <a:cubicBezTo>
                    <a:pt x="1053" y="953"/>
                    <a:pt x="1053" y="953"/>
                    <a:pt x="1053" y="953"/>
                  </a:cubicBezTo>
                  <a:cubicBezTo>
                    <a:pt x="1094" y="879"/>
                    <a:pt x="1095" y="790"/>
                    <a:pt x="1058" y="717"/>
                  </a:cubicBezTo>
                  <a:cubicBezTo>
                    <a:pt x="1058" y="717"/>
                    <a:pt x="1058" y="717"/>
                    <a:pt x="1058" y="717"/>
                  </a:cubicBezTo>
                  <a:cubicBezTo>
                    <a:pt x="1056" y="713"/>
                    <a:pt x="1054" y="709"/>
                    <a:pt x="1052" y="706"/>
                  </a:cubicBezTo>
                  <a:cubicBezTo>
                    <a:pt x="1052" y="706"/>
                    <a:pt x="1052" y="706"/>
                    <a:pt x="1052" y="706"/>
                  </a:cubicBezTo>
                  <a:cubicBezTo>
                    <a:pt x="1051" y="704"/>
                    <a:pt x="1050" y="702"/>
                    <a:pt x="1049" y="700"/>
                  </a:cubicBezTo>
                  <a:cubicBezTo>
                    <a:pt x="1049" y="700"/>
                    <a:pt x="1049" y="700"/>
                    <a:pt x="1049" y="700"/>
                  </a:cubicBezTo>
                  <a:cubicBezTo>
                    <a:pt x="1048" y="699"/>
                    <a:pt x="1047" y="697"/>
                    <a:pt x="1046" y="695"/>
                  </a:cubicBezTo>
                  <a:cubicBezTo>
                    <a:pt x="1046" y="695"/>
                    <a:pt x="1046" y="695"/>
                    <a:pt x="1046" y="695"/>
                  </a:cubicBezTo>
                  <a:cubicBezTo>
                    <a:pt x="1045" y="693"/>
                    <a:pt x="1043" y="692"/>
                    <a:pt x="1042" y="690"/>
                  </a:cubicBezTo>
                  <a:cubicBezTo>
                    <a:pt x="1042" y="690"/>
                    <a:pt x="1042" y="690"/>
                    <a:pt x="1042" y="690"/>
                  </a:cubicBezTo>
                  <a:cubicBezTo>
                    <a:pt x="1041" y="688"/>
                    <a:pt x="1040" y="686"/>
                    <a:pt x="1039" y="685"/>
                  </a:cubicBezTo>
                  <a:cubicBezTo>
                    <a:pt x="1039" y="685"/>
                    <a:pt x="1039" y="685"/>
                    <a:pt x="1039" y="685"/>
                  </a:cubicBezTo>
                  <a:cubicBezTo>
                    <a:pt x="1037" y="683"/>
                    <a:pt x="1036" y="681"/>
                    <a:pt x="1035" y="680"/>
                  </a:cubicBezTo>
                  <a:cubicBezTo>
                    <a:pt x="1035" y="680"/>
                    <a:pt x="1035" y="680"/>
                    <a:pt x="1035" y="680"/>
                  </a:cubicBezTo>
                  <a:cubicBezTo>
                    <a:pt x="1034" y="678"/>
                    <a:pt x="1033" y="676"/>
                    <a:pt x="1031" y="675"/>
                  </a:cubicBezTo>
                  <a:cubicBezTo>
                    <a:pt x="1031" y="675"/>
                    <a:pt x="1031" y="675"/>
                    <a:pt x="1031" y="675"/>
                  </a:cubicBezTo>
                  <a:cubicBezTo>
                    <a:pt x="1030" y="673"/>
                    <a:pt x="1029" y="671"/>
                    <a:pt x="1027" y="670"/>
                  </a:cubicBezTo>
                  <a:cubicBezTo>
                    <a:pt x="1027" y="670"/>
                    <a:pt x="1027" y="670"/>
                    <a:pt x="1027" y="670"/>
                  </a:cubicBezTo>
                  <a:cubicBezTo>
                    <a:pt x="1026" y="668"/>
                    <a:pt x="1025" y="666"/>
                    <a:pt x="1023" y="665"/>
                  </a:cubicBezTo>
                  <a:cubicBezTo>
                    <a:pt x="1023" y="665"/>
                    <a:pt x="1023" y="665"/>
                    <a:pt x="1023" y="665"/>
                  </a:cubicBezTo>
                  <a:cubicBezTo>
                    <a:pt x="1022" y="663"/>
                    <a:pt x="1020" y="662"/>
                    <a:pt x="1019" y="660"/>
                  </a:cubicBezTo>
                  <a:cubicBezTo>
                    <a:pt x="1019" y="660"/>
                    <a:pt x="1019" y="660"/>
                    <a:pt x="1019" y="660"/>
                  </a:cubicBezTo>
                  <a:cubicBezTo>
                    <a:pt x="1018" y="658"/>
                    <a:pt x="1016" y="657"/>
                    <a:pt x="1015" y="655"/>
                  </a:cubicBezTo>
                  <a:cubicBezTo>
                    <a:pt x="1015" y="655"/>
                    <a:pt x="1015" y="655"/>
                    <a:pt x="1015" y="655"/>
                  </a:cubicBezTo>
                  <a:cubicBezTo>
                    <a:pt x="1013" y="654"/>
                    <a:pt x="1012" y="652"/>
                    <a:pt x="1010" y="651"/>
                  </a:cubicBezTo>
                  <a:cubicBezTo>
                    <a:pt x="1010" y="651"/>
                    <a:pt x="1010" y="651"/>
                    <a:pt x="1010" y="651"/>
                  </a:cubicBezTo>
                  <a:cubicBezTo>
                    <a:pt x="1010" y="651"/>
                    <a:pt x="1010" y="651"/>
                    <a:pt x="1010" y="651"/>
                  </a:cubicBezTo>
                  <a:cubicBezTo>
                    <a:pt x="1008" y="649"/>
                    <a:pt x="1006" y="647"/>
                    <a:pt x="1004" y="645"/>
                  </a:cubicBezTo>
                  <a:cubicBezTo>
                    <a:pt x="1004" y="644"/>
                    <a:pt x="1003" y="644"/>
                    <a:pt x="1003" y="643"/>
                  </a:cubicBezTo>
                  <a:cubicBezTo>
                    <a:pt x="1001" y="642"/>
                    <a:pt x="1000" y="641"/>
                    <a:pt x="999" y="640"/>
                  </a:cubicBezTo>
                  <a:cubicBezTo>
                    <a:pt x="932" y="580"/>
                    <a:pt x="859" y="577"/>
                    <a:pt x="780" y="547"/>
                  </a:cubicBezTo>
                  <a:close/>
                </a:path>
              </a:pathLst>
            </a:custGeom>
            <a:solidFill>
              <a:srgbClr val="ABBC6C"/>
            </a:solidFill>
            <a:ln>
              <a:noFill/>
            </a:ln>
          </p:spPr>
          <p:txBody>
            <a:bodyPr/>
            <a:lstStyle/>
            <a:p>
              <a:pPr>
                <a:defRPr/>
              </a:pPr>
              <a:endParaRPr lang="en-US" sz="1867">
                <a:solidFill>
                  <a:schemeClr val="tx1">
                    <a:lumMod val="75000"/>
                    <a:lumOff val="25000"/>
                  </a:schemeClr>
                </a:solidFill>
                <a:latin typeface="+mn-lt"/>
              </a:endParaRPr>
            </a:p>
          </p:txBody>
        </p:sp>
        <p:sp>
          <p:nvSpPr>
            <p:cNvPr id="21" name="Freeform 21">
              <a:extLst>
                <a:ext uri="{FF2B5EF4-FFF2-40B4-BE49-F238E27FC236}">
                  <a16:creationId xmlns:a16="http://schemas.microsoft.com/office/drawing/2014/main" id="{26F92500-6DBF-0D17-D6FD-2B8B76AFE6B7}"/>
                </a:ext>
              </a:extLst>
            </p:cNvPr>
            <p:cNvSpPr>
              <a:spLocks/>
            </p:cNvSpPr>
            <p:nvPr/>
          </p:nvSpPr>
          <p:spPr bwMode="auto">
            <a:xfrm>
              <a:off x="8379885" y="2870530"/>
              <a:ext cx="2027767" cy="2027767"/>
            </a:xfrm>
            <a:custGeom>
              <a:avLst/>
              <a:gdLst>
                <a:gd name="T0" fmla="*/ 2147483646 w 1095"/>
                <a:gd name="T1" fmla="*/ 2147483646 h 1094"/>
                <a:gd name="T2" fmla="*/ 2147483646 w 1095"/>
                <a:gd name="T3" fmla="*/ 2147483646 h 1094"/>
                <a:gd name="T4" fmla="*/ 2147483646 w 1095"/>
                <a:gd name="T5" fmla="*/ 2147483646 h 1094"/>
                <a:gd name="T6" fmla="*/ 2147483646 w 1095"/>
                <a:gd name="T7" fmla="*/ 2147483646 h 1094"/>
                <a:gd name="T8" fmla="*/ 2147483646 w 1095"/>
                <a:gd name="T9" fmla="*/ 2147483646 h 1094"/>
                <a:gd name="T10" fmla="*/ 2147483646 w 1095"/>
                <a:gd name="T11" fmla="*/ 2147483646 h 1094"/>
                <a:gd name="T12" fmla="*/ 2147483646 w 1095"/>
                <a:gd name="T13" fmla="*/ 2147483646 h 1094"/>
                <a:gd name="T14" fmla="*/ 2147483646 w 1095"/>
                <a:gd name="T15" fmla="*/ 2147483646 h 1094"/>
                <a:gd name="T16" fmla="*/ 2147483646 w 1095"/>
                <a:gd name="T17" fmla="*/ 2147483646 h 1094"/>
                <a:gd name="T18" fmla="*/ 2147483646 w 1095"/>
                <a:gd name="T19" fmla="*/ 2147483646 h 1094"/>
                <a:gd name="T20" fmla="*/ 2147483646 w 1095"/>
                <a:gd name="T21" fmla="*/ 2147483646 h 1094"/>
                <a:gd name="T22" fmla="*/ 2147483646 w 1095"/>
                <a:gd name="T23" fmla="*/ 2147483646 h 1094"/>
                <a:gd name="T24" fmla="*/ 2147483646 w 1095"/>
                <a:gd name="T25" fmla="*/ 2147483646 h 1094"/>
                <a:gd name="T26" fmla="*/ 2147483646 w 1095"/>
                <a:gd name="T27" fmla="*/ 2147483646 h 1094"/>
                <a:gd name="T28" fmla="*/ 2147483646 w 1095"/>
                <a:gd name="T29" fmla="*/ 2147483646 h 1094"/>
                <a:gd name="T30" fmla="*/ 2147483646 w 1095"/>
                <a:gd name="T31" fmla="*/ 2147483646 h 1094"/>
                <a:gd name="T32" fmla="*/ 2147483646 w 1095"/>
                <a:gd name="T33" fmla="*/ 2147483646 h 1094"/>
                <a:gd name="T34" fmla="*/ 2147483646 w 1095"/>
                <a:gd name="T35" fmla="*/ 2147483646 h 1094"/>
                <a:gd name="T36" fmla="*/ 2147483646 w 1095"/>
                <a:gd name="T37" fmla="*/ 2147483646 h 1094"/>
                <a:gd name="T38" fmla="*/ 2147483646 w 1095"/>
                <a:gd name="T39" fmla="*/ 2147483646 h 1094"/>
                <a:gd name="T40" fmla="*/ 2147483646 w 1095"/>
                <a:gd name="T41" fmla="*/ 2147483646 h 1094"/>
                <a:gd name="T42" fmla="*/ 2147483646 w 1095"/>
                <a:gd name="T43" fmla="*/ 2147483646 h 1094"/>
                <a:gd name="T44" fmla="*/ 2147483646 w 1095"/>
                <a:gd name="T45" fmla="*/ 2147483646 h 1094"/>
                <a:gd name="T46" fmla="*/ 2147483646 w 1095"/>
                <a:gd name="T47" fmla="*/ 2147483646 h 1094"/>
                <a:gd name="T48" fmla="*/ 2147483646 w 1095"/>
                <a:gd name="T49" fmla="*/ 2147483646 h 1094"/>
                <a:gd name="T50" fmla="*/ 2147483646 w 1095"/>
                <a:gd name="T51" fmla="*/ 2147483646 h 1094"/>
                <a:gd name="T52" fmla="*/ 2147483646 w 1095"/>
                <a:gd name="T53" fmla="*/ 2147483646 h 1094"/>
                <a:gd name="T54" fmla="*/ 2147483646 w 1095"/>
                <a:gd name="T55" fmla="*/ 2147483646 h 1094"/>
                <a:gd name="T56" fmla="*/ 2147483646 w 1095"/>
                <a:gd name="T57" fmla="*/ 2147483646 h 1094"/>
                <a:gd name="T58" fmla="*/ 2147483646 w 1095"/>
                <a:gd name="T59" fmla="*/ 2147483646 h 1094"/>
                <a:gd name="T60" fmla="*/ 2147483646 w 1095"/>
                <a:gd name="T61" fmla="*/ 2147483646 h 1094"/>
                <a:gd name="T62" fmla="*/ 2147483646 w 1095"/>
                <a:gd name="T63" fmla="*/ 2147483646 h 1094"/>
                <a:gd name="T64" fmla="*/ 2147483646 w 1095"/>
                <a:gd name="T65" fmla="*/ 2147483646 h 1094"/>
                <a:gd name="T66" fmla="*/ 2147483646 w 1095"/>
                <a:gd name="T67" fmla="*/ 2147483646 h 1094"/>
                <a:gd name="T68" fmla="*/ 2147483646 w 1095"/>
                <a:gd name="T69" fmla="*/ 2147483646 h 1094"/>
                <a:gd name="T70" fmla="*/ 2147483646 w 1095"/>
                <a:gd name="T71" fmla="*/ 2147483646 h 1094"/>
                <a:gd name="T72" fmla="*/ 2147483646 w 1095"/>
                <a:gd name="T73" fmla="*/ 2147483646 h 1094"/>
                <a:gd name="T74" fmla="*/ 2147483646 w 1095"/>
                <a:gd name="T75" fmla="*/ 2147483646 h 1094"/>
                <a:gd name="T76" fmla="*/ 2147483646 w 1095"/>
                <a:gd name="T77" fmla="*/ 2147483646 h 1094"/>
                <a:gd name="T78" fmla="*/ 2147483646 w 1095"/>
                <a:gd name="T79" fmla="*/ 2147483646 h 1094"/>
                <a:gd name="T80" fmla="*/ 2147483646 w 1095"/>
                <a:gd name="T81" fmla="*/ 2147483646 h 1094"/>
                <a:gd name="T82" fmla="*/ 2147483646 w 1095"/>
                <a:gd name="T83" fmla="*/ 2147483646 h 1094"/>
                <a:gd name="T84" fmla="*/ 2147483646 w 1095"/>
                <a:gd name="T85" fmla="*/ 2147483646 h 1094"/>
                <a:gd name="T86" fmla="*/ 2147483646 w 1095"/>
                <a:gd name="T87" fmla="*/ 2147483646 h 1094"/>
                <a:gd name="T88" fmla="*/ 2147483646 w 1095"/>
                <a:gd name="T89" fmla="*/ 2147483646 h 1094"/>
                <a:gd name="T90" fmla="*/ 2147483646 w 1095"/>
                <a:gd name="T91" fmla="*/ 2147483646 h 1094"/>
                <a:gd name="T92" fmla="*/ 2147483646 w 1095"/>
                <a:gd name="T93" fmla="*/ 2147483646 h 1094"/>
                <a:gd name="T94" fmla="*/ 2147483646 w 1095"/>
                <a:gd name="T95" fmla="*/ 2147483646 h 1094"/>
                <a:gd name="T96" fmla="*/ 2147483646 w 1095"/>
                <a:gd name="T97" fmla="*/ 2147483646 h 1094"/>
                <a:gd name="T98" fmla="*/ 2147483646 w 1095"/>
                <a:gd name="T99" fmla="*/ 2147483646 h 1094"/>
                <a:gd name="T100" fmla="*/ 2147483646 w 1095"/>
                <a:gd name="T101" fmla="*/ 2147483646 h 1094"/>
                <a:gd name="T102" fmla="*/ 2147483646 w 1095"/>
                <a:gd name="T103" fmla="*/ 2147483646 h 1094"/>
                <a:gd name="T104" fmla="*/ 2147483646 w 1095"/>
                <a:gd name="T105" fmla="*/ 2147483646 h 1094"/>
                <a:gd name="T106" fmla="*/ 2147483646 w 1095"/>
                <a:gd name="T107" fmla="*/ 2147483646 h 1094"/>
                <a:gd name="T108" fmla="*/ 2147483646 w 1095"/>
                <a:gd name="T109" fmla="*/ 2147483646 h 1094"/>
                <a:gd name="T110" fmla="*/ 2147483646 w 1095"/>
                <a:gd name="T111" fmla="*/ 2147483646 h 1094"/>
                <a:gd name="T112" fmla="*/ 2147483646 w 1095"/>
                <a:gd name="T113" fmla="*/ 2147483646 h 1094"/>
                <a:gd name="T114" fmla="*/ 2147483646 w 1095"/>
                <a:gd name="T115" fmla="*/ 2147483646 h 1094"/>
                <a:gd name="T116" fmla="*/ 2147483646 w 1095"/>
                <a:gd name="T117" fmla="*/ 2147483646 h 1094"/>
                <a:gd name="T118" fmla="*/ 2147483646 w 1095"/>
                <a:gd name="T119" fmla="*/ 2147483646 h 1094"/>
                <a:gd name="T120" fmla="*/ 2147483646 w 1095"/>
                <a:gd name="T121" fmla="*/ 2147483646 h 1094"/>
                <a:gd name="T122" fmla="*/ 2147483646 w 1095"/>
                <a:gd name="T123" fmla="*/ 2147483646 h 10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95" h="1094">
                  <a:moveTo>
                    <a:pt x="315" y="547"/>
                  </a:moveTo>
                  <a:cubicBezTo>
                    <a:pt x="359" y="565"/>
                    <a:pt x="404" y="592"/>
                    <a:pt x="453" y="639"/>
                  </a:cubicBezTo>
                  <a:cubicBezTo>
                    <a:pt x="502" y="689"/>
                    <a:pt x="529" y="736"/>
                    <a:pt x="548" y="781"/>
                  </a:cubicBezTo>
                  <a:cubicBezTo>
                    <a:pt x="578" y="860"/>
                    <a:pt x="581" y="932"/>
                    <a:pt x="641" y="999"/>
                  </a:cubicBezTo>
                  <a:cubicBezTo>
                    <a:pt x="642" y="1000"/>
                    <a:pt x="643" y="1001"/>
                    <a:pt x="644" y="1002"/>
                  </a:cubicBezTo>
                  <a:cubicBezTo>
                    <a:pt x="646" y="1004"/>
                    <a:pt x="646" y="1004"/>
                    <a:pt x="646" y="1004"/>
                  </a:cubicBezTo>
                  <a:cubicBezTo>
                    <a:pt x="648" y="1006"/>
                    <a:pt x="649" y="1008"/>
                    <a:pt x="651" y="1010"/>
                  </a:cubicBezTo>
                  <a:cubicBezTo>
                    <a:pt x="651" y="1010"/>
                    <a:pt x="651" y="1010"/>
                    <a:pt x="651" y="1010"/>
                  </a:cubicBezTo>
                  <a:cubicBezTo>
                    <a:pt x="651" y="1010"/>
                    <a:pt x="651" y="1010"/>
                    <a:pt x="651" y="1010"/>
                  </a:cubicBezTo>
                  <a:cubicBezTo>
                    <a:pt x="653" y="1011"/>
                    <a:pt x="654" y="1013"/>
                    <a:pt x="656" y="1014"/>
                  </a:cubicBezTo>
                  <a:cubicBezTo>
                    <a:pt x="656" y="1014"/>
                    <a:pt x="656" y="1014"/>
                    <a:pt x="656" y="1014"/>
                  </a:cubicBezTo>
                  <a:cubicBezTo>
                    <a:pt x="658" y="1016"/>
                    <a:pt x="659" y="1017"/>
                    <a:pt x="661" y="1019"/>
                  </a:cubicBezTo>
                  <a:cubicBezTo>
                    <a:pt x="661" y="1019"/>
                    <a:pt x="661" y="1019"/>
                    <a:pt x="661" y="1019"/>
                  </a:cubicBezTo>
                  <a:cubicBezTo>
                    <a:pt x="662" y="1020"/>
                    <a:pt x="664" y="1021"/>
                    <a:pt x="666" y="1023"/>
                  </a:cubicBezTo>
                  <a:cubicBezTo>
                    <a:pt x="666" y="1023"/>
                    <a:pt x="666" y="1023"/>
                    <a:pt x="666" y="1023"/>
                  </a:cubicBezTo>
                  <a:cubicBezTo>
                    <a:pt x="667" y="1024"/>
                    <a:pt x="669" y="1026"/>
                    <a:pt x="670" y="1027"/>
                  </a:cubicBezTo>
                  <a:cubicBezTo>
                    <a:pt x="670" y="1027"/>
                    <a:pt x="670" y="1027"/>
                    <a:pt x="670" y="1027"/>
                  </a:cubicBezTo>
                  <a:cubicBezTo>
                    <a:pt x="672" y="1028"/>
                    <a:pt x="674" y="1029"/>
                    <a:pt x="675" y="1031"/>
                  </a:cubicBezTo>
                  <a:cubicBezTo>
                    <a:pt x="675" y="1031"/>
                    <a:pt x="675" y="1031"/>
                    <a:pt x="675" y="1031"/>
                  </a:cubicBezTo>
                  <a:cubicBezTo>
                    <a:pt x="677" y="1032"/>
                    <a:pt x="679" y="1033"/>
                    <a:pt x="680" y="1035"/>
                  </a:cubicBezTo>
                  <a:cubicBezTo>
                    <a:pt x="680" y="1035"/>
                    <a:pt x="680" y="1035"/>
                    <a:pt x="680" y="1035"/>
                  </a:cubicBezTo>
                  <a:cubicBezTo>
                    <a:pt x="682" y="1036"/>
                    <a:pt x="684" y="1037"/>
                    <a:pt x="685" y="1038"/>
                  </a:cubicBezTo>
                  <a:cubicBezTo>
                    <a:pt x="685" y="1038"/>
                    <a:pt x="685" y="1038"/>
                    <a:pt x="685" y="1038"/>
                  </a:cubicBezTo>
                  <a:cubicBezTo>
                    <a:pt x="687" y="1039"/>
                    <a:pt x="689" y="1041"/>
                    <a:pt x="691" y="1042"/>
                  </a:cubicBezTo>
                  <a:cubicBezTo>
                    <a:pt x="691" y="1042"/>
                    <a:pt x="691" y="1042"/>
                    <a:pt x="691" y="1042"/>
                  </a:cubicBezTo>
                  <a:cubicBezTo>
                    <a:pt x="692" y="1043"/>
                    <a:pt x="694" y="1044"/>
                    <a:pt x="696" y="1045"/>
                  </a:cubicBezTo>
                  <a:cubicBezTo>
                    <a:pt x="696" y="1045"/>
                    <a:pt x="696" y="1045"/>
                    <a:pt x="696" y="1045"/>
                  </a:cubicBezTo>
                  <a:cubicBezTo>
                    <a:pt x="698" y="1046"/>
                    <a:pt x="699" y="1047"/>
                    <a:pt x="701" y="1048"/>
                  </a:cubicBezTo>
                  <a:cubicBezTo>
                    <a:pt x="701" y="1048"/>
                    <a:pt x="701" y="1048"/>
                    <a:pt x="701" y="1048"/>
                  </a:cubicBezTo>
                  <a:cubicBezTo>
                    <a:pt x="703" y="1049"/>
                    <a:pt x="705" y="1050"/>
                    <a:pt x="706" y="1051"/>
                  </a:cubicBezTo>
                  <a:cubicBezTo>
                    <a:pt x="706" y="1051"/>
                    <a:pt x="706" y="1051"/>
                    <a:pt x="706" y="1051"/>
                  </a:cubicBezTo>
                  <a:cubicBezTo>
                    <a:pt x="710" y="1054"/>
                    <a:pt x="714" y="1055"/>
                    <a:pt x="717" y="1057"/>
                  </a:cubicBezTo>
                  <a:cubicBezTo>
                    <a:pt x="717" y="1057"/>
                    <a:pt x="717" y="1057"/>
                    <a:pt x="717" y="1057"/>
                  </a:cubicBezTo>
                  <a:cubicBezTo>
                    <a:pt x="791" y="1094"/>
                    <a:pt x="880" y="1094"/>
                    <a:pt x="953" y="1053"/>
                  </a:cubicBezTo>
                  <a:cubicBezTo>
                    <a:pt x="953" y="1053"/>
                    <a:pt x="953" y="1053"/>
                    <a:pt x="953" y="1053"/>
                  </a:cubicBezTo>
                  <a:cubicBezTo>
                    <a:pt x="959" y="1050"/>
                    <a:pt x="965" y="1046"/>
                    <a:pt x="970" y="1043"/>
                  </a:cubicBezTo>
                  <a:cubicBezTo>
                    <a:pt x="970" y="1043"/>
                    <a:pt x="970" y="1043"/>
                    <a:pt x="970" y="1043"/>
                  </a:cubicBezTo>
                  <a:cubicBezTo>
                    <a:pt x="972" y="1042"/>
                    <a:pt x="973" y="1040"/>
                    <a:pt x="975" y="1039"/>
                  </a:cubicBezTo>
                  <a:cubicBezTo>
                    <a:pt x="975" y="1039"/>
                    <a:pt x="975" y="1039"/>
                    <a:pt x="975" y="1039"/>
                  </a:cubicBezTo>
                  <a:cubicBezTo>
                    <a:pt x="977" y="1038"/>
                    <a:pt x="979" y="1037"/>
                    <a:pt x="980" y="1035"/>
                  </a:cubicBezTo>
                  <a:cubicBezTo>
                    <a:pt x="980" y="1035"/>
                    <a:pt x="980" y="1035"/>
                    <a:pt x="980" y="1035"/>
                  </a:cubicBezTo>
                  <a:cubicBezTo>
                    <a:pt x="984" y="1033"/>
                    <a:pt x="987" y="1030"/>
                    <a:pt x="991" y="1027"/>
                  </a:cubicBezTo>
                  <a:cubicBezTo>
                    <a:pt x="991" y="1027"/>
                    <a:pt x="991" y="1027"/>
                    <a:pt x="991" y="1027"/>
                  </a:cubicBezTo>
                  <a:cubicBezTo>
                    <a:pt x="993" y="1026"/>
                    <a:pt x="994" y="1025"/>
                    <a:pt x="996" y="1023"/>
                  </a:cubicBezTo>
                  <a:cubicBezTo>
                    <a:pt x="996" y="1023"/>
                    <a:pt x="996" y="1023"/>
                    <a:pt x="996" y="1023"/>
                  </a:cubicBezTo>
                  <a:cubicBezTo>
                    <a:pt x="999" y="1020"/>
                    <a:pt x="1002" y="1017"/>
                    <a:pt x="1006" y="1014"/>
                  </a:cubicBezTo>
                  <a:cubicBezTo>
                    <a:pt x="1006" y="1014"/>
                    <a:pt x="1006" y="1014"/>
                    <a:pt x="1006" y="1014"/>
                  </a:cubicBezTo>
                  <a:cubicBezTo>
                    <a:pt x="1007" y="1013"/>
                    <a:pt x="1009" y="1011"/>
                    <a:pt x="1010" y="1010"/>
                  </a:cubicBezTo>
                  <a:cubicBezTo>
                    <a:pt x="1010" y="1010"/>
                    <a:pt x="1010" y="1010"/>
                    <a:pt x="1010" y="1010"/>
                  </a:cubicBezTo>
                  <a:cubicBezTo>
                    <a:pt x="1012" y="1008"/>
                    <a:pt x="1014" y="1006"/>
                    <a:pt x="1015" y="1005"/>
                  </a:cubicBezTo>
                  <a:cubicBezTo>
                    <a:pt x="1015" y="1005"/>
                    <a:pt x="1015" y="1005"/>
                    <a:pt x="1015" y="1005"/>
                  </a:cubicBezTo>
                  <a:cubicBezTo>
                    <a:pt x="1018" y="1002"/>
                    <a:pt x="1021" y="998"/>
                    <a:pt x="1024" y="995"/>
                  </a:cubicBezTo>
                  <a:cubicBezTo>
                    <a:pt x="1024" y="995"/>
                    <a:pt x="1024" y="995"/>
                    <a:pt x="1024" y="995"/>
                  </a:cubicBezTo>
                  <a:cubicBezTo>
                    <a:pt x="1026" y="993"/>
                    <a:pt x="1027" y="992"/>
                    <a:pt x="1028" y="990"/>
                  </a:cubicBezTo>
                  <a:cubicBezTo>
                    <a:pt x="1028" y="990"/>
                    <a:pt x="1028" y="990"/>
                    <a:pt x="1028" y="990"/>
                  </a:cubicBezTo>
                  <a:cubicBezTo>
                    <a:pt x="1031" y="987"/>
                    <a:pt x="1034" y="983"/>
                    <a:pt x="1036" y="980"/>
                  </a:cubicBezTo>
                  <a:cubicBezTo>
                    <a:pt x="1036" y="980"/>
                    <a:pt x="1036" y="980"/>
                    <a:pt x="1036" y="980"/>
                  </a:cubicBezTo>
                  <a:cubicBezTo>
                    <a:pt x="1038" y="978"/>
                    <a:pt x="1039" y="976"/>
                    <a:pt x="1040" y="974"/>
                  </a:cubicBezTo>
                  <a:cubicBezTo>
                    <a:pt x="1040" y="974"/>
                    <a:pt x="1040" y="974"/>
                    <a:pt x="1040" y="974"/>
                  </a:cubicBezTo>
                  <a:cubicBezTo>
                    <a:pt x="1041" y="973"/>
                    <a:pt x="1042" y="971"/>
                    <a:pt x="1044" y="969"/>
                  </a:cubicBezTo>
                  <a:cubicBezTo>
                    <a:pt x="1044" y="969"/>
                    <a:pt x="1044" y="969"/>
                    <a:pt x="1044" y="969"/>
                  </a:cubicBezTo>
                  <a:cubicBezTo>
                    <a:pt x="1047" y="964"/>
                    <a:pt x="1050" y="958"/>
                    <a:pt x="1054" y="953"/>
                  </a:cubicBezTo>
                  <a:cubicBezTo>
                    <a:pt x="1054" y="953"/>
                    <a:pt x="1054" y="953"/>
                    <a:pt x="1054" y="953"/>
                  </a:cubicBezTo>
                  <a:cubicBezTo>
                    <a:pt x="1095" y="879"/>
                    <a:pt x="1095" y="790"/>
                    <a:pt x="1058" y="717"/>
                  </a:cubicBezTo>
                  <a:cubicBezTo>
                    <a:pt x="1058" y="717"/>
                    <a:pt x="1058" y="717"/>
                    <a:pt x="1058" y="717"/>
                  </a:cubicBezTo>
                  <a:cubicBezTo>
                    <a:pt x="1056" y="713"/>
                    <a:pt x="1054" y="709"/>
                    <a:pt x="1052" y="706"/>
                  </a:cubicBezTo>
                  <a:cubicBezTo>
                    <a:pt x="1052" y="706"/>
                    <a:pt x="1052" y="706"/>
                    <a:pt x="1052" y="706"/>
                  </a:cubicBezTo>
                  <a:cubicBezTo>
                    <a:pt x="1051" y="704"/>
                    <a:pt x="1050" y="702"/>
                    <a:pt x="1049" y="700"/>
                  </a:cubicBezTo>
                  <a:cubicBezTo>
                    <a:pt x="1049" y="700"/>
                    <a:pt x="1049" y="700"/>
                    <a:pt x="1049" y="700"/>
                  </a:cubicBezTo>
                  <a:cubicBezTo>
                    <a:pt x="1048" y="699"/>
                    <a:pt x="1047" y="697"/>
                    <a:pt x="1046" y="695"/>
                  </a:cubicBezTo>
                  <a:cubicBezTo>
                    <a:pt x="1046" y="695"/>
                    <a:pt x="1046" y="695"/>
                    <a:pt x="1046" y="695"/>
                  </a:cubicBezTo>
                  <a:cubicBezTo>
                    <a:pt x="1045" y="693"/>
                    <a:pt x="1044" y="691"/>
                    <a:pt x="1043" y="690"/>
                  </a:cubicBezTo>
                  <a:cubicBezTo>
                    <a:pt x="1043" y="690"/>
                    <a:pt x="1043" y="690"/>
                    <a:pt x="1043" y="690"/>
                  </a:cubicBezTo>
                  <a:cubicBezTo>
                    <a:pt x="1041" y="688"/>
                    <a:pt x="1040" y="686"/>
                    <a:pt x="1039" y="685"/>
                  </a:cubicBezTo>
                  <a:cubicBezTo>
                    <a:pt x="1039" y="685"/>
                    <a:pt x="1039" y="685"/>
                    <a:pt x="1039" y="685"/>
                  </a:cubicBezTo>
                  <a:cubicBezTo>
                    <a:pt x="1038" y="683"/>
                    <a:pt x="1037" y="681"/>
                    <a:pt x="1035" y="679"/>
                  </a:cubicBezTo>
                  <a:cubicBezTo>
                    <a:pt x="1035" y="679"/>
                    <a:pt x="1035" y="679"/>
                    <a:pt x="1035" y="679"/>
                  </a:cubicBezTo>
                  <a:cubicBezTo>
                    <a:pt x="1034" y="678"/>
                    <a:pt x="1033" y="676"/>
                    <a:pt x="1031" y="675"/>
                  </a:cubicBezTo>
                  <a:cubicBezTo>
                    <a:pt x="1031" y="675"/>
                    <a:pt x="1031" y="675"/>
                    <a:pt x="1031" y="675"/>
                  </a:cubicBezTo>
                  <a:cubicBezTo>
                    <a:pt x="1030" y="673"/>
                    <a:pt x="1029" y="671"/>
                    <a:pt x="1028" y="670"/>
                  </a:cubicBezTo>
                  <a:cubicBezTo>
                    <a:pt x="1028" y="670"/>
                    <a:pt x="1028" y="670"/>
                    <a:pt x="1028" y="670"/>
                  </a:cubicBezTo>
                  <a:cubicBezTo>
                    <a:pt x="1026" y="668"/>
                    <a:pt x="1025" y="666"/>
                    <a:pt x="1023" y="665"/>
                  </a:cubicBezTo>
                  <a:cubicBezTo>
                    <a:pt x="1023" y="665"/>
                    <a:pt x="1023" y="665"/>
                    <a:pt x="1023" y="665"/>
                  </a:cubicBezTo>
                  <a:cubicBezTo>
                    <a:pt x="1022" y="663"/>
                    <a:pt x="1021" y="662"/>
                    <a:pt x="1019" y="660"/>
                  </a:cubicBezTo>
                  <a:cubicBezTo>
                    <a:pt x="1019" y="660"/>
                    <a:pt x="1019" y="660"/>
                    <a:pt x="1019" y="660"/>
                  </a:cubicBezTo>
                  <a:cubicBezTo>
                    <a:pt x="1018" y="658"/>
                    <a:pt x="1016" y="657"/>
                    <a:pt x="1015" y="655"/>
                  </a:cubicBezTo>
                  <a:cubicBezTo>
                    <a:pt x="1015" y="655"/>
                    <a:pt x="1015" y="655"/>
                    <a:pt x="1015" y="655"/>
                  </a:cubicBezTo>
                  <a:cubicBezTo>
                    <a:pt x="1013" y="654"/>
                    <a:pt x="1012" y="652"/>
                    <a:pt x="1010" y="651"/>
                  </a:cubicBezTo>
                  <a:cubicBezTo>
                    <a:pt x="1010" y="651"/>
                    <a:pt x="1010" y="651"/>
                    <a:pt x="1010" y="651"/>
                  </a:cubicBezTo>
                  <a:cubicBezTo>
                    <a:pt x="1010" y="650"/>
                    <a:pt x="1010" y="650"/>
                    <a:pt x="1010" y="650"/>
                  </a:cubicBezTo>
                  <a:cubicBezTo>
                    <a:pt x="1009" y="649"/>
                    <a:pt x="1008" y="648"/>
                    <a:pt x="1008" y="648"/>
                  </a:cubicBezTo>
                  <a:cubicBezTo>
                    <a:pt x="1007" y="647"/>
                    <a:pt x="1006" y="646"/>
                    <a:pt x="1005" y="646"/>
                  </a:cubicBezTo>
                  <a:cubicBezTo>
                    <a:pt x="1005" y="646"/>
                    <a:pt x="1005" y="646"/>
                    <a:pt x="1005" y="646"/>
                  </a:cubicBezTo>
                  <a:cubicBezTo>
                    <a:pt x="937" y="581"/>
                    <a:pt x="863" y="578"/>
                    <a:pt x="782" y="547"/>
                  </a:cubicBezTo>
                  <a:cubicBezTo>
                    <a:pt x="737" y="529"/>
                    <a:pt x="690" y="502"/>
                    <a:pt x="640" y="453"/>
                  </a:cubicBezTo>
                  <a:cubicBezTo>
                    <a:pt x="593" y="404"/>
                    <a:pt x="566" y="358"/>
                    <a:pt x="548" y="314"/>
                  </a:cubicBezTo>
                  <a:cubicBezTo>
                    <a:pt x="518" y="235"/>
                    <a:pt x="515" y="162"/>
                    <a:pt x="454" y="95"/>
                  </a:cubicBezTo>
                  <a:cubicBezTo>
                    <a:pt x="453" y="94"/>
                    <a:pt x="452" y="93"/>
                    <a:pt x="451" y="92"/>
                  </a:cubicBezTo>
                  <a:cubicBezTo>
                    <a:pt x="450" y="90"/>
                    <a:pt x="450" y="90"/>
                    <a:pt x="450" y="90"/>
                  </a:cubicBezTo>
                  <a:cubicBezTo>
                    <a:pt x="448" y="88"/>
                    <a:pt x="446" y="86"/>
                    <a:pt x="444" y="84"/>
                  </a:cubicBezTo>
                  <a:cubicBezTo>
                    <a:pt x="444" y="84"/>
                    <a:pt x="444" y="84"/>
                    <a:pt x="444" y="84"/>
                  </a:cubicBezTo>
                  <a:cubicBezTo>
                    <a:pt x="444" y="84"/>
                    <a:pt x="444" y="84"/>
                    <a:pt x="444" y="84"/>
                  </a:cubicBezTo>
                  <a:cubicBezTo>
                    <a:pt x="443" y="83"/>
                    <a:pt x="441" y="81"/>
                    <a:pt x="439" y="80"/>
                  </a:cubicBezTo>
                  <a:cubicBezTo>
                    <a:pt x="439" y="80"/>
                    <a:pt x="439" y="80"/>
                    <a:pt x="439" y="80"/>
                  </a:cubicBezTo>
                  <a:cubicBezTo>
                    <a:pt x="438" y="78"/>
                    <a:pt x="436" y="77"/>
                    <a:pt x="435" y="75"/>
                  </a:cubicBezTo>
                  <a:cubicBezTo>
                    <a:pt x="435" y="75"/>
                    <a:pt x="435" y="75"/>
                    <a:pt x="435" y="75"/>
                  </a:cubicBezTo>
                  <a:cubicBezTo>
                    <a:pt x="433" y="74"/>
                    <a:pt x="432" y="73"/>
                    <a:pt x="430" y="71"/>
                  </a:cubicBezTo>
                  <a:cubicBezTo>
                    <a:pt x="430" y="71"/>
                    <a:pt x="430" y="71"/>
                    <a:pt x="430" y="71"/>
                  </a:cubicBezTo>
                  <a:cubicBezTo>
                    <a:pt x="428" y="70"/>
                    <a:pt x="427" y="68"/>
                    <a:pt x="425" y="67"/>
                  </a:cubicBezTo>
                  <a:cubicBezTo>
                    <a:pt x="425" y="67"/>
                    <a:pt x="425" y="67"/>
                    <a:pt x="425" y="67"/>
                  </a:cubicBezTo>
                  <a:cubicBezTo>
                    <a:pt x="423" y="66"/>
                    <a:pt x="422" y="64"/>
                    <a:pt x="420" y="63"/>
                  </a:cubicBezTo>
                  <a:cubicBezTo>
                    <a:pt x="420" y="63"/>
                    <a:pt x="420" y="63"/>
                    <a:pt x="420" y="63"/>
                  </a:cubicBezTo>
                  <a:cubicBezTo>
                    <a:pt x="419" y="62"/>
                    <a:pt x="417" y="61"/>
                    <a:pt x="415" y="59"/>
                  </a:cubicBezTo>
                  <a:cubicBezTo>
                    <a:pt x="415" y="59"/>
                    <a:pt x="415" y="59"/>
                    <a:pt x="415" y="59"/>
                  </a:cubicBezTo>
                  <a:cubicBezTo>
                    <a:pt x="414" y="58"/>
                    <a:pt x="412" y="57"/>
                    <a:pt x="410" y="56"/>
                  </a:cubicBezTo>
                  <a:cubicBezTo>
                    <a:pt x="410" y="56"/>
                    <a:pt x="410" y="56"/>
                    <a:pt x="410" y="56"/>
                  </a:cubicBezTo>
                  <a:cubicBezTo>
                    <a:pt x="408" y="55"/>
                    <a:pt x="407" y="53"/>
                    <a:pt x="405" y="52"/>
                  </a:cubicBezTo>
                  <a:cubicBezTo>
                    <a:pt x="405" y="52"/>
                    <a:pt x="405" y="52"/>
                    <a:pt x="405" y="52"/>
                  </a:cubicBezTo>
                  <a:cubicBezTo>
                    <a:pt x="403" y="51"/>
                    <a:pt x="401" y="50"/>
                    <a:pt x="400" y="49"/>
                  </a:cubicBezTo>
                  <a:cubicBezTo>
                    <a:pt x="400" y="49"/>
                    <a:pt x="400" y="49"/>
                    <a:pt x="400" y="49"/>
                  </a:cubicBezTo>
                  <a:cubicBezTo>
                    <a:pt x="398" y="48"/>
                    <a:pt x="396" y="47"/>
                    <a:pt x="394" y="45"/>
                  </a:cubicBezTo>
                  <a:cubicBezTo>
                    <a:pt x="394" y="45"/>
                    <a:pt x="394" y="45"/>
                    <a:pt x="394" y="45"/>
                  </a:cubicBezTo>
                  <a:cubicBezTo>
                    <a:pt x="393" y="44"/>
                    <a:pt x="391" y="43"/>
                    <a:pt x="389" y="42"/>
                  </a:cubicBezTo>
                  <a:cubicBezTo>
                    <a:pt x="389" y="42"/>
                    <a:pt x="389" y="42"/>
                    <a:pt x="389" y="42"/>
                  </a:cubicBezTo>
                  <a:cubicBezTo>
                    <a:pt x="385" y="40"/>
                    <a:pt x="382" y="38"/>
                    <a:pt x="378" y="37"/>
                  </a:cubicBezTo>
                  <a:cubicBezTo>
                    <a:pt x="378" y="37"/>
                    <a:pt x="378" y="37"/>
                    <a:pt x="378" y="37"/>
                  </a:cubicBezTo>
                  <a:cubicBezTo>
                    <a:pt x="305" y="0"/>
                    <a:pt x="216" y="0"/>
                    <a:pt x="142" y="41"/>
                  </a:cubicBezTo>
                  <a:cubicBezTo>
                    <a:pt x="142" y="41"/>
                    <a:pt x="142" y="41"/>
                    <a:pt x="142" y="41"/>
                  </a:cubicBezTo>
                  <a:cubicBezTo>
                    <a:pt x="136" y="44"/>
                    <a:pt x="131" y="48"/>
                    <a:pt x="126" y="51"/>
                  </a:cubicBezTo>
                  <a:cubicBezTo>
                    <a:pt x="126" y="51"/>
                    <a:pt x="126" y="51"/>
                    <a:pt x="126" y="51"/>
                  </a:cubicBezTo>
                  <a:cubicBezTo>
                    <a:pt x="124" y="52"/>
                    <a:pt x="122" y="53"/>
                    <a:pt x="120" y="55"/>
                  </a:cubicBezTo>
                  <a:cubicBezTo>
                    <a:pt x="120" y="55"/>
                    <a:pt x="120" y="55"/>
                    <a:pt x="120" y="55"/>
                  </a:cubicBezTo>
                  <a:cubicBezTo>
                    <a:pt x="119" y="56"/>
                    <a:pt x="117" y="57"/>
                    <a:pt x="115" y="58"/>
                  </a:cubicBezTo>
                  <a:cubicBezTo>
                    <a:pt x="115" y="58"/>
                    <a:pt x="115" y="58"/>
                    <a:pt x="115" y="58"/>
                  </a:cubicBezTo>
                  <a:cubicBezTo>
                    <a:pt x="112" y="61"/>
                    <a:pt x="108" y="64"/>
                    <a:pt x="105" y="66"/>
                  </a:cubicBezTo>
                  <a:cubicBezTo>
                    <a:pt x="105" y="66"/>
                    <a:pt x="105" y="66"/>
                    <a:pt x="105" y="66"/>
                  </a:cubicBezTo>
                  <a:cubicBezTo>
                    <a:pt x="103" y="68"/>
                    <a:pt x="101" y="69"/>
                    <a:pt x="100" y="71"/>
                  </a:cubicBezTo>
                  <a:cubicBezTo>
                    <a:pt x="100" y="71"/>
                    <a:pt x="100" y="71"/>
                    <a:pt x="100" y="71"/>
                  </a:cubicBezTo>
                  <a:cubicBezTo>
                    <a:pt x="96" y="73"/>
                    <a:pt x="93" y="76"/>
                    <a:pt x="90" y="80"/>
                  </a:cubicBezTo>
                  <a:cubicBezTo>
                    <a:pt x="90" y="80"/>
                    <a:pt x="90" y="80"/>
                    <a:pt x="90" y="80"/>
                  </a:cubicBezTo>
                  <a:cubicBezTo>
                    <a:pt x="88" y="81"/>
                    <a:pt x="87" y="83"/>
                    <a:pt x="85" y="84"/>
                  </a:cubicBezTo>
                  <a:cubicBezTo>
                    <a:pt x="85" y="84"/>
                    <a:pt x="85" y="84"/>
                    <a:pt x="85" y="84"/>
                  </a:cubicBezTo>
                  <a:cubicBezTo>
                    <a:pt x="83" y="86"/>
                    <a:pt x="82" y="87"/>
                    <a:pt x="80" y="89"/>
                  </a:cubicBezTo>
                  <a:cubicBezTo>
                    <a:pt x="80" y="89"/>
                    <a:pt x="80" y="89"/>
                    <a:pt x="80" y="89"/>
                  </a:cubicBezTo>
                  <a:cubicBezTo>
                    <a:pt x="77" y="92"/>
                    <a:pt x="74" y="96"/>
                    <a:pt x="71" y="99"/>
                  </a:cubicBezTo>
                  <a:cubicBezTo>
                    <a:pt x="71" y="99"/>
                    <a:pt x="71" y="99"/>
                    <a:pt x="71" y="99"/>
                  </a:cubicBezTo>
                  <a:cubicBezTo>
                    <a:pt x="70" y="101"/>
                    <a:pt x="69" y="102"/>
                    <a:pt x="67" y="104"/>
                  </a:cubicBezTo>
                  <a:cubicBezTo>
                    <a:pt x="67" y="104"/>
                    <a:pt x="67" y="104"/>
                    <a:pt x="67" y="104"/>
                  </a:cubicBezTo>
                  <a:cubicBezTo>
                    <a:pt x="64" y="107"/>
                    <a:pt x="62" y="111"/>
                    <a:pt x="59" y="114"/>
                  </a:cubicBezTo>
                  <a:cubicBezTo>
                    <a:pt x="59" y="114"/>
                    <a:pt x="59" y="114"/>
                    <a:pt x="59" y="114"/>
                  </a:cubicBezTo>
                  <a:cubicBezTo>
                    <a:pt x="58" y="116"/>
                    <a:pt x="57" y="118"/>
                    <a:pt x="55" y="120"/>
                  </a:cubicBezTo>
                  <a:cubicBezTo>
                    <a:pt x="55" y="120"/>
                    <a:pt x="55" y="120"/>
                    <a:pt x="55" y="120"/>
                  </a:cubicBezTo>
                  <a:cubicBezTo>
                    <a:pt x="54" y="121"/>
                    <a:pt x="53" y="123"/>
                    <a:pt x="52" y="125"/>
                  </a:cubicBezTo>
                  <a:cubicBezTo>
                    <a:pt x="52" y="125"/>
                    <a:pt x="52" y="125"/>
                    <a:pt x="52" y="125"/>
                  </a:cubicBezTo>
                  <a:cubicBezTo>
                    <a:pt x="48" y="130"/>
                    <a:pt x="45" y="136"/>
                    <a:pt x="42" y="141"/>
                  </a:cubicBezTo>
                  <a:cubicBezTo>
                    <a:pt x="42" y="141"/>
                    <a:pt x="42" y="141"/>
                    <a:pt x="42" y="141"/>
                  </a:cubicBezTo>
                  <a:cubicBezTo>
                    <a:pt x="1" y="215"/>
                    <a:pt x="0" y="304"/>
                    <a:pt x="37" y="377"/>
                  </a:cubicBezTo>
                  <a:cubicBezTo>
                    <a:pt x="37" y="377"/>
                    <a:pt x="37" y="377"/>
                    <a:pt x="37" y="377"/>
                  </a:cubicBezTo>
                  <a:cubicBezTo>
                    <a:pt x="39" y="381"/>
                    <a:pt x="41" y="385"/>
                    <a:pt x="43" y="388"/>
                  </a:cubicBezTo>
                  <a:cubicBezTo>
                    <a:pt x="43" y="388"/>
                    <a:pt x="43" y="388"/>
                    <a:pt x="43" y="388"/>
                  </a:cubicBezTo>
                  <a:cubicBezTo>
                    <a:pt x="44" y="390"/>
                    <a:pt x="45" y="392"/>
                    <a:pt x="46" y="393"/>
                  </a:cubicBezTo>
                  <a:cubicBezTo>
                    <a:pt x="46" y="393"/>
                    <a:pt x="46" y="393"/>
                    <a:pt x="46" y="393"/>
                  </a:cubicBezTo>
                  <a:cubicBezTo>
                    <a:pt x="47" y="395"/>
                    <a:pt x="48" y="397"/>
                    <a:pt x="50" y="399"/>
                  </a:cubicBezTo>
                  <a:cubicBezTo>
                    <a:pt x="50" y="399"/>
                    <a:pt x="50" y="399"/>
                    <a:pt x="50" y="399"/>
                  </a:cubicBezTo>
                  <a:cubicBezTo>
                    <a:pt x="51" y="401"/>
                    <a:pt x="52" y="402"/>
                    <a:pt x="53" y="404"/>
                  </a:cubicBezTo>
                  <a:cubicBezTo>
                    <a:pt x="53" y="404"/>
                    <a:pt x="53" y="404"/>
                    <a:pt x="53" y="404"/>
                  </a:cubicBezTo>
                  <a:cubicBezTo>
                    <a:pt x="54" y="406"/>
                    <a:pt x="55" y="408"/>
                    <a:pt x="56" y="409"/>
                  </a:cubicBezTo>
                  <a:cubicBezTo>
                    <a:pt x="56" y="409"/>
                    <a:pt x="56" y="409"/>
                    <a:pt x="56" y="409"/>
                  </a:cubicBezTo>
                  <a:cubicBezTo>
                    <a:pt x="58" y="411"/>
                    <a:pt x="59" y="413"/>
                    <a:pt x="60" y="414"/>
                  </a:cubicBezTo>
                  <a:cubicBezTo>
                    <a:pt x="60" y="414"/>
                    <a:pt x="60" y="414"/>
                    <a:pt x="60" y="414"/>
                  </a:cubicBezTo>
                  <a:cubicBezTo>
                    <a:pt x="61" y="416"/>
                    <a:pt x="63" y="418"/>
                    <a:pt x="64" y="419"/>
                  </a:cubicBezTo>
                  <a:cubicBezTo>
                    <a:pt x="64" y="419"/>
                    <a:pt x="64" y="419"/>
                    <a:pt x="64" y="419"/>
                  </a:cubicBezTo>
                  <a:cubicBezTo>
                    <a:pt x="65" y="421"/>
                    <a:pt x="67" y="423"/>
                    <a:pt x="68" y="424"/>
                  </a:cubicBezTo>
                  <a:cubicBezTo>
                    <a:pt x="68" y="424"/>
                    <a:pt x="68" y="424"/>
                    <a:pt x="68" y="424"/>
                  </a:cubicBezTo>
                  <a:cubicBezTo>
                    <a:pt x="69" y="426"/>
                    <a:pt x="71" y="428"/>
                    <a:pt x="72" y="429"/>
                  </a:cubicBezTo>
                  <a:cubicBezTo>
                    <a:pt x="72" y="429"/>
                    <a:pt x="72" y="429"/>
                    <a:pt x="72" y="429"/>
                  </a:cubicBezTo>
                  <a:cubicBezTo>
                    <a:pt x="73" y="431"/>
                    <a:pt x="75" y="432"/>
                    <a:pt x="76" y="434"/>
                  </a:cubicBezTo>
                  <a:cubicBezTo>
                    <a:pt x="76" y="434"/>
                    <a:pt x="76" y="434"/>
                    <a:pt x="76" y="434"/>
                  </a:cubicBezTo>
                  <a:cubicBezTo>
                    <a:pt x="78" y="436"/>
                    <a:pt x="79" y="437"/>
                    <a:pt x="80" y="439"/>
                  </a:cubicBezTo>
                  <a:cubicBezTo>
                    <a:pt x="80" y="439"/>
                    <a:pt x="80" y="439"/>
                    <a:pt x="80" y="439"/>
                  </a:cubicBezTo>
                  <a:cubicBezTo>
                    <a:pt x="82" y="440"/>
                    <a:pt x="83" y="442"/>
                    <a:pt x="85" y="443"/>
                  </a:cubicBezTo>
                  <a:cubicBezTo>
                    <a:pt x="85" y="443"/>
                    <a:pt x="85" y="443"/>
                    <a:pt x="85" y="443"/>
                  </a:cubicBezTo>
                  <a:cubicBezTo>
                    <a:pt x="85" y="443"/>
                    <a:pt x="85" y="443"/>
                    <a:pt x="85" y="443"/>
                  </a:cubicBezTo>
                  <a:cubicBezTo>
                    <a:pt x="87" y="445"/>
                    <a:pt x="89" y="447"/>
                    <a:pt x="91" y="449"/>
                  </a:cubicBezTo>
                  <a:cubicBezTo>
                    <a:pt x="91" y="449"/>
                    <a:pt x="92" y="450"/>
                    <a:pt x="92" y="450"/>
                  </a:cubicBezTo>
                  <a:cubicBezTo>
                    <a:pt x="94" y="452"/>
                    <a:pt x="95" y="453"/>
                    <a:pt x="96" y="454"/>
                  </a:cubicBezTo>
                  <a:cubicBezTo>
                    <a:pt x="163" y="514"/>
                    <a:pt x="236" y="517"/>
                    <a:pt x="315" y="547"/>
                  </a:cubicBezTo>
                  <a:close/>
                </a:path>
              </a:pathLst>
            </a:custGeom>
            <a:solidFill>
              <a:srgbClr val="6AB2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solidFill>
                  <a:schemeClr val="tx1">
                    <a:lumMod val="75000"/>
                    <a:lumOff val="25000"/>
                  </a:schemeClr>
                </a:solidFill>
              </a:endParaRPr>
            </a:p>
          </p:txBody>
        </p:sp>
        <p:sp>
          <p:nvSpPr>
            <p:cNvPr id="27" name="Freeform 18">
              <a:extLst>
                <a:ext uri="{FF2B5EF4-FFF2-40B4-BE49-F238E27FC236}">
                  <a16:creationId xmlns:a16="http://schemas.microsoft.com/office/drawing/2014/main" id="{E3CFA25F-56C1-74E0-CDF1-38ED8DD7157B}"/>
                </a:ext>
              </a:extLst>
            </p:cNvPr>
            <p:cNvSpPr>
              <a:spLocks/>
            </p:cNvSpPr>
            <p:nvPr/>
          </p:nvSpPr>
          <p:spPr bwMode="auto">
            <a:xfrm>
              <a:off x="8379885" y="5402063"/>
              <a:ext cx="2027767" cy="2025651"/>
            </a:xfrm>
            <a:custGeom>
              <a:avLst/>
              <a:gdLst>
                <a:gd name="T0" fmla="*/ 548 w 1095"/>
                <a:gd name="T1" fmla="*/ 313 h 1094"/>
                <a:gd name="T2" fmla="*/ 646 w 1095"/>
                <a:gd name="T3" fmla="*/ 90 h 1094"/>
                <a:gd name="T4" fmla="*/ 651 w 1095"/>
                <a:gd name="T5" fmla="*/ 84 h 1094"/>
                <a:gd name="T6" fmla="*/ 661 w 1095"/>
                <a:gd name="T7" fmla="*/ 75 h 1094"/>
                <a:gd name="T8" fmla="*/ 666 w 1095"/>
                <a:gd name="T9" fmla="*/ 71 h 1094"/>
                <a:gd name="T10" fmla="*/ 675 w 1095"/>
                <a:gd name="T11" fmla="*/ 63 h 1094"/>
                <a:gd name="T12" fmla="*/ 680 w 1095"/>
                <a:gd name="T13" fmla="*/ 59 h 1094"/>
                <a:gd name="T14" fmla="*/ 691 w 1095"/>
                <a:gd name="T15" fmla="*/ 52 h 1094"/>
                <a:gd name="T16" fmla="*/ 696 w 1095"/>
                <a:gd name="T17" fmla="*/ 49 h 1094"/>
                <a:gd name="T18" fmla="*/ 706 w 1095"/>
                <a:gd name="T19" fmla="*/ 42 h 1094"/>
                <a:gd name="T20" fmla="*/ 717 w 1095"/>
                <a:gd name="T21" fmla="*/ 37 h 1094"/>
                <a:gd name="T22" fmla="*/ 970 w 1095"/>
                <a:gd name="T23" fmla="*/ 51 h 1094"/>
                <a:gd name="T24" fmla="*/ 975 w 1095"/>
                <a:gd name="T25" fmla="*/ 55 h 1094"/>
                <a:gd name="T26" fmla="*/ 991 w 1095"/>
                <a:gd name="T27" fmla="*/ 66 h 1094"/>
                <a:gd name="T28" fmla="*/ 996 w 1095"/>
                <a:gd name="T29" fmla="*/ 71 h 1094"/>
                <a:gd name="T30" fmla="*/ 1010 w 1095"/>
                <a:gd name="T31" fmla="*/ 84 h 1094"/>
                <a:gd name="T32" fmla="*/ 1015 w 1095"/>
                <a:gd name="T33" fmla="*/ 89 h 1094"/>
                <a:gd name="T34" fmla="*/ 1028 w 1095"/>
                <a:gd name="T35" fmla="*/ 104 h 1094"/>
                <a:gd name="T36" fmla="*/ 1036 w 1095"/>
                <a:gd name="T37" fmla="*/ 114 h 1094"/>
                <a:gd name="T38" fmla="*/ 1044 w 1095"/>
                <a:gd name="T39" fmla="*/ 125 h 1094"/>
                <a:gd name="T40" fmla="*/ 1054 w 1095"/>
                <a:gd name="T41" fmla="*/ 141 h 1094"/>
                <a:gd name="T42" fmla="*/ 1052 w 1095"/>
                <a:gd name="T43" fmla="*/ 388 h 1094"/>
                <a:gd name="T44" fmla="*/ 1049 w 1095"/>
                <a:gd name="T45" fmla="*/ 394 h 1094"/>
                <a:gd name="T46" fmla="*/ 1043 w 1095"/>
                <a:gd name="T47" fmla="*/ 404 h 1094"/>
                <a:gd name="T48" fmla="*/ 1039 w 1095"/>
                <a:gd name="T49" fmla="*/ 409 h 1094"/>
                <a:gd name="T50" fmla="*/ 1031 w 1095"/>
                <a:gd name="T51" fmla="*/ 419 h 1094"/>
                <a:gd name="T52" fmla="*/ 1028 w 1095"/>
                <a:gd name="T53" fmla="*/ 424 h 1094"/>
                <a:gd name="T54" fmla="*/ 1019 w 1095"/>
                <a:gd name="T55" fmla="*/ 434 h 1094"/>
                <a:gd name="T56" fmla="*/ 1015 w 1095"/>
                <a:gd name="T57" fmla="*/ 439 h 1094"/>
                <a:gd name="T58" fmla="*/ 1010 w 1095"/>
                <a:gd name="T59" fmla="*/ 444 h 1094"/>
                <a:gd name="T60" fmla="*/ 1005 w 1095"/>
                <a:gd name="T61" fmla="*/ 448 h 1094"/>
                <a:gd name="T62" fmla="*/ 548 w 1095"/>
                <a:gd name="T63" fmla="*/ 780 h 1094"/>
                <a:gd name="T64" fmla="*/ 450 w 1095"/>
                <a:gd name="T65" fmla="*/ 1004 h 1094"/>
                <a:gd name="T66" fmla="*/ 444 w 1095"/>
                <a:gd name="T67" fmla="*/ 1010 h 1094"/>
                <a:gd name="T68" fmla="*/ 435 w 1095"/>
                <a:gd name="T69" fmla="*/ 1019 h 1094"/>
                <a:gd name="T70" fmla="*/ 430 w 1095"/>
                <a:gd name="T71" fmla="*/ 1023 h 1094"/>
                <a:gd name="T72" fmla="*/ 420 w 1095"/>
                <a:gd name="T73" fmla="*/ 1031 h 1094"/>
                <a:gd name="T74" fmla="*/ 415 w 1095"/>
                <a:gd name="T75" fmla="*/ 1035 h 1094"/>
                <a:gd name="T76" fmla="*/ 405 w 1095"/>
                <a:gd name="T77" fmla="*/ 1042 h 1094"/>
                <a:gd name="T78" fmla="*/ 400 w 1095"/>
                <a:gd name="T79" fmla="*/ 1045 h 1094"/>
                <a:gd name="T80" fmla="*/ 389 w 1095"/>
                <a:gd name="T81" fmla="*/ 1052 h 1094"/>
                <a:gd name="T82" fmla="*/ 378 w 1095"/>
                <a:gd name="T83" fmla="*/ 1057 h 1094"/>
                <a:gd name="T84" fmla="*/ 126 w 1095"/>
                <a:gd name="T85" fmla="*/ 1043 h 1094"/>
                <a:gd name="T86" fmla="*/ 120 w 1095"/>
                <a:gd name="T87" fmla="*/ 1039 h 1094"/>
                <a:gd name="T88" fmla="*/ 105 w 1095"/>
                <a:gd name="T89" fmla="*/ 1028 h 1094"/>
                <a:gd name="T90" fmla="*/ 100 w 1095"/>
                <a:gd name="T91" fmla="*/ 1023 h 1094"/>
                <a:gd name="T92" fmla="*/ 85 w 1095"/>
                <a:gd name="T93" fmla="*/ 1010 h 1094"/>
                <a:gd name="T94" fmla="*/ 80 w 1095"/>
                <a:gd name="T95" fmla="*/ 1005 h 1094"/>
                <a:gd name="T96" fmla="*/ 67 w 1095"/>
                <a:gd name="T97" fmla="*/ 990 h 1094"/>
                <a:gd name="T98" fmla="*/ 59 w 1095"/>
                <a:gd name="T99" fmla="*/ 980 h 1094"/>
                <a:gd name="T100" fmla="*/ 52 w 1095"/>
                <a:gd name="T101" fmla="*/ 969 h 1094"/>
                <a:gd name="T102" fmla="*/ 42 w 1095"/>
                <a:gd name="T103" fmla="*/ 953 h 1094"/>
                <a:gd name="T104" fmla="*/ 43 w 1095"/>
                <a:gd name="T105" fmla="*/ 706 h 1094"/>
                <a:gd name="T106" fmla="*/ 46 w 1095"/>
                <a:gd name="T107" fmla="*/ 700 h 1094"/>
                <a:gd name="T108" fmla="*/ 53 w 1095"/>
                <a:gd name="T109" fmla="*/ 690 h 1094"/>
                <a:gd name="T110" fmla="*/ 56 w 1095"/>
                <a:gd name="T111" fmla="*/ 685 h 1094"/>
                <a:gd name="T112" fmla="*/ 64 w 1095"/>
                <a:gd name="T113" fmla="*/ 675 h 1094"/>
                <a:gd name="T114" fmla="*/ 68 w 1095"/>
                <a:gd name="T115" fmla="*/ 670 h 1094"/>
                <a:gd name="T116" fmla="*/ 76 w 1095"/>
                <a:gd name="T117" fmla="*/ 660 h 1094"/>
                <a:gd name="T118" fmla="*/ 80 w 1095"/>
                <a:gd name="T119" fmla="*/ 655 h 1094"/>
                <a:gd name="T120" fmla="*/ 85 w 1095"/>
                <a:gd name="T121" fmla="*/ 651 h 1094"/>
                <a:gd name="T122" fmla="*/ 96 w 1095"/>
                <a:gd name="T123" fmla="*/ 64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5" h="1094">
                  <a:moveTo>
                    <a:pt x="315" y="547"/>
                  </a:moveTo>
                  <a:cubicBezTo>
                    <a:pt x="359" y="529"/>
                    <a:pt x="404" y="502"/>
                    <a:pt x="453" y="455"/>
                  </a:cubicBezTo>
                  <a:cubicBezTo>
                    <a:pt x="502" y="405"/>
                    <a:pt x="529" y="358"/>
                    <a:pt x="548" y="313"/>
                  </a:cubicBezTo>
                  <a:cubicBezTo>
                    <a:pt x="578" y="234"/>
                    <a:pt x="581" y="162"/>
                    <a:pt x="641" y="95"/>
                  </a:cubicBezTo>
                  <a:cubicBezTo>
                    <a:pt x="642" y="94"/>
                    <a:pt x="643" y="93"/>
                    <a:pt x="644" y="92"/>
                  </a:cubicBezTo>
                  <a:cubicBezTo>
                    <a:pt x="646" y="90"/>
                    <a:pt x="646" y="90"/>
                    <a:pt x="646" y="90"/>
                  </a:cubicBezTo>
                  <a:cubicBezTo>
                    <a:pt x="648" y="88"/>
                    <a:pt x="649" y="86"/>
                    <a:pt x="651" y="84"/>
                  </a:cubicBezTo>
                  <a:cubicBezTo>
                    <a:pt x="651" y="84"/>
                    <a:pt x="651" y="84"/>
                    <a:pt x="651" y="84"/>
                  </a:cubicBezTo>
                  <a:cubicBezTo>
                    <a:pt x="651" y="84"/>
                    <a:pt x="651" y="84"/>
                    <a:pt x="651" y="84"/>
                  </a:cubicBezTo>
                  <a:cubicBezTo>
                    <a:pt x="653" y="83"/>
                    <a:pt x="654" y="81"/>
                    <a:pt x="656" y="80"/>
                  </a:cubicBezTo>
                  <a:cubicBezTo>
                    <a:pt x="656" y="80"/>
                    <a:pt x="656" y="80"/>
                    <a:pt x="656" y="80"/>
                  </a:cubicBezTo>
                  <a:cubicBezTo>
                    <a:pt x="658" y="78"/>
                    <a:pt x="659" y="77"/>
                    <a:pt x="661" y="75"/>
                  </a:cubicBezTo>
                  <a:cubicBezTo>
                    <a:pt x="661" y="75"/>
                    <a:pt x="661" y="75"/>
                    <a:pt x="661" y="75"/>
                  </a:cubicBezTo>
                  <a:cubicBezTo>
                    <a:pt x="662" y="74"/>
                    <a:pt x="664" y="73"/>
                    <a:pt x="666" y="71"/>
                  </a:cubicBezTo>
                  <a:cubicBezTo>
                    <a:pt x="666" y="71"/>
                    <a:pt x="666" y="71"/>
                    <a:pt x="666" y="71"/>
                  </a:cubicBezTo>
                  <a:cubicBezTo>
                    <a:pt x="667" y="70"/>
                    <a:pt x="669" y="68"/>
                    <a:pt x="670" y="67"/>
                  </a:cubicBezTo>
                  <a:cubicBezTo>
                    <a:pt x="670" y="67"/>
                    <a:pt x="670" y="67"/>
                    <a:pt x="670" y="67"/>
                  </a:cubicBezTo>
                  <a:cubicBezTo>
                    <a:pt x="672" y="66"/>
                    <a:pt x="674" y="64"/>
                    <a:pt x="675" y="63"/>
                  </a:cubicBezTo>
                  <a:cubicBezTo>
                    <a:pt x="675" y="63"/>
                    <a:pt x="675" y="63"/>
                    <a:pt x="675" y="63"/>
                  </a:cubicBezTo>
                  <a:cubicBezTo>
                    <a:pt x="677" y="62"/>
                    <a:pt x="679" y="61"/>
                    <a:pt x="680" y="59"/>
                  </a:cubicBezTo>
                  <a:cubicBezTo>
                    <a:pt x="680" y="59"/>
                    <a:pt x="680" y="59"/>
                    <a:pt x="680" y="59"/>
                  </a:cubicBezTo>
                  <a:cubicBezTo>
                    <a:pt x="682" y="58"/>
                    <a:pt x="684" y="57"/>
                    <a:pt x="685" y="56"/>
                  </a:cubicBezTo>
                  <a:cubicBezTo>
                    <a:pt x="685" y="56"/>
                    <a:pt x="685" y="56"/>
                    <a:pt x="685" y="56"/>
                  </a:cubicBezTo>
                  <a:cubicBezTo>
                    <a:pt x="687" y="54"/>
                    <a:pt x="689" y="53"/>
                    <a:pt x="691" y="52"/>
                  </a:cubicBezTo>
                  <a:cubicBezTo>
                    <a:pt x="691" y="52"/>
                    <a:pt x="691" y="52"/>
                    <a:pt x="691" y="52"/>
                  </a:cubicBezTo>
                  <a:cubicBezTo>
                    <a:pt x="692" y="51"/>
                    <a:pt x="694" y="50"/>
                    <a:pt x="696" y="49"/>
                  </a:cubicBezTo>
                  <a:cubicBezTo>
                    <a:pt x="696" y="49"/>
                    <a:pt x="696" y="49"/>
                    <a:pt x="696" y="49"/>
                  </a:cubicBezTo>
                  <a:cubicBezTo>
                    <a:pt x="698" y="48"/>
                    <a:pt x="699" y="47"/>
                    <a:pt x="701" y="45"/>
                  </a:cubicBezTo>
                  <a:cubicBezTo>
                    <a:pt x="701" y="45"/>
                    <a:pt x="701" y="45"/>
                    <a:pt x="701" y="45"/>
                  </a:cubicBezTo>
                  <a:cubicBezTo>
                    <a:pt x="703" y="44"/>
                    <a:pt x="705" y="43"/>
                    <a:pt x="706" y="42"/>
                  </a:cubicBezTo>
                  <a:cubicBezTo>
                    <a:pt x="706" y="42"/>
                    <a:pt x="706" y="42"/>
                    <a:pt x="706" y="42"/>
                  </a:cubicBezTo>
                  <a:cubicBezTo>
                    <a:pt x="710" y="40"/>
                    <a:pt x="714" y="38"/>
                    <a:pt x="717" y="37"/>
                  </a:cubicBezTo>
                  <a:cubicBezTo>
                    <a:pt x="717" y="37"/>
                    <a:pt x="717" y="37"/>
                    <a:pt x="717" y="37"/>
                  </a:cubicBezTo>
                  <a:cubicBezTo>
                    <a:pt x="791" y="0"/>
                    <a:pt x="880" y="0"/>
                    <a:pt x="953" y="41"/>
                  </a:cubicBezTo>
                  <a:cubicBezTo>
                    <a:pt x="953" y="41"/>
                    <a:pt x="953" y="41"/>
                    <a:pt x="953" y="41"/>
                  </a:cubicBezTo>
                  <a:cubicBezTo>
                    <a:pt x="959" y="44"/>
                    <a:pt x="965" y="48"/>
                    <a:pt x="970" y="51"/>
                  </a:cubicBezTo>
                  <a:cubicBezTo>
                    <a:pt x="970" y="51"/>
                    <a:pt x="970" y="51"/>
                    <a:pt x="970" y="51"/>
                  </a:cubicBezTo>
                  <a:cubicBezTo>
                    <a:pt x="972" y="52"/>
                    <a:pt x="973" y="53"/>
                    <a:pt x="975" y="55"/>
                  </a:cubicBezTo>
                  <a:cubicBezTo>
                    <a:pt x="975" y="55"/>
                    <a:pt x="975" y="55"/>
                    <a:pt x="975" y="55"/>
                  </a:cubicBezTo>
                  <a:cubicBezTo>
                    <a:pt x="977" y="56"/>
                    <a:pt x="979" y="57"/>
                    <a:pt x="980" y="58"/>
                  </a:cubicBezTo>
                  <a:cubicBezTo>
                    <a:pt x="980" y="58"/>
                    <a:pt x="980" y="58"/>
                    <a:pt x="980" y="58"/>
                  </a:cubicBezTo>
                  <a:cubicBezTo>
                    <a:pt x="984" y="61"/>
                    <a:pt x="987" y="64"/>
                    <a:pt x="991" y="66"/>
                  </a:cubicBezTo>
                  <a:cubicBezTo>
                    <a:pt x="991" y="66"/>
                    <a:pt x="991" y="66"/>
                    <a:pt x="991" y="66"/>
                  </a:cubicBezTo>
                  <a:cubicBezTo>
                    <a:pt x="993" y="68"/>
                    <a:pt x="994" y="69"/>
                    <a:pt x="996" y="71"/>
                  </a:cubicBezTo>
                  <a:cubicBezTo>
                    <a:pt x="996" y="71"/>
                    <a:pt x="996" y="71"/>
                    <a:pt x="996" y="71"/>
                  </a:cubicBezTo>
                  <a:cubicBezTo>
                    <a:pt x="999" y="73"/>
                    <a:pt x="1002" y="76"/>
                    <a:pt x="1006" y="80"/>
                  </a:cubicBezTo>
                  <a:cubicBezTo>
                    <a:pt x="1006" y="80"/>
                    <a:pt x="1006" y="80"/>
                    <a:pt x="1006" y="80"/>
                  </a:cubicBezTo>
                  <a:cubicBezTo>
                    <a:pt x="1007" y="81"/>
                    <a:pt x="1009" y="83"/>
                    <a:pt x="1010" y="84"/>
                  </a:cubicBezTo>
                  <a:cubicBezTo>
                    <a:pt x="1010" y="84"/>
                    <a:pt x="1010" y="84"/>
                    <a:pt x="1010" y="84"/>
                  </a:cubicBezTo>
                  <a:cubicBezTo>
                    <a:pt x="1012" y="86"/>
                    <a:pt x="1014" y="87"/>
                    <a:pt x="1015" y="89"/>
                  </a:cubicBezTo>
                  <a:cubicBezTo>
                    <a:pt x="1015" y="89"/>
                    <a:pt x="1015" y="89"/>
                    <a:pt x="1015" y="89"/>
                  </a:cubicBezTo>
                  <a:cubicBezTo>
                    <a:pt x="1018" y="92"/>
                    <a:pt x="1021" y="96"/>
                    <a:pt x="1024" y="99"/>
                  </a:cubicBezTo>
                  <a:cubicBezTo>
                    <a:pt x="1024" y="99"/>
                    <a:pt x="1024" y="99"/>
                    <a:pt x="1024" y="99"/>
                  </a:cubicBezTo>
                  <a:cubicBezTo>
                    <a:pt x="1026" y="101"/>
                    <a:pt x="1027" y="102"/>
                    <a:pt x="1028" y="104"/>
                  </a:cubicBezTo>
                  <a:cubicBezTo>
                    <a:pt x="1028" y="104"/>
                    <a:pt x="1028" y="104"/>
                    <a:pt x="1028" y="104"/>
                  </a:cubicBezTo>
                  <a:cubicBezTo>
                    <a:pt x="1031" y="107"/>
                    <a:pt x="1034" y="111"/>
                    <a:pt x="1036" y="114"/>
                  </a:cubicBezTo>
                  <a:cubicBezTo>
                    <a:pt x="1036" y="114"/>
                    <a:pt x="1036" y="114"/>
                    <a:pt x="1036" y="114"/>
                  </a:cubicBezTo>
                  <a:cubicBezTo>
                    <a:pt x="1038" y="116"/>
                    <a:pt x="1039" y="118"/>
                    <a:pt x="1040" y="119"/>
                  </a:cubicBezTo>
                  <a:cubicBezTo>
                    <a:pt x="1040" y="119"/>
                    <a:pt x="1040" y="119"/>
                    <a:pt x="1040" y="119"/>
                  </a:cubicBezTo>
                  <a:cubicBezTo>
                    <a:pt x="1041" y="121"/>
                    <a:pt x="1042" y="123"/>
                    <a:pt x="1044" y="125"/>
                  </a:cubicBezTo>
                  <a:cubicBezTo>
                    <a:pt x="1044" y="125"/>
                    <a:pt x="1044" y="125"/>
                    <a:pt x="1044" y="125"/>
                  </a:cubicBezTo>
                  <a:cubicBezTo>
                    <a:pt x="1047" y="130"/>
                    <a:pt x="1050" y="136"/>
                    <a:pt x="1054" y="141"/>
                  </a:cubicBezTo>
                  <a:cubicBezTo>
                    <a:pt x="1054" y="141"/>
                    <a:pt x="1054" y="141"/>
                    <a:pt x="1054" y="141"/>
                  </a:cubicBezTo>
                  <a:cubicBezTo>
                    <a:pt x="1095" y="215"/>
                    <a:pt x="1095" y="304"/>
                    <a:pt x="1058" y="377"/>
                  </a:cubicBezTo>
                  <a:cubicBezTo>
                    <a:pt x="1058" y="377"/>
                    <a:pt x="1058" y="377"/>
                    <a:pt x="1058" y="377"/>
                  </a:cubicBezTo>
                  <a:cubicBezTo>
                    <a:pt x="1056" y="381"/>
                    <a:pt x="1054" y="385"/>
                    <a:pt x="1052" y="388"/>
                  </a:cubicBezTo>
                  <a:cubicBezTo>
                    <a:pt x="1052" y="388"/>
                    <a:pt x="1052" y="388"/>
                    <a:pt x="1052" y="388"/>
                  </a:cubicBezTo>
                  <a:cubicBezTo>
                    <a:pt x="1051" y="390"/>
                    <a:pt x="1050" y="392"/>
                    <a:pt x="1049" y="394"/>
                  </a:cubicBezTo>
                  <a:cubicBezTo>
                    <a:pt x="1049" y="394"/>
                    <a:pt x="1049" y="394"/>
                    <a:pt x="1049" y="394"/>
                  </a:cubicBezTo>
                  <a:cubicBezTo>
                    <a:pt x="1048" y="395"/>
                    <a:pt x="1047" y="397"/>
                    <a:pt x="1046" y="399"/>
                  </a:cubicBezTo>
                  <a:cubicBezTo>
                    <a:pt x="1046" y="399"/>
                    <a:pt x="1046" y="399"/>
                    <a:pt x="1046" y="399"/>
                  </a:cubicBezTo>
                  <a:cubicBezTo>
                    <a:pt x="1045" y="401"/>
                    <a:pt x="1044" y="402"/>
                    <a:pt x="1043" y="404"/>
                  </a:cubicBezTo>
                  <a:cubicBezTo>
                    <a:pt x="1043" y="404"/>
                    <a:pt x="1043" y="404"/>
                    <a:pt x="1043" y="404"/>
                  </a:cubicBezTo>
                  <a:cubicBezTo>
                    <a:pt x="1041" y="406"/>
                    <a:pt x="1040" y="408"/>
                    <a:pt x="1039" y="409"/>
                  </a:cubicBezTo>
                  <a:cubicBezTo>
                    <a:pt x="1039" y="409"/>
                    <a:pt x="1039" y="409"/>
                    <a:pt x="1039" y="409"/>
                  </a:cubicBezTo>
                  <a:cubicBezTo>
                    <a:pt x="1038" y="411"/>
                    <a:pt x="1037" y="413"/>
                    <a:pt x="1035" y="414"/>
                  </a:cubicBezTo>
                  <a:cubicBezTo>
                    <a:pt x="1035" y="414"/>
                    <a:pt x="1035" y="414"/>
                    <a:pt x="1035" y="414"/>
                  </a:cubicBezTo>
                  <a:cubicBezTo>
                    <a:pt x="1034" y="416"/>
                    <a:pt x="1033" y="418"/>
                    <a:pt x="1031" y="419"/>
                  </a:cubicBezTo>
                  <a:cubicBezTo>
                    <a:pt x="1031" y="419"/>
                    <a:pt x="1031" y="419"/>
                    <a:pt x="1031" y="419"/>
                  </a:cubicBezTo>
                  <a:cubicBezTo>
                    <a:pt x="1030" y="421"/>
                    <a:pt x="1029" y="423"/>
                    <a:pt x="1028" y="424"/>
                  </a:cubicBezTo>
                  <a:cubicBezTo>
                    <a:pt x="1028" y="424"/>
                    <a:pt x="1028" y="424"/>
                    <a:pt x="1028" y="424"/>
                  </a:cubicBezTo>
                  <a:cubicBezTo>
                    <a:pt x="1026" y="426"/>
                    <a:pt x="1025" y="428"/>
                    <a:pt x="1023" y="429"/>
                  </a:cubicBezTo>
                  <a:cubicBezTo>
                    <a:pt x="1023" y="429"/>
                    <a:pt x="1023" y="429"/>
                    <a:pt x="1023" y="429"/>
                  </a:cubicBezTo>
                  <a:cubicBezTo>
                    <a:pt x="1022" y="431"/>
                    <a:pt x="1021" y="432"/>
                    <a:pt x="1019" y="434"/>
                  </a:cubicBezTo>
                  <a:cubicBezTo>
                    <a:pt x="1019" y="434"/>
                    <a:pt x="1019" y="434"/>
                    <a:pt x="1019" y="434"/>
                  </a:cubicBezTo>
                  <a:cubicBezTo>
                    <a:pt x="1018" y="436"/>
                    <a:pt x="1016" y="437"/>
                    <a:pt x="1015" y="439"/>
                  </a:cubicBezTo>
                  <a:cubicBezTo>
                    <a:pt x="1015" y="439"/>
                    <a:pt x="1015" y="439"/>
                    <a:pt x="1015" y="439"/>
                  </a:cubicBezTo>
                  <a:cubicBezTo>
                    <a:pt x="1013" y="440"/>
                    <a:pt x="1012" y="442"/>
                    <a:pt x="1010" y="443"/>
                  </a:cubicBezTo>
                  <a:cubicBezTo>
                    <a:pt x="1010" y="443"/>
                    <a:pt x="1010" y="443"/>
                    <a:pt x="1010" y="443"/>
                  </a:cubicBezTo>
                  <a:cubicBezTo>
                    <a:pt x="1010" y="444"/>
                    <a:pt x="1010" y="444"/>
                    <a:pt x="1010" y="444"/>
                  </a:cubicBezTo>
                  <a:cubicBezTo>
                    <a:pt x="1009" y="445"/>
                    <a:pt x="1008" y="445"/>
                    <a:pt x="1008" y="446"/>
                  </a:cubicBezTo>
                  <a:cubicBezTo>
                    <a:pt x="1007" y="447"/>
                    <a:pt x="1006" y="448"/>
                    <a:pt x="1005" y="448"/>
                  </a:cubicBezTo>
                  <a:cubicBezTo>
                    <a:pt x="1005" y="448"/>
                    <a:pt x="1005" y="448"/>
                    <a:pt x="1005" y="448"/>
                  </a:cubicBezTo>
                  <a:cubicBezTo>
                    <a:pt x="937" y="513"/>
                    <a:pt x="863" y="516"/>
                    <a:pt x="782" y="547"/>
                  </a:cubicBezTo>
                  <a:cubicBezTo>
                    <a:pt x="737" y="565"/>
                    <a:pt x="690" y="592"/>
                    <a:pt x="640" y="641"/>
                  </a:cubicBezTo>
                  <a:cubicBezTo>
                    <a:pt x="593" y="690"/>
                    <a:pt x="566" y="736"/>
                    <a:pt x="548" y="780"/>
                  </a:cubicBezTo>
                  <a:cubicBezTo>
                    <a:pt x="518" y="859"/>
                    <a:pt x="515" y="931"/>
                    <a:pt x="454" y="999"/>
                  </a:cubicBezTo>
                  <a:cubicBezTo>
                    <a:pt x="453" y="1000"/>
                    <a:pt x="452" y="1001"/>
                    <a:pt x="451" y="1002"/>
                  </a:cubicBezTo>
                  <a:cubicBezTo>
                    <a:pt x="450" y="1004"/>
                    <a:pt x="450" y="1004"/>
                    <a:pt x="450" y="1004"/>
                  </a:cubicBezTo>
                  <a:cubicBezTo>
                    <a:pt x="448" y="1006"/>
                    <a:pt x="446" y="1008"/>
                    <a:pt x="444" y="1010"/>
                  </a:cubicBezTo>
                  <a:cubicBezTo>
                    <a:pt x="444" y="1010"/>
                    <a:pt x="444" y="1010"/>
                    <a:pt x="444" y="1010"/>
                  </a:cubicBezTo>
                  <a:cubicBezTo>
                    <a:pt x="444" y="1010"/>
                    <a:pt x="444" y="1010"/>
                    <a:pt x="444" y="1010"/>
                  </a:cubicBezTo>
                  <a:cubicBezTo>
                    <a:pt x="443" y="1011"/>
                    <a:pt x="441" y="1013"/>
                    <a:pt x="439" y="1014"/>
                  </a:cubicBezTo>
                  <a:cubicBezTo>
                    <a:pt x="439" y="1014"/>
                    <a:pt x="439" y="1014"/>
                    <a:pt x="439" y="1014"/>
                  </a:cubicBezTo>
                  <a:cubicBezTo>
                    <a:pt x="438" y="1016"/>
                    <a:pt x="436" y="1017"/>
                    <a:pt x="435" y="1019"/>
                  </a:cubicBezTo>
                  <a:cubicBezTo>
                    <a:pt x="435" y="1019"/>
                    <a:pt x="435" y="1019"/>
                    <a:pt x="435" y="1019"/>
                  </a:cubicBezTo>
                  <a:cubicBezTo>
                    <a:pt x="433" y="1020"/>
                    <a:pt x="432" y="1021"/>
                    <a:pt x="430" y="1023"/>
                  </a:cubicBezTo>
                  <a:cubicBezTo>
                    <a:pt x="430" y="1023"/>
                    <a:pt x="430" y="1023"/>
                    <a:pt x="430" y="1023"/>
                  </a:cubicBezTo>
                  <a:cubicBezTo>
                    <a:pt x="428" y="1024"/>
                    <a:pt x="427" y="1026"/>
                    <a:pt x="425" y="1027"/>
                  </a:cubicBezTo>
                  <a:cubicBezTo>
                    <a:pt x="425" y="1027"/>
                    <a:pt x="425" y="1027"/>
                    <a:pt x="425" y="1027"/>
                  </a:cubicBezTo>
                  <a:cubicBezTo>
                    <a:pt x="423" y="1028"/>
                    <a:pt x="422" y="1030"/>
                    <a:pt x="420" y="1031"/>
                  </a:cubicBezTo>
                  <a:cubicBezTo>
                    <a:pt x="420" y="1031"/>
                    <a:pt x="420" y="1031"/>
                    <a:pt x="420" y="1031"/>
                  </a:cubicBezTo>
                  <a:cubicBezTo>
                    <a:pt x="419" y="1032"/>
                    <a:pt x="417" y="1033"/>
                    <a:pt x="415" y="1035"/>
                  </a:cubicBezTo>
                  <a:cubicBezTo>
                    <a:pt x="415" y="1035"/>
                    <a:pt x="415" y="1035"/>
                    <a:pt x="415" y="1035"/>
                  </a:cubicBezTo>
                  <a:cubicBezTo>
                    <a:pt x="414" y="1036"/>
                    <a:pt x="412" y="1037"/>
                    <a:pt x="410" y="1038"/>
                  </a:cubicBezTo>
                  <a:cubicBezTo>
                    <a:pt x="410" y="1038"/>
                    <a:pt x="410" y="1038"/>
                    <a:pt x="410" y="1038"/>
                  </a:cubicBezTo>
                  <a:cubicBezTo>
                    <a:pt x="408" y="1039"/>
                    <a:pt x="407" y="1041"/>
                    <a:pt x="405" y="1042"/>
                  </a:cubicBezTo>
                  <a:cubicBezTo>
                    <a:pt x="405" y="1042"/>
                    <a:pt x="405" y="1042"/>
                    <a:pt x="405" y="1042"/>
                  </a:cubicBezTo>
                  <a:cubicBezTo>
                    <a:pt x="403" y="1043"/>
                    <a:pt x="401" y="1044"/>
                    <a:pt x="400" y="1045"/>
                  </a:cubicBezTo>
                  <a:cubicBezTo>
                    <a:pt x="400" y="1045"/>
                    <a:pt x="400" y="1045"/>
                    <a:pt x="400" y="1045"/>
                  </a:cubicBezTo>
                  <a:cubicBezTo>
                    <a:pt x="398" y="1046"/>
                    <a:pt x="396" y="1047"/>
                    <a:pt x="394" y="1048"/>
                  </a:cubicBezTo>
                  <a:cubicBezTo>
                    <a:pt x="394" y="1048"/>
                    <a:pt x="394" y="1048"/>
                    <a:pt x="394" y="1048"/>
                  </a:cubicBezTo>
                  <a:cubicBezTo>
                    <a:pt x="393" y="1050"/>
                    <a:pt x="391" y="1051"/>
                    <a:pt x="389" y="1052"/>
                  </a:cubicBezTo>
                  <a:cubicBezTo>
                    <a:pt x="389" y="1052"/>
                    <a:pt x="389" y="1052"/>
                    <a:pt x="389" y="1052"/>
                  </a:cubicBezTo>
                  <a:cubicBezTo>
                    <a:pt x="385" y="1054"/>
                    <a:pt x="382" y="1055"/>
                    <a:pt x="378" y="1057"/>
                  </a:cubicBezTo>
                  <a:cubicBezTo>
                    <a:pt x="378" y="1057"/>
                    <a:pt x="378" y="1057"/>
                    <a:pt x="378" y="1057"/>
                  </a:cubicBezTo>
                  <a:cubicBezTo>
                    <a:pt x="305" y="1094"/>
                    <a:pt x="216" y="1094"/>
                    <a:pt x="142" y="1053"/>
                  </a:cubicBezTo>
                  <a:cubicBezTo>
                    <a:pt x="142" y="1053"/>
                    <a:pt x="142" y="1053"/>
                    <a:pt x="142" y="1053"/>
                  </a:cubicBezTo>
                  <a:cubicBezTo>
                    <a:pt x="136" y="1050"/>
                    <a:pt x="131" y="1046"/>
                    <a:pt x="126" y="1043"/>
                  </a:cubicBezTo>
                  <a:cubicBezTo>
                    <a:pt x="126" y="1043"/>
                    <a:pt x="126" y="1043"/>
                    <a:pt x="126" y="1043"/>
                  </a:cubicBezTo>
                  <a:cubicBezTo>
                    <a:pt x="124" y="1042"/>
                    <a:pt x="122" y="1040"/>
                    <a:pt x="120" y="1039"/>
                  </a:cubicBezTo>
                  <a:cubicBezTo>
                    <a:pt x="120" y="1039"/>
                    <a:pt x="120" y="1039"/>
                    <a:pt x="120" y="1039"/>
                  </a:cubicBezTo>
                  <a:cubicBezTo>
                    <a:pt x="119" y="1038"/>
                    <a:pt x="117" y="1037"/>
                    <a:pt x="115" y="1035"/>
                  </a:cubicBezTo>
                  <a:cubicBezTo>
                    <a:pt x="115" y="1035"/>
                    <a:pt x="115" y="1035"/>
                    <a:pt x="115" y="1035"/>
                  </a:cubicBezTo>
                  <a:cubicBezTo>
                    <a:pt x="112" y="1033"/>
                    <a:pt x="108" y="1030"/>
                    <a:pt x="105" y="1028"/>
                  </a:cubicBezTo>
                  <a:cubicBezTo>
                    <a:pt x="105" y="1027"/>
                    <a:pt x="105" y="1027"/>
                    <a:pt x="105" y="1027"/>
                  </a:cubicBezTo>
                  <a:cubicBezTo>
                    <a:pt x="103" y="1026"/>
                    <a:pt x="101" y="1025"/>
                    <a:pt x="100" y="1023"/>
                  </a:cubicBezTo>
                  <a:cubicBezTo>
                    <a:pt x="100" y="1023"/>
                    <a:pt x="100" y="1023"/>
                    <a:pt x="100" y="1023"/>
                  </a:cubicBezTo>
                  <a:cubicBezTo>
                    <a:pt x="96" y="1020"/>
                    <a:pt x="93" y="1018"/>
                    <a:pt x="90" y="1014"/>
                  </a:cubicBezTo>
                  <a:cubicBezTo>
                    <a:pt x="90" y="1014"/>
                    <a:pt x="90" y="1014"/>
                    <a:pt x="90" y="1014"/>
                  </a:cubicBezTo>
                  <a:cubicBezTo>
                    <a:pt x="88" y="1013"/>
                    <a:pt x="87" y="1011"/>
                    <a:pt x="85" y="1010"/>
                  </a:cubicBezTo>
                  <a:cubicBezTo>
                    <a:pt x="85" y="1010"/>
                    <a:pt x="85" y="1010"/>
                    <a:pt x="85" y="1010"/>
                  </a:cubicBezTo>
                  <a:cubicBezTo>
                    <a:pt x="83" y="1008"/>
                    <a:pt x="82" y="1007"/>
                    <a:pt x="80" y="1005"/>
                  </a:cubicBezTo>
                  <a:cubicBezTo>
                    <a:pt x="80" y="1005"/>
                    <a:pt x="80" y="1005"/>
                    <a:pt x="80" y="1005"/>
                  </a:cubicBezTo>
                  <a:cubicBezTo>
                    <a:pt x="77" y="1002"/>
                    <a:pt x="74" y="998"/>
                    <a:pt x="71" y="995"/>
                  </a:cubicBezTo>
                  <a:cubicBezTo>
                    <a:pt x="71" y="995"/>
                    <a:pt x="71" y="995"/>
                    <a:pt x="71" y="995"/>
                  </a:cubicBezTo>
                  <a:cubicBezTo>
                    <a:pt x="70" y="993"/>
                    <a:pt x="69" y="992"/>
                    <a:pt x="67" y="990"/>
                  </a:cubicBezTo>
                  <a:cubicBezTo>
                    <a:pt x="67" y="990"/>
                    <a:pt x="67" y="990"/>
                    <a:pt x="67" y="990"/>
                  </a:cubicBezTo>
                  <a:cubicBezTo>
                    <a:pt x="64" y="987"/>
                    <a:pt x="62" y="983"/>
                    <a:pt x="59" y="980"/>
                  </a:cubicBezTo>
                  <a:cubicBezTo>
                    <a:pt x="59" y="980"/>
                    <a:pt x="59" y="980"/>
                    <a:pt x="59" y="980"/>
                  </a:cubicBezTo>
                  <a:cubicBezTo>
                    <a:pt x="58" y="978"/>
                    <a:pt x="57" y="976"/>
                    <a:pt x="55" y="974"/>
                  </a:cubicBezTo>
                  <a:cubicBezTo>
                    <a:pt x="55" y="974"/>
                    <a:pt x="55" y="974"/>
                    <a:pt x="55" y="974"/>
                  </a:cubicBezTo>
                  <a:cubicBezTo>
                    <a:pt x="54" y="973"/>
                    <a:pt x="53" y="971"/>
                    <a:pt x="52" y="969"/>
                  </a:cubicBezTo>
                  <a:cubicBezTo>
                    <a:pt x="52" y="969"/>
                    <a:pt x="52" y="969"/>
                    <a:pt x="52" y="969"/>
                  </a:cubicBezTo>
                  <a:cubicBezTo>
                    <a:pt x="48" y="964"/>
                    <a:pt x="45" y="958"/>
                    <a:pt x="42" y="953"/>
                  </a:cubicBezTo>
                  <a:cubicBezTo>
                    <a:pt x="42" y="953"/>
                    <a:pt x="42" y="953"/>
                    <a:pt x="42" y="953"/>
                  </a:cubicBezTo>
                  <a:cubicBezTo>
                    <a:pt x="1" y="879"/>
                    <a:pt x="0" y="790"/>
                    <a:pt x="37" y="717"/>
                  </a:cubicBezTo>
                  <a:cubicBezTo>
                    <a:pt x="37" y="717"/>
                    <a:pt x="37" y="717"/>
                    <a:pt x="37" y="717"/>
                  </a:cubicBezTo>
                  <a:cubicBezTo>
                    <a:pt x="39" y="713"/>
                    <a:pt x="41" y="709"/>
                    <a:pt x="43" y="706"/>
                  </a:cubicBezTo>
                  <a:cubicBezTo>
                    <a:pt x="43" y="706"/>
                    <a:pt x="43" y="706"/>
                    <a:pt x="43" y="706"/>
                  </a:cubicBezTo>
                  <a:cubicBezTo>
                    <a:pt x="44" y="704"/>
                    <a:pt x="45" y="702"/>
                    <a:pt x="46" y="700"/>
                  </a:cubicBezTo>
                  <a:cubicBezTo>
                    <a:pt x="46" y="700"/>
                    <a:pt x="46" y="700"/>
                    <a:pt x="46" y="700"/>
                  </a:cubicBezTo>
                  <a:cubicBezTo>
                    <a:pt x="47" y="699"/>
                    <a:pt x="48" y="697"/>
                    <a:pt x="50" y="695"/>
                  </a:cubicBezTo>
                  <a:cubicBezTo>
                    <a:pt x="50" y="695"/>
                    <a:pt x="50" y="695"/>
                    <a:pt x="50" y="695"/>
                  </a:cubicBezTo>
                  <a:cubicBezTo>
                    <a:pt x="51" y="693"/>
                    <a:pt x="52" y="692"/>
                    <a:pt x="53" y="690"/>
                  </a:cubicBezTo>
                  <a:cubicBezTo>
                    <a:pt x="53" y="690"/>
                    <a:pt x="53" y="690"/>
                    <a:pt x="53" y="690"/>
                  </a:cubicBezTo>
                  <a:cubicBezTo>
                    <a:pt x="54" y="688"/>
                    <a:pt x="55" y="686"/>
                    <a:pt x="56" y="685"/>
                  </a:cubicBezTo>
                  <a:cubicBezTo>
                    <a:pt x="56" y="685"/>
                    <a:pt x="56" y="685"/>
                    <a:pt x="56" y="685"/>
                  </a:cubicBezTo>
                  <a:cubicBezTo>
                    <a:pt x="58" y="683"/>
                    <a:pt x="59" y="681"/>
                    <a:pt x="60" y="680"/>
                  </a:cubicBezTo>
                  <a:cubicBezTo>
                    <a:pt x="60" y="680"/>
                    <a:pt x="60" y="680"/>
                    <a:pt x="60" y="680"/>
                  </a:cubicBezTo>
                  <a:cubicBezTo>
                    <a:pt x="61" y="678"/>
                    <a:pt x="63" y="676"/>
                    <a:pt x="64" y="675"/>
                  </a:cubicBezTo>
                  <a:cubicBezTo>
                    <a:pt x="64" y="675"/>
                    <a:pt x="64" y="675"/>
                    <a:pt x="64" y="675"/>
                  </a:cubicBezTo>
                  <a:cubicBezTo>
                    <a:pt x="65" y="673"/>
                    <a:pt x="67" y="671"/>
                    <a:pt x="68" y="670"/>
                  </a:cubicBezTo>
                  <a:cubicBezTo>
                    <a:pt x="68" y="670"/>
                    <a:pt x="68" y="670"/>
                    <a:pt x="68" y="670"/>
                  </a:cubicBezTo>
                  <a:cubicBezTo>
                    <a:pt x="69" y="668"/>
                    <a:pt x="71" y="666"/>
                    <a:pt x="72" y="665"/>
                  </a:cubicBezTo>
                  <a:cubicBezTo>
                    <a:pt x="72" y="665"/>
                    <a:pt x="72" y="665"/>
                    <a:pt x="72" y="665"/>
                  </a:cubicBezTo>
                  <a:cubicBezTo>
                    <a:pt x="73" y="663"/>
                    <a:pt x="75" y="662"/>
                    <a:pt x="76" y="660"/>
                  </a:cubicBezTo>
                  <a:cubicBezTo>
                    <a:pt x="76" y="660"/>
                    <a:pt x="76" y="660"/>
                    <a:pt x="76" y="660"/>
                  </a:cubicBezTo>
                  <a:cubicBezTo>
                    <a:pt x="78" y="658"/>
                    <a:pt x="79" y="657"/>
                    <a:pt x="80" y="655"/>
                  </a:cubicBezTo>
                  <a:cubicBezTo>
                    <a:pt x="80" y="655"/>
                    <a:pt x="80" y="655"/>
                    <a:pt x="80" y="655"/>
                  </a:cubicBezTo>
                  <a:cubicBezTo>
                    <a:pt x="82" y="654"/>
                    <a:pt x="83" y="652"/>
                    <a:pt x="85" y="651"/>
                  </a:cubicBezTo>
                  <a:cubicBezTo>
                    <a:pt x="85" y="651"/>
                    <a:pt x="85" y="651"/>
                    <a:pt x="85" y="651"/>
                  </a:cubicBezTo>
                  <a:cubicBezTo>
                    <a:pt x="85" y="651"/>
                    <a:pt x="85" y="651"/>
                    <a:pt x="85" y="651"/>
                  </a:cubicBezTo>
                  <a:cubicBezTo>
                    <a:pt x="87" y="649"/>
                    <a:pt x="89" y="647"/>
                    <a:pt x="91" y="645"/>
                  </a:cubicBezTo>
                  <a:cubicBezTo>
                    <a:pt x="91" y="644"/>
                    <a:pt x="92" y="644"/>
                    <a:pt x="92" y="643"/>
                  </a:cubicBezTo>
                  <a:cubicBezTo>
                    <a:pt x="94" y="642"/>
                    <a:pt x="95" y="641"/>
                    <a:pt x="96" y="640"/>
                  </a:cubicBezTo>
                  <a:cubicBezTo>
                    <a:pt x="163" y="580"/>
                    <a:pt x="236" y="577"/>
                    <a:pt x="315" y="547"/>
                  </a:cubicBezTo>
                  <a:close/>
                </a:path>
              </a:pathLst>
            </a:custGeom>
            <a:solidFill>
              <a:srgbClr val="E090A1"/>
            </a:solidFill>
            <a:ln>
              <a:noFill/>
            </a:ln>
          </p:spPr>
          <p:txBody>
            <a:bodyPr/>
            <a:lstStyle/>
            <a:p>
              <a:pPr>
                <a:defRPr/>
              </a:pPr>
              <a:endParaRPr lang="en-US" sz="1867">
                <a:solidFill>
                  <a:schemeClr val="tx1">
                    <a:lumMod val="75000"/>
                    <a:lumOff val="25000"/>
                  </a:schemeClr>
                </a:solidFill>
                <a:latin typeface="+mn-lt"/>
              </a:endParaRPr>
            </a:p>
          </p:txBody>
        </p:sp>
        <p:sp>
          <p:nvSpPr>
            <p:cNvPr id="32" name="Rectangle 107">
              <a:extLst>
                <a:ext uri="{FF2B5EF4-FFF2-40B4-BE49-F238E27FC236}">
                  <a16:creationId xmlns:a16="http://schemas.microsoft.com/office/drawing/2014/main" id="{8B35DD45-0408-64A1-E8AF-7087B68B1DC6}"/>
                </a:ext>
              </a:extLst>
            </p:cNvPr>
            <p:cNvSpPr>
              <a:spLocks noChangeArrowheads="1"/>
            </p:cNvSpPr>
            <p:nvPr/>
          </p:nvSpPr>
          <p:spPr bwMode="auto">
            <a:xfrm>
              <a:off x="3074875" y="4124655"/>
              <a:ext cx="2716953"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Forensic analysis</a:t>
              </a:r>
            </a:p>
          </p:txBody>
        </p:sp>
        <p:sp>
          <p:nvSpPr>
            <p:cNvPr id="33" name="Rectangle 107">
              <a:extLst>
                <a:ext uri="{FF2B5EF4-FFF2-40B4-BE49-F238E27FC236}">
                  <a16:creationId xmlns:a16="http://schemas.microsoft.com/office/drawing/2014/main" id="{C362200E-D655-D9F0-354F-5E8A685F6467}"/>
                </a:ext>
              </a:extLst>
            </p:cNvPr>
            <p:cNvSpPr>
              <a:spLocks noChangeArrowheads="1"/>
            </p:cNvSpPr>
            <p:nvPr/>
          </p:nvSpPr>
          <p:spPr bwMode="auto">
            <a:xfrm>
              <a:off x="4127619" y="2384756"/>
              <a:ext cx="3616265"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Automated response</a:t>
              </a:r>
            </a:p>
          </p:txBody>
        </p:sp>
        <p:sp>
          <p:nvSpPr>
            <p:cNvPr id="34" name="Rectangle 107">
              <a:extLst>
                <a:ext uri="{FF2B5EF4-FFF2-40B4-BE49-F238E27FC236}">
                  <a16:creationId xmlns:a16="http://schemas.microsoft.com/office/drawing/2014/main" id="{94892000-D930-F746-D12B-A1C909F1C47A}"/>
                </a:ext>
              </a:extLst>
            </p:cNvPr>
            <p:cNvSpPr>
              <a:spLocks noChangeArrowheads="1"/>
            </p:cNvSpPr>
            <p:nvPr/>
          </p:nvSpPr>
          <p:spPr bwMode="auto">
            <a:xfrm>
              <a:off x="8514389" y="2408038"/>
              <a:ext cx="3042071"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aggregation</a:t>
              </a:r>
            </a:p>
          </p:txBody>
        </p:sp>
        <p:sp>
          <p:nvSpPr>
            <p:cNvPr id="35" name="Rectangle 107">
              <a:extLst>
                <a:ext uri="{FF2B5EF4-FFF2-40B4-BE49-F238E27FC236}">
                  <a16:creationId xmlns:a16="http://schemas.microsoft.com/office/drawing/2014/main" id="{7EEF3327-6C69-E65F-3C66-3AC4CDC72CFD}"/>
                </a:ext>
              </a:extLst>
            </p:cNvPr>
            <p:cNvSpPr>
              <a:spLocks noChangeArrowheads="1"/>
            </p:cNvSpPr>
            <p:nvPr/>
          </p:nvSpPr>
          <p:spPr bwMode="auto">
            <a:xfrm>
              <a:off x="10151080" y="4124655"/>
              <a:ext cx="2469957"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Correlation</a:t>
              </a:r>
            </a:p>
          </p:txBody>
        </p:sp>
        <p:sp>
          <p:nvSpPr>
            <p:cNvPr id="36" name="Rectangle 107">
              <a:extLst>
                <a:ext uri="{FF2B5EF4-FFF2-40B4-BE49-F238E27FC236}">
                  <a16:creationId xmlns:a16="http://schemas.microsoft.com/office/drawing/2014/main" id="{E55D750A-4315-1D72-6B40-F8E4D8DD11C8}"/>
                </a:ext>
              </a:extLst>
            </p:cNvPr>
            <p:cNvSpPr>
              <a:spLocks noChangeArrowheads="1"/>
            </p:cNvSpPr>
            <p:nvPr/>
          </p:nvSpPr>
          <p:spPr bwMode="auto">
            <a:xfrm>
              <a:off x="10151080" y="5686706"/>
              <a:ext cx="2469957"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Alerting</a:t>
              </a:r>
            </a:p>
          </p:txBody>
        </p:sp>
        <p:sp>
          <p:nvSpPr>
            <p:cNvPr id="37" name="Rectangle 107">
              <a:extLst>
                <a:ext uri="{FF2B5EF4-FFF2-40B4-BE49-F238E27FC236}">
                  <a16:creationId xmlns:a16="http://schemas.microsoft.com/office/drawing/2014/main" id="{14EE5FFC-BEFF-310E-A2E1-381A8A3AE493}"/>
                </a:ext>
              </a:extLst>
            </p:cNvPr>
            <p:cNvSpPr>
              <a:spLocks noChangeArrowheads="1"/>
            </p:cNvSpPr>
            <p:nvPr/>
          </p:nvSpPr>
          <p:spPr bwMode="auto">
            <a:xfrm>
              <a:off x="8514389" y="7592814"/>
              <a:ext cx="2469957"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Dashboards</a:t>
              </a:r>
            </a:p>
          </p:txBody>
        </p:sp>
        <p:sp>
          <p:nvSpPr>
            <p:cNvPr id="38" name="Rectangle 107">
              <a:extLst>
                <a:ext uri="{FF2B5EF4-FFF2-40B4-BE49-F238E27FC236}">
                  <a16:creationId xmlns:a16="http://schemas.microsoft.com/office/drawing/2014/main" id="{A43CD34A-563C-7D4D-1293-F05419559299}"/>
                </a:ext>
              </a:extLst>
            </p:cNvPr>
            <p:cNvSpPr>
              <a:spLocks noChangeArrowheads="1"/>
            </p:cNvSpPr>
            <p:nvPr/>
          </p:nvSpPr>
          <p:spPr bwMode="auto">
            <a:xfrm>
              <a:off x="5031511" y="7592814"/>
              <a:ext cx="2469957"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Compliance</a:t>
              </a:r>
            </a:p>
          </p:txBody>
        </p:sp>
        <p:sp>
          <p:nvSpPr>
            <p:cNvPr id="39" name="Rectangle 107">
              <a:extLst>
                <a:ext uri="{FF2B5EF4-FFF2-40B4-BE49-F238E27FC236}">
                  <a16:creationId xmlns:a16="http://schemas.microsoft.com/office/drawing/2014/main" id="{67A615F6-C823-6A08-C3DD-D3734B2C6F3B}"/>
                </a:ext>
              </a:extLst>
            </p:cNvPr>
            <p:cNvSpPr>
              <a:spLocks noChangeArrowheads="1"/>
            </p:cNvSpPr>
            <p:nvPr/>
          </p:nvSpPr>
          <p:spPr bwMode="auto">
            <a:xfrm>
              <a:off x="3431833" y="5627488"/>
              <a:ext cx="2469957"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Retention</a:t>
              </a:r>
            </a:p>
          </p:txBody>
        </p:sp>
      </p:grpSp>
      <p:pic>
        <p:nvPicPr>
          <p:cNvPr id="43" name="Graphic 42">
            <a:extLst>
              <a:ext uri="{FF2B5EF4-FFF2-40B4-BE49-F238E27FC236}">
                <a16:creationId xmlns:a16="http://schemas.microsoft.com/office/drawing/2014/main" id="{820EA66A-961A-5DEC-3E44-BC180E07B6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8302" y="4666510"/>
            <a:ext cx="2784094" cy="1268368"/>
          </a:xfrm>
          <a:prstGeom prst="rect">
            <a:avLst/>
          </a:prstGeom>
        </p:spPr>
      </p:pic>
      <p:pic>
        <p:nvPicPr>
          <p:cNvPr id="45" name="Graphic 44" descr="Badge 6 with solid fill">
            <a:extLst>
              <a:ext uri="{FF2B5EF4-FFF2-40B4-BE49-F238E27FC236}">
                <a16:creationId xmlns:a16="http://schemas.microsoft.com/office/drawing/2014/main" id="{3AD28B87-B518-EEDF-0EB7-7C1566CD6D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9356" y="5716375"/>
            <a:ext cx="914400" cy="914400"/>
          </a:xfrm>
          <a:prstGeom prst="rect">
            <a:avLst/>
          </a:prstGeom>
        </p:spPr>
      </p:pic>
      <p:pic>
        <p:nvPicPr>
          <p:cNvPr id="46" name="Graphic 45" descr="Badge 5 with solid fill">
            <a:extLst>
              <a:ext uri="{FF2B5EF4-FFF2-40B4-BE49-F238E27FC236}">
                <a16:creationId xmlns:a16="http://schemas.microsoft.com/office/drawing/2014/main" id="{949BA2CB-95F4-6593-3DE0-4742B9A6AD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7232" y="6773179"/>
            <a:ext cx="914400" cy="914400"/>
          </a:xfrm>
          <a:prstGeom prst="rect">
            <a:avLst/>
          </a:prstGeom>
        </p:spPr>
      </p:pic>
      <p:pic>
        <p:nvPicPr>
          <p:cNvPr id="47" name="Graphic 46" descr="Badge 4 with solid fill">
            <a:extLst>
              <a:ext uri="{FF2B5EF4-FFF2-40B4-BE49-F238E27FC236}">
                <a16:creationId xmlns:a16="http://schemas.microsoft.com/office/drawing/2014/main" id="{1A080020-54E1-F5BA-2C94-7BC2EFB5CC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6090" y="6766110"/>
            <a:ext cx="914400" cy="914400"/>
          </a:xfrm>
          <a:prstGeom prst="rect">
            <a:avLst/>
          </a:prstGeom>
        </p:spPr>
      </p:pic>
      <p:pic>
        <p:nvPicPr>
          <p:cNvPr id="48" name="Graphic 47" descr="Badge 3 with solid fill">
            <a:extLst>
              <a:ext uri="{FF2B5EF4-FFF2-40B4-BE49-F238E27FC236}">
                <a16:creationId xmlns:a16="http://schemas.microsoft.com/office/drawing/2014/main" id="{1B0A247D-2AE5-57AA-1822-EEE8E218C2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0405" y="5739660"/>
            <a:ext cx="914400" cy="914400"/>
          </a:xfrm>
          <a:prstGeom prst="rect">
            <a:avLst/>
          </a:prstGeom>
        </p:spPr>
      </p:pic>
      <p:pic>
        <p:nvPicPr>
          <p:cNvPr id="49" name="Graphic 48" descr="Badge with solid fill">
            <a:extLst>
              <a:ext uri="{FF2B5EF4-FFF2-40B4-BE49-F238E27FC236}">
                <a16:creationId xmlns:a16="http://schemas.microsoft.com/office/drawing/2014/main" id="{EF60A5A2-4482-6A33-52B4-CA4D25901A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82045" y="4248509"/>
            <a:ext cx="914400" cy="914400"/>
          </a:xfrm>
          <a:prstGeom prst="rect">
            <a:avLst/>
          </a:prstGeom>
        </p:spPr>
      </p:pic>
      <p:pic>
        <p:nvPicPr>
          <p:cNvPr id="50" name="Graphic 49" descr="Badge 1 with solid fill">
            <a:extLst>
              <a:ext uri="{FF2B5EF4-FFF2-40B4-BE49-F238E27FC236}">
                <a16:creationId xmlns:a16="http://schemas.microsoft.com/office/drawing/2014/main" id="{46B99D91-861C-CC45-6CC1-34927EA1417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60539" y="3195604"/>
            <a:ext cx="914400" cy="914400"/>
          </a:xfrm>
          <a:prstGeom prst="rect">
            <a:avLst/>
          </a:prstGeom>
        </p:spPr>
      </p:pic>
      <p:pic>
        <p:nvPicPr>
          <p:cNvPr id="52" name="Graphic 51" descr="Badge 8 with solid fill">
            <a:extLst>
              <a:ext uri="{FF2B5EF4-FFF2-40B4-BE49-F238E27FC236}">
                <a16:creationId xmlns:a16="http://schemas.microsoft.com/office/drawing/2014/main" id="{CF2B0C18-BC6A-BF1C-C879-730FFD56E99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77504" y="3189204"/>
            <a:ext cx="914400" cy="914400"/>
          </a:xfrm>
          <a:prstGeom prst="rect">
            <a:avLst/>
          </a:prstGeom>
        </p:spPr>
      </p:pic>
      <p:pic>
        <p:nvPicPr>
          <p:cNvPr id="54" name="Graphic 53" descr="Badge 7 with solid fill">
            <a:extLst>
              <a:ext uri="{FF2B5EF4-FFF2-40B4-BE49-F238E27FC236}">
                <a16:creationId xmlns:a16="http://schemas.microsoft.com/office/drawing/2014/main" id="{3CB7E9AE-3449-7D1B-F900-42A16F90B8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04011" y="4237476"/>
            <a:ext cx="914400" cy="914400"/>
          </a:xfrm>
          <a:prstGeom prst="rect">
            <a:avLst/>
          </a:prstGeom>
        </p:spPr>
      </p:pic>
      <p:sp>
        <p:nvSpPr>
          <p:cNvPr id="56" name="Brandline_LVC">
            <a:extLst>
              <a:ext uri="{FF2B5EF4-FFF2-40B4-BE49-F238E27FC236}">
                <a16:creationId xmlns:a16="http://schemas.microsoft.com/office/drawing/2014/main" id="{D2064C91-7A89-18D0-ADDB-639272A890C0}"/>
              </a:ext>
            </a:extLst>
          </p:cNvPr>
          <p:cNvSpPr/>
          <p:nvPr/>
        </p:nvSpPr>
        <p:spPr>
          <a:xfrm>
            <a:off x="6083300" y="933054"/>
            <a:ext cx="4105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4" name="Google Shape;764;p62"/>
          <p:cNvSpPr txBox="1">
            <a:spLocks noGrp="1"/>
          </p:cNvSpPr>
          <p:nvPr>
            <p:ph type="title"/>
          </p:nvPr>
        </p:nvSpPr>
        <p:spPr>
          <a:xfrm>
            <a:off x="-10160" y="38085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Security </a:t>
            </a:r>
            <a:r>
              <a:rPr lang="en-US"/>
              <a:t>O</a:t>
            </a:r>
            <a:r>
              <a:rPr lang="en-US">
                <a:solidFill>
                  <a:srgbClr val="3F3F3F"/>
                </a:solidFill>
              </a:rPr>
              <a:t>rchestration, Automation, and Response (SOAR) </a:t>
            </a:r>
            <a:endParaRPr>
              <a:solidFill>
                <a:srgbClr val="3F3F3F"/>
              </a:solidFill>
            </a:endParaRPr>
          </a:p>
        </p:txBody>
      </p:sp>
      <p:sp>
        <p:nvSpPr>
          <p:cNvPr id="6" name="Google Shape;457;p59">
            <a:extLst>
              <a:ext uri="{FF2B5EF4-FFF2-40B4-BE49-F238E27FC236}">
                <a16:creationId xmlns:a16="http://schemas.microsoft.com/office/drawing/2014/main" id="{C6914490-DC3C-14A5-C926-A43557A2F5CA}"/>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It is a stack of compatible software programs that enable organizations to:</a:t>
            </a:r>
            <a:endParaRPr lang="en-US" sz="2200"/>
          </a:p>
        </p:txBody>
      </p:sp>
      <p:sp>
        <p:nvSpPr>
          <p:cNvPr id="7" name="Google Shape;755;p6">
            <a:extLst>
              <a:ext uri="{FF2B5EF4-FFF2-40B4-BE49-F238E27FC236}">
                <a16:creationId xmlns:a16="http://schemas.microsoft.com/office/drawing/2014/main" id="{783B51CC-F12A-3FE1-CB17-86D434928F7A}"/>
              </a:ext>
            </a:extLst>
          </p:cNvPr>
          <p:cNvSpPr/>
          <p:nvPr/>
        </p:nvSpPr>
        <p:spPr>
          <a:xfrm>
            <a:off x="1671557" y="2529187"/>
            <a:ext cx="13055762" cy="5319413"/>
          </a:xfrm>
          <a:prstGeom prst="roundRect">
            <a:avLst>
              <a:gd name="adj" fmla="val 4437"/>
            </a:avLst>
          </a:prstGeom>
          <a:solidFill>
            <a:srgbClr val="F6E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Google Shape;757;p6">
            <a:extLst>
              <a:ext uri="{FF2B5EF4-FFF2-40B4-BE49-F238E27FC236}">
                <a16:creationId xmlns:a16="http://schemas.microsoft.com/office/drawing/2014/main" id="{850D155E-7ED5-8591-4153-2D7B9A24BBA1}"/>
              </a:ext>
            </a:extLst>
          </p:cNvPr>
          <p:cNvSpPr/>
          <p:nvPr/>
        </p:nvSpPr>
        <p:spPr>
          <a:xfrm>
            <a:off x="1940594" y="2937749"/>
            <a:ext cx="7592511" cy="4333746"/>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r>
              <a:rPr lang="en-US" sz="2200" b="1">
                <a:solidFill>
                  <a:schemeClr val="tx1">
                    <a:lumMod val="75000"/>
                    <a:lumOff val="25000"/>
                  </a:schemeClr>
                </a:solidFill>
                <a:latin typeface="Open Sans"/>
                <a:ea typeface="Open Sans"/>
                <a:cs typeface="Open Sans"/>
                <a:sym typeface="Open Sans"/>
              </a:rPr>
              <a:t>Collect and aggregate data: </a:t>
            </a:r>
            <a:r>
              <a:rPr lang="en-US" sz="2200">
                <a:solidFill>
                  <a:schemeClr val="tx1">
                    <a:lumMod val="75000"/>
                    <a:lumOff val="25000"/>
                  </a:schemeClr>
                </a:solidFill>
                <a:latin typeface="Open Sans"/>
                <a:ea typeface="Open Sans"/>
                <a:cs typeface="Open Sans"/>
                <a:sym typeface="Open Sans"/>
              </a:rPr>
              <a:t>Gather vast amounts of security data and alerts from a wide range of sources</a:t>
            </a:r>
          </a:p>
          <a:p>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r>
              <a:rPr lang="en-US" sz="2200" b="1">
                <a:solidFill>
                  <a:schemeClr val="tx1">
                    <a:lumMod val="75000"/>
                    <a:lumOff val="25000"/>
                  </a:schemeClr>
                </a:solidFill>
                <a:latin typeface="Open Sans"/>
                <a:ea typeface="Open Sans"/>
                <a:cs typeface="Open Sans"/>
                <a:sym typeface="Open Sans"/>
              </a:rPr>
              <a:t>Automate responses: </a:t>
            </a:r>
            <a:r>
              <a:rPr lang="en-US" sz="2200">
                <a:solidFill>
                  <a:schemeClr val="tx1">
                    <a:lumMod val="75000"/>
                    <a:lumOff val="25000"/>
                  </a:schemeClr>
                </a:solidFill>
                <a:latin typeface="Open Sans"/>
                <a:ea typeface="Open Sans"/>
                <a:cs typeface="Open Sans"/>
                <a:sym typeface="Open Sans"/>
              </a:rPr>
              <a:t>Build automated processes to respond to low-level security events</a:t>
            </a:r>
            <a:endParaRPr lang="en-US" sz="2200">
              <a:solidFill>
                <a:schemeClr val="tx1">
                  <a:lumMod val="75000"/>
                  <a:lumOff val="25000"/>
                </a:schemeClr>
              </a:solidFill>
              <a:latin typeface="Open Sans"/>
              <a:ea typeface="Open Sans"/>
              <a:cs typeface="Open Sans"/>
            </a:endParaRPr>
          </a:p>
          <a:p>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r>
              <a:rPr lang="en-US" sz="2200" b="1">
                <a:solidFill>
                  <a:schemeClr val="tx1">
                    <a:lumMod val="75000"/>
                    <a:lumOff val="25000"/>
                  </a:schemeClr>
                </a:solidFill>
                <a:latin typeface="Open Sans"/>
                <a:ea typeface="Open Sans"/>
                <a:cs typeface="Open Sans"/>
                <a:sym typeface="Open Sans"/>
              </a:rPr>
              <a:t>Standardize procedures: </a:t>
            </a:r>
            <a:r>
              <a:rPr lang="en-US" sz="2200">
                <a:solidFill>
                  <a:schemeClr val="tx1">
                    <a:lumMod val="75000"/>
                    <a:lumOff val="25000"/>
                  </a:schemeClr>
                </a:solidFill>
                <a:latin typeface="Open Sans"/>
                <a:ea typeface="Open Sans"/>
                <a:cs typeface="Open Sans"/>
                <a:sym typeface="Open Sans"/>
              </a:rPr>
              <a:t>Standardize threat detection and remediation procedures</a:t>
            </a:r>
            <a:endParaRPr lang="en-US" sz="2200">
              <a:solidFill>
                <a:schemeClr val="tx1">
                  <a:lumMod val="75000"/>
                  <a:lumOff val="25000"/>
                </a:schemeClr>
              </a:solidFill>
              <a:latin typeface="Open Sans"/>
              <a:ea typeface="Open Sans"/>
              <a:cs typeface="Open Sans"/>
            </a:endParaRPr>
          </a:p>
        </p:txBody>
      </p:sp>
      <p:pic>
        <p:nvPicPr>
          <p:cNvPr id="14" name="Picture 13">
            <a:extLst>
              <a:ext uri="{FF2B5EF4-FFF2-40B4-BE49-F238E27FC236}">
                <a16:creationId xmlns:a16="http://schemas.microsoft.com/office/drawing/2014/main" id="{4D9A19A4-D170-87C1-DF89-08E05B78E1F8}"/>
              </a:ext>
            </a:extLst>
          </p:cNvPr>
          <p:cNvPicPr>
            <a:picLocks noChangeAspect="1"/>
          </p:cNvPicPr>
          <p:nvPr/>
        </p:nvPicPr>
        <p:blipFill>
          <a:blip r:embed="rId3"/>
          <a:stretch>
            <a:fillRect/>
          </a:stretch>
        </p:blipFill>
        <p:spPr>
          <a:xfrm>
            <a:off x="9994900" y="3064455"/>
            <a:ext cx="4428234" cy="4017281"/>
          </a:xfrm>
          <a:prstGeom prst="rect">
            <a:avLst/>
          </a:prstGeom>
        </p:spPr>
      </p:pic>
      <p:sp>
        <p:nvSpPr>
          <p:cNvPr id="4" name="Brandline_LVC">
            <a:extLst>
              <a:ext uri="{FF2B5EF4-FFF2-40B4-BE49-F238E27FC236}">
                <a16:creationId xmlns:a16="http://schemas.microsoft.com/office/drawing/2014/main" id="{81093EBF-5F66-7A40-523D-420F227AF057}"/>
              </a:ext>
            </a:extLst>
          </p:cNvPr>
          <p:cNvSpPr/>
          <p:nvPr/>
        </p:nvSpPr>
        <p:spPr>
          <a:xfrm>
            <a:off x="1701800" y="967296"/>
            <a:ext cx="1285882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56092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a:spLocks noGrp="1"/>
          </p:cNvSpPr>
          <p:nvPr>
            <p:ph type="title"/>
          </p:nvPr>
        </p:nvSpPr>
        <p:spPr>
          <a:xfrm>
            <a:off x="5799927" y="351089"/>
            <a:ext cx="4714635"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SOAR Components</a:t>
            </a:r>
            <a:endParaRPr/>
          </a:p>
        </p:txBody>
      </p:sp>
      <p:sp>
        <p:nvSpPr>
          <p:cNvPr id="3" name="Brandline_LVC">
            <a:extLst>
              <a:ext uri="{FF2B5EF4-FFF2-40B4-BE49-F238E27FC236}">
                <a16:creationId xmlns:a16="http://schemas.microsoft.com/office/drawing/2014/main" id="{847AF1D1-58FE-E302-6FE9-D35FED580F8A}"/>
              </a:ext>
            </a:extLst>
          </p:cNvPr>
          <p:cNvSpPr/>
          <p:nvPr/>
        </p:nvSpPr>
        <p:spPr>
          <a:xfrm>
            <a:off x="6070600" y="937563"/>
            <a:ext cx="41255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16A55706-A0AB-BF36-7972-34B8F0AFCB8C}"/>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SOAR (Security Orchestration, Automation, and Response) comprises several key components that work together to enhance cybersecurity operations:</a:t>
            </a:r>
            <a:endParaRPr lang="en-US" sz="2200"/>
          </a:p>
        </p:txBody>
      </p:sp>
      <p:sp>
        <p:nvSpPr>
          <p:cNvPr id="5" name="Google Shape;4846;p411">
            <a:extLst>
              <a:ext uri="{FF2B5EF4-FFF2-40B4-BE49-F238E27FC236}">
                <a16:creationId xmlns:a16="http://schemas.microsoft.com/office/drawing/2014/main" id="{445AA2BA-4BF6-5692-FC68-63B49F1C24F8}"/>
              </a:ext>
            </a:extLst>
          </p:cNvPr>
          <p:cNvSpPr/>
          <p:nvPr/>
        </p:nvSpPr>
        <p:spPr>
          <a:xfrm>
            <a:off x="988445" y="3489211"/>
            <a:ext cx="4441585" cy="4367279"/>
          </a:xfrm>
          <a:prstGeom prst="roundRect">
            <a:avLst>
              <a:gd name="adj" fmla="val 493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342900" lvl="1" indent="-342900">
              <a:lnSpc>
                <a:spcPct val="115000"/>
              </a:lnSpc>
              <a:spcBef>
                <a:spcPts val="1000"/>
              </a:spcBef>
              <a:buSzPct val="100000"/>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rPr>
              <a:t>Integrates internal and external tools through custom integrations and APIs</a:t>
            </a:r>
          </a:p>
          <a:p>
            <a:pPr marL="342900" lvl="1" indent="-342900">
              <a:lnSpc>
                <a:spcPct val="115000"/>
              </a:lnSpc>
              <a:spcBef>
                <a:spcPts val="1000"/>
              </a:spcBef>
              <a:buSzPct val="100000"/>
              <a:buFont typeface="Arial" panose="020B0604020202020204" pitchFamily="34" charset="0"/>
              <a:buChar char="•"/>
            </a:pP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endParaRPr>
          </a:p>
          <a:p>
            <a:pPr marL="342900" lvl="1" indent="-342900">
              <a:lnSpc>
                <a:spcPct val="115000"/>
              </a:lnSpc>
              <a:spcBef>
                <a:spcPts val="1000"/>
              </a:spcBef>
              <a:buSzPct val="100000"/>
              <a:buFont typeface="Arial" panose="020B0604020202020204" pitchFamily="34" charset="0"/>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rPr>
              <a:t>Connects systems like vulnerability scanners, endpoint protection, and firewalls</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6" name="Google Shape;313;p40">
            <a:extLst>
              <a:ext uri="{FF2B5EF4-FFF2-40B4-BE49-F238E27FC236}">
                <a16:creationId xmlns:a16="http://schemas.microsoft.com/office/drawing/2014/main" id="{4CA7A359-9ABC-2EF0-3F9C-347A387E9FA9}"/>
              </a:ext>
            </a:extLst>
          </p:cNvPr>
          <p:cNvGrpSpPr/>
          <p:nvPr/>
        </p:nvGrpSpPr>
        <p:grpSpPr>
          <a:xfrm>
            <a:off x="914400" y="2811828"/>
            <a:ext cx="4892282" cy="725054"/>
            <a:chOff x="3002404" y="1390514"/>
            <a:chExt cx="3929012" cy="2040997"/>
          </a:xfrm>
        </p:grpSpPr>
        <p:sp>
          <p:nvSpPr>
            <p:cNvPr id="7" name="Google Shape;314;p40">
              <a:extLst>
                <a:ext uri="{FF2B5EF4-FFF2-40B4-BE49-F238E27FC236}">
                  <a16:creationId xmlns:a16="http://schemas.microsoft.com/office/drawing/2014/main" id="{E9785322-37A8-B72B-735C-691A503FFD34}"/>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lang="en-US"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8" name="Google Shape;316;p40">
              <a:extLst>
                <a:ext uri="{FF2B5EF4-FFF2-40B4-BE49-F238E27FC236}">
                  <a16:creationId xmlns:a16="http://schemas.microsoft.com/office/drawing/2014/main" id="{E8D20EF0-52FA-669E-0818-FA53616DE6EA}"/>
                </a:ext>
              </a:extLst>
            </p:cNvPr>
            <p:cNvSpPr txBox="1"/>
            <p:nvPr/>
          </p:nvSpPr>
          <p:spPr>
            <a:xfrm>
              <a:off x="3002404" y="1672995"/>
              <a:ext cx="3929012" cy="134184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Security orchestration</a:t>
              </a:r>
            </a:p>
          </p:txBody>
        </p:sp>
      </p:grpSp>
      <p:sp>
        <p:nvSpPr>
          <p:cNvPr id="9" name="Google Shape;4846;p411">
            <a:extLst>
              <a:ext uri="{FF2B5EF4-FFF2-40B4-BE49-F238E27FC236}">
                <a16:creationId xmlns:a16="http://schemas.microsoft.com/office/drawing/2014/main" id="{B5A1B74E-9C23-CCF1-A3E0-3EB98BAF98A0}"/>
              </a:ext>
            </a:extLst>
          </p:cNvPr>
          <p:cNvSpPr/>
          <p:nvPr/>
        </p:nvSpPr>
        <p:spPr>
          <a:xfrm>
            <a:off x="5991009" y="3489210"/>
            <a:ext cx="4441585" cy="4367279"/>
          </a:xfrm>
          <a:prstGeom prst="roundRect">
            <a:avLst>
              <a:gd name="adj" fmla="val 493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342900" lvl="1" indent="-342900">
              <a:lnSpc>
                <a:spcPct val="115000"/>
              </a:lnSpc>
              <a:spcBef>
                <a:spcPts val="1000"/>
              </a:spcBef>
              <a:buSzPct val="100000"/>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rPr>
              <a:t>Ingests and analyzes data to create automated processes, replacing manual tasks</a:t>
            </a:r>
          </a:p>
          <a:p>
            <a:pPr marL="342900" lvl="1" indent="-342900">
              <a:lnSpc>
                <a:spcPct val="115000"/>
              </a:lnSpc>
              <a:spcBef>
                <a:spcPts val="1000"/>
              </a:spcBef>
              <a:buSzPct val="100000"/>
              <a:buChar char="•"/>
            </a:pP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endParaRPr>
          </a:p>
          <a:p>
            <a:pPr marL="342900" lvl="1" indent="-342900">
              <a:lnSpc>
                <a:spcPct val="115000"/>
              </a:lnSpc>
              <a:spcBef>
                <a:spcPts val="1000"/>
              </a:spcBef>
              <a:buSzPct val="100000"/>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rPr>
              <a:t>Uses AI and machine learning to prioritize threats and automate responses</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10" name="Google Shape;313;p40">
            <a:extLst>
              <a:ext uri="{FF2B5EF4-FFF2-40B4-BE49-F238E27FC236}">
                <a16:creationId xmlns:a16="http://schemas.microsoft.com/office/drawing/2014/main" id="{D6B3A7F2-BF50-28C1-A3EF-E06A5D1E538E}"/>
              </a:ext>
            </a:extLst>
          </p:cNvPr>
          <p:cNvGrpSpPr/>
          <p:nvPr/>
        </p:nvGrpSpPr>
        <p:grpSpPr>
          <a:xfrm>
            <a:off x="5916964" y="2811827"/>
            <a:ext cx="4892282" cy="725054"/>
            <a:chOff x="3002404" y="1390514"/>
            <a:chExt cx="3929012" cy="2040997"/>
          </a:xfrm>
        </p:grpSpPr>
        <p:sp>
          <p:nvSpPr>
            <p:cNvPr id="11" name="Google Shape;314;p40">
              <a:extLst>
                <a:ext uri="{FF2B5EF4-FFF2-40B4-BE49-F238E27FC236}">
                  <a16:creationId xmlns:a16="http://schemas.microsoft.com/office/drawing/2014/main" id="{315AC09B-1931-F21C-0FDF-79AAA40E57BF}"/>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lang="en-US"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2" name="Google Shape;316;p40">
              <a:extLst>
                <a:ext uri="{FF2B5EF4-FFF2-40B4-BE49-F238E27FC236}">
                  <a16:creationId xmlns:a16="http://schemas.microsoft.com/office/drawing/2014/main" id="{DEF642BA-ED79-7009-CC9F-20F5F4264A49}"/>
                </a:ext>
              </a:extLst>
            </p:cNvPr>
            <p:cNvSpPr txBox="1"/>
            <p:nvPr/>
          </p:nvSpPr>
          <p:spPr>
            <a:xfrm>
              <a:off x="3002404" y="1672995"/>
              <a:ext cx="3929012" cy="134184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Security automation</a:t>
              </a:r>
            </a:p>
          </p:txBody>
        </p:sp>
      </p:grpSp>
      <p:sp>
        <p:nvSpPr>
          <p:cNvPr id="13" name="Google Shape;4846;p411">
            <a:extLst>
              <a:ext uri="{FF2B5EF4-FFF2-40B4-BE49-F238E27FC236}">
                <a16:creationId xmlns:a16="http://schemas.microsoft.com/office/drawing/2014/main" id="{B9E93F36-55B7-08F3-3BFE-FD4903C50EC3}"/>
              </a:ext>
            </a:extLst>
          </p:cNvPr>
          <p:cNvSpPr/>
          <p:nvPr/>
        </p:nvSpPr>
        <p:spPr>
          <a:xfrm>
            <a:off x="10919529" y="3489210"/>
            <a:ext cx="4441585" cy="4367279"/>
          </a:xfrm>
          <a:prstGeom prst="roundRect">
            <a:avLst>
              <a:gd name="adj" fmla="val 493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342900" lvl="1" indent="-342900">
              <a:lnSpc>
                <a:spcPct val="115000"/>
              </a:lnSpc>
              <a:spcBef>
                <a:spcPts val="1000"/>
              </a:spcBef>
              <a:buSzPct val="100000"/>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rPr>
              <a:t>Provides a unified view for planning, managing, and reporting security actions</a:t>
            </a:r>
          </a:p>
          <a:p>
            <a:pPr marL="342900" lvl="1" indent="-342900">
              <a:lnSpc>
                <a:spcPct val="115000"/>
              </a:lnSpc>
              <a:spcBef>
                <a:spcPts val="1000"/>
              </a:spcBef>
              <a:buSzPct val="100000"/>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rPr>
              <a:t>Facilitates collaboration and threat intelligence sharing</a:t>
            </a:r>
          </a:p>
          <a:p>
            <a:pPr marL="342900" lvl="1" indent="-342900">
              <a:lnSpc>
                <a:spcPct val="115000"/>
              </a:lnSpc>
              <a:spcBef>
                <a:spcPts val="1000"/>
              </a:spcBef>
              <a:buSzPct val="100000"/>
              <a:buChar char="•"/>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rPr>
              <a:t>Includes post-incident activities like case management and reporting</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14" name="Google Shape;313;p40">
            <a:extLst>
              <a:ext uri="{FF2B5EF4-FFF2-40B4-BE49-F238E27FC236}">
                <a16:creationId xmlns:a16="http://schemas.microsoft.com/office/drawing/2014/main" id="{CECF5A2A-F71F-02B0-FB6B-D709E084FC7B}"/>
              </a:ext>
            </a:extLst>
          </p:cNvPr>
          <p:cNvGrpSpPr/>
          <p:nvPr/>
        </p:nvGrpSpPr>
        <p:grpSpPr>
          <a:xfrm>
            <a:off x="10845484" y="2811827"/>
            <a:ext cx="4892282" cy="725054"/>
            <a:chOff x="3002404" y="1390514"/>
            <a:chExt cx="3929012" cy="2040997"/>
          </a:xfrm>
        </p:grpSpPr>
        <p:sp>
          <p:nvSpPr>
            <p:cNvPr id="15" name="Google Shape;314;p40">
              <a:extLst>
                <a:ext uri="{FF2B5EF4-FFF2-40B4-BE49-F238E27FC236}">
                  <a16:creationId xmlns:a16="http://schemas.microsoft.com/office/drawing/2014/main" id="{E734BC8D-7E75-55FD-F4E0-93439A4A6EAE}"/>
                </a:ext>
              </a:extLst>
            </p:cNvPr>
            <p:cNvSpPr/>
            <p:nvPr/>
          </p:nvSpPr>
          <p:spPr>
            <a:xfrm rot="-5400000">
              <a:off x="3863939" y="920039"/>
              <a:ext cx="2040997" cy="2981948"/>
            </a:xfrm>
            <a:prstGeom prst="roundRect">
              <a:avLst/>
            </a:prstGeom>
            <a:solidFill>
              <a:srgbClr val="009FB7"/>
            </a:solidFill>
            <a:ln w="25400" cap="flat" cmpd="sng">
              <a:solidFill>
                <a:srgbClr val="009F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lang="en-US" sz="2200" b="1" i="0" u="none" strike="noStrike" cap="none">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6" name="Google Shape;316;p40">
              <a:extLst>
                <a:ext uri="{FF2B5EF4-FFF2-40B4-BE49-F238E27FC236}">
                  <a16:creationId xmlns:a16="http://schemas.microsoft.com/office/drawing/2014/main" id="{4C757EB4-B915-A535-DF82-AD065DCFDBA1}"/>
                </a:ext>
              </a:extLst>
            </p:cNvPr>
            <p:cNvSpPr txBox="1"/>
            <p:nvPr/>
          </p:nvSpPr>
          <p:spPr>
            <a:xfrm>
              <a:off x="3002404" y="1672995"/>
              <a:ext cx="3929012" cy="1341840"/>
            </a:xfrm>
            <a:prstGeom prst="roundRect">
              <a:avLst/>
            </a:prstGeom>
            <a:noFill/>
            <a:ln>
              <a:noFill/>
            </a:ln>
          </p:spPr>
          <p:txBody>
            <a:bodyPr spcFirstLastPara="1" wrap="square" lIns="91425" tIns="45700" rIns="91425" bIns="45700" anchor="t" anchorCtr="0">
              <a:spAutoFit/>
            </a:bodyPr>
            <a:lstStyle/>
            <a:p>
              <a:pPr lvl="0" algn="ctr"/>
              <a:r>
                <a:rPr lang="en-US" sz="220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Security response</a:t>
              </a:r>
            </a:p>
          </p:txBody>
        </p:sp>
      </p:grpSp>
    </p:spTree>
    <p:extLst>
      <p:ext uri="{BB962C8B-B14F-4D97-AF65-F5344CB8AC3E}">
        <p14:creationId xmlns:p14="http://schemas.microsoft.com/office/powerpoint/2010/main" val="3411462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grpSp>
        <p:nvGrpSpPr>
          <p:cNvPr id="834" name="Group 833">
            <a:extLst>
              <a:ext uri="{FF2B5EF4-FFF2-40B4-BE49-F238E27FC236}">
                <a16:creationId xmlns:a16="http://schemas.microsoft.com/office/drawing/2014/main" id="{CE3D427D-B6CD-4BDA-55C7-3316BCFDA1B2}"/>
              </a:ext>
            </a:extLst>
          </p:cNvPr>
          <p:cNvGrpSpPr/>
          <p:nvPr/>
        </p:nvGrpSpPr>
        <p:grpSpPr>
          <a:xfrm>
            <a:off x="1624242" y="4077850"/>
            <a:ext cx="4410075" cy="1160634"/>
            <a:chOff x="2516042" y="2297061"/>
            <a:chExt cx="13016569" cy="1160634"/>
          </a:xfrm>
          <a:solidFill>
            <a:srgbClr val="F2F2F2"/>
          </a:solidFill>
        </p:grpSpPr>
        <p:sp>
          <p:nvSpPr>
            <p:cNvPr id="835" name="Round Same Side Corner Rectangle 162">
              <a:extLst>
                <a:ext uri="{FF2B5EF4-FFF2-40B4-BE49-F238E27FC236}">
                  <a16:creationId xmlns:a16="http://schemas.microsoft.com/office/drawing/2014/main" id="{3CFA2329-762E-A36D-3C8B-3525D3845787}"/>
                </a:ext>
              </a:extLst>
            </p:cNvPr>
            <p:cNvSpPr/>
            <p:nvPr/>
          </p:nvSpPr>
          <p:spPr>
            <a:xfrm rot="5400000">
              <a:off x="8444010" y="-3630907"/>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Text Placeholder 5">
              <a:extLst>
                <a:ext uri="{FF2B5EF4-FFF2-40B4-BE49-F238E27FC236}">
                  <a16:creationId xmlns:a16="http://schemas.microsoft.com/office/drawing/2014/main" id="{6A45C0AB-102B-0393-D759-E7B0975A233D}"/>
                </a:ext>
              </a:extLst>
            </p:cNvPr>
            <p:cNvSpPr txBox="1">
              <a:spLocks/>
            </p:cNvSpPr>
            <p:nvPr/>
          </p:nvSpPr>
          <p:spPr>
            <a:xfrm>
              <a:off x="2680678" y="2438231"/>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Consistent </a:t>
              </a:r>
            </a:p>
            <a:p>
              <a:pPr marL="0" indent="0">
                <a:lnSpc>
                  <a:spcPct val="100000"/>
                </a:lnSpc>
                <a:spcAft>
                  <a:spcPts val="300"/>
                </a:spcAft>
                <a:buNone/>
              </a:pPr>
              <a:r>
                <a:rPr lang="en-US" sz="2200">
                  <a:solidFill>
                    <a:schemeClr val="tx1">
                      <a:lumMod val="75000"/>
                      <a:lumOff val="25000"/>
                    </a:schemeClr>
                  </a:solidFill>
                  <a:latin typeface="Open Sans"/>
                </a:rPr>
                <a:t>fine-tuning</a:t>
              </a:r>
            </a:p>
          </p:txBody>
        </p:sp>
      </p:grpSp>
      <p:grpSp>
        <p:nvGrpSpPr>
          <p:cNvPr id="837" name="Group 836">
            <a:extLst>
              <a:ext uri="{FF2B5EF4-FFF2-40B4-BE49-F238E27FC236}">
                <a16:creationId xmlns:a16="http://schemas.microsoft.com/office/drawing/2014/main" id="{382C3FA0-C924-813E-459E-33F743604358}"/>
              </a:ext>
            </a:extLst>
          </p:cNvPr>
          <p:cNvGrpSpPr/>
          <p:nvPr/>
        </p:nvGrpSpPr>
        <p:grpSpPr>
          <a:xfrm>
            <a:off x="1624242" y="5371472"/>
            <a:ext cx="4410075" cy="1160634"/>
            <a:chOff x="2516042" y="2297061"/>
            <a:chExt cx="13016569" cy="1160634"/>
          </a:xfrm>
          <a:solidFill>
            <a:srgbClr val="F2F2F2"/>
          </a:solidFill>
        </p:grpSpPr>
        <p:sp>
          <p:nvSpPr>
            <p:cNvPr id="838" name="Round Same Side Corner Rectangle 162">
              <a:extLst>
                <a:ext uri="{FF2B5EF4-FFF2-40B4-BE49-F238E27FC236}">
                  <a16:creationId xmlns:a16="http://schemas.microsoft.com/office/drawing/2014/main" id="{43EF7E9D-FCDA-7D41-6953-E30E4908BC54}"/>
                </a:ext>
              </a:extLst>
            </p:cNvPr>
            <p:cNvSpPr/>
            <p:nvPr/>
          </p:nvSpPr>
          <p:spPr>
            <a:xfrm rot="5400000">
              <a:off x="8444010" y="-3630907"/>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Text Placeholder 5">
              <a:extLst>
                <a:ext uri="{FF2B5EF4-FFF2-40B4-BE49-F238E27FC236}">
                  <a16:creationId xmlns:a16="http://schemas.microsoft.com/office/drawing/2014/main" id="{3EEDB022-9775-D815-4C11-4C033A8092D0}"/>
                </a:ext>
              </a:extLst>
            </p:cNvPr>
            <p:cNvSpPr txBox="1">
              <a:spLocks/>
            </p:cNvSpPr>
            <p:nvPr/>
          </p:nvSpPr>
          <p:spPr>
            <a:xfrm>
              <a:off x="2680678" y="2438231"/>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Dedicated staff</a:t>
              </a:r>
            </a:p>
          </p:txBody>
        </p:sp>
      </p:grpSp>
      <p:grpSp>
        <p:nvGrpSpPr>
          <p:cNvPr id="840" name="Group 839">
            <a:extLst>
              <a:ext uri="{FF2B5EF4-FFF2-40B4-BE49-F238E27FC236}">
                <a16:creationId xmlns:a16="http://schemas.microsoft.com/office/drawing/2014/main" id="{077CD330-8A5D-CF52-F418-994BB978D6E3}"/>
              </a:ext>
            </a:extLst>
          </p:cNvPr>
          <p:cNvGrpSpPr/>
          <p:nvPr/>
        </p:nvGrpSpPr>
        <p:grpSpPr>
          <a:xfrm>
            <a:off x="1585676" y="6695856"/>
            <a:ext cx="4410075" cy="1160634"/>
            <a:chOff x="2516042" y="2297061"/>
            <a:chExt cx="13016569" cy="1160634"/>
          </a:xfrm>
          <a:solidFill>
            <a:srgbClr val="F2F2F2"/>
          </a:solidFill>
        </p:grpSpPr>
        <p:sp>
          <p:nvSpPr>
            <p:cNvPr id="841" name="Round Same Side Corner Rectangle 162">
              <a:extLst>
                <a:ext uri="{FF2B5EF4-FFF2-40B4-BE49-F238E27FC236}">
                  <a16:creationId xmlns:a16="http://schemas.microsoft.com/office/drawing/2014/main" id="{D9CE8C34-AED2-FCCD-F267-9D850A58C619}"/>
                </a:ext>
              </a:extLst>
            </p:cNvPr>
            <p:cNvSpPr/>
            <p:nvPr/>
          </p:nvSpPr>
          <p:spPr>
            <a:xfrm rot="5400000">
              <a:off x="8444010" y="-3630907"/>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Text Placeholder 5">
              <a:extLst>
                <a:ext uri="{FF2B5EF4-FFF2-40B4-BE49-F238E27FC236}">
                  <a16:creationId xmlns:a16="http://schemas.microsoft.com/office/drawing/2014/main" id="{929C716C-A1BA-3D62-1D22-B45DB16EB8D2}"/>
                </a:ext>
              </a:extLst>
            </p:cNvPr>
            <p:cNvSpPr txBox="1">
              <a:spLocks/>
            </p:cNvSpPr>
            <p:nvPr/>
          </p:nvSpPr>
          <p:spPr>
            <a:xfrm>
              <a:off x="2680678" y="2438231"/>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Data ingestion</a:t>
              </a:r>
            </a:p>
          </p:txBody>
        </p:sp>
      </p:grpSp>
      <p:grpSp>
        <p:nvGrpSpPr>
          <p:cNvPr id="829" name="Group 828">
            <a:extLst>
              <a:ext uri="{FF2B5EF4-FFF2-40B4-BE49-F238E27FC236}">
                <a16:creationId xmlns:a16="http://schemas.microsoft.com/office/drawing/2014/main" id="{75A1EB99-F152-EBC8-4318-2D53EFACA435}"/>
              </a:ext>
            </a:extLst>
          </p:cNvPr>
          <p:cNvGrpSpPr/>
          <p:nvPr/>
        </p:nvGrpSpPr>
        <p:grpSpPr>
          <a:xfrm>
            <a:off x="1585675" y="2766622"/>
            <a:ext cx="4410075" cy="1160634"/>
            <a:chOff x="2516042" y="2297061"/>
            <a:chExt cx="13016569" cy="1160634"/>
          </a:xfrm>
          <a:solidFill>
            <a:srgbClr val="F2F2F2"/>
          </a:solidFill>
        </p:grpSpPr>
        <p:sp>
          <p:nvSpPr>
            <p:cNvPr id="830" name="Round Same Side Corner Rectangle 162">
              <a:extLst>
                <a:ext uri="{FF2B5EF4-FFF2-40B4-BE49-F238E27FC236}">
                  <a16:creationId xmlns:a16="http://schemas.microsoft.com/office/drawing/2014/main" id="{802E3481-773E-8434-AF05-A65854C5440D}"/>
                </a:ext>
              </a:extLst>
            </p:cNvPr>
            <p:cNvSpPr/>
            <p:nvPr/>
          </p:nvSpPr>
          <p:spPr>
            <a:xfrm rot="5400000">
              <a:off x="8444010" y="-3630907"/>
              <a:ext cx="1160634" cy="13016569"/>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Text Placeholder 5">
              <a:extLst>
                <a:ext uri="{FF2B5EF4-FFF2-40B4-BE49-F238E27FC236}">
                  <a16:creationId xmlns:a16="http://schemas.microsoft.com/office/drawing/2014/main" id="{BCB7B8F3-D5C6-7207-24D4-D5FFFF7FF3C5}"/>
                </a:ext>
              </a:extLst>
            </p:cNvPr>
            <p:cNvSpPr txBox="1">
              <a:spLocks/>
            </p:cNvSpPr>
            <p:nvPr/>
          </p:nvSpPr>
          <p:spPr>
            <a:xfrm>
              <a:off x="2680678" y="2438231"/>
              <a:ext cx="12417636" cy="973524"/>
            </a:xfrm>
            <a:prstGeom prst="roundRect">
              <a:avLst/>
            </a:prstGeom>
            <a:grpFill/>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Regular tuning</a:t>
              </a:r>
            </a:p>
          </p:txBody>
        </p:sp>
      </p:grpSp>
      <p:sp>
        <p:nvSpPr>
          <p:cNvPr id="764" name="Google Shape;764;p62"/>
          <p:cNvSpPr txBox="1">
            <a:spLocks noGrp="1"/>
          </p:cNvSpPr>
          <p:nvPr>
            <p:ph type="title"/>
          </p:nvPr>
        </p:nvSpPr>
        <p:spPr>
          <a:xfrm>
            <a:off x="-10160" y="38085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Need for SOAR in SIEM</a:t>
            </a:r>
            <a:endParaRPr>
              <a:solidFill>
                <a:srgbClr val="3F3F3F"/>
              </a:solidFill>
            </a:endParaRPr>
          </a:p>
        </p:txBody>
      </p:sp>
      <p:sp>
        <p:nvSpPr>
          <p:cNvPr id="5" name="Google Shape;457;p59">
            <a:extLst>
              <a:ext uri="{FF2B5EF4-FFF2-40B4-BE49-F238E27FC236}">
                <a16:creationId xmlns:a16="http://schemas.microsoft.com/office/drawing/2014/main" id="{522414E2-1775-A8CF-E9E1-C7957AC7C9F2}"/>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Security Orchestration, Automation, and Response (SOAR) is essential for enhancing the capabilities of SIEM tools. The key reasons for the necessity of SOAR include:</a:t>
            </a:r>
            <a:endParaRPr lang="en-US" sz="2200"/>
          </a:p>
        </p:txBody>
      </p:sp>
      <p:grpSp>
        <p:nvGrpSpPr>
          <p:cNvPr id="6" name="Group 5">
            <a:extLst>
              <a:ext uri="{FF2B5EF4-FFF2-40B4-BE49-F238E27FC236}">
                <a16:creationId xmlns:a16="http://schemas.microsoft.com/office/drawing/2014/main" id="{5682BCF9-AE02-B4C2-1032-CE5C116C4AAB}"/>
              </a:ext>
            </a:extLst>
          </p:cNvPr>
          <p:cNvGrpSpPr/>
          <p:nvPr/>
        </p:nvGrpSpPr>
        <p:grpSpPr>
          <a:xfrm>
            <a:off x="4548200" y="2766623"/>
            <a:ext cx="7152614" cy="1160634"/>
            <a:chOff x="2516042" y="2297061"/>
            <a:chExt cx="13016569" cy="1160634"/>
          </a:xfrm>
        </p:grpSpPr>
        <p:sp>
          <p:nvSpPr>
            <p:cNvPr id="7" name="Round Same Side Corner Rectangle 162">
              <a:extLst>
                <a:ext uri="{FF2B5EF4-FFF2-40B4-BE49-F238E27FC236}">
                  <a16:creationId xmlns:a16="http://schemas.microsoft.com/office/drawing/2014/main" id="{4320AD7E-C8D1-E7F3-1D12-23B01FC14F54}"/>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9A43C91-1A96-8D29-0395-6054821F8841}"/>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Differentiating between anomalous and normal activity</a:t>
              </a:r>
            </a:p>
          </p:txBody>
        </p:sp>
      </p:grpSp>
      <p:grpSp>
        <p:nvGrpSpPr>
          <p:cNvPr id="31" name="Group 30">
            <a:extLst>
              <a:ext uri="{FF2B5EF4-FFF2-40B4-BE49-F238E27FC236}">
                <a16:creationId xmlns:a16="http://schemas.microsoft.com/office/drawing/2014/main" id="{698BB640-7841-F585-E850-1A44936C0A4C}"/>
              </a:ext>
            </a:extLst>
          </p:cNvPr>
          <p:cNvGrpSpPr/>
          <p:nvPr/>
        </p:nvGrpSpPr>
        <p:grpSpPr>
          <a:xfrm>
            <a:off x="4548200" y="4071982"/>
            <a:ext cx="7152614" cy="1160634"/>
            <a:chOff x="2516042" y="3602420"/>
            <a:chExt cx="13016569" cy="1160634"/>
          </a:xfrm>
        </p:grpSpPr>
        <p:sp>
          <p:nvSpPr>
            <p:cNvPr id="32" name="Round Same Side Corner Rectangle 199">
              <a:extLst>
                <a:ext uri="{FF2B5EF4-FFF2-40B4-BE49-F238E27FC236}">
                  <a16:creationId xmlns:a16="http://schemas.microsoft.com/office/drawing/2014/main" id="{D1B93F0F-C75F-1852-BE8C-DA61566B377C}"/>
                </a:ext>
              </a:extLst>
            </p:cNvPr>
            <p:cNvSpPr/>
            <p:nvPr/>
          </p:nvSpPr>
          <p:spPr>
            <a:xfrm rot="5400000">
              <a:off x="8444010" y="-2325548"/>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5">
              <a:extLst>
                <a:ext uri="{FF2B5EF4-FFF2-40B4-BE49-F238E27FC236}">
                  <a16:creationId xmlns:a16="http://schemas.microsoft.com/office/drawing/2014/main" id="{B279FDB8-C043-7C62-35FB-FBAD9D95679B}"/>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Preventing overwhelming security teams with alerts</a:t>
              </a:r>
            </a:p>
          </p:txBody>
        </p:sp>
      </p:grpSp>
      <p:grpSp>
        <p:nvGrpSpPr>
          <p:cNvPr id="43" name="Group 42">
            <a:extLst>
              <a:ext uri="{FF2B5EF4-FFF2-40B4-BE49-F238E27FC236}">
                <a16:creationId xmlns:a16="http://schemas.microsoft.com/office/drawing/2014/main" id="{EB45B201-D6B3-BCAE-7FA5-0846FB7D9086}"/>
              </a:ext>
            </a:extLst>
          </p:cNvPr>
          <p:cNvGrpSpPr/>
          <p:nvPr/>
        </p:nvGrpSpPr>
        <p:grpSpPr>
          <a:xfrm>
            <a:off x="4548200" y="5377340"/>
            <a:ext cx="7152614" cy="1160634"/>
            <a:chOff x="2516042" y="4907778"/>
            <a:chExt cx="13016569" cy="1160634"/>
          </a:xfrm>
        </p:grpSpPr>
        <p:sp>
          <p:nvSpPr>
            <p:cNvPr id="44" name="Round Same Side Corner Rectangle 200">
              <a:extLst>
                <a:ext uri="{FF2B5EF4-FFF2-40B4-BE49-F238E27FC236}">
                  <a16:creationId xmlns:a16="http://schemas.microsoft.com/office/drawing/2014/main" id="{49FAC579-ABCA-3F46-9D0D-4C0314505F32}"/>
                </a:ext>
              </a:extLst>
            </p:cNvPr>
            <p:cNvSpPr/>
            <p:nvPr/>
          </p:nvSpPr>
          <p:spPr>
            <a:xfrm rot="5400000">
              <a:off x="8444010" y="-1020190"/>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5">
              <a:extLst>
                <a:ext uri="{FF2B5EF4-FFF2-40B4-BE49-F238E27FC236}">
                  <a16:creationId xmlns:a16="http://schemas.microsoft.com/office/drawing/2014/main" id="{BF88CA60-EDA4-0F83-2D37-B549FE75FFF1}"/>
                </a:ext>
              </a:extLst>
            </p:cNvPr>
            <p:cNvSpPr txBox="1">
              <a:spLocks/>
            </p:cNvSpPr>
            <p:nvPr/>
          </p:nvSpPr>
          <p:spPr>
            <a:xfrm>
              <a:off x="2680678" y="5026912"/>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Managing rules to avoid confusing normal and suspicious activities</a:t>
              </a:r>
            </a:p>
          </p:txBody>
        </p:sp>
      </p:grpSp>
      <p:grpSp>
        <p:nvGrpSpPr>
          <p:cNvPr id="818" name="Group 817">
            <a:extLst>
              <a:ext uri="{FF2B5EF4-FFF2-40B4-BE49-F238E27FC236}">
                <a16:creationId xmlns:a16="http://schemas.microsoft.com/office/drawing/2014/main" id="{4903E955-3E5B-AAA4-2ED8-76C446FEFC8E}"/>
              </a:ext>
            </a:extLst>
          </p:cNvPr>
          <p:cNvGrpSpPr/>
          <p:nvPr/>
        </p:nvGrpSpPr>
        <p:grpSpPr>
          <a:xfrm>
            <a:off x="4548200" y="6682698"/>
            <a:ext cx="7152614" cy="1160634"/>
            <a:chOff x="2516042" y="6213136"/>
            <a:chExt cx="13016569" cy="1160634"/>
          </a:xfrm>
        </p:grpSpPr>
        <p:sp>
          <p:nvSpPr>
            <p:cNvPr id="819" name="Round Same Side Corner Rectangle 201">
              <a:extLst>
                <a:ext uri="{FF2B5EF4-FFF2-40B4-BE49-F238E27FC236}">
                  <a16:creationId xmlns:a16="http://schemas.microsoft.com/office/drawing/2014/main" id="{DC45FA07-5F6F-0730-F9BD-8B097221EAB6}"/>
                </a:ext>
              </a:extLst>
            </p:cNvPr>
            <p:cNvSpPr/>
            <p:nvPr/>
          </p:nvSpPr>
          <p:spPr>
            <a:xfrm rot="5400000">
              <a:off x="8444010" y="285168"/>
              <a:ext cx="1160634" cy="13016569"/>
            </a:xfrm>
            <a:prstGeom prst="round2SameRect">
              <a:avLst/>
            </a:prstGeom>
            <a:solidFill>
              <a:srgbClr val="DDD3C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Text Placeholder 5">
              <a:extLst>
                <a:ext uri="{FF2B5EF4-FFF2-40B4-BE49-F238E27FC236}">
                  <a16:creationId xmlns:a16="http://schemas.microsoft.com/office/drawing/2014/main" id="{C1654446-F804-D08C-5953-9753C18C0B75}"/>
                </a:ext>
              </a:extLst>
            </p:cNvPr>
            <p:cNvSpPr txBox="1">
              <a:spLocks/>
            </p:cNvSpPr>
            <p:nvPr/>
          </p:nvSpPr>
          <p:spPr>
            <a:xfrm>
              <a:off x="2680678" y="6319849"/>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a:solidFill>
                    <a:schemeClr val="tx1">
                      <a:lumMod val="75000"/>
                      <a:lumOff val="25000"/>
                    </a:schemeClr>
                  </a:solidFill>
                  <a:latin typeface="Open Sans"/>
                </a:rPr>
                <a:t>Handling external data feeds beyond traditional logs</a:t>
              </a:r>
            </a:p>
          </p:txBody>
        </p:sp>
      </p:grpSp>
      <p:pic>
        <p:nvPicPr>
          <p:cNvPr id="843" name="Picture 842">
            <a:extLst>
              <a:ext uri="{FF2B5EF4-FFF2-40B4-BE49-F238E27FC236}">
                <a16:creationId xmlns:a16="http://schemas.microsoft.com/office/drawing/2014/main" id="{DA5937D5-211C-385C-EF20-ACE587738F1A}"/>
              </a:ext>
            </a:extLst>
          </p:cNvPr>
          <p:cNvPicPr>
            <a:picLocks noChangeAspect="1"/>
          </p:cNvPicPr>
          <p:nvPr/>
        </p:nvPicPr>
        <p:blipFill>
          <a:blip r:embed="rId3"/>
          <a:stretch>
            <a:fillRect/>
          </a:stretch>
        </p:blipFill>
        <p:spPr>
          <a:xfrm>
            <a:off x="12149299" y="3619783"/>
            <a:ext cx="3543151" cy="3022751"/>
          </a:xfrm>
          <a:prstGeom prst="rect">
            <a:avLst/>
          </a:prstGeom>
        </p:spPr>
      </p:pic>
      <p:sp>
        <p:nvSpPr>
          <p:cNvPr id="845" name="Brandline_LVC">
            <a:extLst>
              <a:ext uri="{FF2B5EF4-FFF2-40B4-BE49-F238E27FC236}">
                <a16:creationId xmlns:a16="http://schemas.microsoft.com/office/drawing/2014/main" id="{CBB70B99-6A06-1EAF-B9EA-6FA494FE164C}"/>
              </a:ext>
            </a:extLst>
          </p:cNvPr>
          <p:cNvSpPr/>
          <p:nvPr/>
        </p:nvSpPr>
        <p:spPr>
          <a:xfrm>
            <a:off x="5651500" y="967296"/>
            <a:ext cx="4961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8454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Configuration Enforcement</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08FB49B1-44E1-12BA-916A-44FE5DE7467B}"/>
              </a:ext>
            </a:extLst>
          </p:cNvPr>
          <p:cNvSpPr/>
          <p:nvPr/>
        </p:nvSpPr>
        <p:spPr>
          <a:xfrm>
            <a:off x="5105400" y="816352"/>
            <a:ext cx="6046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oogle Shape;457;p59">
            <a:extLst>
              <a:ext uri="{FF2B5EF4-FFF2-40B4-BE49-F238E27FC236}">
                <a16:creationId xmlns:a16="http://schemas.microsoft.com/office/drawing/2014/main" id="{3EAF9185-F1D4-5ACD-55A7-FF34B7785ED8}"/>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It ensures that digital systems and assets adhere to secure, predefined settings to minimize vulnerabilities. Key techniques include:</a:t>
            </a:r>
            <a:endParaRPr lang="en-US" sz="2200"/>
          </a:p>
        </p:txBody>
      </p:sp>
      <p:grpSp>
        <p:nvGrpSpPr>
          <p:cNvPr id="18" name="Group 17">
            <a:extLst>
              <a:ext uri="{FF2B5EF4-FFF2-40B4-BE49-F238E27FC236}">
                <a16:creationId xmlns:a16="http://schemas.microsoft.com/office/drawing/2014/main" id="{542F31BF-3C98-4CC0-CA83-1C476109314A}"/>
              </a:ext>
            </a:extLst>
          </p:cNvPr>
          <p:cNvGrpSpPr/>
          <p:nvPr/>
        </p:nvGrpSpPr>
        <p:grpSpPr>
          <a:xfrm>
            <a:off x="8571546" y="5875524"/>
            <a:ext cx="3433522" cy="985434"/>
            <a:chOff x="11395333" y="3871696"/>
            <a:chExt cx="3991820" cy="1145667"/>
          </a:xfrm>
        </p:grpSpPr>
        <p:sp>
          <p:nvSpPr>
            <p:cNvPr id="19" name="Google Shape;658;ge961dd843d_0_403">
              <a:extLst>
                <a:ext uri="{FF2B5EF4-FFF2-40B4-BE49-F238E27FC236}">
                  <a16:creationId xmlns:a16="http://schemas.microsoft.com/office/drawing/2014/main" id="{934D5BA8-5EFF-A6DB-89A7-2724A6662CE2}"/>
                </a:ext>
              </a:extLst>
            </p:cNvPr>
            <p:cNvSpPr txBox="1"/>
            <p:nvPr/>
          </p:nvSpPr>
          <p:spPr>
            <a:xfrm>
              <a:off x="11395333" y="4015498"/>
              <a:ext cx="3991820" cy="100186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Compliance adherence</a:t>
              </a:r>
            </a:p>
          </p:txBody>
        </p:sp>
        <p:sp>
          <p:nvSpPr>
            <p:cNvPr id="20" name="Rectangle: Rounded Corners 19">
              <a:extLst>
                <a:ext uri="{FF2B5EF4-FFF2-40B4-BE49-F238E27FC236}">
                  <a16:creationId xmlns:a16="http://schemas.microsoft.com/office/drawing/2014/main" id="{84704F95-251C-ED9D-2760-B18B66E9E950}"/>
                </a:ext>
              </a:extLst>
            </p:cNvPr>
            <p:cNvSpPr/>
            <p:nvPr/>
          </p:nvSpPr>
          <p:spPr>
            <a:xfrm>
              <a:off x="11472583" y="3871696"/>
              <a:ext cx="3837319"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id="{1CB6A5FF-BB67-2AB0-FE7A-1A8C7C30E438}"/>
              </a:ext>
            </a:extLst>
          </p:cNvPr>
          <p:cNvGrpSpPr/>
          <p:nvPr/>
        </p:nvGrpSpPr>
        <p:grpSpPr>
          <a:xfrm>
            <a:off x="4917897" y="5894980"/>
            <a:ext cx="3375581" cy="985433"/>
            <a:chOff x="6674565" y="4005310"/>
            <a:chExt cx="3924459" cy="1145667"/>
          </a:xfrm>
        </p:grpSpPr>
        <p:sp>
          <p:nvSpPr>
            <p:cNvPr id="24" name="Google Shape;658;ge961dd843d_0_403">
              <a:extLst>
                <a:ext uri="{FF2B5EF4-FFF2-40B4-BE49-F238E27FC236}">
                  <a16:creationId xmlns:a16="http://schemas.microsoft.com/office/drawing/2014/main" id="{521CD29D-835E-2513-F5E0-5F99FC5535A8}"/>
                </a:ext>
              </a:extLst>
            </p:cNvPr>
            <p:cNvSpPr txBox="1"/>
            <p:nvPr/>
          </p:nvSpPr>
          <p:spPr>
            <a:xfrm>
              <a:off x="6674565" y="4149112"/>
              <a:ext cx="3924459" cy="100186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Vulnerability mitigation</a:t>
              </a:r>
            </a:p>
          </p:txBody>
        </p:sp>
        <p:sp>
          <p:nvSpPr>
            <p:cNvPr id="25" name="Rectangle: Rounded Corners 24">
              <a:extLst>
                <a:ext uri="{FF2B5EF4-FFF2-40B4-BE49-F238E27FC236}">
                  <a16:creationId xmlns:a16="http://schemas.microsoft.com/office/drawing/2014/main" id="{B05B4101-D9AD-3027-D318-FA5B52E4587A}"/>
                </a:ext>
              </a:extLst>
            </p:cNvPr>
            <p:cNvSpPr/>
            <p:nvPr/>
          </p:nvSpPr>
          <p:spPr>
            <a:xfrm>
              <a:off x="6756847" y="4005310"/>
              <a:ext cx="3794337"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1A8EE30A-17DC-504E-7266-CE45AD3B694D}"/>
              </a:ext>
            </a:extLst>
          </p:cNvPr>
          <p:cNvGrpSpPr/>
          <p:nvPr/>
        </p:nvGrpSpPr>
        <p:grpSpPr>
          <a:xfrm>
            <a:off x="1491317" y="5894980"/>
            <a:ext cx="3000572" cy="697396"/>
            <a:chOff x="1888151" y="4238854"/>
            <a:chExt cx="3488473" cy="810794"/>
          </a:xfrm>
        </p:grpSpPr>
        <p:sp>
          <p:nvSpPr>
            <p:cNvPr id="29" name="Google Shape;658;ge961dd843d_0_403">
              <a:extLst>
                <a:ext uri="{FF2B5EF4-FFF2-40B4-BE49-F238E27FC236}">
                  <a16:creationId xmlns:a16="http://schemas.microsoft.com/office/drawing/2014/main" id="{3AD5C57B-D656-585B-E2BB-F101EDDE5BC4}"/>
                </a:ext>
              </a:extLst>
            </p:cNvPr>
            <p:cNvSpPr txBox="1"/>
            <p:nvPr/>
          </p:nvSpPr>
          <p:spPr>
            <a:xfrm>
              <a:off x="1982874" y="4382656"/>
              <a:ext cx="3299026" cy="60826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Standardization</a:t>
              </a:r>
            </a:p>
          </p:txBody>
        </p:sp>
        <p:sp>
          <p:nvSpPr>
            <p:cNvPr id="30" name="Rectangle: Rounded Corners 29">
              <a:extLst>
                <a:ext uri="{FF2B5EF4-FFF2-40B4-BE49-F238E27FC236}">
                  <a16:creationId xmlns:a16="http://schemas.microsoft.com/office/drawing/2014/main" id="{E74395AD-7BD7-DF03-D7B5-8D8740186FDA}"/>
                </a:ext>
              </a:extLst>
            </p:cNvPr>
            <p:cNvSpPr/>
            <p:nvPr/>
          </p:nvSpPr>
          <p:spPr>
            <a:xfrm>
              <a:off x="1888151" y="4238854"/>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3" name="Group 32">
            <a:extLst>
              <a:ext uri="{FF2B5EF4-FFF2-40B4-BE49-F238E27FC236}">
                <a16:creationId xmlns:a16="http://schemas.microsoft.com/office/drawing/2014/main" id="{D729BC69-ADEB-FDD1-A346-F0DD368167FB}"/>
              </a:ext>
            </a:extLst>
          </p:cNvPr>
          <p:cNvGrpSpPr/>
          <p:nvPr/>
        </p:nvGrpSpPr>
        <p:grpSpPr>
          <a:xfrm>
            <a:off x="12390731" y="5866015"/>
            <a:ext cx="3125196" cy="726361"/>
            <a:chOff x="1382710" y="7443203"/>
            <a:chExt cx="3488473" cy="810794"/>
          </a:xfrm>
        </p:grpSpPr>
        <p:sp>
          <p:nvSpPr>
            <p:cNvPr id="34" name="Google Shape;658;ge961dd843d_0_403">
              <a:extLst>
                <a:ext uri="{FF2B5EF4-FFF2-40B4-BE49-F238E27FC236}">
                  <a16:creationId xmlns:a16="http://schemas.microsoft.com/office/drawing/2014/main" id="{2FA85971-D933-949E-4EB0-B9310A808246}"/>
                </a:ext>
              </a:extLst>
            </p:cNvPr>
            <p:cNvSpPr txBox="1"/>
            <p:nvPr/>
          </p:nvSpPr>
          <p:spPr>
            <a:xfrm>
              <a:off x="1477433" y="7587005"/>
              <a:ext cx="3299026" cy="58400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Automation</a:t>
              </a:r>
            </a:p>
          </p:txBody>
        </p:sp>
        <p:sp>
          <p:nvSpPr>
            <p:cNvPr id="35" name="Rectangle: Rounded Corners 34">
              <a:extLst>
                <a:ext uri="{FF2B5EF4-FFF2-40B4-BE49-F238E27FC236}">
                  <a16:creationId xmlns:a16="http://schemas.microsoft.com/office/drawing/2014/main" id="{506C8ADE-9CBB-CCBB-8D08-B5E693C15E09}"/>
                </a:ext>
              </a:extLst>
            </p:cNvPr>
            <p:cNvSpPr/>
            <p:nvPr/>
          </p:nvSpPr>
          <p:spPr>
            <a:xfrm>
              <a:off x="1382710" y="7443203"/>
              <a:ext cx="3488473" cy="810794"/>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8" name="Picture 37">
            <a:extLst>
              <a:ext uri="{FF2B5EF4-FFF2-40B4-BE49-F238E27FC236}">
                <a16:creationId xmlns:a16="http://schemas.microsoft.com/office/drawing/2014/main" id="{2CF6E8D9-5F91-16C7-CBC1-18347F6BA21E}"/>
              </a:ext>
            </a:extLst>
          </p:cNvPr>
          <p:cNvPicPr>
            <a:picLocks noChangeAspect="1"/>
          </p:cNvPicPr>
          <p:nvPr/>
        </p:nvPicPr>
        <p:blipFill>
          <a:blip r:embed="rId3"/>
          <a:stretch>
            <a:fillRect/>
          </a:stretch>
        </p:blipFill>
        <p:spPr>
          <a:xfrm>
            <a:off x="9030751" y="3064600"/>
            <a:ext cx="2515111" cy="2515111"/>
          </a:xfrm>
          <a:prstGeom prst="rect">
            <a:avLst/>
          </a:prstGeom>
        </p:spPr>
      </p:pic>
      <p:pic>
        <p:nvPicPr>
          <p:cNvPr id="39" name="Picture 38">
            <a:extLst>
              <a:ext uri="{FF2B5EF4-FFF2-40B4-BE49-F238E27FC236}">
                <a16:creationId xmlns:a16="http://schemas.microsoft.com/office/drawing/2014/main" id="{894760CC-F5D9-B0FA-662F-93026C002838}"/>
              </a:ext>
            </a:extLst>
          </p:cNvPr>
          <p:cNvPicPr>
            <a:picLocks noChangeAspect="1"/>
          </p:cNvPicPr>
          <p:nvPr/>
        </p:nvPicPr>
        <p:blipFill>
          <a:blip r:embed="rId4"/>
          <a:stretch>
            <a:fillRect/>
          </a:stretch>
        </p:blipFill>
        <p:spPr>
          <a:xfrm>
            <a:off x="12771816" y="3333191"/>
            <a:ext cx="2241196" cy="2241196"/>
          </a:xfrm>
          <a:prstGeom prst="rect">
            <a:avLst/>
          </a:prstGeom>
        </p:spPr>
      </p:pic>
      <p:pic>
        <p:nvPicPr>
          <p:cNvPr id="40" name="Picture 39">
            <a:extLst>
              <a:ext uri="{FF2B5EF4-FFF2-40B4-BE49-F238E27FC236}">
                <a16:creationId xmlns:a16="http://schemas.microsoft.com/office/drawing/2014/main" id="{99045319-E894-0981-D573-F3C0AEE0366C}"/>
              </a:ext>
            </a:extLst>
          </p:cNvPr>
          <p:cNvPicPr>
            <a:picLocks noChangeAspect="1"/>
          </p:cNvPicPr>
          <p:nvPr/>
        </p:nvPicPr>
        <p:blipFill>
          <a:blip r:embed="rId5"/>
          <a:stretch>
            <a:fillRect/>
          </a:stretch>
        </p:blipFill>
        <p:spPr>
          <a:xfrm>
            <a:off x="5411312" y="3313868"/>
            <a:ext cx="2515111" cy="2515111"/>
          </a:xfrm>
          <a:prstGeom prst="rect">
            <a:avLst/>
          </a:prstGeom>
        </p:spPr>
      </p:pic>
      <p:pic>
        <p:nvPicPr>
          <p:cNvPr id="41" name="Picture 40">
            <a:extLst>
              <a:ext uri="{FF2B5EF4-FFF2-40B4-BE49-F238E27FC236}">
                <a16:creationId xmlns:a16="http://schemas.microsoft.com/office/drawing/2014/main" id="{72E3A156-4A81-9510-C0B1-B9582F23FC71}"/>
              </a:ext>
            </a:extLst>
          </p:cNvPr>
          <p:cNvPicPr>
            <a:picLocks noChangeAspect="1"/>
          </p:cNvPicPr>
          <p:nvPr/>
        </p:nvPicPr>
        <p:blipFill>
          <a:blip r:embed="rId6"/>
          <a:stretch>
            <a:fillRect/>
          </a:stretch>
        </p:blipFill>
        <p:spPr>
          <a:xfrm>
            <a:off x="2396814" y="3561462"/>
            <a:ext cx="2013599" cy="2013599"/>
          </a:xfrm>
          <a:prstGeom prst="rect">
            <a:avLst/>
          </a:prstGeom>
        </p:spPr>
      </p:pic>
    </p:spTree>
    <p:extLst>
      <p:ext uri="{BB962C8B-B14F-4D97-AF65-F5344CB8AC3E}">
        <p14:creationId xmlns:p14="http://schemas.microsoft.com/office/powerpoint/2010/main" val="8319043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3951807" y="346608"/>
            <a:ext cx="8352265"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Decommissioning</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2875F80C-6AAF-08E9-2EE2-EBFBAD8F291A}"/>
              </a:ext>
            </a:extLst>
          </p:cNvPr>
          <p:cNvSpPr/>
          <p:nvPr/>
        </p:nvSpPr>
        <p:spPr>
          <a:xfrm>
            <a:off x="6172200" y="933082"/>
            <a:ext cx="392517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99BE51A9-1258-92FF-962F-8D482B8AD09A}"/>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It is the process of retiring assets that are no longer needed within an organization’s infrastructure. Important aspects to consider are:</a:t>
            </a:r>
            <a:endParaRPr lang="en-US" sz="2200"/>
          </a:p>
        </p:txBody>
      </p:sp>
      <p:sp>
        <p:nvSpPr>
          <p:cNvPr id="6" name="Google Shape;755;p6">
            <a:extLst>
              <a:ext uri="{FF2B5EF4-FFF2-40B4-BE49-F238E27FC236}">
                <a16:creationId xmlns:a16="http://schemas.microsoft.com/office/drawing/2014/main" id="{34746903-FCDB-82F9-BBFB-647535702339}"/>
              </a:ext>
            </a:extLst>
          </p:cNvPr>
          <p:cNvSpPr/>
          <p:nvPr/>
        </p:nvSpPr>
        <p:spPr>
          <a:xfrm>
            <a:off x="1671557" y="2529187"/>
            <a:ext cx="13055762" cy="5319413"/>
          </a:xfrm>
          <a:prstGeom prst="roundRect">
            <a:avLst>
              <a:gd name="adj" fmla="val 4437"/>
            </a:avLst>
          </a:prstGeom>
          <a:solidFill>
            <a:srgbClr val="F6E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DB7C7DEA-6084-39CE-2B91-4A668F287A1E}"/>
              </a:ext>
            </a:extLst>
          </p:cNvPr>
          <p:cNvSpPr/>
          <p:nvPr/>
        </p:nvSpPr>
        <p:spPr>
          <a:xfrm>
            <a:off x="1940594" y="2937749"/>
            <a:ext cx="7592511" cy="4333746"/>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Retiring assets: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Involves removing legacy devices running obsolete operating systems or outdated hardware</a:t>
            </a:r>
          </a:p>
          <a:p>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Data sanitization: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Ensures that any sensitive data stored on these devices is properly sanitized to prevent data breaches</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9" name="Picture 8">
            <a:extLst>
              <a:ext uri="{FF2B5EF4-FFF2-40B4-BE49-F238E27FC236}">
                <a16:creationId xmlns:a16="http://schemas.microsoft.com/office/drawing/2014/main" id="{4D5D8D50-34C6-89DD-32B3-76C3149EC0B6}"/>
              </a:ext>
            </a:extLst>
          </p:cNvPr>
          <p:cNvPicPr>
            <a:picLocks noChangeAspect="1"/>
          </p:cNvPicPr>
          <p:nvPr/>
        </p:nvPicPr>
        <p:blipFill>
          <a:blip r:embed="rId3"/>
          <a:stretch>
            <a:fillRect/>
          </a:stretch>
        </p:blipFill>
        <p:spPr>
          <a:xfrm>
            <a:off x="9267387" y="2217697"/>
            <a:ext cx="5429332" cy="5429332"/>
          </a:xfrm>
          <a:prstGeom prst="rect">
            <a:avLst/>
          </a:prstGeom>
        </p:spPr>
      </p:pic>
    </p:spTree>
    <p:extLst>
      <p:ext uri="{BB962C8B-B14F-4D97-AF65-F5344CB8AC3E}">
        <p14:creationId xmlns:p14="http://schemas.microsoft.com/office/powerpoint/2010/main" val="36856938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3951807" y="416760"/>
            <a:ext cx="8352265" cy="62481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Documentation</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38EE47D2-4D38-073E-09F2-40BA7B686738}"/>
              </a:ext>
            </a:extLst>
          </p:cNvPr>
          <p:cNvSpPr/>
          <p:nvPr/>
        </p:nvSpPr>
        <p:spPr>
          <a:xfrm>
            <a:off x="6400800" y="971993"/>
            <a:ext cx="3470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48205277-AEF9-5736-2572-94C0B8B07BC8}"/>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It is crucial in the decommissioning process to ensure a comprehensive and accountable record of all retired assets. Key steps include:</a:t>
            </a:r>
            <a:endParaRPr lang="en-US" sz="2200"/>
          </a:p>
        </p:txBody>
      </p:sp>
      <p:grpSp>
        <p:nvGrpSpPr>
          <p:cNvPr id="11" name="Group 10">
            <a:extLst>
              <a:ext uri="{FF2B5EF4-FFF2-40B4-BE49-F238E27FC236}">
                <a16:creationId xmlns:a16="http://schemas.microsoft.com/office/drawing/2014/main" id="{16BA7110-48CE-EE24-6ABE-AA8DBD063DFD}"/>
              </a:ext>
            </a:extLst>
          </p:cNvPr>
          <p:cNvGrpSpPr/>
          <p:nvPr/>
        </p:nvGrpSpPr>
        <p:grpSpPr>
          <a:xfrm>
            <a:off x="1948613" y="3325303"/>
            <a:ext cx="4006387" cy="3889655"/>
            <a:chOff x="2251754" y="2920762"/>
            <a:chExt cx="3891092" cy="3777718"/>
          </a:xfrm>
        </p:grpSpPr>
        <p:grpSp>
          <p:nvGrpSpPr>
            <p:cNvPr id="43" name="Graphic 7">
              <a:extLst>
                <a:ext uri="{FF2B5EF4-FFF2-40B4-BE49-F238E27FC236}">
                  <a16:creationId xmlns:a16="http://schemas.microsoft.com/office/drawing/2014/main" id="{45C7D423-F83A-5F1F-81B8-D17E67CE105E}"/>
                </a:ext>
              </a:extLst>
            </p:cNvPr>
            <p:cNvGrpSpPr/>
            <p:nvPr/>
          </p:nvGrpSpPr>
          <p:grpSpPr>
            <a:xfrm>
              <a:off x="2251754" y="2920762"/>
              <a:ext cx="3891092" cy="3777718"/>
              <a:chOff x="2251754" y="2920762"/>
              <a:chExt cx="3891092" cy="3777718"/>
            </a:xfrm>
          </p:grpSpPr>
          <p:sp>
            <p:nvSpPr>
              <p:cNvPr id="45" name="Freeform: Shape 44">
                <a:extLst>
                  <a:ext uri="{FF2B5EF4-FFF2-40B4-BE49-F238E27FC236}">
                    <a16:creationId xmlns:a16="http://schemas.microsoft.com/office/drawing/2014/main" id="{5A817E87-24CC-1A19-3525-022F10FF0FC5}"/>
                  </a:ext>
                </a:extLst>
              </p:cNvPr>
              <p:cNvSpPr/>
              <p:nvPr/>
            </p:nvSpPr>
            <p:spPr>
              <a:xfrm>
                <a:off x="2251754" y="2920762"/>
                <a:ext cx="3777721" cy="3777718"/>
              </a:xfrm>
              <a:custGeom>
                <a:avLst/>
                <a:gdLst>
                  <a:gd name="connsiteX0" fmla="*/ 3497951 w 3777721"/>
                  <a:gd name="connsiteY0" fmla="*/ 3777718 h 3777718"/>
                  <a:gd name="connsiteX1" fmla="*/ 279774 w 3777721"/>
                  <a:gd name="connsiteY1" fmla="*/ 3777718 h 3777718"/>
                  <a:gd name="connsiteX2" fmla="*/ 0 w 3777721"/>
                  <a:gd name="connsiteY2" fmla="*/ 3497940 h 3777718"/>
                  <a:gd name="connsiteX3" fmla="*/ 0 w 3777721"/>
                  <a:gd name="connsiteY3" fmla="*/ 279774 h 3777718"/>
                  <a:gd name="connsiteX4" fmla="*/ 279774 w 3777721"/>
                  <a:gd name="connsiteY4" fmla="*/ 0 h 3777718"/>
                  <a:gd name="connsiteX5" fmla="*/ 3497951 w 3777721"/>
                  <a:gd name="connsiteY5" fmla="*/ 0 h 3777718"/>
                  <a:gd name="connsiteX6" fmla="*/ 3777722 w 3777721"/>
                  <a:gd name="connsiteY6" fmla="*/ 279774 h 3777718"/>
                  <a:gd name="connsiteX7" fmla="*/ 3777722 w 3777721"/>
                  <a:gd name="connsiteY7" fmla="*/ 3497940 h 3777718"/>
                  <a:gd name="connsiteX8" fmla="*/ 3497951 w 3777721"/>
                  <a:gd name="connsiteY8" fmla="*/ 3777718 h 37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3777718">
                    <a:moveTo>
                      <a:pt x="3497951" y="3777718"/>
                    </a:moveTo>
                    <a:lnTo>
                      <a:pt x="279774" y="3777718"/>
                    </a:lnTo>
                    <a:cubicBezTo>
                      <a:pt x="125262" y="3777718"/>
                      <a:pt x="0" y="3652449"/>
                      <a:pt x="0" y="3497940"/>
                    </a:cubicBezTo>
                    <a:lnTo>
                      <a:pt x="0" y="279774"/>
                    </a:lnTo>
                    <a:cubicBezTo>
                      <a:pt x="0" y="125262"/>
                      <a:pt x="125258" y="0"/>
                      <a:pt x="279774" y="0"/>
                    </a:cubicBezTo>
                    <a:lnTo>
                      <a:pt x="3497951" y="0"/>
                    </a:lnTo>
                    <a:cubicBezTo>
                      <a:pt x="3652452" y="0"/>
                      <a:pt x="3777722" y="125258"/>
                      <a:pt x="3777722" y="279774"/>
                    </a:cubicBezTo>
                    <a:lnTo>
                      <a:pt x="3777722" y="3497940"/>
                    </a:lnTo>
                    <a:cubicBezTo>
                      <a:pt x="3777722" y="3652449"/>
                      <a:pt x="3652452" y="3777718"/>
                      <a:pt x="3497951" y="3777718"/>
                    </a:cubicBezTo>
                    <a:close/>
                  </a:path>
                </a:pathLst>
              </a:custGeom>
              <a:solidFill>
                <a:srgbClr val="FFFFFF"/>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46" name="Freeform: Shape 45">
                <a:extLst>
                  <a:ext uri="{FF2B5EF4-FFF2-40B4-BE49-F238E27FC236}">
                    <a16:creationId xmlns:a16="http://schemas.microsoft.com/office/drawing/2014/main" id="{ED10144C-4516-0740-F2F0-F98670FAF19A}"/>
                  </a:ext>
                </a:extLst>
              </p:cNvPr>
              <p:cNvSpPr/>
              <p:nvPr/>
            </p:nvSpPr>
            <p:spPr>
              <a:xfrm>
                <a:off x="2365125" y="2920762"/>
                <a:ext cx="3777721" cy="1888860"/>
              </a:xfrm>
              <a:custGeom>
                <a:avLst/>
                <a:gdLst>
                  <a:gd name="connsiteX0" fmla="*/ 3497951 w 3777721"/>
                  <a:gd name="connsiteY0" fmla="*/ 1888861 h 1888860"/>
                  <a:gd name="connsiteX1" fmla="*/ 279774 w 3777721"/>
                  <a:gd name="connsiteY1" fmla="*/ 1888861 h 1888860"/>
                  <a:gd name="connsiteX2" fmla="*/ 0 w 3777721"/>
                  <a:gd name="connsiteY2" fmla="*/ 1609090 h 1888860"/>
                  <a:gd name="connsiteX3" fmla="*/ 0 w 3777721"/>
                  <a:gd name="connsiteY3" fmla="*/ 279774 h 1888860"/>
                  <a:gd name="connsiteX4" fmla="*/ 279774 w 3777721"/>
                  <a:gd name="connsiteY4" fmla="*/ 0 h 1888860"/>
                  <a:gd name="connsiteX5" fmla="*/ 3497951 w 3777721"/>
                  <a:gd name="connsiteY5" fmla="*/ 0 h 1888860"/>
                  <a:gd name="connsiteX6" fmla="*/ 3777722 w 3777721"/>
                  <a:gd name="connsiteY6" fmla="*/ 279774 h 1888860"/>
                  <a:gd name="connsiteX7" fmla="*/ 3777722 w 3777721"/>
                  <a:gd name="connsiteY7" fmla="*/ 1609090 h 1888860"/>
                  <a:gd name="connsiteX8" fmla="*/ 3497951 w 3777721"/>
                  <a:gd name="connsiteY8" fmla="*/ 1888861 h 18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1888860">
                    <a:moveTo>
                      <a:pt x="3497951" y="1888861"/>
                    </a:moveTo>
                    <a:lnTo>
                      <a:pt x="279774" y="1888861"/>
                    </a:lnTo>
                    <a:cubicBezTo>
                      <a:pt x="125258" y="1888861"/>
                      <a:pt x="0" y="1763603"/>
                      <a:pt x="0" y="1609090"/>
                    </a:cubicBezTo>
                    <a:lnTo>
                      <a:pt x="0" y="279774"/>
                    </a:lnTo>
                    <a:cubicBezTo>
                      <a:pt x="0" y="125262"/>
                      <a:pt x="125258" y="0"/>
                      <a:pt x="279774" y="0"/>
                    </a:cubicBezTo>
                    <a:lnTo>
                      <a:pt x="3497951" y="0"/>
                    </a:lnTo>
                    <a:cubicBezTo>
                      <a:pt x="3652452" y="0"/>
                      <a:pt x="3777722" y="125258"/>
                      <a:pt x="3777722" y="279774"/>
                    </a:cubicBezTo>
                    <a:lnTo>
                      <a:pt x="3777722" y="1609090"/>
                    </a:lnTo>
                    <a:cubicBezTo>
                      <a:pt x="3777722" y="1763603"/>
                      <a:pt x="3652452" y="1888861"/>
                      <a:pt x="3497951" y="1888861"/>
                    </a:cubicBezTo>
                    <a:close/>
                  </a:path>
                </a:pathLst>
              </a:custGeom>
              <a:solidFill>
                <a:srgbClr val="FED639"/>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47" name="Freeform: Shape 46">
                <a:extLst>
                  <a:ext uri="{FF2B5EF4-FFF2-40B4-BE49-F238E27FC236}">
                    <a16:creationId xmlns:a16="http://schemas.microsoft.com/office/drawing/2014/main" id="{20D8B9FF-1FD1-A31D-C59D-76A40E8F8C85}"/>
                  </a:ext>
                </a:extLst>
              </p:cNvPr>
              <p:cNvSpPr/>
              <p:nvPr/>
            </p:nvSpPr>
            <p:spPr>
              <a:xfrm>
                <a:off x="2629526" y="3298534"/>
                <a:ext cx="3022177" cy="3022173"/>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CCCCCC"/>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48" name="Freeform: Shape 47">
                <a:extLst>
                  <a:ext uri="{FF2B5EF4-FFF2-40B4-BE49-F238E27FC236}">
                    <a16:creationId xmlns:a16="http://schemas.microsoft.com/office/drawing/2014/main" id="{C715984D-D083-16CA-E963-1285F9AA4EDD}"/>
                  </a:ext>
                </a:extLst>
              </p:cNvPr>
              <p:cNvSpPr/>
              <p:nvPr/>
            </p:nvSpPr>
            <p:spPr>
              <a:xfrm>
                <a:off x="2629526" y="3298534"/>
                <a:ext cx="3261722" cy="3381311"/>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FFFFFF"/>
              </a:solidFill>
              <a:ln w="3777" cap="flat">
                <a:no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350">
                  <a:solidFill>
                    <a:prstClr val="black"/>
                  </a:solidFill>
                  <a:latin typeface="Calibri" panose="020F0502020204030204"/>
                </a:endParaRPr>
              </a:p>
            </p:txBody>
          </p:sp>
        </p:grpSp>
        <p:sp>
          <p:nvSpPr>
            <p:cNvPr id="44" name="TextBox 43">
              <a:extLst>
                <a:ext uri="{FF2B5EF4-FFF2-40B4-BE49-F238E27FC236}">
                  <a16:creationId xmlns:a16="http://schemas.microsoft.com/office/drawing/2014/main" id="{27CE2B08-5255-2426-052A-D3F7CAD21FB3}"/>
                </a:ext>
              </a:extLst>
            </p:cNvPr>
            <p:cNvSpPr txBox="1"/>
            <p:nvPr/>
          </p:nvSpPr>
          <p:spPr>
            <a:xfrm>
              <a:off x="2742282" y="3827413"/>
              <a:ext cx="3016700" cy="2720166"/>
            </a:xfrm>
            <a:prstGeom prst="rect">
              <a:avLst/>
            </a:prstGeom>
            <a:noFill/>
          </p:spPr>
          <p:txBody>
            <a:bodyPr wrap="square">
              <a:spAutoFit/>
            </a:bodyPr>
            <a:lstStyle/>
            <a:p>
              <a:pPr algn="ctr">
                <a:buClrTx/>
                <a:buFontTx/>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Updated asset register:</a:t>
              </a:r>
            </a:p>
            <a:p>
              <a:pPr algn="ctr">
                <a:buClrTx/>
                <a:buFontTx/>
                <a:buNone/>
              </a:pPr>
              <a:endPar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buClrTx/>
                <a:buFontTx/>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Keep an updated inventory of all assets, including decommissioned items</a:t>
              </a:r>
            </a:p>
          </p:txBody>
        </p:sp>
      </p:grpSp>
      <p:grpSp>
        <p:nvGrpSpPr>
          <p:cNvPr id="14" name="Group 13">
            <a:extLst>
              <a:ext uri="{FF2B5EF4-FFF2-40B4-BE49-F238E27FC236}">
                <a16:creationId xmlns:a16="http://schemas.microsoft.com/office/drawing/2014/main" id="{5BCA0B45-DEDF-0419-BDCB-EE397003C006}"/>
              </a:ext>
            </a:extLst>
          </p:cNvPr>
          <p:cNvGrpSpPr/>
          <p:nvPr/>
        </p:nvGrpSpPr>
        <p:grpSpPr>
          <a:xfrm>
            <a:off x="3448422" y="2876437"/>
            <a:ext cx="1254521" cy="1254521"/>
            <a:chOff x="3479513" y="2637432"/>
            <a:chExt cx="1322202" cy="1322202"/>
          </a:xfrm>
        </p:grpSpPr>
        <p:grpSp>
          <p:nvGrpSpPr>
            <p:cNvPr id="27" name="Graphic 7">
              <a:extLst>
                <a:ext uri="{FF2B5EF4-FFF2-40B4-BE49-F238E27FC236}">
                  <a16:creationId xmlns:a16="http://schemas.microsoft.com/office/drawing/2014/main" id="{359B52DA-426C-6199-04A6-7A4BDEC13713}"/>
                </a:ext>
              </a:extLst>
            </p:cNvPr>
            <p:cNvGrpSpPr/>
            <p:nvPr/>
          </p:nvGrpSpPr>
          <p:grpSpPr>
            <a:xfrm>
              <a:off x="3479513" y="2637432"/>
              <a:ext cx="1322202" cy="1322202"/>
              <a:chOff x="3479513" y="2637432"/>
              <a:chExt cx="1322202" cy="1322202"/>
            </a:xfrm>
          </p:grpSpPr>
          <p:sp>
            <p:nvSpPr>
              <p:cNvPr id="30" name="Freeform: Shape 29">
                <a:extLst>
                  <a:ext uri="{FF2B5EF4-FFF2-40B4-BE49-F238E27FC236}">
                    <a16:creationId xmlns:a16="http://schemas.microsoft.com/office/drawing/2014/main" id="{9AC01713-A3CC-297E-AA33-9BD084925436}"/>
                  </a:ext>
                </a:extLst>
              </p:cNvPr>
              <p:cNvSpPr/>
              <p:nvPr/>
            </p:nvSpPr>
            <p:spPr>
              <a:xfrm>
                <a:off x="3479513" y="2637432"/>
                <a:ext cx="1322202" cy="1322202"/>
              </a:xfrm>
              <a:custGeom>
                <a:avLst/>
                <a:gdLst>
                  <a:gd name="connsiteX0" fmla="*/ 1322203 w 1322202"/>
                  <a:gd name="connsiteY0" fmla="*/ 661101 h 1322202"/>
                  <a:gd name="connsiteX1" fmla="*/ 661101 w 1322202"/>
                  <a:gd name="connsiteY1" fmla="*/ 1322203 h 1322202"/>
                  <a:gd name="connsiteX2" fmla="*/ 0 w 1322202"/>
                  <a:gd name="connsiteY2" fmla="*/ 661101 h 1322202"/>
                  <a:gd name="connsiteX3" fmla="*/ 661101 w 1322202"/>
                  <a:gd name="connsiteY3" fmla="*/ 0 h 1322202"/>
                  <a:gd name="connsiteX4" fmla="*/ 1322203 w 1322202"/>
                  <a:gd name="connsiteY4" fmla="*/ 661101 h 1322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202" h="1322202">
                    <a:moveTo>
                      <a:pt x="1322203" y="661101"/>
                    </a:moveTo>
                    <a:cubicBezTo>
                      <a:pt x="1322203" y="1026218"/>
                      <a:pt x="1026218" y="1322203"/>
                      <a:pt x="661101" y="1322203"/>
                    </a:cubicBezTo>
                    <a:cubicBezTo>
                      <a:pt x="295985" y="1322203"/>
                      <a:pt x="0" y="1026218"/>
                      <a:pt x="0" y="661101"/>
                    </a:cubicBezTo>
                    <a:cubicBezTo>
                      <a:pt x="0" y="295985"/>
                      <a:pt x="295985" y="0"/>
                      <a:pt x="661101" y="0"/>
                    </a:cubicBezTo>
                    <a:cubicBezTo>
                      <a:pt x="1026218" y="0"/>
                      <a:pt x="1322203" y="295985"/>
                      <a:pt x="1322203" y="661101"/>
                    </a:cubicBezTo>
                    <a:close/>
                  </a:path>
                </a:pathLst>
              </a:custGeom>
              <a:solidFill>
                <a:srgbClr val="FFFFFF"/>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31" name="Freeform: Shape 30">
                <a:extLst>
                  <a:ext uri="{FF2B5EF4-FFF2-40B4-BE49-F238E27FC236}">
                    <a16:creationId xmlns:a16="http://schemas.microsoft.com/office/drawing/2014/main" id="{C98123C0-6865-8E12-A5FE-59CD09FBEE50}"/>
                  </a:ext>
                </a:extLst>
              </p:cNvPr>
              <p:cNvSpPr/>
              <p:nvPr/>
            </p:nvSpPr>
            <p:spPr>
              <a:xfrm>
                <a:off x="3517290" y="2675210"/>
                <a:ext cx="1246648" cy="1246648"/>
              </a:xfrm>
              <a:custGeom>
                <a:avLst/>
                <a:gdLst>
                  <a:gd name="connsiteX0" fmla="*/ 1246648 w 1246648"/>
                  <a:gd name="connsiteY0" fmla="*/ 623324 h 1246648"/>
                  <a:gd name="connsiteX1" fmla="*/ 623324 w 1246648"/>
                  <a:gd name="connsiteY1" fmla="*/ 1246648 h 1246648"/>
                  <a:gd name="connsiteX2" fmla="*/ 0 w 1246648"/>
                  <a:gd name="connsiteY2" fmla="*/ 623324 h 1246648"/>
                  <a:gd name="connsiteX3" fmla="*/ 623324 w 1246648"/>
                  <a:gd name="connsiteY3" fmla="*/ 0 h 1246648"/>
                  <a:gd name="connsiteX4" fmla="*/ 1246648 w 1246648"/>
                  <a:gd name="connsiteY4" fmla="*/ 623324 h 1246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648" h="1246648">
                    <a:moveTo>
                      <a:pt x="1246648" y="623324"/>
                    </a:moveTo>
                    <a:cubicBezTo>
                      <a:pt x="1246648" y="967577"/>
                      <a:pt x="967577" y="1246648"/>
                      <a:pt x="623324" y="1246648"/>
                    </a:cubicBezTo>
                    <a:cubicBezTo>
                      <a:pt x="279072" y="1246648"/>
                      <a:pt x="0" y="967577"/>
                      <a:pt x="0" y="623324"/>
                    </a:cubicBezTo>
                    <a:cubicBezTo>
                      <a:pt x="0" y="279072"/>
                      <a:pt x="279072" y="0"/>
                      <a:pt x="623324" y="0"/>
                    </a:cubicBezTo>
                    <a:cubicBezTo>
                      <a:pt x="967577" y="0"/>
                      <a:pt x="1246648" y="279072"/>
                      <a:pt x="1246648" y="623324"/>
                    </a:cubicBezTo>
                    <a:close/>
                  </a:path>
                </a:pathLst>
              </a:custGeom>
              <a:solidFill>
                <a:srgbClr val="F2F2F2"/>
              </a:solidFill>
              <a:ln w="3777" cap="flat">
                <a:solidFill>
                  <a:schemeClr val="tx1"/>
                </a:solid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350">
                  <a:solidFill>
                    <a:prstClr val="black"/>
                  </a:solidFill>
                  <a:latin typeface="Calibri" panose="020F0502020204030204"/>
                </a:endParaRPr>
              </a:p>
            </p:txBody>
          </p:sp>
        </p:grpSp>
        <p:sp>
          <p:nvSpPr>
            <p:cNvPr id="28" name="TextBox 27">
              <a:extLst>
                <a:ext uri="{FF2B5EF4-FFF2-40B4-BE49-F238E27FC236}">
                  <a16:creationId xmlns:a16="http://schemas.microsoft.com/office/drawing/2014/main" id="{321DFB96-74BC-A445-B45B-D1F02D652156}"/>
                </a:ext>
              </a:extLst>
            </p:cNvPr>
            <p:cNvSpPr txBox="1"/>
            <p:nvPr/>
          </p:nvSpPr>
          <p:spPr>
            <a:xfrm>
              <a:off x="3943226" y="3083088"/>
              <a:ext cx="363577" cy="454133"/>
            </a:xfrm>
            <a:prstGeom prst="rect">
              <a:avLst/>
            </a:prstGeom>
            <a:noFill/>
          </p:spPr>
          <p:txBody>
            <a:bodyPr wrap="none" rtlCol="0">
              <a:spAutoFit/>
            </a:bodyPr>
            <a:lstStyle/>
            <a:p>
              <a:pPr algn="ctr">
                <a:buClrTx/>
                <a:buFontTx/>
                <a:buNone/>
              </a:pPr>
              <a:r>
                <a:rPr lang="en-US" sz="2200" b="1">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rPr>
                <a:t>1</a:t>
              </a:r>
            </a:p>
          </p:txBody>
        </p:sp>
      </p:grpSp>
      <p:grpSp>
        <p:nvGrpSpPr>
          <p:cNvPr id="49" name="Group 48">
            <a:extLst>
              <a:ext uri="{FF2B5EF4-FFF2-40B4-BE49-F238E27FC236}">
                <a16:creationId xmlns:a16="http://schemas.microsoft.com/office/drawing/2014/main" id="{1AF3F240-0D6D-1B5A-29EA-13D7E096F51C}"/>
              </a:ext>
            </a:extLst>
          </p:cNvPr>
          <p:cNvGrpSpPr/>
          <p:nvPr/>
        </p:nvGrpSpPr>
        <p:grpSpPr>
          <a:xfrm>
            <a:off x="6154353" y="3299281"/>
            <a:ext cx="4006387" cy="3889655"/>
            <a:chOff x="2251754" y="2920762"/>
            <a:chExt cx="3891092" cy="3777718"/>
          </a:xfrm>
        </p:grpSpPr>
        <p:grpSp>
          <p:nvGrpSpPr>
            <p:cNvPr id="50" name="Graphic 7">
              <a:extLst>
                <a:ext uri="{FF2B5EF4-FFF2-40B4-BE49-F238E27FC236}">
                  <a16:creationId xmlns:a16="http://schemas.microsoft.com/office/drawing/2014/main" id="{022BE9A6-9E5F-24C8-BE3B-324D0611BB02}"/>
                </a:ext>
              </a:extLst>
            </p:cNvPr>
            <p:cNvGrpSpPr/>
            <p:nvPr/>
          </p:nvGrpSpPr>
          <p:grpSpPr>
            <a:xfrm>
              <a:off x="2251754" y="2920762"/>
              <a:ext cx="3891092" cy="3777718"/>
              <a:chOff x="2251754" y="2920762"/>
              <a:chExt cx="3891092" cy="3777718"/>
            </a:xfrm>
          </p:grpSpPr>
          <p:sp>
            <p:nvSpPr>
              <p:cNvPr id="52" name="Freeform: Shape 51">
                <a:extLst>
                  <a:ext uri="{FF2B5EF4-FFF2-40B4-BE49-F238E27FC236}">
                    <a16:creationId xmlns:a16="http://schemas.microsoft.com/office/drawing/2014/main" id="{FB50A288-B4A9-C30B-D159-A66D2FE817C0}"/>
                  </a:ext>
                </a:extLst>
              </p:cNvPr>
              <p:cNvSpPr/>
              <p:nvPr/>
            </p:nvSpPr>
            <p:spPr>
              <a:xfrm>
                <a:off x="2251754" y="2920762"/>
                <a:ext cx="3777721" cy="3777718"/>
              </a:xfrm>
              <a:custGeom>
                <a:avLst/>
                <a:gdLst>
                  <a:gd name="connsiteX0" fmla="*/ 3497951 w 3777721"/>
                  <a:gd name="connsiteY0" fmla="*/ 3777718 h 3777718"/>
                  <a:gd name="connsiteX1" fmla="*/ 279774 w 3777721"/>
                  <a:gd name="connsiteY1" fmla="*/ 3777718 h 3777718"/>
                  <a:gd name="connsiteX2" fmla="*/ 0 w 3777721"/>
                  <a:gd name="connsiteY2" fmla="*/ 3497940 h 3777718"/>
                  <a:gd name="connsiteX3" fmla="*/ 0 w 3777721"/>
                  <a:gd name="connsiteY3" fmla="*/ 279774 h 3777718"/>
                  <a:gd name="connsiteX4" fmla="*/ 279774 w 3777721"/>
                  <a:gd name="connsiteY4" fmla="*/ 0 h 3777718"/>
                  <a:gd name="connsiteX5" fmla="*/ 3497951 w 3777721"/>
                  <a:gd name="connsiteY5" fmla="*/ 0 h 3777718"/>
                  <a:gd name="connsiteX6" fmla="*/ 3777722 w 3777721"/>
                  <a:gd name="connsiteY6" fmla="*/ 279774 h 3777718"/>
                  <a:gd name="connsiteX7" fmla="*/ 3777722 w 3777721"/>
                  <a:gd name="connsiteY7" fmla="*/ 3497940 h 3777718"/>
                  <a:gd name="connsiteX8" fmla="*/ 3497951 w 3777721"/>
                  <a:gd name="connsiteY8" fmla="*/ 3777718 h 37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3777718">
                    <a:moveTo>
                      <a:pt x="3497951" y="3777718"/>
                    </a:moveTo>
                    <a:lnTo>
                      <a:pt x="279774" y="3777718"/>
                    </a:lnTo>
                    <a:cubicBezTo>
                      <a:pt x="125262" y="3777718"/>
                      <a:pt x="0" y="3652449"/>
                      <a:pt x="0" y="3497940"/>
                    </a:cubicBezTo>
                    <a:lnTo>
                      <a:pt x="0" y="279774"/>
                    </a:lnTo>
                    <a:cubicBezTo>
                      <a:pt x="0" y="125262"/>
                      <a:pt x="125258" y="0"/>
                      <a:pt x="279774" y="0"/>
                    </a:cubicBezTo>
                    <a:lnTo>
                      <a:pt x="3497951" y="0"/>
                    </a:lnTo>
                    <a:cubicBezTo>
                      <a:pt x="3652452" y="0"/>
                      <a:pt x="3777722" y="125258"/>
                      <a:pt x="3777722" y="279774"/>
                    </a:cubicBezTo>
                    <a:lnTo>
                      <a:pt x="3777722" y="3497940"/>
                    </a:lnTo>
                    <a:cubicBezTo>
                      <a:pt x="3777722" y="3652449"/>
                      <a:pt x="3652452" y="3777718"/>
                      <a:pt x="3497951" y="3777718"/>
                    </a:cubicBezTo>
                    <a:close/>
                  </a:path>
                </a:pathLst>
              </a:custGeom>
              <a:solidFill>
                <a:srgbClr val="FFFFFF"/>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53" name="Freeform: Shape 52">
                <a:extLst>
                  <a:ext uri="{FF2B5EF4-FFF2-40B4-BE49-F238E27FC236}">
                    <a16:creationId xmlns:a16="http://schemas.microsoft.com/office/drawing/2014/main" id="{A7AA47EC-FDF5-8FB2-DCB4-24E07011F7D6}"/>
                  </a:ext>
                </a:extLst>
              </p:cNvPr>
              <p:cNvSpPr/>
              <p:nvPr/>
            </p:nvSpPr>
            <p:spPr>
              <a:xfrm>
                <a:off x="2365125" y="2920762"/>
                <a:ext cx="3777721" cy="1888860"/>
              </a:xfrm>
              <a:custGeom>
                <a:avLst/>
                <a:gdLst>
                  <a:gd name="connsiteX0" fmla="*/ 3497951 w 3777721"/>
                  <a:gd name="connsiteY0" fmla="*/ 1888861 h 1888860"/>
                  <a:gd name="connsiteX1" fmla="*/ 279774 w 3777721"/>
                  <a:gd name="connsiteY1" fmla="*/ 1888861 h 1888860"/>
                  <a:gd name="connsiteX2" fmla="*/ 0 w 3777721"/>
                  <a:gd name="connsiteY2" fmla="*/ 1609090 h 1888860"/>
                  <a:gd name="connsiteX3" fmla="*/ 0 w 3777721"/>
                  <a:gd name="connsiteY3" fmla="*/ 279774 h 1888860"/>
                  <a:gd name="connsiteX4" fmla="*/ 279774 w 3777721"/>
                  <a:gd name="connsiteY4" fmla="*/ 0 h 1888860"/>
                  <a:gd name="connsiteX5" fmla="*/ 3497951 w 3777721"/>
                  <a:gd name="connsiteY5" fmla="*/ 0 h 1888860"/>
                  <a:gd name="connsiteX6" fmla="*/ 3777722 w 3777721"/>
                  <a:gd name="connsiteY6" fmla="*/ 279774 h 1888860"/>
                  <a:gd name="connsiteX7" fmla="*/ 3777722 w 3777721"/>
                  <a:gd name="connsiteY7" fmla="*/ 1609090 h 1888860"/>
                  <a:gd name="connsiteX8" fmla="*/ 3497951 w 3777721"/>
                  <a:gd name="connsiteY8" fmla="*/ 1888861 h 18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1888860">
                    <a:moveTo>
                      <a:pt x="3497951" y="1888861"/>
                    </a:moveTo>
                    <a:lnTo>
                      <a:pt x="279774" y="1888861"/>
                    </a:lnTo>
                    <a:cubicBezTo>
                      <a:pt x="125258" y="1888861"/>
                      <a:pt x="0" y="1763603"/>
                      <a:pt x="0" y="1609090"/>
                    </a:cubicBezTo>
                    <a:lnTo>
                      <a:pt x="0" y="279774"/>
                    </a:lnTo>
                    <a:cubicBezTo>
                      <a:pt x="0" y="125262"/>
                      <a:pt x="125258" y="0"/>
                      <a:pt x="279774" y="0"/>
                    </a:cubicBezTo>
                    <a:lnTo>
                      <a:pt x="3497951" y="0"/>
                    </a:lnTo>
                    <a:cubicBezTo>
                      <a:pt x="3652452" y="0"/>
                      <a:pt x="3777722" y="125258"/>
                      <a:pt x="3777722" y="279774"/>
                    </a:cubicBezTo>
                    <a:lnTo>
                      <a:pt x="3777722" y="1609090"/>
                    </a:lnTo>
                    <a:cubicBezTo>
                      <a:pt x="3777722" y="1763603"/>
                      <a:pt x="3652452" y="1888861"/>
                      <a:pt x="3497951" y="1888861"/>
                    </a:cubicBezTo>
                    <a:close/>
                  </a:path>
                </a:pathLst>
              </a:custGeom>
              <a:solidFill>
                <a:srgbClr val="E9AFA3"/>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54" name="Freeform: Shape 53">
                <a:extLst>
                  <a:ext uri="{FF2B5EF4-FFF2-40B4-BE49-F238E27FC236}">
                    <a16:creationId xmlns:a16="http://schemas.microsoft.com/office/drawing/2014/main" id="{19131966-61F6-D5AE-BBC0-AB0FA35EF7BC}"/>
                  </a:ext>
                </a:extLst>
              </p:cNvPr>
              <p:cNvSpPr/>
              <p:nvPr/>
            </p:nvSpPr>
            <p:spPr>
              <a:xfrm>
                <a:off x="2629526" y="3298534"/>
                <a:ext cx="3022177" cy="3022173"/>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CCCCCC"/>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55" name="Freeform: Shape 54">
                <a:extLst>
                  <a:ext uri="{FF2B5EF4-FFF2-40B4-BE49-F238E27FC236}">
                    <a16:creationId xmlns:a16="http://schemas.microsoft.com/office/drawing/2014/main" id="{826C4DA3-4A7C-7BA6-5B51-8B0CAF11A08D}"/>
                  </a:ext>
                </a:extLst>
              </p:cNvPr>
              <p:cNvSpPr/>
              <p:nvPr/>
            </p:nvSpPr>
            <p:spPr>
              <a:xfrm>
                <a:off x="2629526" y="3298534"/>
                <a:ext cx="3261722" cy="3381311"/>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FFFFFF"/>
              </a:solidFill>
              <a:ln w="3777" cap="flat">
                <a:no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350">
                  <a:solidFill>
                    <a:prstClr val="black"/>
                  </a:solidFill>
                  <a:latin typeface="Calibri" panose="020F0502020204030204"/>
                </a:endParaRPr>
              </a:p>
            </p:txBody>
          </p:sp>
        </p:grpSp>
        <p:sp>
          <p:nvSpPr>
            <p:cNvPr id="51" name="TextBox 50">
              <a:extLst>
                <a:ext uri="{FF2B5EF4-FFF2-40B4-BE49-F238E27FC236}">
                  <a16:creationId xmlns:a16="http://schemas.microsoft.com/office/drawing/2014/main" id="{59756BFF-EF0A-EA3C-1CD6-A91E8CDCFE49}"/>
                </a:ext>
              </a:extLst>
            </p:cNvPr>
            <p:cNvSpPr txBox="1"/>
            <p:nvPr/>
          </p:nvSpPr>
          <p:spPr>
            <a:xfrm>
              <a:off x="2742282" y="3827413"/>
              <a:ext cx="3016700" cy="2720166"/>
            </a:xfrm>
            <a:prstGeom prst="rect">
              <a:avLst/>
            </a:prstGeom>
            <a:noFill/>
          </p:spPr>
          <p:txBody>
            <a:bodyPr wrap="square">
              <a:spAutoFit/>
            </a:bodyPr>
            <a:lstStyle/>
            <a:p>
              <a:pPr algn="ctr">
                <a:buClrTx/>
                <a:buFontTx/>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Detailed records:</a:t>
              </a:r>
            </a:p>
            <a:p>
              <a:pPr algn="ctr">
                <a:buClrTx/>
                <a:buFontTx/>
                <a:buNone/>
              </a:pPr>
              <a:endPar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buClrTx/>
                <a:buFontTx/>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Document dates, reasons, and responsible parties for the decommissioning process</a:t>
              </a:r>
            </a:p>
          </p:txBody>
        </p:sp>
      </p:grpSp>
      <p:grpSp>
        <p:nvGrpSpPr>
          <p:cNvPr id="56" name="Group 55">
            <a:extLst>
              <a:ext uri="{FF2B5EF4-FFF2-40B4-BE49-F238E27FC236}">
                <a16:creationId xmlns:a16="http://schemas.microsoft.com/office/drawing/2014/main" id="{74CEC3FF-ABCB-4294-DD78-325C5F96F3C2}"/>
              </a:ext>
            </a:extLst>
          </p:cNvPr>
          <p:cNvGrpSpPr/>
          <p:nvPr/>
        </p:nvGrpSpPr>
        <p:grpSpPr>
          <a:xfrm>
            <a:off x="7654162" y="2850415"/>
            <a:ext cx="1254521" cy="1254521"/>
            <a:chOff x="3479513" y="2637432"/>
            <a:chExt cx="1322202" cy="1322202"/>
          </a:xfrm>
        </p:grpSpPr>
        <p:grpSp>
          <p:nvGrpSpPr>
            <p:cNvPr id="57" name="Graphic 7">
              <a:extLst>
                <a:ext uri="{FF2B5EF4-FFF2-40B4-BE49-F238E27FC236}">
                  <a16:creationId xmlns:a16="http://schemas.microsoft.com/office/drawing/2014/main" id="{91F4CA73-DD2C-64CA-A5E3-0B5AF460E22B}"/>
                </a:ext>
              </a:extLst>
            </p:cNvPr>
            <p:cNvGrpSpPr/>
            <p:nvPr/>
          </p:nvGrpSpPr>
          <p:grpSpPr>
            <a:xfrm>
              <a:off x="3479513" y="2637432"/>
              <a:ext cx="1322202" cy="1322202"/>
              <a:chOff x="3479513" y="2637432"/>
              <a:chExt cx="1322202" cy="1322202"/>
            </a:xfrm>
          </p:grpSpPr>
          <p:sp>
            <p:nvSpPr>
              <p:cNvPr id="59" name="Freeform: Shape 58">
                <a:extLst>
                  <a:ext uri="{FF2B5EF4-FFF2-40B4-BE49-F238E27FC236}">
                    <a16:creationId xmlns:a16="http://schemas.microsoft.com/office/drawing/2014/main" id="{241944C5-9A00-68D1-5818-EEA04E03D2EF}"/>
                  </a:ext>
                </a:extLst>
              </p:cNvPr>
              <p:cNvSpPr/>
              <p:nvPr/>
            </p:nvSpPr>
            <p:spPr>
              <a:xfrm>
                <a:off x="3479513" y="2637432"/>
                <a:ext cx="1322202" cy="1322202"/>
              </a:xfrm>
              <a:custGeom>
                <a:avLst/>
                <a:gdLst>
                  <a:gd name="connsiteX0" fmla="*/ 1322203 w 1322202"/>
                  <a:gd name="connsiteY0" fmla="*/ 661101 h 1322202"/>
                  <a:gd name="connsiteX1" fmla="*/ 661101 w 1322202"/>
                  <a:gd name="connsiteY1" fmla="*/ 1322203 h 1322202"/>
                  <a:gd name="connsiteX2" fmla="*/ 0 w 1322202"/>
                  <a:gd name="connsiteY2" fmla="*/ 661101 h 1322202"/>
                  <a:gd name="connsiteX3" fmla="*/ 661101 w 1322202"/>
                  <a:gd name="connsiteY3" fmla="*/ 0 h 1322202"/>
                  <a:gd name="connsiteX4" fmla="*/ 1322203 w 1322202"/>
                  <a:gd name="connsiteY4" fmla="*/ 661101 h 1322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202" h="1322202">
                    <a:moveTo>
                      <a:pt x="1322203" y="661101"/>
                    </a:moveTo>
                    <a:cubicBezTo>
                      <a:pt x="1322203" y="1026218"/>
                      <a:pt x="1026218" y="1322203"/>
                      <a:pt x="661101" y="1322203"/>
                    </a:cubicBezTo>
                    <a:cubicBezTo>
                      <a:pt x="295985" y="1322203"/>
                      <a:pt x="0" y="1026218"/>
                      <a:pt x="0" y="661101"/>
                    </a:cubicBezTo>
                    <a:cubicBezTo>
                      <a:pt x="0" y="295985"/>
                      <a:pt x="295985" y="0"/>
                      <a:pt x="661101" y="0"/>
                    </a:cubicBezTo>
                    <a:cubicBezTo>
                      <a:pt x="1026218" y="0"/>
                      <a:pt x="1322203" y="295985"/>
                      <a:pt x="1322203" y="661101"/>
                    </a:cubicBezTo>
                    <a:close/>
                  </a:path>
                </a:pathLst>
              </a:custGeom>
              <a:solidFill>
                <a:srgbClr val="FFFFFF"/>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60" name="Freeform: Shape 59">
                <a:extLst>
                  <a:ext uri="{FF2B5EF4-FFF2-40B4-BE49-F238E27FC236}">
                    <a16:creationId xmlns:a16="http://schemas.microsoft.com/office/drawing/2014/main" id="{40361727-1B21-40A5-F7A4-9BD7C2B96261}"/>
                  </a:ext>
                </a:extLst>
              </p:cNvPr>
              <p:cNvSpPr/>
              <p:nvPr/>
            </p:nvSpPr>
            <p:spPr>
              <a:xfrm>
                <a:off x="3517290" y="2675210"/>
                <a:ext cx="1246648" cy="1246648"/>
              </a:xfrm>
              <a:custGeom>
                <a:avLst/>
                <a:gdLst>
                  <a:gd name="connsiteX0" fmla="*/ 1246648 w 1246648"/>
                  <a:gd name="connsiteY0" fmla="*/ 623324 h 1246648"/>
                  <a:gd name="connsiteX1" fmla="*/ 623324 w 1246648"/>
                  <a:gd name="connsiteY1" fmla="*/ 1246648 h 1246648"/>
                  <a:gd name="connsiteX2" fmla="*/ 0 w 1246648"/>
                  <a:gd name="connsiteY2" fmla="*/ 623324 h 1246648"/>
                  <a:gd name="connsiteX3" fmla="*/ 623324 w 1246648"/>
                  <a:gd name="connsiteY3" fmla="*/ 0 h 1246648"/>
                  <a:gd name="connsiteX4" fmla="*/ 1246648 w 1246648"/>
                  <a:gd name="connsiteY4" fmla="*/ 623324 h 1246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648" h="1246648">
                    <a:moveTo>
                      <a:pt x="1246648" y="623324"/>
                    </a:moveTo>
                    <a:cubicBezTo>
                      <a:pt x="1246648" y="967577"/>
                      <a:pt x="967577" y="1246648"/>
                      <a:pt x="623324" y="1246648"/>
                    </a:cubicBezTo>
                    <a:cubicBezTo>
                      <a:pt x="279072" y="1246648"/>
                      <a:pt x="0" y="967577"/>
                      <a:pt x="0" y="623324"/>
                    </a:cubicBezTo>
                    <a:cubicBezTo>
                      <a:pt x="0" y="279072"/>
                      <a:pt x="279072" y="0"/>
                      <a:pt x="623324" y="0"/>
                    </a:cubicBezTo>
                    <a:cubicBezTo>
                      <a:pt x="967577" y="0"/>
                      <a:pt x="1246648" y="279072"/>
                      <a:pt x="1246648" y="623324"/>
                    </a:cubicBezTo>
                    <a:close/>
                  </a:path>
                </a:pathLst>
              </a:custGeom>
              <a:solidFill>
                <a:srgbClr val="F2F2F2"/>
              </a:solidFill>
              <a:ln w="3777" cap="flat">
                <a:solidFill>
                  <a:schemeClr val="tx1"/>
                </a:solid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350">
                  <a:solidFill>
                    <a:prstClr val="black"/>
                  </a:solidFill>
                  <a:latin typeface="Calibri" panose="020F0502020204030204"/>
                </a:endParaRPr>
              </a:p>
            </p:txBody>
          </p:sp>
        </p:grpSp>
        <p:sp>
          <p:nvSpPr>
            <p:cNvPr id="58" name="TextBox 57">
              <a:extLst>
                <a:ext uri="{FF2B5EF4-FFF2-40B4-BE49-F238E27FC236}">
                  <a16:creationId xmlns:a16="http://schemas.microsoft.com/office/drawing/2014/main" id="{6BC82961-D6A7-B432-BF89-52BAAF332345}"/>
                </a:ext>
              </a:extLst>
            </p:cNvPr>
            <p:cNvSpPr txBox="1"/>
            <p:nvPr/>
          </p:nvSpPr>
          <p:spPr>
            <a:xfrm>
              <a:off x="3943225" y="3083088"/>
              <a:ext cx="363578" cy="454133"/>
            </a:xfrm>
            <a:prstGeom prst="rect">
              <a:avLst/>
            </a:prstGeom>
            <a:noFill/>
          </p:spPr>
          <p:txBody>
            <a:bodyPr wrap="none" rtlCol="0">
              <a:spAutoFit/>
            </a:bodyPr>
            <a:lstStyle/>
            <a:p>
              <a:pPr algn="ctr">
                <a:buClrTx/>
                <a:buFontTx/>
                <a:buNone/>
              </a:pPr>
              <a:r>
                <a:rPr lang="en-US" sz="2200" b="1">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rPr>
                <a:t>2</a:t>
              </a:r>
            </a:p>
          </p:txBody>
        </p:sp>
      </p:grpSp>
      <p:grpSp>
        <p:nvGrpSpPr>
          <p:cNvPr id="61" name="Group 60">
            <a:extLst>
              <a:ext uri="{FF2B5EF4-FFF2-40B4-BE49-F238E27FC236}">
                <a16:creationId xmlns:a16="http://schemas.microsoft.com/office/drawing/2014/main" id="{6B4C3380-9CE9-6DD6-44C3-5156CF59B4E8}"/>
              </a:ext>
            </a:extLst>
          </p:cNvPr>
          <p:cNvGrpSpPr/>
          <p:nvPr/>
        </p:nvGrpSpPr>
        <p:grpSpPr>
          <a:xfrm>
            <a:off x="10360093" y="3273259"/>
            <a:ext cx="4006387" cy="3889655"/>
            <a:chOff x="2251754" y="2920762"/>
            <a:chExt cx="3891092" cy="3777718"/>
          </a:xfrm>
        </p:grpSpPr>
        <p:grpSp>
          <p:nvGrpSpPr>
            <p:cNvPr id="62" name="Graphic 7">
              <a:extLst>
                <a:ext uri="{FF2B5EF4-FFF2-40B4-BE49-F238E27FC236}">
                  <a16:creationId xmlns:a16="http://schemas.microsoft.com/office/drawing/2014/main" id="{4EC5B38C-4FA5-3A1B-C30B-CE02B1E965E8}"/>
                </a:ext>
              </a:extLst>
            </p:cNvPr>
            <p:cNvGrpSpPr/>
            <p:nvPr/>
          </p:nvGrpSpPr>
          <p:grpSpPr>
            <a:xfrm>
              <a:off x="2251754" y="2920762"/>
              <a:ext cx="3891092" cy="3777718"/>
              <a:chOff x="2251754" y="2920762"/>
              <a:chExt cx="3891092" cy="3777718"/>
            </a:xfrm>
          </p:grpSpPr>
          <p:sp>
            <p:nvSpPr>
              <p:cNvPr id="576" name="Freeform: Shape 575">
                <a:extLst>
                  <a:ext uri="{FF2B5EF4-FFF2-40B4-BE49-F238E27FC236}">
                    <a16:creationId xmlns:a16="http://schemas.microsoft.com/office/drawing/2014/main" id="{6825BF22-6929-0525-D1E8-7F3ED3169EB0}"/>
                  </a:ext>
                </a:extLst>
              </p:cNvPr>
              <p:cNvSpPr/>
              <p:nvPr/>
            </p:nvSpPr>
            <p:spPr>
              <a:xfrm>
                <a:off x="2251754" y="2920762"/>
                <a:ext cx="3777721" cy="3777718"/>
              </a:xfrm>
              <a:custGeom>
                <a:avLst/>
                <a:gdLst>
                  <a:gd name="connsiteX0" fmla="*/ 3497951 w 3777721"/>
                  <a:gd name="connsiteY0" fmla="*/ 3777718 h 3777718"/>
                  <a:gd name="connsiteX1" fmla="*/ 279774 w 3777721"/>
                  <a:gd name="connsiteY1" fmla="*/ 3777718 h 3777718"/>
                  <a:gd name="connsiteX2" fmla="*/ 0 w 3777721"/>
                  <a:gd name="connsiteY2" fmla="*/ 3497940 h 3777718"/>
                  <a:gd name="connsiteX3" fmla="*/ 0 w 3777721"/>
                  <a:gd name="connsiteY3" fmla="*/ 279774 h 3777718"/>
                  <a:gd name="connsiteX4" fmla="*/ 279774 w 3777721"/>
                  <a:gd name="connsiteY4" fmla="*/ 0 h 3777718"/>
                  <a:gd name="connsiteX5" fmla="*/ 3497951 w 3777721"/>
                  <a:gd name="connsiteY5" fmla="*/ 0 h 3777718"/>
                  <a:gd name="connsiteX6" fmla="*/ 3777722 w 3777721"/>
                  <a:gd name="connsiteY6" fmla="*/ 279774 h 3777718"/>
                  <a:gd name="connsiteX7" fmla="*/ 3777722 w 3777721"/>
                  <a:gd name="connsiteY7" fmla="*/ 3497940 h 3777718"/>
                  <a:gd name="connsiteX8" fmla="*/ 3497951 w 3777721"/>
                  <a:gd name="connsiteY8" fmla="*/ 3777718 h 37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3777718">
                    <a:moveTo>
                      <a:pt x="3497951" y="3777718"/>
                    </a:moveTo>
                    <a:lnTo>
                      <a:pt x="279774" y="3777718"/>
                    </a:lnTo>
                    <a:cubicBezTo>
                      <a:pt x="125262" y="3777718"/>
                      <a:pt x="0" y="3652449"/>
                      <a:pt x="0" y="3497940"/>
                    </a:cubicBezTo>
                    <a:lnTo>
                      <a:pt x="0" y="279774"/>
                    </a:lnTo>
                    <a:cubicBezTo>
                      <a:pt x="0" y="125262"/>
                      <a:pt x="125258" y="0"/>
                      <a:pt x="279774" y="0"/>
                    </a:cubicBezTo>
                    <a:lnTo>
                      <a:pt x="3497951" y="0"/>
                    </a:lnTo>
                    <a:cubicBezTo>
                      <a:pt x="3652452" y="0"/>
                      <a:pt x="3777722" y="125258"/>
                      <a:pt x="3777722" y="279774"/>
                    </a:cubicBezTo>
                    <a:lnTo>
                      <a:pt x="3777722" y="3497940"/>
                    </a:lnTo>
                    <a:cubicBezTo>
                      <a:pt x="3777722" y="3652449"/>
                      <a:pt x="3652452" y="3777718"/>
                      <a:pt x="3497951" y="3777718"/>
                    </a:cubicBezTo>
                    <a:close/>
                  </a:path>
                </a:pathLst>
              </a:custGeom>
              <a:solidFill>
                <a:srgbClr val="FFFFFF"/>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577" name="Freeform: Shape 576">
                <a:extLst>
                  <a:ext uri="{FF2B5EF4-FFF2-40B4-BE49-F238E27FC236}">
                    <a16:creationId xmlns:a16="http://schemas.microsoft.com/office/drawing/2014/main" id="{3102985A-3A9B-ED81-9394-718CE2782F65}"/>
                  </a:ext>
                </a:extLst>
              </p:cNvPr>
              <p:cNvSpPr/>
              <p:nvPr/>
            </p:nvSpPr>
            <p:spPr>
              <a:xfrm>
                <a:off x="2365125" y="2920762"/>
                <a:ext cx="3777721" cy="1888860"/>
              </a:xfrm>
              <a:custGeom>
                <a:avLst/>
                <a:gdLst>
                  <a:gd name="connsiteX0" fmla="*/ 3497951 w 3777721"/>
                  <a:gd name="connsiteY0" fmla="*/ 1888861 h 1888860"/>
                  <a:gd name="connsiteX1" fmla="*/ 279774 w 3777721"/>
                  <a:gd name="connsiteY1" fmla="*/ 1888861 h 1888860"/>
                  <a:gd name="connsiteX2" fmla="*/ 0 w 3777721"/>
                  <a:gd name="connsiteY2" fmla="*/ 1609090 h 1888860"/>
                  <a:gd name="connsiteX3" fmla="*/ 0 w 3777721"/>
                  <a:gd name="connsiteY3" fmla="*/ 279774 h 1888860"/>
                  <a:gd name="connsiteX4" fmla="*/ 279774 w 3777721"/>
                  <a:gd name="connsiteY4" fmla="*/ 0 h 1888860"/>
                  <a:gd name="connsiteX5" fmla="*/ 3497951 w 3777721"/>
                  <a:gd name="connsiteY5" fmla="*/ 0 h 1888860"/>
                  <a:gd name="connsiteX6" fmla="*/ 3777722 w 3777721"/>
                  <a:gd name="connsiteY6" fmla="*/ 279774 h 1888860"/>
                  <a:gd name="connsiteX7" fmla="*/ 3777722 w 3777721"/>
                  <a:gd name="connsiteY7" fmla="*/ 1609090 h 1888860"/>
                  <a:gd name="connsiteX8" fmla="*/ 3497951 w 3777721"/>
                  <a:gd name="connsiteY8" fmla="*/ 1888861 h 18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7721" h="1888860">
                    <a:moveTo>
                      <a:pt x="3497951" y="1888861"/>
                    </a:moveTo>
                    <a:lnTo>
                      <a:pt x="279774" y="1888861"/>
                    </a:lnTo>
                    <a:cubicBezTo>
                      <a:pt x="125258" y="1888861"/>
                      <a:pt x="0" y="1763603"/>
                      <a:pt x="0" y="1609090"/>
                    </a:cubicBezTo>
                    <a:lnTo>
                      <a:pt x="0" y="279774"/>
                    </a:lnTo>
                    <a:cubicBezTo>
                      <a:pt x="0" y="125262"/>
                      <a:pt x="125258" y="0"/>
                      <a:pt x="279774" y="0"/>
                    </a:cubicBezTo>
                    <a:lnTo>
                      <a:pt x="3497951" y="0"/>
                    </a:lnTo>
                    <a:cubicBezTo>
                      <a:pt x="3652452" y="0"/>
                      <a:pt x="3777722" y="125258"/>
                      <a:pt x="3777722" y="279774"/>
                    </a:cubicBezTo>
                    <a:lnTo>
                      <a:pt x="3777722" y="1609090"/>
                    </a:lnTo>
                    <a:cubicBezTo>
                      <a:pt x="3777722" y="1763603"/>
                      <a:pt x="3652452" y="1888861"/>
                      <a:pt x="3497951" y="1888861"/>
                    </a:cubicBezTo>
                    <a:close/>
                  </a:path>
                </a:pathLst>
              </a:custGeom>
              <a:solidFill>
                <a:srgbClr val="0FCFE8"/>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578" name="Freeform: Shape 577">
                <a:extLst>
                  <a:ext uri="{FF2B5EF4-FFF2-40B4-BE49-F238E27FC236}">
                    <a16:creationId xmlns:a16="http://schemas.microsoft.com/office/drawing/2014/main" id="{7911C90F-EF03-7CD2-7296-E42679FAFC23}"/>
                  </a:ext>
                </a:extLst>
              </p:cNvPr>
              <p:cNvSpPr/>
              <p:nvPr/>
            </p:nvSpPr>
            <p:spPr>
              <a:xfrm>
                <a:off x="2629526" y="3298534"/>
                <a:ext cx="3022177" cy="3022173"/>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CCCCCC"/>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581" name="Freeform: Shape 580">
                <a:extLst>
                  <a:ext uri="{FF2B5EF4-FFF2-40B4-BE49-F238E27FC236}">
                    <a16:creationId xmlns:a16="http://schemas.microsoft.com/office/drawing/2014/main" id="{6653BBF1-2438-D08C-2BB7-E915E92DEA69}"/>
                  </a:ext>
                </a:extLst>
              </p:cNvPr>
              <p:cNvSpPr/>
              <p:nvPr/>
            </p:nvSpPr>
            <p:spPr>
              <a:xfrm>
                <a:off x="2629526" y="3298534"/>
                <a:ext cx="3261722" cy="3381311"/>
              </a:xfrm>
              <a:custGeom>
                <a:avLst/>
                <a:gdLst>
                  <a:gd name="connsiteX0" fmla="*/ 0 w 3022177"/>
                  <a:gd name="connsiteY0" fmla="*/ 2742407 h 3022173"/>
                  <a:gd name="connsiteX1" fmla="*/ 0 w 3022177"/>
                  <a:gd name="connsiteY1" fmla="*/ 279774 h 3022173"/>
                  <a:gd name="connsiteX2" fmla="*/ 279774 w 3022177"/>
                  <a:gd name="connsiteY2" fmla="*/ 0 h 3022173"/>
                  <a:gd name="connsiteX3" fmla="*/ 2742407 w 3022177"/>
                  <a:gd name="connsiteY3" fmla="*/ 0 h 3022173"/>
                  <a:gd name="connsiteX4" fmla="*/ 3022177 w 3022177"/>
                  <a:gd name="connsiteY4" fmla="*/ 279774 h 3022173"/>
                  <a:gd name="connsiteX5" fmla="*/ 3022177 w 3022177"/>
                  <a:gd name="connsiteY5" fmla="*/ 2742407 h 3022173"/>
                  <a:gd name="connsiteX6" fmla="*/ 2742407 w 3022177"/>
                  <a:gd name="connsiteY6" fmla="*/ 3022174 h 3022173"/>
                  <a:gd name="connsiteX7" fmla="*/ 279774 w 3022177"/>
                  <a:gd name="connsiteY7" fmla="*/ 3022174 h 3022173"/>
                  <a:gd name="connsiteX8" fmla="*/ 0 w 3022177"/>
                  <a:gd name="connsiteY8" fmla="*/ 2742407 h 30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177" h="3022173">
                    <a:moveTo>
                      <a:pt x="0" y="2742407"/>
                    </a:moveTo>
                    <a:lnTo>
                      <a:pt x="0" y="279774"/>
                    </a:lnTo>
                    <a:cubicBezTo>
                      <a:pt x="0" y="125262"/>
                      <a:pt x="125258" y="0"/>
                      <a:pt x="279774" y="0"/>
                    </a:cubicBezTo>
                    <a:lnTo>
                      <a:pt x="2742407" y="0"/>
                    </a:lnTo>
                    <a:cubicBezTo>
                      <a:pt x="2896920" y="0"/>
                      <a:pt x="3022177" y="125258"/>
                      <a:pt x="3022177" y="279774"/>
                    </a:cubicBezTo>
                    <a:lnTo>
                      <a:pt x="3022177" y="2742407"/>
                    </a:lnTo>
                    <a:cubicBezTo>
                      <a:pt x="3022177" y="2896920"/>
                      <a:pt x="2896920" y="3022174"/>
                      <a:pt x="2742407" y="3022174"/>
                    </a:cubicBezTo>
                    <a:lnTo>
                      <a:pt x="279774" y="3022174"/>
                    </a:lnTo>
                    <a:cubicBezTo>
                      <a:pt x="125258" y="3022174"/>
                      <a:pt x="0" y="2896920"/>
                      <a:pt x="0" y="2742407"/>
                    </a:cubicBezTo>
                    <a:close/>
                  </a:path>
                </a:pathLst>
              </a:custGeom>
              <a:solidFill>
                <a:srgbClr val="FFFFFF"/>
              </a:solidFill>
              <a:ln w="3777" cap="flat">
                <a:no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350">
                  <a:solidFill>
                    <a:prstClr val="black"/>
                  </a:solidFill>
                  <a:latin typeface="Calibri" panose="020F0502020204030204"/>
                </a:endParaRPr>
              </a:p>
            </p:txBody>
          </p:sp>
        </p:grpSp>
        <p:sp>
          <p:nvSpPr>
            <p:cNvPr id="63" name="TextBox 62">
              <a:extLst>
                <a:ext uri="{FF2B5EF4-FFF2-40B4-BE49-F238E27FC236}">
                  <a16:creationId xmlns:a16="http://schemas.microsoft.com/office/drawing/2014/main" id="{4A4F4392-8914-84AD-9FC4-EE2FB4917BF0}"/>
                </a:ext>
              </a:extLst>
            </p:cNvPr>
            <p:cNvSpPr txBox="1"/>
            <p:nvPr/>
          </p:nvSpPr>
          <p:spPr>
            <a:xfrm>
              <a:off x="2742282" y="3827413"/>
              <a:ext cx="3016700" cy="2062543"/>
            </a:xfrm>
            <a:prstGeom prst="rect">
              <a:avLst/>
            </a:prstGeom>
            <a:noFill/>
          </p:spPr>
          <p:txBody>
            <a:bodyPr wrap="square">
              <a:spAutoFit/>
            </a:bodyPr>
            <a:lstStyle/>
            <a:p>
              <a:pPr algn="ctr">
                <a:buClrTx/>
                <a:buFontTx/>
                <a:buNone/>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Compliance and auditing:</a:t>
              </a:r>
            </a:p>
            <a:p>
              <a:pPr algn="ctr">
                <a:buClrTx/>
                <a:buFontTx/>
                <a:buNone/>
              </a:pPr>
              <a:endPar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a:buClrTx/>
                <a:buFontTx/>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Maintain records for compliance and auditing purposes</a:t>
              </a:r>
            </a:p>
          </p:txBody>
        </p:sp>
      </p:grpSp>
      <p:grpSp>
        <p:nvGrpSpPr>
          <p:cNvPr id="583" name="Group 582">
            <a:extLst>
              <a:ext uri="{FF2B5EF4-FFF2-40B4-BE49-F238E27FC236}">
                <a16:creationId xmlns:a16="http://schemas.microsoft.com/office/drawing/2014/main" id="{F2FD4431-DD34-A13B-B47D-1605FA0B624B}"/>
              </a:ext>
            </a:extLst>
          </p:cNvPr>
          <p:cNvGrpSpPr/>
          <p:nvPr/>
        </p:nvGrpSpPr>
        <p:grpSpPr>
          <a:xfrm>
            <a:off x="11859902" y="2824393"/>
            <a:ext cx="1254521" cy="1254521"/>
            <a:chOff x="3479513" y="2637432"/>
            <a:chExt cx="1322202" cy="1322202"/>
          </a:xfrm>
        </p:grpSpPr>
        <p:grpSp>
          <p:nvGrpSpPr>
            <p:cNvPr id="584" name="Graphic 7">
              <a:extLst>
                <a:ext uri="{FF2B5EF4-FFF2-40B4-BE49-F238E27FC236}">
                  <a16:creationId xmlns:a16="http://schemas.microsoft.com/office/drawing/2014/main" id="{C67B967B-C0C5-2AD9-F50A-90B85359E853}"/>
                </a:ext>
              </a:extLst>
            </p:cNvPr>
            <p:cNvGrpSpPr/>
            <p:nvPr/>
          </p:nvGrpSpPr>
          <p:grpSpPr>
            <a:xfrm>
              <a:off x="3479513" y="2637432"/>
              <a:ext cx="1322202" cy="1322202"/>
              <a:chOff x="3479513" y="2637432"/>
              <a:chExt cx="1322202" cy="1322202"/>
            </a:xfrm>
          </p:grpSpPr>
          <p:sp>
            <p:nvSpPr>
              <p:cNvPr id="586" name="Freeform: Shape 585">
                <a:extLst>
                  <a:ext uri="{FF2B5EF4-FFF2-40B4-BE49-F238E27FC236}">
                    <a16:creationId xmlns:a16="http://schemas.microsoft.com/office/drawing/2014/main" id="{E8CD595F-EDB7-56A1-E01B-32698D7C929A}"/>
                  </a:ext>
                </a:extLst>
              </p:cNvPr>
              <p:cNvSpPr/>
              <p:nvPr/>
            </p:nvSpPr>
            <p:spPr>
              <a:xfrm>
                <a:off x="3479513" y="2637432"/>
                <a:ext cx="1322202" cy="1322202"/>
              </a:xfrm>
              <a:custGeom>
                <a:avLst/>
                <a:gdLst>
                  <a:gd name="connsiteX0" fmla="*/ 1322203 w 1322202"/>
                  <a:gd name="connsiteY0" fmla="*/ 661101 h 1322202"/>
                  <a:gd name="connsiteX1" fmla="*/ 661101 w 1322202"/>
                  <a:gd name="connsiteY1" fmla="*/ 1322203 h 1322202"/>
                  <a:gd name="connsiteX2" fmla="*/ 0 w 1322202"/>
                  <a:gd name="connsiteY2" fmla="*/ 661101 h 1322202"/>
                  <a:gd name="connsiteX3" fmla="*/ 661101 w 1322202"/>
                  <a:gd name="connsiteY3" fmla="*/ 0 h 1322202"/>
                  <a:gd name="connsiteX4" fmla="*/ 1322203 w 1322202"/>
                  <a:gd name="connsiteY4" fmla="*/ 661101 h 1322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202" h="1322202">
                    <a:moveTo>
                      <a:pt x="1322203" y="661101"/>
                    </a:moveTo>
                    <a:cubicBezTo>
                      <a:pt x="1322203" y="1026218"/>
                      <a:pt x="1026218" y="1322203"/>
                      <a:pt x="661101" y="1322203"/>
                    </a:cubicBezTo>
                    <a:cubicBezTo>
                      <a:pt x="295985" y="1322203"/>
                      <a:pt x="0" y="1026218"/>
                      <a:pt x="0" y="661101"/>
                    </a:cubicBezTo>
                    <a:cubicBezTo>
                      <a:pt x="0" y="295985"/>
                      <a:pt x="295985" y="0"/>
                      <a:pt x="661101" y="0"/>
                    </a:cubicBezTo>
                    <a:cubicBezTo>
                      <a:pt x="1026218" y="0"/>
                      <a:pt x="1322203" y="295985"/>
                      <a:pt x="1322203" y="661101"/>
                    </a:cubicBezTo>
                    <a:close/>
                  </a:path>
                </a:pathLst>
              </a:custGeom>
              <a:solidFill>
                <a:srgbClr val="FFFFFF"/>
              </a:solidFill>
              <a:ln w="3777" cap="flat">
                <a:noFill/>
                <a:prstDash val="solid"/>
                <a:miter/>
              </a:ln>
            </p:spPr>
            <p:txBody>
              <a:bodyPr rtlCol="0" anchor="ctr"/>
              <a:lstStyle/>
              <a:p>
                <a:pPr>
                  <a:buClrTx/>
                  <a:buFontTx/>
                  <a:buNone/>
                </a:pPr>
                <a:endParaRPr lang="en-US" sz="1350">
                  <a:solidFill>
                    <a:prstClr val="black"/>
                  </a:solidFill>
                  <a:latin typeface="Calibri" panose="020F0502020204030204"/>
                </a:endParaRPr>
              </a:p>
            </p:txBody>
          </p:sp>
          <p:sp>
            <p:nvSpPr>
              <p:cNvPr id="587" name="Freeform: Shape 586">
                <a:extLst>
                  <a:ext uri="{FF2B5EF4-FFF2-40B4-BE49-F238E27FC236}">
                    <a16:creationId xmlns:a16="http://schemas.microsoft.com/office/drawing/2014/main" id="{C2D468B8-A410-5164-2450-EC3F6715E3F2}"/>
                  </a:ext>
                </a:extLst>
              </p:cNvPr>
              <p:cNvSpPr/>
              <p:nvPr/>
            </p:nvSpPr>
            <p:spPr>
              <a:xfrm>
                <a:off x="3517290" y="2675210"/>
                <a:ext cx="1246648" cy="1246648"/>
              </a:xfrm>
              <a:custGeom>
                <a:avLst/>
                <a:gdLst>
                  <a:gd name="connsiteX0" fmla="*/ 1246648 w 1246648"/>
                  <a:gd name="connsiteY0" fmla="*/ 623324 h 1246648"/>
                  <a:gd name="connsiteX1" fmla="*/ 623324 w 1246648"/>
                  <a:gd name="connsiteY1" fmla="*/ 1246648 h 1246648"/>
                  <a:gd name="connsiteX2" fmla="*/ 0 w 1246648"/>
                  <a:gd name="connsiteY2" fmla="*/ 623324 h 1246648"/>
                  <a:gd name="connsiteX3" fmla="*/ 623324 w 1246648"/>
                  <a:gd name="connsiteY3" fmla="*/ 0 h 1246648"/>
                  <a:gd name="connsiteX4" fmla="*/ 1246648 w 1246648"/>
                  <a:gd name="connsiteY4" fmla="*/ 623324 h 1246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648" h="1246648">
                    <a:moveTo>
                      <a:pt x="1246648" y="623324"/>
                    </a:moveTo>
                    <a:cubicBezTo>
                      <a:pt x="1246648" y="967577"/>
                      <a:pt x="967577" y="1246648"/>
                      <a:pt x="623324" y="1246648"/>
                    </a:cubicBezTo>
                    <a:cubicBezTo>
                      <a:pt x="279072" y="1246648"/>
                      <a:pt x="0" y="967577"/>
                      <a:pt x="0" y="623324"/>
                    </a:cubicBezTo>
                    <a:cubicBezTo>
                      <a:pt x="0" y="279072"/>
                      <a:pt x="279072" y="0"/>
                      <a:pt x="623324" y="0"/>
                    </a:cubicBezTo>
                    <a:cubicBezTo>
                      <a:pt x="967577" y="0"/>
                      <a:pt x="1246648" y="279072"/>
                      <a:pt x="1246648" y="623324"/>
                    </a:cubicBezTo>
                    <a:close/>
                  </a:path>
                </a:pathLst>
              </a:custGeom>
              <a:solidFill>
                <a:srgbClr val="F2F2F2"/>
              </a:solidFill>
              <a:ln w="3777" cap="flat">
                <a:solidFill>
                  <a:schemeClr val="tx1"/>
                </a:solidFill>
                <a:prstDash val="solid"/>
                <a:miter/>
              </a:ln>
              <a:effectLst>
                <a:outerShdw blurRad="50800" dist="38100" dir="5400000" algn="t" rotWithShape="0">
                  <a:prstClr val="black">
                    <a:alpha val="40000"/>
                  </a:prstClr>
                </a:outerShdw>
              </a:effectLst>
            </p:spPr>
            <p:txBody>
              <a:bodyPr rtlCol="0" anchor="ctr"/>
              <a:lstStyle/>
              <a:p>
                <a:pPr>
                  <a:buClrTx/>
                  <a:buFontTx/>
                  <a:buNone/>
                </a:pPr>
                <a:endParaRPr lang="en-US" sz="1350">
                  <a:solidFill>
                    <a:prstClr val="black"/>
                  </a:solidFill>
                  <a:latin typeface="Calibri" panose="020F0502020204030204"/>
                </a:endParaRPr>
              </a:p>
            </p:txBody>
          </p:sp>
        </p:grpSp>
        <p:sp>
          <p:nvSpPr>
            <p:cNvPr id="585" name="TextBox 584">
              <a:extLst>
                <a:ext uri="{FF2B5EF4-FFF2-40B4-BE49-F238E27FC236}">
                  <a16:creationId xmlns:a16="http://schemas.microsoft.com/office/drawing/2014/main" id="{EA403FAA-E947-700B-E28A-AB70F9375731}"/>
                </a:ext>
              </a:extLst>
            </p:cNvPr>
            <p:cNvSpPr txBox="1"/>
            <p:nvPr/>
          </p:nvSpPr>
          <p:spPr>
            <a:xfrm>
              <a:off x="3943225" y="3083088"/>
              <a:ext cx="363578" cy="454133"/>
            </a:xfrm>
            <a:prstGeom prst="rect">
              <a:avLst/>
            </a:prstGeom>
            <a:noFill/>
          </p:spPr>
          <p:txBody>
            <a:bodyPr wrap="none" rtlCol="0">
              <a:spAutoFit/>
            </a:bodyPr>
            <a:lstStyle/>
            <a:p>
              <a:pPr algn="ctr">
                <a:buClrTx/>
                <a:buFontTx/>
                <a:buNone/>
              </a:pPr>
              <a:r>
                <a:rPr lang="en-US" sz="2200" b="1">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rPr>
                <a:t>3</a:t>
              </a:r>
            </a:p>
          </p:txBody>
        </p:sp>
      </p:grpSp>
    </p:spTree>
    <p:extLst>
      <p:ext uri="{BB962C8B-B14F-4D97-AF65-F5344CB8AC3E}">
        <p14:creationId xmlns:p14="http://schemas.microsoft.com/office/powerpoint/2010/main" val="1226066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e961dd843d_0_463"/>
          <p:cNvSpPr txBox="1">
            <a:spLocks noGrp="1"/>
          </p:cNvSpPr>
          <p:nvPr>
            <p:ph type="title"/>
          </p:nvPr>
        </p:nvSpPr>
        <p:spPr>
          <a:xfrm>
            <a:off x="-10160" y="34660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Comparison of Actors</a:t>
            </a:r>
            <a:endParaRPr>
              <a:latin typeface="Open Sans"/>
              <a:ea typeface="Open Sans"/>
              <a:cs typeface="Open Sans"/>
              <a:sym typeface="Open Sans"/>
            </a:endParaRPr>
          </a:p>
        </p:txBody>
      </p:sp>
      <p:graphicFrame>
        <p:nvGraphicFramePr>
          <p:cNvPr id="721" name="Google Shape;721;ge961dd843d_0_463"/>
          <p:cNvGraphicFramePr/>
          <p:nvPr>
            <p:extLst>
              <p:ext uri="{D42A27DB-BD31-4B8C-83A1-F6EECF244321}">
                <p14:modId xmlns:p14="http://schemas.microsoft.com/office/powerpoint/2010/main" val="2263269397"/>
              </p:ext>
            </p:extLst>
          </p:nvPr>
        </p:nvGraphicFramePr>
        <p:xfrm>
          <a:off x="1571214" y="2311748"/>
          <a:ext cx="13113450" cy="6352000"/>
        </p:xfrm>
        <a:graphic>
          <a:graphicData uri="http://schemas.openxmlformats.org/drawingml/2006/table">
            <a:tbl>
              <a:tblPr firstRow="1" bandRow="1">
                <a:noFill/>
              </a:tblPr>
              <a:tblGrid>
                <a:gridCol w="1966125">
                  <a:extLst>
                    <a:ext uri="{9D8B030D-6E8A-4147-A177-3AD203B41FA5}">
                      <a16:colId xmlns:a16="http://schemas.microsoft.com/office/drawing/2014/main" val="20000"/>
                    </a:ext>
                  </a:extLst>
                </a:gridCol>
                <a:gridCol w="2331875">
                  <a:extLst>
                    <a:ext uri="{9D8B030D-6E8A-4147-A177-3AD203B41FA5}">
                      <a16:colId xmlns:a16="http://schemas.microsoft.com/office/drawing/2014/main" val="20001"/>
                    </a:ext>
                  </a:extLst>
                </a:gridCol>
                <a:gridCol w="2203850">
                  <a:extLst>
                    <a:ext uri="{9D8B030D-6E8A-4147-A177-3AD203B41FA5}">
                      <a16:colId xmlns:a16="http://schemas.microsoft.com/office/drawing/2014/main" val="20002"/>
                    </a:ext>
                  </a:extLst>
                </a:gridCol>
                <a:gridCol w="2240450">
                  <a:extLst>
                    <a:ext uri="{9D8B030D-6E8A-4147-A177-3AD203B41FA5}">
                      <a16:colId xmlns:a16="http://schemas.microsoft.com/office/drawing/2014/main" val="20003"/>
                    </a:ext>
                  </a:extLst>
                </a:gridCol>
                <a:gridCol w="2238950">
                  <a:extLst>
                    <a:ext uri="{9D8B030D-6E8A-4147-A177-3AD203B41FA5}">
                      <a16:colId xmlns:a16="http://schemas.microsoft.com/office/drawing/2014/main" val="20004"/>
                    </a:ext>
                  </a:extLst>
                </a:gridCol>
                <a:gridCol w="2132200">
                  <a:extLst>
                    <a:ext uri="{9D8B030D-6E8A-4147-A177-3AD203B41FA5}">
                      <a16:colId xmlns:a16="http://schemas.microsoft.com/office/drawing/2014/main" val="20005"/>
                    </a:ext>
                  </a:extLst>
                </a:gridCol>
              </a:tblGrid>
              <a:tr h="1270400">
                <a:tc>
                  <a:txBody>
                    <a:bodyPr/>
                    <a:lstStyle/>
                    <a:p>
                      <a:pPr marL="0" marR="0" lvl="0" indent="0" algn="ctr" rtl="0">
                        <a:lnSpc>
                          <a:spcPct val="100000"/>
                        </a:lnSpc>
                        <a:spcBef>
                          <a:spcPts val="0"/>
                        </a:spcBef>
                        <a:spcAft>
                          <a:spcPts val="0"/>
                        </a:spcAft>
                        <a:buClr>
                          <a:srgbClr val="000000"/>
                        </a:buClr>
                        <a:buSzPts val="2000"/>
                        <a:buFont typeface="Arial"/>
                        <a:buNone/>
                      </a:pPr>
                      <a:endParaRPr sz="2000"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Script Kiddies</a:t>
                      </a:r>
                      <a:endParaRPr lang="en-US" sz="1900" b="1" u="none" strike="noStrike" cap="none">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3DCB7"/>
                    </a:solidFill>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Hacktivists</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8B8B6"/>
                    </a:solidFill>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Organized crime</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4D6D0"/>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latin typeface="Open Sans"/>
                          <a:ea typeface="Open Sans"/>
                          <a:cs typeface="Open Sans"/>
                          <a:sym typeface="Open Sans"/>
                        </a:rPr>
                        <a:t>Nation state</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9DFCB"/>
                    </a:solidFill>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Insider threat</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EBF2FA"/>
                    </a:solidFill>
                  </a:tcPr>
                </a:tc>
                <a:extLst>
                  <a:ext uri="{0D108BD9-81ED-4DB2-BD59-A6C34878D82A}">
                    <a16:rowId xmlns:a16="http://schemas.microsoft.com/office/drawing/2014/main" val="10000"/>
                  </a:ext>
                </a:extLst>
              </a:tr>
              <a:tr h="1270400">
                <a:tc>
                  <a:txBody>
                    <a:bodyPr/>
                    <a:lstStyle/>
                    <a:p>
                      <a:pPr marL="0" marR="0" lvl="0" indent="0" algn="l" rtl="0">
                        <a:lnSpc>
                          <a:spcPct val="115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 </a:t>
                      </a:r>
                      <a:r>
                        <a:rPr lang="en-US" sz="2000" b="1" u="none" strike="noStrike" cap="none">
                          <a:solidFill>
                            <a:srgbClr val="3F3F3F"/>
                          </a:solidFill>
                          <a:latin typeface="Open Sans"/>
                          <a:ea typeface="Open Sans"/>
                          <a:cs typeface="Open Sans"/>
                          <a:sym typeface="Open Sans"/>
                        </a:rPr>
                        <a:t>Motivation</a:t>
                      </a:r>
                      <a:endParaRPr sz="2000" b="1"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l" rtl="0">
                        <a:lnSpc>
                          <a:spcPct val="115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 Thrill seeking</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595959"/>
                        </a:buClr>
                        <a:buSzPts val="2100"/>
                        <a:buFont typeface="Calibri"/>
                        <a:buNone/>
                      </a:pPr>
                      <a:r>
                        <a:rPr lang="en-US" sz="2000" u="none" strike="noStrike" cap="none">
                          <a:solidFill>
                            <a:srgbClr val="3F3F3F"/>
                          </a:solidFill>
                          <a:latin typeface="Open Sans"/>
                          <a:ea typeface="Open Sans"/>
                          <a:cs typeface="Open Sans"/>
                          <a:sym typeface="Open Sans"/>
                        </a:rPr>
                        <a:t>Political or social statement</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595959"/>
                        </a:buClr>
                        <a:buSzPts val="2100"/>
                        <a:buFont typeface="Calibri"/>
                        <a:buNone/>
                      </a:pPr>
                      <a:r>
                        <a:rPr lang="en-US" sz="2000" u="none" strike="noStrike" cap="none">
                          <a:solidFill>
                            <a:srgbClr val="3F3F3F"/>
                          </a:solidFill>
                          <a:latin typeface="Open Sans"/>
                          <a:ea typeface="Open Sans"/>
                          <a:cs typeface="Open Sans"/>
                          <a:sym typeface="Open Sans"/>
                        </a:rPr>
                        <a:t>Financial gain</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Affect political outcomes</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595959"/>
                        </a:buClr>
                        <a:buSzPts val="2100"/>
                        <a:buFont typeface="Calibri"/>
                        <a:buNone/>
                      </a:pPr>
                      <a:r>
                        <a:rPr lang="en-US" sz="2000" u="none" strike="noStrike" cap="none">
                          <a:solidFill>
                            <a:srgbClr val="3F3F3F"/>
                          </a:solidFill>
                          <a:latin typeface="Open Sans"/>
                          <a:ea typeface="Open Sans"/>
                          <a:cs typeface="Open Sans"/>
                          <a:sym typeface="Open Sans"/>
                        </a:rPr>
                        <a:t>Revenge or financial gain</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1270400">
                <a:tc>
                  <a:txBody>
                    <a:bodyPr/>
                    <a:lstStyle/>
                    <a:p>
                      <a:pPr marL="0" marR="0" lvl="0" indent="0" algn="ctr" rtl="0">
                        <a:lnSpc>
                          <a:spcPct val="115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Skill level</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Low</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Low to high</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High</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High</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Low to medium</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270400">
                <a:tc>
                  <a:txBody>
                    <a:bodyPr/>
                    <a:lstStyle/>
                    <a:p>
                      <a:pPr marL="0" marR="0" lvl="0" indent="0" algn="ctr" rtl="0">
                        <a:lnSpc>
                          <a:spcPct val="115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Resources/</a:t>
                      </a:r>
                      <a:endParaRPr sz="2000" b="1" u="none" strike="noStrike" cap="none">
                        <a:solidFill>
                          <a:srgbClr val="3F3F3F"/>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Funding</a:t>
                      </a:r>
                      <a:endParaRPr sz="2000" b="1"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Low</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Low to medium</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High</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High</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Low to medium</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1270400">
                <a:tc>
                  <a:txBody>
                    <a:bodyPr/>
                    <a:lstStyle/>
                    <a:p>
                      <a:pPr marL="0" marR="0" lvl="0" indent="0" algn="ctr" rtl="0">
                        <a:lnSpc>
                          <a:spcPct val="115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Outcome</a:t>
                      </a:r>
                      <a:endParaRPr sz="2000" b="1"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Service disruption</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Service disruption</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Financial loss of victim</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Disable crucial </a:t>
                      </a:r>
                      <a:endParaRPr sz="2000" u="none" strike="noStrike" cap="none">
                        <a:solidFill>
                          <a:srgbClr val="3F3F3F"/>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infrastructure</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Financial loss, disruption</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bl>
          </a:graphicData>
        </a:graphic>
      </p:graphicFrame>
      <p:sp>
        <p:nvSpPr>
          <p:cNvPr id="3" name="Brandline_LVC">
            <a:extLst>
              <a:ext uri="{FF2B5EF4-FFF2-40B4-BE49-F238E27FC236}">
                <a16:creationId xmlns:a16="http://schemas.microsoft.com/office/drawing/2014/main" id="{A177B591-5C35-7C62-3A65-E8E21F70537C}"/>
              </a:ext>
            </a:extLst>
          </p:cNvPr>
          <p:cNvSpPr/>
          <p:nvPr/>
        </p:nvSpPr>
        <p:spPr>
          <a:xfrm>
            <a:off x="5740400" y="933082"/>
            <a:ext cx="4776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740CE16C-4A0C-C468-DD79-BDF819629954}"/>
              </a:ext>
            </a:extLst>
          </p:cNvPr>
          <p:cNvSpPr txBox="1">
            <a:spLocks noGrp="1"/>
          </p:cNvSpPr>
          <p:nvPr>
            <p:ph type="body" idx="1"/>
          </p:nvPr>
        </p:nvSpPr>
        <p:spPr>
          <a:xfrm>
            <a:off x="1938604" y="1268053"/>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The following table illustrates a comparative analysis of different cyber threat actors, highlighting their motivations, skill levels, resources, and potential impacts.</a:t>
            </a:r>
            <a:endParaRPr/>
          </a:p>
        </p:txBody>
      </p:sp>
    </p:spTree>
    <p:extLst>
      <p:ext uri="{BB962C8B-B14F-4D97-AF65-F5344CB8AC3E}">
        <p14:creationId xmlns:p14="http://schemas.microsoft.com/office/powerpoint/2010/main" val="157479931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7"/>
          <p:cNvSpPr txBox="1">
            <a:spLocks noGrp="1"/>
          </p:cNvSpPr>
          <p:nvPr>
            <p:ph type="title"/>
          </p:nvPr>
        </p:nvSpPr>
        <p:spPr>
          <a:xfrm>
            <a:off x="0" y="367097"/>
            <a:ext cx="16276320" cy="687244"/>
          </a:xfrm>
          <a:prstGeom prst="rect">
            <a:avLst/>
          </a:prstGeom>
          <a:noFill/>
          <a:ln>
            <a:noFill/>
          </a:ln>
        </p:spPr>
        <p:txBody>
          <a:bodyPr spcFirstLastPara="1" wrap="square" lIns="45675" tIns="45675" rIns="45675" bIns="45675" anchor="ctr" anchorCtr="0">
            <a:normAutofit/>
          </a:bodyPr>
          <a:lstStyle/>
          <a:p>
            <a:pPr marL="0" marR="0" lvl="0" indent="0" algn="ctr" rtl="0">
              <a:lnSpc>
                <a:spcPct val="90000"/>
              </a:lnSpc>
              <a:spcBef>
                <a:spcPts val="0"/>
              </a:spcBef>
              <a:spcAft>
                <a:spcPts val="0"/>
              </a:spcAft>
              <a:buClr>
                <a:srgbClr val="3F3F3F"/>
              </a:buClr>
              <a:buSzPts val="3200"/>
              <a:buFont typeface="Open Sans"/>
              <a:buNone/>
            </a:pPr>
            <a:r>
              <a:rPr lang="en-US" b="1">
                <a:solidFill>
                  <a:srgbClr val="3F3F3F"/>
                </a:solidFill>
                <a:latin typeface="Open Sans"/>
                <a:ea typeface="Open Sans"/>
                <a:cs typeface="Open Sans"/>
                <a:sym typeface="Open Sans"/>
              </a:rPr>
              <a:t>Decommissioning Process</a:t>
            </a:r>
            <a:endParaRPr>
              <a:solidFill>
                <a:srgbClr val="3F3F3F"/>
              </a:solidFill>
              <a:latin typeface="Open Sans"/>
              <a:ea typeface="Open Sans"/>
              <a:cs typeface="Open Sans"/>
              <a:sym typeface="Open Sans"/>
            </a:endParaRPr>
          </a:p>
        </p:txBody>
      </p:sp>
      <p:sp>
        <p:nvSpPr>
          <p:cNvPr id="4" name="Brandline_LVC">
            <a:extLst>
              <a:ext uri="{FF2B5EF4-FFF2-40B4-BE49-F238E27FC236}">
                <a16:creationId xmlns:a16="http://schemas.microsoft.com/office/drawing/2014/main" id="{068D2ADC-B06A-4CDF-3D22-34CCF97C3C61}"/>
              </a:ext>
            </a:extLst>
          </p:cNvPr>
          <p:cNvSpPr/>
          <p:nvPr/>
        </p:nvSpPr>
        <p:spPr>
          <a:xfrm>
            <a:off x="5270500" y="953543"/>
            <a:ext cx="5728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761BA519-9285-2F5E-930F-31E620B42178}"/>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Effective decommissioning involves proper sanitization methods to securely dispose of paper and media assets.</a:t>
            </a:r>
            <a:endParaRPr lang="en-US" sz="2200"/>
          </a:p>
        </p:txBody>
      </p:sp>
      <p:grpSp>
        <p:nvGrpSpPr>
          <p:cNvPr id="10" name="Google Shape;1701;p67">
            <a:extLst>
              <a:ext uri="{FF2B5EF4-FFF2-40B4-BE49-F238E27FC236}">
                <a16:creationId xmlns:a16="http://schemas.microsoft.com/office/drawing/2014/main" id="{E7552DDB-667B-6CE8-D496-EA7B7F6A8C54}"/>
              </a:ext>
            </a:extLst>
          </p:cNvPr>
          <p:cNvGrpSpPr/>
          <p:nvPr/>
        </p:nvGrpSpPr>
        <p:grpSpPr>
          <a:xfrm rot="5400000">
            <a:off x="1929226" y="3381696"/>
            <a:ext cx="5511991" cy="4481917"/>
            <a:chOff x="2340288" y="3705932"/>
            <a:chExt cx="9530810" cy="2645653"/>
          </a:xfrm>
        </p:grpSpPr>
        <p:grpSp>
          <p:nvGrpSpPr>
            <p:cNvPr id="11" name="Google Shape;1702;p67">
              <a:extLst>
                <a:ext uri="{FF2B5EF4-FFF2-40B4-BE49-F238E27FC236}">
                  <a16:creationId xmlns:a16="http://schemas.microsoft.com/office/drawing/2014/main" id="{E68230D1-01BB-8623-2202-75337D027B7C}"/>
                </a:ext>
              </a:extLst>
            </p:cNvPr>
            <p:cNvGrpSpPr/>
            <p:nvPr/>
          </p:nvGrpSpPr>
          <p:grpSpPr>
            <a:xfrm>
              <a:off x="2340288" y="3754690"/>
              <a:ext cx="9530810" cy="2596895"/>
              <a:chOff x="990499" y="1599941"/>
              <a:chExt cx="9530810" cy="3005586"/>
            </a:xfrm>
          </p:grpSpPr>
          <p:grpSp>
            <p:nvGrpSpPr>
              <p:cNvPr id="13" name="Google Shape;1703;p67">
                <a:extLst>
                  <a:ext uri="{FF2B5EF4-FFF2-40B4-BE49-F238E27FC236}">
                    <a16:creationId xmlns:a16="http://schemas.microsoft.com/office/drawing/2014/main" id="{99B4C708-945E-1BD7-16FE-929E3BAC290C}"/>
                  </a:ext>
                </a:extLst>
              </p:cNvPr>
              <p:cNvGrpSpPr/>
              <p:nvPr/>
            </p:nvGrpSpPr>
            <p:grpSpPr>
              <a:xfrm>
                <a:off x="990499" y="1599941"/>
                <a:ext cx="9530810" cy="3005586"/>
                <a:chOff x="1562536" y="4707250"/>
                <a:chExt cx="9530810" cy="3095793"/>
              </a:xfrm>
            </p:grpSpPr>
            <p:sp>
              <p:nvSpPr>
                <p:cNvPr id="15" name="Google Shape;1704;p67">
                  <a:extLst>
                    <a:ext uri="{FF2B5EF4-FFF2-40B4-BE49-F238E27FC236}">
                      <a16:creationId xmlns:a16="http://schemas.microsoft.com/office/drawing/2014/main" id="{BC72298D-6F35-9CE6-FC60-5617DEAE44FB}"/>
                    </a:ext>
                  </a:extLst>
                </p:cNvPr>
                <p:cNvSpPr/>
                <p:nvPr/>
              </p:nvSpPr>
              <p:spPr>
                <a:xfrm>
                  <a:off x="1562536" y="4707250"/>
                  <a:ext cx="9530810" cy="3095793"/>
                </a:xfrm>
                <a:prstGeom prst="roundRect">
                  <a:avLst>
                    <a:gd name="adj" fmla="val 8753"/>
                  </a:avLst>
                </a:prstGeom>
                <a:solidFill>
                  <a:srgbClr val="33B3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 name="Google Shape;1705;p67">
                  <a:extLst>
                    <a:ext uri="{FF2B5EF4-FFF2-40B4-BE49-F238E27FC236}">
                      <a16:creationId xmlns:a16="http://schemas.microsoft.com/office/drawing/2014/main" id="{AE947929-4CA8-731F-544B-F39B8B9231A7}"/>
                    </a:ext>
                  </a:extLst>
                </p:cNvPr>
                <p:cNvSpPr txBox="1"/>
                <p:nvPr/>
              </p:nvSpPr>
              <p:spPr>
                <a:xfrm rot="16200000">
                  <a:off x="1848401" y="5447980"/>
                  <a:ext cx="1932172" cy="1721862"/>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Paper sanitization</a:t>
                  </a:r>
                  <a:endParaRPr sz="2200" b="0" i="0" u="none" strike="noStrike" cap="none">
                    <a:solidFill>
                      <a:schemeClr val="lt1"/>
                    </a:solidFill>
                    <a:latin typeface="Open Sans"/>
                    <a:ea typeface="Open Sans"/>
                    <a:cs typeface="Open Sans"/>
                    <a:sym typeface="Open Sans"/>
                  </a:endParaRPr>
                </a:p>
              </p:txBody>
            </p:sp>
          </p:grpSp>
          <p:sp>
            <p:nvSpPr>
              <p:cNvPr id="14" name="Google Shape;1706;p67">
                <a:extLst>
                  <a:ext uri="{FF2B5EF4-FFF2-40B4-BE49-F238E27FC236}">
                    <a16:creationId xmlns:a16="http://schemas.microsoft.com/office/drawing/2014/main" id="{16478C10-4D6C-1A59-ED5B-5FC41C23B9BB}"/>
                  </a:ext>
                </a:extLst>
              </p:cNvPr>
              <p:cNvSpPr/>
              <p:nvPr/>
            </p:nvSpPr>
            <p:spPr>
              <a:xfrm>
                <a:off x="2523027" y="1703732"/>
                <a:ext cx="7407174"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2" name="Google Shape;1707;p67">
              <a:extLst>
                <a:ext uri="{FF2B5EF4-FFF2-40B4-BE49-F238E27FC236}">
                  <a16:creationId xmlns:a16="http://schemas.microsoft.com/office/drawing/2014/main" id="{4215F55D-DBB5-DB4C-8971-268BA04902A3}"/>
                </a:ext>
              </a:extLst>
            </p:cNvPr>
            <p:cNvSpPr txBox="1"/>
            <p:nvPr/>
          </p:nvSpPr>
          <p:spPr>
            <a:xfrm rot="-5400000">
              <a:off x="4182073" y="3996756"/>
              <a:ext cx="2499379" cy="1917731"/>
            </a:xfrm>
            <a:prstGeom prst="rect">
              <a:avLst/>
            </a:prstGeom>
            <a:noFill/>
            <a:ln>
              <a:noFill/>
            </a:ln>
          </p:spPr>
          <p:txBody>
            <a:bodyPr spcFirstLastPara="1" wrap="square" lIns="91425" tIns="0" rIns="365750" bIns="457200" anchor="t" anchorCtr="0">
              <a:noAutofit/>
            </a:bodyPr>
            <a:lstStyle/>
            <a:p>
              <a:pPr marL="342900" lvl="1" indent="-342900">
                <a:buSzPts val="2200"/>
                <a:buFont typeface="Arial"/>
                <a:buChar char="•"/>
              </a:pPr>
              <a:r>
                <a:rPr lang="en-US" sz="2200" b="1">
                  <a:solidFill>
                    <a:srgbClr val="3F3F3F"/>
                  </a:solidFill>
                  <a:latin typeface="Open Sans"/>
                  <a:ea typeface="Open Sans"/>
                  <a:cs typeface="Open Sans"/>
                </a:rPr>
                <a:t>Best method: </a:t>
              </a:r>
              <a:r>
                <a:rPr lang="en-US" sz="2200">
                  <a:solidFill>
                    <a:srgbClr val="3F3F3F"/>
                  </a:solidFill>
                  <a:latin typeface="Open Sans"/>
                  <a:ea typeface="Open Sans"/>
                  <a:cs typeface="Open Sans"/>
                </a:rPr>
                <a:t>Burning</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b="1">
                  <a:solidFill>
                    <a:srgbClr val="3F3F3F"/>
                  </a:solidFill>
                  <a:latin typeface="Open Sans"/>
                  <a:ea typeface="Open Sans"/>
                  <a:cs typeface="Open Sans"/>
                </a:rPr>
                <a:t>Second-best: </a:t>
              </a:r>
              <a:r>
                <a:rPr lang="en-US" sz="2200">
                  <a:solidFill>
                    <a:srgbClr val="3F3F3F"/>
                  </a:solidFill>
                  <a:latin typeface="Open Sans"/>
                  <a:ea typeface="Open Sans"/>
                  <a:cs typeface="Open Sans"/>
                </a:rPr>
                <a:t>Pulping (soaking in water and mechanically processing)</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b="1">
                  <a:solidFill>
                    <a:srgbClr val="3F3F3F"/>
                  </a:solidFill>
                  <a:latin typeface="Open Sans"/>
                  <a:ea typeface="Open Sans"/>
                  <a:cs typeface="Open Sans"/>
                </a:rPr>
                <a:t>Least effective: </a:t>
              </a:r>
              <a:r>
                <a:rPr lang="en-US" sz="2200">
                  <a:solidFill>
                    <a:srgbClr val="3F3F3F"/>
                  </a:solidFill>
                  <a:latin typeface="Open Sans"/>
                  <a:ea typeface="Open Sans"/>
                  <a:cs typeface="Open Sans"/>
                </a:rPr>
                <a:t>Shredding (use a cross-cut shredder for better results)</a:t>
              </a:r>
            </a:p>
          </p:txBody>
        </p:sp>
      </p:grpSp>
      <p:grpSp>
        <p:nvGrpSpPr>
          <p:cNvPr id="18" name="Google Shape;1701;p67">
            <a:extLst>
              <a:ext uri="{FF2B5EF4-FFF2-40B4-BE49-F238E27FC236}">
                <a16:creationId xmlns:a16="http://schemas.microsoft.com/office/drawing/2014/main" id="{8D464BC2-68C7-380B-71B0-F0B987DA5453}"/>
              </a:ext>
            </a:extLst>
          </p:cNvPr>
          <p:cNvGrpSpPr/>
          <p:nvPr/>
        </p:nvGrpSpPr>
        <p:grpSpPr>
          <a:xfrm rot="5400000">
            <a:off x="8892605" y="3381696"/>
            <a:ext cx="5511991" cy="4481917"/>
            <a:chOff x="2340288" y="3705932"/>
            <a:chExt cx="9530810" cy="2645653"/>
          </a:xfrm>
        </p:grpSpPr>
        <p:grpSp>
          <p:nvGrpSpPr>
            <p:cNvPr id="19" name="Google Shape;1702;p67">
              <a:extLst>
                <a:ext uri="{FF2B5EF4-FFF2-40B4-BE49-F238E27FC236}">
                  <a16:creationId xmlns:a16="http://schemas.microsoft.com/office/drawing/2014/main" id="{32867D61-7B02-7C92-8863-047FBB72EADA}"/>
                </a:ext>
              </a:extLst>
            </p:cNvPr>
            <p:cNvGrpSpPr/>
            <p:nvPr/>
          </p:nvGrpSpPr>
          <p:grpSpPr>
            <a:xfrm>
              <a:off x="2340288" y="3754690"/>
              <a:ext cx="9530810" cy="2596895"/>
              <a:chOff x="990499" y="1599941"/>
              <a:chExt cx="9530810" cy="3005586"/>
            </a:xfrm>
          </p:grpSpPr>
          <p:grpSp>
            <p:nvGrpSpPr>
              <p:cNvPr id="21" name="Google Shape;1703;p67">
                <a:extLst>
                  <a:ext uri="{FF2B5EF4-FFF2-40B4-BE49-F238E27FC236}">
                    <a16:creationId xmlns:a16="http://schemas.microsoft.com/office/drawing/2014/main" id="{35789FF0-9A3A-182E-CB24-EE72147C41FB}"/>
                  </a:ext>
                </a:extLst>
              </p:cNvPr>
              <p:cNvGrpSpPr/>
              <p:nvPr/>
            </p:nvGrpSpPr>
            <p:grpSpPr>
              <a:xfrm>
                <a:off x="990499" y="1599941"/>
                <a:ext cx="9530810" cy="3005586"/>
                <a:chOff x="1562536" y="4707250"/>
                <a:chExt cx="9530810" cy="3095793"/>
              </a:xfrm>
            </p:grpSpPr>
            <p:sp>
              <p:nvSpPr>
                <p:cNvPr id="23" name="Google Shape;1704;p67">
                  <a:extLst>
                    <a:ext uri="{FF2B5EF4-FFF2-40B4-BE49-F238E27FC236}">
                      <a16:creationId xmlns:a16="http://schemas.microsoft.com/office/drawing/2014/main" id="{01A5ED71-57FE-FE41-5AF2-D94F775F264A}"/>
                    </a:ext>
                  </a:extLst>
                </p:cNvPr>
                <p:cNvSpPr/>
                <p:nvPr/>
              </p:nvSpPr>
              <p:spPr>
                <a:xfrm>
                  <a:off x="1562536" y="4707250"/>
                  <a:ext cx="9530810" cy="3095793"/>
                </a:xfrm>
                <a:prstGeom prst="roundRect">
                  <a:avLst>
                    <a:gd name="adj" fmla="val 8753"/>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 name="Google Shape;1705;p67">
                  <a:extLst>
                    <a:ext uri="{FF2B5EF4-FFF2-40B4-BE49-F238E27FC236}">
                      <a16:creationId xmlns:a16="http://schemas.microsoft.com/office/drawing/2014/main" id="{EBB0E788-6889-9A9E-0BB3-E8D341CD19AE}"/>
                    </a:ext>
                  </a:extLst>
                </p:cNvPr>
                <p:cNvSpPr txBox="1"/>
                <p:nvPr/>
              </p:nvSpPr>
              <p:spPr>
                <a:xfrm rot="16200000">
                  <a:off x="1751793" y="5447980"/>
                  <a:ext cx="2125389" cy="1721862"/>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chemeClr val="lt1"/>
                    </a:buClr>
                    <a:buSzPts val="2200"/>
                    <a:buFont typeface="Open Sans"/>
                    <a:buNone/>
                  </a:pPr>
                  <a:r>
                    <a:rPr lang="en-US" sz="2200" b="1" i="0" u="none" strike="noStrike" cap="none">
                      <a:solidFill>
                        <a:schemeClr val="lt1"/>
                      </a:solidFill>
                      <a:latin typeface="Open Sans"/>
                      <a:ea typeface="Open Sans"/>
                      <a:cs typeface="Open Sans"/>
                      <a:sym typeface="Open Sans"/>
                    </a:rPr>
                    <a:t>Media sanitization</a:t>
                  </a:r>
                  <a:endParaRPr sz="2200" b="0" i="0" u="none" strike="noStrike" cap="none">
                    <a:solidFill>
                      <a:schemeClr val="lt1"/>
                    </a:solidFill>
                    <a:latin typeface="Open Sans"/>
                    <a:ea typeface="Open Sans"/>
                    <a:cs typeface="Open Sans"/>
                    <a:sym typeface="Open Sans"/>
                  </a:endParaRPr>
                </a:p>
              </p:txBody>
            </p:sp>
          </p:grpSp>
          <p:sp>
            <p:nvSpPr>
              <p:cNvPr id="22" name="Google Shape;1706;p67">
                <a:extLst>
                  <a:ext uri="{FF2B5EF4-FFF2-40B4-BE49-F238E27FC236}">
                    <a16:creationId xmlns:a16="http://schemas.microsoft.com/office/drawing/2014/main" id="{529F4F19-0BE1-5534-6E9F-AABE04EB3AC1}"/>
                  </a:ext>
                </a:extLst>
              </p:cNvPr>
              <p:cNvSpPr/>
              <p:nvPr/>
            </p:nvSpPr>
            <p:spPr>
              <a:xfrm>
                <a:off x="2523027" y="1703732"/>
                <a:ext cx="7407174" cy="2798064"/>
              </a:xfrm>
              <a:prstGeom prst="roundRect">
                <a:avLst>
                  <a:gd name="adj" fmla="val 8118"/>
                </a:avLst>
              </a:prstGeom>
              <a:solidFill>
                <a:schemeClr val="lt1"/>
              </a:solidFill>
              <a:ln w="38100" cap="flat" cmpd="sng">
                <a:solidFill>
                  <a:srgbClr val="2992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20" name="Google Shape;1707;p67">
              <a:extLst>
                <a:ext uri="{FF2B5EF4-FFF2-40B4-BE49-F238E27FC236}">
                  <a16:creationId xmlns:a16="http://schemas.microsoft.com/office/drawing/2014/main" id="{C86FBC63-3280-583C-8C25-BC32F3D73A11}"/>
                </a:ext>
              </a:extLst>
            </p:cNvPr>
            <p:cNvSpPr txBox="1"/>
            <p:nvPr/>
          </p:nvSpPr>
          <p:spPr>
            <a:xfrm rot="-5400000">
              <a:off x="4182073" y="3996756"/>
              <a:ext cx="2499379" cy="1917731"/>
            </a:xfrm>
            <a:prstGeom prst="rect">
              <a:avLst/>
            </a:prstGeom>
            <a:noFill/>
            <a:ln>
              <a:noFill/>
            </a:ln>
          </p:spPr>
          <p:txBody>
            <a:bodyPr spcFirstLastPara="1" wrap="square" lIns="91425" tIns="0" rIns="365750" bIns="457200" anchor="t" anchorCtr="0">
              <a:noAutofit/>
            </a:bodyPr>
            <a:lstStyle/>
            <a:p>
              <a:pPr marL="342900" lvl="1" indent="-342900">
                <a:buSzPts val="2200"/>
                <a:buFont typeface="Arial"/>
                <a:buChar char="•"/>
              </a:pPr>
              <a:r>
                <a:rPr lang="en-US" sz="2200" b="1">
                  <a:solidFill>
                    <a:srgbClr val="3F3F3F"/>
                  </a:solidFill>
                  <a:latin typeface="Open Sans"/>
                  <a:ea typeface="Open Sans"/>
                  <a:cs typeface="Open Sans"/>
                </a:rPr>
                <a:t>Best method: </a:t>
              </a:r>
              <a:r>
                <a:rPr lang="en-US" sz="2200">
                  <a:solidFill>
                    <a:srgbClr val="3F3F3F"/>
                  </a:solidFill>
                  <a:latin typeface="Open Sans"/>
                  <a:ea typeface="Open Sans"/>
                  <a:cs typeface="Open Sans"/>
                </a:rPr>
                <a:t>Shredding (e.g., metal hard drives)</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b="1">
                  <a:solidFill>
                    <a:srgbClr val="3F3F3F"/>
                  </a:solidFill>
                  <a:latin typeface="Open Sans"/>
                  <a:ea typeface="Open Sans"/>
                  <a:cs typeface="Open Sans"/>
                </a:rPr>
                <a:t>Second-best:</a:t>
              </a:r>
              <a:r>
                <a:rPr lang="en-US" sz="2200">
                  <a:solidFill>
                    <a:srgbClr val="3F3F3F"/>
                  </a:solidFill>
                  <a:latin typeface="Open Sans"/>
                  <a:ea typeface="Open Sans"/>
                  <a:cs typeface="Open Sans"/>
                </a:rPr>
                <a:t> Pulverizing with a sledgehammer</a:t>
              </a:r>
            </a:p>
            <a:p>
              <a:pPr marL="342900" lvl="1" indent="-342900">
                <a:buSzPts val="2200"/>
                <a:buFont typeface="Arial"/>
                <a:buChar char="•"/>
              </a:pPr>
              <a:endParaRPr lang="en-US" sz="2200">
                <a:solidFill>
                  <a:srgbClr val="3F3F3F"/>
                </a:solidFill>
                <a:latin typeface="Open Sans"/>
                <a:ea typeface="Open Sans"/>
                <a:cs typeface="Open Sans"/>
              </a:endParaRPr>
            </a:p>
            <a:p>
              <a:pPr marL="342900" lvl="1" indent="-342900">
                <a:buSzPts val="2200"/>
                <a:buFont typeface="Arial"/>
                <a:buChar char="•"/>
              </a:pPr>
              <a:r>
                <a:rPr lang="en-US" sz="2200" b="1">
                  <a:solidFill>
                    <a:srgbClr val="3F3F3F"/>
                  </a:solidFill>
                  <a:latin typeface="Open Sans"/>
                  <a:ea typeface="Open Sans"/>
                  <a:cs typeface="Open Sans"/>
                </a:rPr>
                <a:t>Least secure: </a:t>
              </a:r>
              <a:r>
                <a:rPr lang="en-US" sz="2200">
                  <a:solidFill>
                    <a:srgbClr val="3F3F3F"/>
                  </a:solidFill>
                  <a:latin typeface="Open Sans"/>
                  <a:ea typeface="Open Sans"/>
                  <a:cs typeface="Open Sans"/>
                </a:rPr>
                <a:t>Degaussing (erasing magnetic fields)</a:t>
              </a:r>
            </a:p>
          </p:txBody>
        </p:sp>
      </p:grpSp>
      <p:pic>
        <p:nvPicPr>
          <p:cNvPr id="25" name="Picture 24">
            <a:extLst>
              <a:ext uri="{FF2B5EF4-FFF2-40B4-BE49-F238E27FC236}">
                <a16:creationId xmlns:a16="http://schemas.microsoft.com/office/drawing/2014/main" id="{5F7C666C-1005-E438-7EE2-135EAB2B717E}"/>
              </a:ext>
            </a:extLst>
          </p:cNvPr>
          <p:cNvPicPr>
            <a:picLocks noChangeAspect="1"/>
          </p:cNvPicPr>
          <p:nvPr/>
        </p:nvPicPr>
        <p:blipFill>
          <a:blip r:embed="rId3"/>
          <a:stretch>
            <a:fillRect/>
          </a:stretch>
        </p:blipFill>
        <p:spPr>
          <a:xfrm>
            <a:off x="7406919" y="4171275"/>
            <a:ext cx="1456131" cy="1522176"/>
          </a:xfrm>
          <a:prstGeom prst="rect">
            <a:avLst/>
          </a:prstGeom>
        </p:spPr>
      </p:pic>
      <p:sp>
        <p:nvSpPr>
          <p:cNvPr id="26" name="Google Shape;1718;p67">
            <a:extLst>
              <a:ext uri="{FF2B5EF4-FFF2-40B4-BE49-F238E27FC236}">
                <a16:creationId xmlns:a16="http://schemas.microsoft.com/office/drawing/2014/main" id="{59A811E1-0A3F-03C0-1743-9BC68C8A02A2}"/>
              </a:ext>
            </a:extLst>
          </p:cNvPr>
          <p:cNvSpPr/>
          <p:nvPr/>
        </p:nvSpPr>
        <p:spPr>
          <a:xfrm rot="10800000" flipH="1">
            <a:off x="8863050" y="4742419"/>
            <a:ext cx="527463" cy="379888"/>
          </a:xfrm>
          <a:prstGeom prst="rightArrow">
            <a:avLst>
              <a:gd name="adj1" fmla="val 50000"/>
              <a:gd name="adj2" fmla="val 50000"/>
            </a:avLst>
          </a:prstGeom>
          <a:solidFill>
            <a:srgbClr val="E78E4B"/>
          </a:solidFill>
          <a:ln w="25400" cap="flat" cmpd="sng">
            <a:solidFill>
              <a:srgbClr val="E78E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7" name="Google Shape;1719;p67">
            <a:extLst>
              <a:ext uri="{FF2B5EF4-FFF2-40B4-BE49-F238E27FC236}">
                <a16:creationId xmlns:a16="http://schemas.microsoft.com/office/drawing/2014/main" id="{6882263F-2F59-2C44-44E4-79FEB8445A4E}"/>
              </a:ext>
            </a:extLst>
          </p:cNvPr>
          <p:cNvSpPr/>
          <p:nvPr/>
        </p:nvSpPr>
        <p:spPr>
          <a:xfrm flipH="1">
            <a:off x="6856232" y="4742419"/>
            <a:ext cx="527463" cy="379888"/>
          </a:xfrm>
          <a:prstGeom prst="rightArrow">
            <a:avLst>
              <a:gd name="adj1" fmla="val 50000"/>
              <a:gd name="adj2" fmla="val 50000"/>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7752442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4990349" y="366063"/>
            <a:ext cx="627518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Hardening</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18D36ACB-C343-02CF-F89B-30F52AC977E7}"/>
              </a:ext>
            </a:extLst>
          </p:cNvPr>
          <p:cNvSpPr/>
          <p:nvPr/>
        </p:nvSpPr>
        <p:spPr>
          <a:xfrm>
            <a:off x="6972301" y="952537"/>
            <a:ext cx="23237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Google Shape;457;p59">
            <a:extLst>
              <a:ext uri="{FF2B5EF4-FFF2-40B4-BE49-F238E27FC236}">
                <a16:creationId xmlns:a16="http://schemas.microsoft.com/office/drawing/2014/main" id="{5C741DDC-2D40-DC7B-D218-1275FFB003A9}"/>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Hardening strengthens a system or network to reduce security risks and safeguard against cyber threats. Key techniques include:</a:t>
            </a:r>
            <a:endParaRPr lang="en-US" sz="2200"/>
          </a:p>
        </p:txBody>
      </p:sp>
      <p:grpSp>
        <p:nvGrpSpPr>
          <p:cNvPr id="584" name="Google Shape;142;p17">
            <a:extLst>
              <a:ext uri="{FF2B5EF4-FFF2-40B4-BE49-F238E27FC236}">
                <a16:creationId xmlns:a16="http://schemas.microsoft.com/office/drawing/2014/main" id="{90965977-E72D-2104-863B-9E4D3E4C6067}"/>
              </a:ext>
            </a:extLst>
          </p:cNvPr>
          <p:cNvGrpSpPr/>
          <p:nvPr/>
        </p:nvGrpSpPr>
        <p:grpSpPr>
          <a:xfrm>
            <a:off x="1903131" y="2797673"/>
            <a:ext cx="15018673" cy="2862013"/>
            <a:chOff x="-8908082" y="-1113724"/>
            <a:chExt cx="14569190" cy="2548297"/>
          </a:xfrm>
        </p:grpSpPr>
        <p:sp>
          <p:nvSpPr>
            <p:cNvPr id="585" name="Google Shape;143;p17">
              <a:extLst>
                <a:ext uri="{FF2B5EF4-FFF2-40B4-BE49-F238E27FC236}">
                  <a16:creationId xmlns:a16="http://schemas.microsoft.com/office/drawing/2014/main" id="{3ABF8B41-DF04-25C8-C757-B6B11B84DB6C}"/>
                </a:ext>
              </a:extLst>
            </p:cNvPr>
            <p:cNvSpPr/>
            <p:nvPr/>
          </p:nvSpPr>
          <p:spPr>
            <a:xfrm>
              <a:off x="-8908082" y="-1113724"/>
              <a:ext cx="3303846" cy="2283980"/>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r>
                <a:rPr lang="en-IN" sz="2200" i="0" u="none" strike="noStrike" cap="none">
                  <a:solidFill>
                    <a:schemeClr val="tx1">
                      <a:lumMod val="75000"/>
                      <a:lumOff val="25000"/>
                    </a:schemeClr>
                  </a:solidFill>
                  <a:latin typeface="Open Sans"/>
                  <a:ea typeface="Open Sans"/>
                  <a:cs typeface="Open Sans"/>
                  <a:sym typeface="Open Sans"/>
                </a:rPr>
                <a:t>Encryption</a:t>
              </a:r>
              <a:endParaRPr sz="2200" i="0" u="none" strike="noStrike" cap="none">
                <a:solidFill>
                  <a:schemeClr val="tx1">
                    <a:lumMod val="75000"/>
                    <a:lumOff val="25000"/>
                  </a:schemeClr>
                </a:solidFill>
                <a:latin typeface="Open Sans"/>
                <a:ea typeface="Open Sans"/>
                <a:cs typeface="Open Sans"/>
                <a:sym typeface="Open Sans"/>
              </a:endParaRPr>
            </a:p>
          </p:txBody>
        </p:sp>
        <p:sp>
          <p:nvSpPr>
            <p:cNvPr id="586" name="Google Shape;144;p17">
              <a:extLst>
                <a:ext uri="{FF2B5EF4-FFF2-40B4-BE49-F238E27FC236}">
                  <a16:creationId xmlns:a16="http://schemas.microsoft.com/office/drawing/2014/main" id="{4FCDAC0A-D248-691E-63F8-B58D68C90523}"/>
                </a:ext>
              </a:extLst>
            </p:cNvPr>
            <p:cNvSpPr/>
            <p:nvPr/>
          </p:nvSpPr>
          <p:spPr>
            <a:xfrm>
              <a:off x="101540" y="634750"/>
              <a:ext cx="5559568" cy="799823"/>
            </a:xfrm>
            <a:prstGeom prst="roundRect">
              <a:avLst>
                <a:gd name="adj" fmla="val 3498"/>
              </a:avLst>
            </a:prstGeom>
            <a:noFill/>
            <a:ln>
              <a:noFill/>
            </a:ln>
          </p:spPr>
          <p:txBody>
            <a:bodyPr spcFirstLastPara="1" wrap="square" lIns="184900" tIns="184900" rIns="184900" bIns="184900" anchor="t" anchorCtr="0">
              <a:spAutoFit/>
            </a:bodyPr>
            <a:lstStyle/>
            <a:p>
              <a:pPr marL="228600" marR="0" lvl="1" indent="-228600" algn="l" rtl="0">
                <a:lnSpc>
                  <a:spcPct val="150000"/>
                </a:lnSpc>
                <a:spcBef>
                  <a:spcPts val="0"/>
                </a:spcBef>
                <a:spcAft>
                  <a:spcPts val="0"/>
                </a:spcAft>
                <a:buClr>
                  <a:srgbClr val="3F3F3F"/>
                </a:buClr>
                <a:buSzPts val="2200"/>
                <a:buFont typeface="Calibri"/>
                <a:buChar char="•"/>
              </a:pPr>
              <a:endParaRPr sz="2200" i="0" u="none" strike="noStrike" cap="none">
                <a:solidFill>
                  <a:srgbClr val="3F3F3F"/>
                </a:solidFill>
                <a:latin typeface="Open Sans"/>
                <a:ea typeface="Open Sans"/>
                <a:cs typeface="Open Sans"/>
                <a:sym typeface="Open Sans"/>
              </a:endParaRPr>
            </a:p>
          </p:txBody>
        </p:sp>
      </p:grpSp>
      <p:sp>
        <p:nvSpPr>
          <p:cNvPr id="587" name="Google Shape;143;p17">
            <a:extLst>
              <a:ext uri="{FF2B5EF4-FFF2-40B4-BE49-F238E27FC236}">
                <a16:creationId xmlns:a16="http://schemas.microsoft.com/office/drawing/2014/main" id="{5626ABCF-1148-9997-C04E-48B26965D237}"/>
              </a:ext>
            </a:extLst>
          </p:cNvPr>
          <p:cNvSpPr/>
          <p:nvPr/>
        </p:nvSpPr>
        <p:spPr>
          <a:xfrm>
            <a:off x="6425112" y="2842335"/>
            <a:ext cx="3405775" cy="2565158"/>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r>
              <a:rPr lang="en-IN" sz="2200" i="0" u="none" strike="noStrike" cap="none">
                <a:solidFill>
                  <a:schemeClr val="tx1">
                    <a:lumMod val="75000"/>
                    <a:lumOff val="25000"/>
                  </a:schemeClr>
                </a:solidFill>
                <a:latin typeface="Open Sans"/>
                <a:ea typeface="Open Sans"/>
                <a:cs typeface="Open Sans"/>
                <a:sym typeface="Open Sans"/>
              </a:rPr>
              <a:t>Endpoint detection and response</a:t>
            </a:r>
          </a:p>
        </p:txBody>
      </p:sp>
      <p:sp>
        <p:nvSpPr>
          <p:cNvPr id="588" name="Google Shape;143;p17">
            <a:extLst>
              <a:ext uri="{FF2B5EF4-FFF2-40B4-BE49-F238E27FC236}">
                <a16:creationId xmlns:a16="http://schemas.microsoft.com/office/drawing/2014/main" id="{C4AA8F17-E4BA-5768-68EE-4F6EB7A86801}"/>
              </a:ext>
            </a:extLst>
          </p:cNvPr>
          <p:cNvSpPr/>
          <p:nvPr/>
        </p:nvSpPr>
        <p:spPr>
          <a:xfrm>
            <a:off x="10743242" y="2842335"/>
            <a:ext cx="3405775" cy="2565158"/>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r>
              <a:rPr lang="en-IN" sz="2200" i="0" u="none" strike="noStrike" cap="none">
                <a:solidFill>
                  <a:schemeClr val="tx1">
                    <a:lumMod val="75000"/>
                    <a:lumOff val="25000"/>
                  </a:schemeClr>
                </a:solidFill>
                <a:latin typeface="Open Sans"/>
                <a:ea typeface="Open Sans"/>
                <a:cs typeface="Open Sans"/>
                <a:sym typeface="Open Sans"/>
              </a:rPr>
              <a:t>Disabling ports and protocols</a:t>
            </a:r>
          </a:p>
        </p:txBody>
      </p:sp>
      <p:sp>
        <p:nvSpPr>
          <p:cNvPr id="592" name="Google Shape;143;p17">
            <a:extLst>
              <a:ext uri="{FF2B5EF4-FFF2-40B4-BE49-F238E27FC236}">
                <a16:creationId xmlns:a16="http://schemas.microsoft.com/office/drawing/2014/main" id="{55C6716A-84EC-3DFB-BCE1-9E35E49596A1}"/>
              </a:ext>
            </a:extLst>
          </p:cNvPr>
          <p:cNvSpPr/>
          <p:nvPr/>
        </p:nvSpPr>
        <p:spPr>
          <a:xfrm>
            <a:off x="4215925" y="6140857"/>
            <a:ext cx="3405775" cy="2283981"/>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r>
              <a:rPr lang="en-IN" sz="2200">
                <a:solidFill>
                  <a:schemeClr val="tx1">
                    <a:lumMod val="75000"/>
                    <a:lumOff val="25000"/>
                  </a:schemeClr>
                </a:solidFill>
                <a:latin typeface="Open Sans"/>
                <a:ea typeface="Open Sans"/>
                <a:cs typeface="Open Sans"/>
                <a:sym typeface="Open Sans"/>
              </a:rPr>
              <a:t>Host-based</a:t>
            </a:r>
            <a:r>
              <a:rPr lang="en-IN" sz="2200" i="0" u="none" strike="noStrike" cap="none">
                <a:solidFill>
                  <a:schemeClr val="tx1">
                    <a:lumMod val="75000"/>
                    <a:lumOff val="25000"/>
                  </a:schemeClr>
                </a:solidFill>
                <a:latin typeface="Open Sans"/>
                <a:ea typeface="Open Sans"/>
                <a:cs typeface="Open Sans"/>
                <a:sym typeface="Open Sans"/>
              </a:rPr>
              <a:t> IPS</a:t>
            </a:r>
            <a:endParaRPr lang="en-IN" sz="2200" i="0" u="none" strike="noStrike" cap="none">
              <a:solidFill>
                <a:schemeClr val="tx1">
                  <a:lumMod val="75000"/>
                  <a:lumOff val="25000"/>
                </a:schemeClr>
              </a:solidFill>
              <a:latin typeface="Open Sans"/>
              <a:ea typeface="Open Sans"/>
              <a:cs typeface="Open Sans"/>
            </a:endParaRPr>
          </a:p>
        </p:txBody>
      </p:sp>
      <p:sp>
        <p:nvSpPr>
          <p:cNvPr id="593" name="Google Shape;143;p17">
            <a:extLst>
              <a:ext uri="{FF2B5EF4-FFF2-40B4-BE49-F238E27FC236}">
                <a16:creationId xmlns:a16="http://schemas.microsoft.com/office/drawing/2014/main" id="{1A2E1245-A0E1-8108-CFB0-85F41A99A96F}"/>
              </a:ext>
            </a:extLst>
          </p:cNvPr>
          <p:cNvSpPr/>
          <p:nvPr/>
        </p:nvSpPr>
        <p:spPr>
          <a:xfrm>
            <a:off x="8534055" y="6140857"/>
            <a:ext cx="3405775" cy="2283981"/>
          </a:xfrm>
          <a:prstGeom prst="roundRect">
            <a:avLst>
              <a:gd name="adj" fmla="val 3646"/>
            </a:avLst>
          </a:prstGeom>
          <a:solidFill>
            <a:schemeClr val="bg1">
              <a:alpha val="88627"/>
            </a:schemeClr>
          </a:solidFill>
          <a:ln w="12700" cap="flat" cmpd="sng">
            <a:solidFill>
              <a:schemeClr val="bg1">
                <a:lumMod val="50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endParaRPr lang="en-IN" sz="2200">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Open Sans"/>
              <a:buNone/>
            </a:pPr>
            <a:r>
              <a:rPr lang="en-IN" sz="2200" i="0" u="none" strike="noStrike" cap="none">
                <a:solidFill>
                  <a:schemeClr val="tx1">
                    <a:lumMod val="75000"/>
                    <a:lumOff val="25000"/>
                  </a:schemeClr>
                </a:solidFill>
                <a:latin typeface="Open Sans"/>
                <a:ea typeface="Open Sans"/>
                <a:cs typeface="Open Sans"/>
                <a:sym typeface="Open Sans"/>
              </a:rPr>
              <a:t>Host-based </a:t>
            </a:r>
            <a:r>
              <a:rPr lang="en-IN" sz="2200">
                <a:solidFill>
                  <a:schemeClr val="tx1">
                    <a:lumMod val="75000"/>
                    <a:lumOff val="25000"/>
                  </a:schemeClr>
                </a:solidFill>
                <a:latin typeface="Open Sans"/>
                <a:ea typeface="Open Sans"/>
                <a:cs typeface="Open Sans"/>
                <a:sym typeface="Open Sans"/>
              </a:rPr>
              <a:t>f</a:t>
            </a:r>
            <a:r>
              <a:rPr lang="en-IN" sz="2200" i="0" u="none" strike="noStrike" cap="none">
                <a:solidFill>
                  <a:schemeClr val="tx1">
                    <a:lumMod val="75000"/>
                    <a:lumOff val="25000"/>
                  </a:schemeClr>
                </a:solidFill>
                <a:latin typeface="Open Sans"/>
                <a:ea typeface="Open Sans"/>
                <a:cs typeface="Open Sans"/>
                <a:sym typeface="Open Sans"/>
              </a:rPr>
              <a:t>irewall</a:t>
            </a:r>
          </a:p>
        </p:txBody>
      </p:sp>
      <p:pic>
        <p:nvPicPr>
          <p:cNvPr id="606" name="Picture 605">
            <a:extLst>
              <a:ext uri="{FF2B5EF4-FFF2-40B4-BE49-F238E27FC236}">
                <a16:creationId xmlns:a16="http://schemas.microsoft.com/office/drawing/2014/main" id="{2E84A045-0AA4-4C33-372C-C7CBA6FF6927}"/>
              </a:ext>
            </a:extLst>
          </p:cNvPr>
          <p:cNvPicPr>
            <a:picLocks noChangeAspect="1"/>
          </p:cNvPicPr>
          <p:nvPr/>
        </p:nvPicPr>
        <p:blipFill>
          <a:blip r:embed="rId3"/>
          <a:stretch>
            <a:fillRect/>
          </a:stretch>
        </p:blipFill>
        <p:spPr>
          <a:xfrm>
            <a:off x="2760984" y="2955230"/>
            <a:ext cx="1593290" cy="1593290"/>
          </a:xfrm>
          <a:prstGeom prst="rect">
            <a:avLst/>
          </a:prstGeom>
        </p:spPr>
      </p:pic>
      <p:pic>
        <p:nvPicPr>
          <p:cNvPr id="607" name="Picture 606">
            <a:extLst>
              <a:ext uri="{FF2B5EF4-FFF2-40B4-BE49-F238E27FC236}">
                <a16:creationId xmlns:a16="http://schemas.microsoft.com/office/drawing/2014/main" id="{197E9622-E9D5-1610-5B17-2CB267688179}"/>
              </a:ext>
            </a:extLst>
          </p:cNvPr>
          <p:cNvPicPr>
            <a:picLocks noChangeAspect="1"/>
          </p:cNvPicPr>
          <p:nvPr/>
        </p:nvPicPr>
        <p:blipFill>
          <a:blip r:embed="rId4"/>
          <a:stretch>
            <a:fillRect/>
          </a:stretch>
        </p:blipFill>
        <p:spPr>
          <a:xfrm>
            <a:off x="7731392" y="3240278"/>
            <a:ext cx="1093543" cy="1093543"/>
          </a:xfrm>
          <a:prstGeom prst="rect">
            <a:avLst/>
          </a:prstGeom>
        </p:spPr>
      </p:pic>
      <p:pic>
        <p:nvPicPr>
          <p:cNvPr id="608" name="Picture 607">
            <a:extLst>
              <a:ext uri="{FF2B5EF4-FFF2-40B4-BE49-F238E27FC236}">
                <a16:creationId xmlns:a16="http://schemas.microsoft.com/office/drawing/2014/main" id="{4CC7A6E7-D85B-4F0A-BFBF-6994660602B1}"/>
              </a:ext>
            </a:extLst>
          </p:cNvPr>
          <p:cNvPicPr>
            <a:picLocks noChangeAspect="1"/>
          </p:cNvPicPr>
          <p:nvPr/>
        </p:nvPicPr>
        <p:blipFill>
          <a:blip r:embed="rId5"/>
          <a:stretch>
            <a:fillRect/>
          </a:stretch>
        </p:blipFill>
        <p:spPr>
          <a:xfrm rot="1196391">
            <a:off x="8385941" y="2971275"/>
            <a:ext cx="766871" cy="766871"/>
          </a:xfrm>
          <a:prstGeom prst="rect">
            <a:avLst/>
          </a:prstGeom>
        </p:spPr>
      </p:pic>
      <p:pic>
        <p:nvPicPr>
          <p:cNvPr id="610" name="Picture 609">
            <a:extLst>
              <a:ext uri="{FF2B5EF4-FFF2-40B4-BE49-F238E27FC236}">
                <a16:creationId xmlns:a16="http://schemas.microsoft.com/office/drawing/2014/main" id="{8AFD1F06-93E9-29E4-4ECB-08A342F589DB}"/>
              </a:ext>
            </a:extLst>
          </p:cNvPr>
          <p:cNvPicPr>
            <a:picLocks noChangeAspect="1"/>
          </p:cNvPicPr>
          <p:nvPr/>
        </p:nvPicPr>
        <p:blipFill>
          <a:blip r:embed="rId6"/>
          <a:stretch>
            <a:fillRect/>
          </a:stretch>
        </p:blipFill>
        <p:spPr>
          <a:xfrm>
            <a:off x="12090936" y="3240278"/>
            <a:ext cx="1093543" cy="1093543"/>
          </a:xfrm>
          <a:prstGeom prst="rect">
            <a:avLst/>
          </a:prstGeom>
        </p:spPr>
      </p:pic>
      <p:pic>
        <p:nvPicPr>
          <p:cNvPr id="611" name="Picture 610">
            <a:extLst>
              <a:ext uri="{FF2B5EF4-FFF2-40B4-BE49-F238E27FC236}">
                <a16:creationId xmlns:a16="http://schemas.microsoft.com/office/drawing/2014/main" id="{340AF830-D8EE-7629-415B-AB9708E36FE1}"/>
              </a:ext>
            </a:extLst>
          </p:cNvPr>
          <p:cNvPicPr>
            <a:picLocks noChangeAspect="1"/>
          </p:cNvPicPr>
          <p:nvPr/>
        </p:nvPicPr>
        <p:blipFill>
          <a:blip r:embed="rId7"/>
          <a:stretch>
            <a:fillRect/>
          </a:stretch>
        </p:blipFill>
        <p:spPr>
          <a:xfrm>
            <a:off x="12759574" y="3174482"/>
            <a:ext cx="506785" cy="506785"/>
          </a:xfrm>
          <a:prstGeom prst="rect">
            <a:avLst/>
          </a:prstGeom>
        </p:spPr>
      </p:pic>
      <p:pic>
        <p:nvPicPr>
          <p:cNvPr id="612" name="Picture 611">
            <a:extLst>
              <a:ext uri="{FF2B5EF4-FFF2-40B4-BE49-F238E27FC236}">
                <a16:creationId xmlns:a16="http://schemas.microsoft.com/office/drawing/2014/main" id="{89C58F0F-1706-5B44-6892-E1BD3051A719}"/>
              </a:ext>
            </a:extLst>
          </p:cNvPr>
          <p:cNvPicPr>
            <a:picLocks noChangeAspect="1"/>
          </p:cNvPicPr>
          <p:nvPr/>
        </p:nvPicPr>
        <p:blipFill>
          <a:blip r:embed="rId8"/>
          <a:stretch>
            <a:fillRect/>
          </a:stretch>
        </p:blipFill>
        <p:spPr>
          <a:xfrm>
            <a:off x="5253846" y="6126900"/>
            <a:ext cx="1338570" cy="1338570"/>
          </a:xfrm>
          <a:prstGeom prst="rect">
            <a:avLst/>
          </a:prstGeom>
        </p:spPr>
      </p:pic>
      <p:pic>
        <p:nvPicPr>
          <p:cNvPr id="613" name="Picture 612">
            <a:extLst>
              <a:ext uri="{FF2B5EF4-FFF2-40B4-BE49-F238E27FC236}">
                <a16:creationId xmlns:a16="http://schemas.microsoft.com/office/drawing/2014/main" id="{ADEBB3C2-6269-B695-BA20-B5CD6979F6E3}"/>
              </a:ext>
            </a:extLst>
          </p:cNvPr>
          <p:cNvPicPr>
            <a:picLocks noChangeAspect="1"/>
          </p:cNvPicPr>
          <p:nvPr/>
        </p:nvPicPr>
        <p:blipFill>
          <a:blip r:embed="rId9"/>
          <a:stretch>
            <a:fillRect/>
          </a:stretch>
        </p:blipFill>
        <p:spPr>
          <a:xfrm>
            <a:off x="9675261" y="6151552"/>
            <a:ext cx="1548752" cy="1548752"/>
          </a:xfrm>
          <a:prstGeom prst="rect">
            <a:avLst/>
          </a:prstGeom>
        </p:spPr>
      </p:pic>
    </p:spTree>
    <p:extLst>
      <p:ext uri="{BB962C8B-B14F-4D97-AF65-F5344CB8AC3E}">
        <p14:creationId xmlns:p14="http://schemas.microsoft.com/office/powerpoint/2010/main" val="14149649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5"/>
          <p:cNvSpPr txBox="1">
            <a:spLocks noGrp="1"/>
          </p:cNvSpPr>
          <p:nvPr>
            <p:ph type="title"/>
          </p:nvPr>
        </p:nvSpPr>
        <p:spPr>
          <a:xfrm>
            <a:off x="-10160" y="385521"/>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ct val="0"/>
              </a:spcBef>
              <a:spcAft>
                <a:spcPct val="0"/>
              </a:spcAft>
              <a:buSzPts val="4400"/>
              <a:buNone/>
            </a:pPr>
            <a:r>
              <a:rPr lang="en-US"/>
              <a:t>Different Types of Hardening Techniques</a:t>
            </a:r>
            <a:endParaRPr/>
          </a:p>
        </p:txBody>
      </p:sp>
      <p:grpSp>
        <p:nvGrpSpPr>
          <p:cNvPr id="249" name="Google Shape;249;p55"/>
          <p:cNvGrpSpPr/>
          <p:nvPr/>
        </p:nvGrpSpPr>
        <p:grpSpPr>
          <a:xfrm>
            <a:off x="5581176" y="2849504"/>
            <a:ext cx="5312383" cy="4005301"/>
            <a:chOff x="7423020" y="3676338"/>
            <a:chExt cx="3457561" cy="2604261"/>
          </a:xfrm>
        </p:grpSpPr>
        <p:sp>
          <p:nvSpPr>
            <p:cNvPr id="250" name="Google Shape;250;p55"/>
            <p:cNvSpPr/>
            <p:nvPr/>
          </p:nvSpPr>
          <p:spPr>
            <a:xfrm>
              <a:off x="8004969" y="3800709"/>
              <a:ext cx="2278063" cy="2276475"/>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1" name="Google Shape;251;p55"/>
            <p:cNvSpPr/>
            <p:nvPr/>
          </p:nvSpPr>
          <p:spPr>
            <a:xfrm>
              <a:off x="8249444" y="4045184"/>
              <a:ext cx="273050" cy="273050"/>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05668D"/>
            </a:solidFill>
            <a:ln w="28575" cap="flat" cmpd="sng">
              <a:solidFill>
                <a:srgbClr val="DDEAF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2" name="Google Shape;252;p55"/>
            <p:cNvSpPr/>
            <p:nvPr/>
          </p:nvSpPr>
          <p:spPr>
            <a:xfrm>
              <a:off x="8249444" y="5559659"/>
              <a:ext cx="273050" cy="273050"/>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rgbClr val="E4B363"/>
            </a:solidFill>
            <a:ln w="28575" cap="flat" cmpd="sng">
              <a:solidFill>
                <a:srgbClr val="FFF2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3" name="Google Shape;253;p55"/>
            <p:cNvSpPr/>
            <p:nvPr/>
          </p:nvSpPr>
          <p:spPr>
            <a:xfrm>
              <a:off x="9765506" y="5559659"/>
              <a:ext cx="273050" cy="273050"/>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3A405A"/>
            </a:solidFill>
            <a:ln w="28575" cap="flat" cmpd="sng">
              <a:solidFill>
                <a:srgbClr val="EDEDE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4" name="Google Shape;254;p55"/>
            <p:cNvSpPr/>
            <p:nvPr/>
          </p:nvSpPr>
          <p:spPr>
            <a:xfrm>
              <a:off x="9765506" y="4045184"/>
              <a:ext cx="273050" cy="273050"/>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F6461"/>
            </a:solidFill>
            <a:ln w="28575" cap="flat" cmpd="sng">
              <a:solidFill>
                <a:srgbClr val="FBE4D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5" name="Google Shape;255;p55"/>
            <p:cNvSpPr/>
            <p:nvPr/>
          </p:nvSpPr>
          <p:spPr>
            <a:xfrm>
              <a:off x="7423020" y="370732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05668D"/>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6" name="Google Shape;256;p55"/>
            <p:cNvSpPr/>
            <p:nvPr/>
          </p:nvSpPr>
          <p:spPr>
            <a:xfrm flipH="1">
              <a:off x="10010847" y="3676338"/>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7" name="Google Shape;257;p55"/>
            <p:cNvSpPr/>
            <p:nvPr/>
          </p:nvSpPr>
          <p:spPr>
            <a:xfrm rot="10800000" flipH="1">
              <a:off x="7450729" y="5898507"/>
              <a:ext cx="822960"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sp>
          <p:nvSpPr>
            <p:cNvPr id="258" name="Google Shape;258;p55"/>
            <p:cNvSpPr/>
            <p:nvPr/>
          </p:nvSpPr>
          <p:spPr>
            <a:xfrm rot="10800000">
              <a:off x="10010847" y="5819463"/>
              <a:ext cx="869734" cy="382092"/>
            </a:xfrm>
            <a:custGeom>
              <a:avLst/>
              <a:gdLst/>
              <a:ahLst/>
              <a:cxnLst/>
              <a:rect l="l" t="t" r="r" b="b"/>
              <a:pathLst>
                <a:path w="246"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3A405A"/>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2000"/>
                <a:buFont typeface="Arial"/>
                <a:buNone/>
              </a:pPr>
              <a:endParaRPr sz="2000" b="0" i="0" u="none" strike="noStrike" cap="none">
                <a:solidFill>
                  <a:schemeClr val="accent6"/>
                </a:solidFill>
                <a:latin typeface="Arial"/>
                <a:ea typeface="Arial"/>
                <a:cs typeface="Arial"/>
                <a:sym typeface="Arial"/>
              </a:endParaRPr>
            </a:p>
          </p:txBody>
        </p:sp>
      </p:grpSp>
      <p:sp>
        <p:nvSpPr>
          <p:cNvPr id="259" name="Google Shape;259;p55"/>
          <p:cNvSpPr txBox="1"/>
          <p:nvPr/>
        </p:nvSpPr>
        <p:spPr>
          <a:xfrm>
            <a:off x="532749" y="1676615"/>
            <a:ext cx="5024459" cy="2847906"/>
          </a:xfrm>
          <a:prstGeom prst="roundRect">
            <a:avLst>
              <a:gd name="adj" fmla="val 4708"/>
            </a:avLst>
          </a:prstGeom>
          <a:noFill/>
          <a:ln>
            <a:solidFill>
              <a:schemeClr val="tx1"/>
            </a:solid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1" i="0" u="none" strike="noStrike" cap="none">
                <a:solidFill>
                  <a:srgbClr val="404040"/>
                </a:solidFill>
                <a:latin typeface="Open Sans"/>
                <a:ea typeface="Open Sans"/>
                <a:cs typeface="Open Sans"/>
                <a:sym typeface="Open Sans"/>
              </a:rPr>
              <a:t>System hardening</a:t>
            </a:r>
          </a:p>
          <a:p>
            <a:pPr marL="0" marR="0" lvl="0" indent="0" algn="ctr" rtl="0">
              <a:lnSpc>
                <a:spcPct val="114000"/>
              </a:lnSpc>
              <a:spcBef>
                <a:spcPct val="0"/>
              </a:spcBef>
              <a:spcAft>
                <a:spcPct val="0"/>
              </a:spcAft>
              <a:buClr>
                <a:srgbClr val="000000"/>
              </a:buClr>
              <a:buSzPts val="2200"/>
              <a:buFont typeface="Arial"/>
              <a:buNone/>
            </a:pPr>
            <a:endParaRPr lang="en-US" sz="2200">
              <a:solidFill>
                <a:srgbClr val="404040"/>
              </a:solidFill>
              <a:latin typeface="Open Sans"/>
              <a:ea typeface="Open Sans"/>
              <a:cs typeface="Open Sans"/>
              <a:sym typeface="Open Sans"/>
            </a:endParaRPr>
          </a:p>
          <a:p>
            <a:pPr marL="0" lvl="0" indent="0" algn="ctr">
              <a:lnSpc>
                <a:spcPct val="114000"/>
              </a:lnSpc>
              <a:spcBef>
                <a:spcPct val="0"/>
              </a:spcBef>
              <a:spcAft>
                <a:spcPct val="0"/>
              </a:spcAft>
              <a:buSzPts val="2200"/>
              <a:buFont typeface="Arial"/>
              <a:buNone/>
            </a:pPr>
            <a:r>
              <a:rPr lang="en-US" sz="2200">
                <a:solidFill>
                  <a:srgbClr val="404040"/>
                </a:solidFill>
                <a:latin typeface="Open Sans"/>
                <a:ea typeface="Open Sans"/>
                <a:cs typeface="Open Sans"/>
              </a:rPr>
              <a:t>Secure the operating system by disabling unnecessary services, closing unused ports, enabling security features, and enforcing strong password policies</a:t>
            </a:r>
          </a:p>
        </p:txBody>
      </p:sp>
      <p:sp>
        <p:nvSpPr>
          <p:cNvPr id="260" name="Google Shape;260;p55"/>
          <p:cNvSpPr txBox="1"/>
          <p:nvPr/>
        </p:nvSpPr>
        <p:spPr>
          <a:xfrm>
            <a:off x="548269" y="5269621"/>
            <a:ext cx="5024459" cy="2874926"/>
          </a:xfrm>
          <a:prstGeom prst="roundRect">
            <a:avLst>
              <a:gd name="adj" fmla="val 5922"/>
            </a:avLst>
          </a:prstGeom>
          <a:noFill/>
          <a:ln>
            <a:solidFill>
              <a:schemeClr val="tx1"/>
            </a:solidFill>
          </a:ln>
        </p:spPr>
        <p:txBody>
          <a:bodyPr spcFirstLastPara="1" wrap="square" lIns="91425" tIns="45700" rIns="91425" bIns="45700" anchor="t" anchorCtr="0">
            <a:spAutoFit/>
          </a:bodyPr>
          <a:lstStyle/>
          <a:p>
            <a:pPr marL="0" marR="0" lvl="0" indent="0" algn="ctr" rtl="0">
              <a:lnSpc>
                <a:spcPct val="114000"/>
              </a:lnSpc>
              <a:spcBef>
                <a:spcPct val="0"/>
              </a:spcBef>
              <a:spcAft>
                <a:spcPct val="0"/>
              </a:spcAft>
              <a:buClr>
                <a:srgbClr val="000000"/>
              </a:buClr>
              <a:buSzPts val="2200"/>
              <a:buFont typeface="Arial"/>
              <a:buNone/>
            </a:pPr>
            <a:r>
              <a:rPr lang="en-US" sz="2200" b="1" i="0" u="none" strike="noStrike" cap="none">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Application hardening</a:t>
            </a:r>
          </a:p>
          <a:p>
            <a:pPr marL="0" marR="0" lvl="0" indent="0" algn="ctr" rtl="0">
              <a:lnSpc>
                <a:spcPct val="114000"/>
              </a:lnSpc>
              <a:spcBef>
                <a:spcPct val="0"/>
              </a:spcBef>
              <a:spcAft>
                <a:spcPct val="0"/>
              </a:spcAft>
              <a:buClr>
                <a:srgbClr val="000000"/>
              </a:buClr>
              <a:buSzPts val="2200"/>
              <a:buFont typeface="Arial"/>
              <a:buNone/>
            </a:pPr>
            <a:endParaRPr lang="en-US" sz="2200" b="0" i="0">
              <a:solidFill>
                <a:srgbClr val="1F1F1F"/>
              </a:solidFill>
              <a:effectLst/>
              <a:latin typeface="Open Sans" panose="020B0606030504020204" pitchFamily="34" charset="0"/>
              <a:ea typeface="Open Sans" panose="020B0606030504020204" pitchFamily="34" charset="0"/>
              <a:cs typeface="Open Sans" panose="020B0606030504020204" pitchFamily="34" charset="0"/>
            </a:endParaRPr>
          </a:p>
          <a:p>
            <a:pPr marL="0" marR="0" lvl="0" indent="0" algn="ctr" rtl="0">
              <a:lnSpc>
                <a:spcPct val="114000"/>
              </a:lnSpc>
              <a:spcBef>
                <a:spcPct val="0"/>
              </a:spcBef>
              <a:spcAft>
                <a:spcPct val="0"/>
              </a:spcAft>
              <a:buClr>
                <a:srgbClr val="000000"/>
              </a:buClr>
              <a:buSzPts val="2200"/>
              <a:buFont typeface="Arial"/>
              <a:buNone/>
            </a:pPr>
            <a:r>
              <a:rPr lang="en-US" sz="2200" b="0" i="0">
                <a:solidFill>
                  <a:srgbClr val="1F1F1F"/>
                </a:solidFill>
                <a:effectLst/>
                <a:latin typeface="Open Sans" panose="020B0606030504020204" pitchFamily="34" charset="0"/>
                <a:ea typeface="Open Sans" panose="020B0606030504020204" pitchFamily="34" charset="0"/>
                <a:cs typeface="Open Sans" panose="020B0606030504020204" pitchFamily="34" charset="0"/>
              </a:rPr>
              <a:t>Secure applications by removing unnecessary features, configuring security settings, and keeping applications up-to-date with security patches</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1" name="Google Shape;261;p55"/>
          <p:cNvSpPr txBox="1"/>
          <p:nvPr/>
        </p:nvSpPr>
        <p:spPr>
          <a:xfrm>
            <a:off x="10953690" y="6044339"/>
            <a:ext cx="4299278" cy="2100208"/>
          </a:xfrm>
          <a:prstGeom prst="roundRect">
            <a:avLst>
              <a:gd name="adj" fmla="val 7931"/>
            </a:avLst>
          </a:prstGeom>
          <a:noFill/>
          <a:ln>
            <a:solidFill>
              <a:schemeClr val="tx1"/>
            </a:solidFill>
          </a:ln>
        </p:spPr>
        <p:txBody>
          <a:bodyPr spcFirstLastPara="1" wrap="square" lIns="91425" tIns="45700" rIns="91425" bIns="45700" anchor="t" anchorCtr="0">
            <a:spAutoFit/>
          </a:bodyPr>
          <a:lstStyle/>
          <a:p>
            <a:pPr marL="0" lvl="0" indent="0" algn="ctr">
              <a:lnSpc>
                <a:spcPct val="114000"/>
              </a:lnSpc>
              <a:spcBef>
                <a:spcPct val="0"/>
              </a:spcBef>
              <a:spcAft>
                <a:spcPct val="0"/>
              </a:spcAft>
              <a:buSzPts val="2200"/>
              <a:buFont typeface="Arial"/>
              <a:buNone/>
            </a:pPr>
            <a:r>
              <a:rPr lang="en-US" sz="2200" b="1">
                <a:solidFill>
                  <a:srgbClr val="404040"/>
                </a:solidFill>
                <a:latin typeface="Open Sans"/>
                <a:ea typeface="Open Sans"/>
                <a:cs typeface="Open Sans"/>
              </a:rPr>
              <a:t>Database hardening</a:t>
            </a:r>
          </a:p>
          <a:p>
            <a:pPr marL="0" lvl="0" indent="0" algn="ctr">
              <a:lnSpc>
                <a:spcPct val="114000"/>
              </a:lnSpc>
              <a:spcBef>
                <a:spcPct val="0"/>
              </a:spcBef>
              <a:spcAft>
                <a:spcPct val="0"/>
              </a:spcAft>
              <a:buSzPts val="2200"/>
              <a:buFont typeface="Arial"/>
              <a:buNone/>
            </a:pPr>
            <a:endParaRPr lang="en-US" sz="2200" b="1">
              <a:solidFill>
                <a:srgbClr val="404040"/>
              </a:solidFill>
              <a:latin typeface="Open Sans"/>
              <a:ea typeface="Open Sans"/>
              <a:cs typeface="Open Sans"/>
            </a:endParaRPr>
          </a:p>
          <a:p>
            <a:pPr algn="ctr">
              <a:lnSpc>
                <a:spcPct val="114000"/>
              </a:lnSpc>
              <a:spcBef>
                <a:spcPct val="0"/>
              </a:spcBef>
              <a:spcAft>
                <a:spcPct val="0"/>
              </a:spcAft>
              <a:buSzPts val="2200"/>
            </a:pPr>
            <a:r>
              <a:rPr lang="en-US" sz="2200">
                <a:solidFill>
                  <a:srgbClr val="404040"/>
                </a:solidFill>
                <a:latin typeface="Open Sans"/>
                <a:ea typeface="Open Sans"/>
                <a:cs typeface="Open Sans"/>
              </a:rPr>
              <a:t>Secure databases with access control, data encryption, and regular backups</a:t>
            </a:r>
          </a:p>
        </p:txBody>
      </p:sp>
      <p:sp>
        <p:nvSpPr>
          <p:cNvPr id="262" name="Google Shape;262;p55"/>
          <p:cNvSpPr txBox="1"/>
          <p:nvPr/>
        </p:nvSpPr>
        <p:spPr>
          <a:xfrm>
            <a:off x="10953690" y="2120024"/>
            <a:ext cx="4299278" cy="2477789"/>
          </a:xfrm>
          <a:prstGeom prst="roundRect">
            <a:avLst>
              <a:gd name="adj" fmla="val 5338"/>
            </a:avLst>
          </a:prstGeom>
          <a:noFill/>
          <a:ln>
            <a:solidFill>
              <a:schemeClr val="tx1"/>
            </a:solidFill>
          </a:ln>
        </p:spPr>
        <p:txBody>
          <a:bodyPr spcFirstLastPara="1" wrap="square" lIns="91425" tIns="45700" rIns="91425" bIns="45700" anchor="t" anchorCtr="0">
            <a:spAutoFit/>
          </a:bodyPr>
          <a:lstStyle/>
          <a:p>
            <a:pPr algn="ctr">
              <a:lnSpc>
                <a:spcPct val="114000"/>
              </a:lnSpc>
              <a:spcBef>
                <a:spcPct val="0"/>
              </a:spcBef>
              <a:spcAft>
                <a:spcPct val="0"/>
              </a:spcAft>
              <a:buSzPts val="2200"/>
            </a:pPr>
            <a:r>
              <a:rPr lang="en-US" sz="2200" b="1">
                <a:solidFill>
                  <a:srgbClr val="404040"/>
                </a:solidFill>
                <a:latin typeface="Open Sans"/>
                <a:ea typeface="Open Sans"/>
                <a:cs typeface="Open Sans"/>
                <a:sym typeface="Open Sans"/>
              </a:rPr>
              <a:t>Network hardening</a:t>
            </a:r>
          </a:p>
          <a:p>
            <a:pPr algn="ctr">
              <a:lnSpc>
                <a:spcPct val="114000"/>
              </a:lnSpc>
              <a:spcBef>
                <a:spcPct val="0"/>
              </a:spcBef>
              <a:spcAft>
                <a:spcPct val="0"/>
              </a:spcAft>
              <a:buSzPts val="2200"/>
            </a:pPr>
            <a:endParaRPr lang="en-US" sz="2200">
              <a:solidFill>
                <a:srgbClr val="404040"/>
              </a:solidFill>
              <a:latin typeface="Open Sans"/>
              <a:ea typeface="Open Sans"/>
              <a:cs typeface="Open Sans"/>
            </a:endParaRPr>
          </a:p>
          <a:p>
            <a:pPr algn="ctr">
              <a:lnSpc>
                <a:spcPct val="114000"/>
              </a:lnSpc>
              <a:spcBef>
                <a:spcPct val="0"/>
              </a:spcBef>
              <a:spcAft>
                <a:spcPct val="0"/>
              </a:spcAft>
              <a:buSzPts val="2200"/>
            </a:pPr>
            <a:r>
              <a:rPr lang="en-US" sz="2200">
                <a:solidFill>
                  <a:srgbClr val="404040"/>
                </a:solidFill>
                <a:latin typeface="Open Sans"/>
                <a:ea typeface="Open Sans"/>
                <a:cs typeface="Open Sans"/>
              </a:rPr>
              <a:t>Secure the network with firewalls, intrusion detection and prevention systems, and network segmentation</a:t>
            </a:r>
          </a:p>
        </p:txBody>
      </p:sp>
      <p:pic>
        <p:nvPicPr>
          <p:cNvPr id="4" name="Picture 3">
            <a:extLst>
              <a:ext uri="{FF2B5EF4-FFF2-40B4-BE49-F238E27FC236}">
                <a16:creationId xmlns:a16="http://schemas.microsoft.com/office/drawing/2014/main" id="{61149572-C038-1798-CC76-FBCA81ED8490}"/>
              </a:ext>
            </a:extLst>
          </p:cNvPr>
          <p:cNvPicPr>
            <a:picLocks noChangeAspect="1"/>
          </p:cNvPicPr>
          <p:nvPr/>
        </p:nvPicPr>
        <p:blipFill>
          <a:blip r:embed="rId3"/>
          <a:stretch>
            <a:fillRect/>
          </a:stretch>
        </p:blipFill>
        <p:spPr>
          <a:xfrm>
            <a:off x="6894425" y="3533285"/>
            <a:ext cx="2571486" cy="2372983"/>
          </a:xfrm>
          <a:prstGeom prst="rect">
            <a:avLst/>
          </a:prstGeom>
        </p:spPr>
      </p:pic>
      <p:sp>
        <p:nvSpPr>
          <p:cNvPr id="3" name="Brandline_LVC">
            <a:extLst>
              <a:ext uri="{FF2B5EF4-FFF2-40B4-BE49-F238E27FC236}">
                <a16:creationId xmlns:a16="http://schemas.microsoft.com/office/drawing/2014/main" id="{E996D6FF-6304-A31D-AD17-065027253DF2}"/>
              </a:ext>
            </a:extLst>
          </p:cNvPr>
          <p:cNvSpPr/>
          <p:nvPr/>
        </p:nvSpPr>
        <p:spPr>
          <a:xfrm>
            <a:off x="3606800" y="971967"/>
            <a:ext cx="9048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1412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3534194" y="346608"/>
            <a:ext cx="9187491"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End Point Detection and Response</a:t>
            </a:r>
            <a:endParaRPr>
              <a:latin typeface="Open Sans"/>
              <a:ea typeface="Open Sans"/>
              <a:cs typeface="Open Sans"/>
              <a:sym typeface="Open Sans"/>
            </a:endParaRPr>
          </a:p>
        </p:txBody>
      </p:sp>
      <p:sp>
        <p:nvSpPr>
          <p:cNvPr id="5" name="Brandline_LVC">
            <a:extLst>
              <a:ext uri="{FF2B5EF4-FFF2-40B4-BE49-F238E27FC236}">
                <a16:creationId xmlns:a16="http://schemas.microsoft.com/office/drawing/2014/main" id="{F1DDABEC-B995-9513-A2B0-776EAD8CA2F1}"/>
              </a:ext>
            </a:extLst>
          </p:cNvPr>
          <p:cNvSpPr/>
          <p:nvPr/>
        </p:nvSpPr>
        <p:spPr>
          <a:xfrm>
            <a:off x="4343400" y="933082"/>
            <a:ext cx="75744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457;p59">
            <a:extLst>
              <a:ext uri="{FF2B5EF4-FFF2-40B4-BE49-F238E27FC236}">
                <a16:creationId xmlns:a16="http://schemas.microsoft.com/office/drawing/2014/main" id="{31B104C1-631E-4663-ED41-500F024F9272}"/>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Endpoint Detection and Response (EDR) is a cybersecurity solution designed to monitor endpoints for malicious activity and respond to threats in real time.</a:t>
            </a:r>
            <a:endParaRPr lang="en-US" sz="2200"/>
          </a:p>
        </p:txBody>
      </p:sp>
      <p:sp>
        <p:nvSpPr>
          <p:cNvPr id="7" name="Google Shape;755;p6">
            <a:extLst>
              <a:ext uri="{FF2B5EF4-FFF2-40B4-BE49-F238E27FC236}">
                <a16:creationId xmlns:a16="http://schemas.microsoft.com/office/drawing/2014/main" id="{68270ED3-1C5F-2144-8878-4C4F597EB89B}"/>
              </a:ext>
            </a:extLst>
          </p:cNvPr>
          <p:cNvSpPr/>
          <p:nvPr/>
        </p:nvSpPr>
        <p:spPr>
          <a:xfrm>
            <a:off x="1671557" y="2529187"/>
            <a:ext cx="13055762" cy="5319413"/>
          </a:xfrm>
          <a:prstGeom prst="roundRect">
            <a:avLst>
              <a:gd name="adj" fmla="val 4437"/>
            </a:avLst>
          </a:prstGeom>
          <a:solidFill>
            <a:srgbClr val="F6E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Google Shape;757;p6">
            <a:extLst>
              <a:ext uri="{FF2B5EF4-FFF2-40B4-BE49-F238E27FC236}">
                <a16:creationId xmlns:a16="http://schemas.microsoft.com/office/drawing/2014/main" id="{3E4BC70F-1801-14B0-9D21-FD64C455A00B}"/>
              </a:ext>
            </a:extLst>
          </p:cNvPr>
          <p:cNvSpPr/>
          <p:nvPr/>
        </p:nvSpPr>
        <p:spPr>
          <a:xfrm>
            <a:off x="1940594" y="2937749"/>
            <a:ext cx="7592511" cy="4333746"/>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Real-time monitoring: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Uses AI and ML technologies to detect and respond to threats</a:t>
            </a:r>
          </a:p>
          <a:p>
            <a:endPar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Comprehensive coverage</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Monitors and protects infrastructure and network endpoints, including computers, servers, and mobile devices</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10" name="Picture 9">
            <a:extLst>
              <a:ext uri="{FF2B5EF4-FFF2-40B4-BE49-F238E27FC236}">
                <a16:creationId xmlns:a16="http://schemas.microsoft.com/office/drawing/2014/main" id="{375C7E95-9E05-5296-D5DA-5FA89E7981FA}"/>
              </a:ext>
            </a:extLst>
          </p:cNvPr>
          <p:cNvPicPr>
            <a:picLocks noChangeAspect="1"/>
          </p:cNvPicPr>
          <p:nvPr/>
        </p:nvPicPr>
        <p:blipFill>
          <a:blip r:embed="rId3"/>
          <a:stretch>
            <a:fillRect/>
          </a:stretch>
        </p:blipFill>
        <p:spPr>
          <a:xfrm>
            <a:off x="10658176" y="3557221"/>
            <a:ext cx="3251004" cy="3251004"/>
          </a:xfrm>
          <a:prstGeom prst="rect">
            <a:avLst/>
          </a:prstGeom>
        </p:spPr>
      </p:pic>
      <p:pic>
        <p:nvPicPr>
          <p:cNvPr id="11" name="Picture 10">
            <a:extLst>
              <a:ext uri="{FF2B5EF4-FFF2-40B4-BE49-F238E27FC236}">
                <a16:creationId xmlns:a16="http://schemas.microsoft.com/office/drawing/2014/main" id="{3D764315-67F0-682B-1E4B-DCC4C9350FAB}"/>
              </a:ext>
            </a:extLst>
          </p:cNvPr>
          <p:cNvPicPr>
            <a:picLocks noChangeAspect="1"/>
          </p:cNvPicPr>
          <p:nvPr/>
        </p:nvPicPr>
        <p:blipFill>
          <a:blip r:embed="rId4"/>
          <a:stretch>
            <a:fillRect/>
          </a:stretch>
        </p:blipFill>
        <p:spPr>
          <a:xfrm>
            <a:off x="12721685" y="2611020"/>
            <a:ext cx="1436571" cy="1436571"/>
          </a:xfrm>
          <a:prstGeom prst="rect">
            <a:avLst/>
          </a:prstGeom>
        </p:spPr>
      </p:pic>
    </p:spTree>
    <p:extLst>
      <p:ext uri="{BB962C8B-B14F-4D97-AF65-F5344CB8AC3E}">
        <p14:creationId xmlns:p14="http://schemas.microsoft.com/office/powerpoint/2010/main" val="4338846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6"/>
          <p:cNvSpPr txBox="1">
            <a:spLocks noGrp="1"/>
          </p:cNvSpPr>
          <p:nvPr>
            <p:ph type="title"/>
          </p:nvPr>
        </p:nvSpPr>
        <p:spPr>
          <a:xfrm>
            <a:off x="-10160" y="366065"/>
            <a:ext cx="16276320" cy="687244"/>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rgbClr val="404040"/>
              </a:buClr>
              <a:buSzPts val="3200"/>
              <a:buNone/>
            </a:pPr>
            <a:r>
              <a:rPr lang="en-US"/>
              <a:t>Functions of EDR</a:t>
            </a:r>
            <a:endParaRPr/>
          </a:p>
        </p:txBody>
      </p:sp>
      <p:sp>
        <p:nvSpPr>
          <p:cNvPr id="2" name="Google Shape;457;p59">
            <a:extLst>
              <a:ext uri="{FF2B5EF4-FFF2-40B4-BE49-F238E27FC236}">
                <a16:creationId xmlns:a16="http://schemas.microsoft.com/office/drawing/2014/main" id="{9B179B9C-CA67-2B96-97E1-6793C077D010}"/>
              </a:ext>
            </a:extLst>
          </p:cNvPr>
          <p:cNvSpPr txBox="1">
            <a:spLocks/>
          </p:cNvSpPr>
          <p:nvPr/>
        </p:nvSpPr>
        <p:spPr>
          <a:xfrm>
            <a:off x="1316013" y="1287510"/>
            <a:ext cx="13696999" cy="683498"/>
          </a:xfrm>
          <a:prstGeom prst="roundRect">
            <a:avLst/>
          </a:prstGeom>
          <a:noFill/>
          <a:ln>
            <a:solidFill>
              <a:srgbClr val="002060"/>
            </a:solid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It provides a comprehensive suite of functionalities to enhance cybersecurity. Key functions include:</a:t>
            </a:r>
            <a:endParaRPr lang="en-US" sz="2200"/>
          </a:p>
        </p:txBody>
      </p:sp>
      <p:grpSp>
        <p:nvGrpSpPr>
          <p:cNvPr id="19" name="Graphic 2">
            <a:extLst>
              <a:ext uri="{FF2B5EF4-FFF2-40B4-BE49-F238E27FC236}">
                <a16:creationId xmlns:a16="http://schemas.microsoft.com/office/drawing/2014/main" id="{CFD930B2-307F-F181-CCAF-5B3B7DF7AA49}"/>
              </a:ext>
            </a:extLst>
          </p:cNvPr>
          <p:cNvGrpSpPr/>
          <p:nvPr/>
        </p:nvGrpSpPr>
        <p:grpSpPr>
          <a:xfrm>
            <a:off x="7341994" y="3235980"/>
            <a:ext cx="535887" cy="474959"/>
            <a:chOff x="7135762" y="1611504"/>
            <a:chExt cx="714516" cy="633278"/>
          </a:xfrm>
          <a:solidFill>
            <a:schemeClr val="accent1"/>
          </a:solidFill>
        </p:grpSpPr>
        <p:sp>
          <p:nvSpPr>
            <p:cNvPr id="20" name="Freeform: Shape 19">
              <a:extLst>
                <a:ext uri="{FF2B5EF4-FFF2-40B4-BE49-F238E27FC236}">
                  <a16:creationId xmlns:a16="http://schemas.microsoft.com/office/drawing/2014/main" id="{F725BE59-1322-DA48-D520-519A198EC540}"/>
                </a:ext>
              </a:extLst>
            </p:cNvPr>
            <p:cNvSpPr/>
            <p:nvPr/>
          </p:nvSpPr>
          <p:spPr>
            <a:xfrm>
              <a:off x="7187906" y="1656090"/>
              <a:ext cx="662373" cy="588692"/>
            </a:xfrm>
            <a:custGeom>
              <a:avLst/>
              <a:gdLst>
                <a:gd name="connsiteX0" fmla="*/ 647259 w 662373"/>
                <a:gd name="connsiteY0" fmla="*/ 588692 h 588692"/>
                <a:gd name="connsiteX1" fmla="*/ 647259 w 662373"/>
                <a:gd name="connsiteY1" fmla="*/ 15114 h 588692"/>
                <a:gd name="connsiteX2" fmla="*/ 0 w 662373"/>
                <a:gd name="connsiteY2" fmla="*/ 15114 h 588692"/>
                <a:gd name="connsiteX3" fmla="*/ 0 w 662373"/>
                <a:gd name="connsiteY3" fmla="*/ 0 h 588692"/>
                <a:gd name="connsiteX4" fmla="*/ 654816 w 662373"/>
                <a:gd name="connsiteY4" fmla="*/ 0 h 588692"/>
                <a:gd name="connsiteX5" fmla="*/ 662373 w 662373"/>
                <a:gd name="connsiteY5" fmla="*/ 0 h 588692"/>
                <a:gd name="connsiteX6" fmla="*/ 662373 w 662373"/>
                <a:gd name="connsiteY6" fmla="*/ 7557 h 588692"/>
                <a:gd name="connsiteX7" fmla="*/ 662373 w 662373"/>
                <a:gd name="connsiteY7" fmla="*/ 588692 h 58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373" h="588692">
                  <a:moveTo>
                    <a:pt x="647259" y="588692"/>
                  </a:moveTo>
                  <a:lnTo>
                    <a:pt x="647259" y="15114"/>
                  </a:lnTo>
                  <a:lnTo>
                    <a:pt x="0" y="15114"/>
                  </a:lnTo>
                  <a:lnTo>
                    <a:pt x="0" y="0"/>
                  </a:lnTo>
                  <a:lnTo>
                    <a:pt x="654816" y="0"/>
                  </a:lnTo>
                  <a:lnTo>
                    <a:pt x="662373" y="0"/>
                  </a:lnTo>
                  <a:lnTo>
                    <a:pt x="662373" y="7557"/>
                  </a:lnTo>
                  <a:lnTo>
                    <a:pt x="662373" y="588692"/>
                  </a:lnTo>
                  <a:close/>
                </a:path>
              </a:pathLst>
            </a:custGeom>
            <a:solidFill>
              <a:srgbClr val="3F3F41"/>
            </a:solidFill>
            <a:ln w="3768" cap="flat">
              <a:noFill/>
              <a:prstDash val="solid"/>
              <a:miter/>
            </a:ln>
          </p:spPr>
          <p:txBody>
            <a:bodyPr rtlCol="0" anchor="ctr"/>
            <a:lstStyle/>
            <a:p>
              <a:endParaRPr lang="en-US" sz="1350"/>
            </a:p>
          </p:txBody>
        </p:sp>
        <p:sp>
          <p:nvSpPr>
            <p:cNvPr id="21" name="Freeform: Shape 20">
              <a:extLst>
                <a:ext uri="{FF2B5EF4-FFF2-40B4-BE49-F238E27FC236}">
                  <a16:creationId xmlns:a16="http://schemas.microsoft.com/office/drawing/2014/main" id="{F9E67048-5158-A3CC-3FA9-22DFEB81EFF0}"/>
                </a:ext>
              </a:extLst>
            </p:cNvPr>
            <p:cNvSpPr/>
            <p:nvPr/>
          </p:nvSpPr>
          <p:spPr>
            <a:xfrm>
              <a:off x="7135762" y="1611504"/>
              <a:ext cx="104286" cy="104286"/>
            </a:xfrm>
            <a:custGeom>
              <a:avLst/>
              <a:gdLst>
                <a:gd name="connsiteX0" fmla="*/ 52143 w 104286"/>
                <a:gd name="connsiteY0" fmla="*/ 104287 h 104286"/>
                <a:gd name="connsiteX1" fmla="*/ 104287 w 104286"/>
                <a:gd name="connsiteY1" fmla="*/ 52143 h 104286"/>
                <a:gd name="connsiteX2" fmla="*/ 52143 w 104286"/>
                <a:gd name="connsiteY2" fmla="*/ 0 h 104286"/>
                <a:gd name="connsiteX3" fmla="*/ 0 w 104286"/>
                <a:gd name="connsiteY3" fmla="*/ 52143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80860" y="104287"/>
                    <a:pt x="104287" y="80860"/>
                    <a:pt x="104287" y="52143"/>
                  </a:cubicBezTo>
                  <a:cubicBezTo>
                    <a:pt x="104287" y="23427"/>
                    <a:pt x="80860" y="0"/>
                    <a:pt x="52143" y="0"/>
                  </a:cubicBezTo>
                  <a:cubicBezTo>
                    <a:pt x="23427" y="0"/>
                    <a:pt x="0" y="23427"/>
                    <a:pt x="0" y="52143"/>
                  </a:cubicBezTo>
                  <a:cubicBezTo>
                    <a:pt x="378" y="80860"/>
                    <a:pt x="23427" y="104287"/>
                    <a:pt x="52143" y="104287"/>
                  </a:cubicBezTo>
                  <a:lnTo>
                    <a:pt x="52143" y="104287"/>
                  </a:lnTo>
                  <a:close/>
                </a:path>
              </a:pathLst>
            </a:custGeom>
            <a:solidFill>
              <a:srgbClr val="1576BB"/>
            </a:solidFill>
            <a:ln w="3768" cap="flat">
              <a:noFill/>
              <a:prstDash val="solid"/>
              <a:miter/>
            </a:ln>
          </p:spPr>
          <p:txBody>
            <a:bodyPr rtlCol="0" anchor="ctr"/>
            <a:lstStyle/>
            <a:p>
              <a:endParaRPr lang="en-US" sz="1350"/>
            </a:p>
          </p:txBody>
        </p:sp>
      </p:grpSp>
      <p:grpSp>
        <p:nvGrpSpPr>
          <p:cNvPr id="22" name="Graphic 2">
            <a:extLst>
              <a:ext uri="{FF2B5EF4-FFF2-40B4-BE49-F238E27FC236}">
                <a16:creationId xmlns:a16="http://schemas.microsoft.com/office/drawing/2014/main" id="{149B46C8-C119-1C8F-DDC0-4695EE203F0D}"/>
              </a:ext>
            </a:extLst>
          </p:cNvPr>
          <p:cNvGrpSpPr/>
          <p:nvPr/>
        </p:nvGrpSpPr>
        <p:grpSpPr>
          <a:xfrm>
            <a:off x="8329886" y="3975907"/>
            <a:ext cx="535604" cy="474959"/>
            <a:chOff x="8452952" y="2598073"/>
            <a:chExt cx="714138" cy="633278"/>
          </a:xfrm>
          <a:solidFill>
            <a:schemeClr val="accent1"/>
          </a:solidFill>
        </p:grpSpPr>
        <p:sp>
          <p:nvSpPr>
            <p:cNvPr id="23" name="Freeform: Shape 22">
              <a:extLst>
                <a:ext uri="{FF2B5EF4-FFF2-40B4-BE49-F238E27FC236}">
                  <a16:creationId xmlns:a16="http://schemas.microsoft.com/office/drawing/2014/main" id="{F8CB2B4B-6330-3380-EAD6-570F2EE846F9}"/>
                </a:ext>
              </a:extLst>
            </p:cNvPr>
            <p:cNvSpPr/>
            <p:nvPr/>
          </p:nvSpPr>
          <p:spPr>
            <a:xfrm>
              <a:off x="8452952" y="2642660"/>
              <a:ext cx="661995" cy="588692"/>
            </a:xfrm>
            <a:custGeom>
              <a:avLst/>
              <a:gdLst>
                <a:gd name="connsiteX0" fmla="*/ 14736 w 661995"/>
                <a:gd name="connsiteY0" fmla="*/ 588692 h 588692"/>
                <a:gd name="connsiteX1" fmla="*/ 14736 w 661995"/>
                <a:gd name="connsiteY1" fmla="*/ 15114 h 588692"/>
                <a:gd name="connsiteX2" fmla="*/ 661996 w 661995"/>
                <a:gd name="connsiteY2" fmla="*/ 15114 h 588692"/>
                <a:gd name="connsiteX3" fmla="*/ 661996 w 661995"/>
                <a:gd name="connsiteY3" fmla="*/ 0 h 588692"/>
                <a:gd name="connsiteX4" fmla="*/ 7557 w 661995"/>
                <a:gd name="connsiteY4" fmla="*/ 0 h 588692"/>
                <a:gd name="connsiteX5" fmla="*/ 0 w 661995"/>
                <a:gd name="connsiteY5" fmla="*/ 0 h 588692"/>
                <a:gd name="connsiteX6" fmla="*/ 0 w 661995"/>
                <a:gd name="connsiteY6" fmla="*/ 7557 h 588692"/>
                <a:gd name="connsiteX7" fmla="*/ 0 w 661995"/>
                <a:gd name="connsiteY7" fmla="*/ 588692 h 58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995" h="588692">
                  <a:moveTo>
                    <a:pt x="14736" y="588692"/>
                  </a:moveTo>
                  <a:lnTo>
                    <a:pt x="14736" y="15114"/>
                  </a:lnTo>
                  <a:lnTo>
                    <a:pt x="661996" y="15114"/>
                  </a:lnTo>
                  <a:lnTo>
                    <a:pt x="661996" y="0"/>
                  </a:lnTo>
                  <a:lnTo>
                    <a:pt x="7557" y="0"/>
                  </a:lnTo>
                  <a:lnTo>
                    <a:pt x="0" y="0"/>
                  </a:lnTo>
                  <a:lnTo>
                    <a:pt x="0" y="7557"/>
                  </a:lnTo>
                  <a:lnTo>
                    <a:pt x="0" y="588692"/>
                  </a:lnTo>
                  <a:close/>
                </a:path>
              </a:pathLst>
            </a:custGeom>
            <a:solidFill>
              <a:srgbClr val="3F3F41"/>
            </a:solidFill>
            <a:ln w="3768" cap="flat">
              <a:noFill/>
              <a:prstDash val="solid"/>
              <a:miter/>
            </a:ln>
          </p:spPr>
          <p:txBody>
            <a:bodyPr rtlCol="0" anchor="ctr"/>
            <a:lstStyle/>
            <a:p>
              <a:endParaRPr lang="en-US" sz="1350"/>
            </a:p>
          </p:txBody>
        </p:sp>
        <p:sp>
          <p:nvSpPr>
            <p:cNvPr id="24" name="Freeform: Shape 23">
              <a:extLst>
                <a:ext uri="{FF2B5EF4-FFF2-40B4-BE49-F238E27FC236}">
                  <a16:creationId xmlns:a16="http://schemas.microsoft.com/office/drawing/2014/main" id="{91E43672-D31B-96D5-9BEB-0B9B170795C8}"/>
                </a:ext>
              </a:extLst>
            </p:cNvPr>
            <p:cNvSpPr/>
            <p:nvPr/>
          </p:nvSpPr>
          <p:spPr>
            <a:xfrm>
              <a:off x="9062804" y="2598073"/>
              <a:ext cx="104286" cy="104286"/>
            </a:xfrm>
            <a:custGeom>
              <a:avLst/>
              <a:gdLst>
                <a:gd name="connsiteX0" fmla="*/ 52143 w 104286"/>
                <a:gd name="connsiteY0" fmla="*/ 104287 h 104286"/>
                <a:gd name="connsiteX1" fmla="*/ 0 w 104286"/>
                <a:gd name="connsiteY1" fmla="*/ 52144 h 104286"/>
                <a:gd name="connsiteX2" fmla="*/ 52143 w 104286"/>
                <a:gd name="connsiteY2" fmla="*/ 0 h 104286"/>
                <a:gd name="connsiteX3" fmla="*/ 104287 w 104286"/>
                <a:gd name="connsiteY3" fmla="*/ 52144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23427" y="104287"/>
                    <a:pt x="0" y="80860"/>
                    <a:pt x="0" y="52144"/>
                  </a:cubicBezTo>
                  <a:cubicBezTo>
                    <a:pt x="0" y="23427"/>
                    <a:pt x="23427" y="0"/>
                    <a:pt x="52143" y="0"/>
                  </a:cubicBezTo>
                  <a:cubicBezTo>
                    <a:pt x="80860" y="0"/>
                    <a:pt x="104287" y="23427"/>
                    <a:pt x="104287" y="52144"/>
                  </a:cubicBezTo>
                  <a:cubicBezTo>
                    <a:pt x="104287" y="80860"/>
                    <a:pt x="80860" y="104287"/>
                    <a:pt x="52143" y="104287"/>
                  </a:cubicBezTo>
                  <a:lnTo>
                    <a:pt x="52143" y="104287"/>
                  </a:lnTo>
                  <a:close/>
                </a:path>
              </a:pathLst>
            </a:custGeom>
            <a:solidFill>
              <a:srgbClr val="28BCD7"/>
            </a:solidFill>
            <a:ln w="3768" cap="flat">
              <a:noFill/>
              <a:prstDash val="solid"/>
              <a:miter/>
            </a:ln>
          </p:spPr>
          <p:txBody>
            <a:bodyPr rtlCol="0" anchor="ctr"/>
            <a:lstStyle/>
            <a:p>
              <a:endParaRPr lang="en-US" sz="1350"/>
            </a:p>
          </p:txBody>
        </p:sp>
      </p:grpSp>
      <p:grpSp>
        <p:nvGrpSpPr>
          <p:cNvPr id="25" name="Graphic 2">
            <a:extLst>
              <a:ext uri="{FF2B5EF4-FFF2-40B4-BE49-F238E27FC236}">
                <a16:creationId xmlns:a16="http://schemas.microsoft.com/office/drawing/2014/main" id="{C4D83424-EAC7-8CB3-8AD7-46BF4D801E39}"/>
              </a:ext>
            </a:extLst>
          </p:cNvPr>
          <p:cNvGrpSpPr/>
          <p:nvPr/>
        </p:nvGrpSpPr>
        <p:grpSpPr>
          <a:xfrm>
            <a:off x="7341994" y="4715834"/>
            <a:ext cx="535887" cy="474959"/>
            <a:chOff x="7135762" y="3584643"/>
            <a:chExt cx="714516" cy="633278"/>
          </a:xfrm>
          <a:solidFill>
            <a:schemeClr val="accent1"/>
          </a:solidFill>
        </p:grpSpPr>
        <p:sp>
          <p:nvSpPr>
            <p:cNvPr id="26" name="Freeform: Shape 25">
              <a:extLst>
                <a:ext uri="{FF2B5EF4-FFF2-40B4-BE49-F238E27FC236}">
                  <a16:creationId xmlns:a16="http://schemas.microsoft.com/office/drawing/2014/main" id="{6C308B14-48A0-2B01-D716-D1C8C8DE891B}"/>
                </a:ext>
              </a:extLst>
            </p:cNvPr>
            <p:cNvSpPr/>
            <p:nvPr/>
          </p:nvSpPr>
          <p:spPr>
            <a:xfrm>
              <a:off x="7187906" y="3629607"/>
              <a:ext cx="662373" cy="588314"/>
            </a:xfrm>
            <a:custGeom>
              <a:avLst/>
              <a:gdLst>
                <a:gd name="connsiteX0" fmla="*/ 647259 w 662373"/>
                <a:gd name="connsiteY0" fmla="*/ 588314 h 588314"/>
                <a:gd name="connsiteX1" fmla="*/ 647259 w 662373"/>
                <a:gd name="connsiteY1" fmla="*/ 14736 h 588314"/>
                <a:gd name="connsiteX2" fmla="*/ 0 w 662373"/>
                <a:gd name="connsiteY2" fmla="*/ 14736 h 588314"/>
                <a:gd name="connsiteX3" fmla="*/ 0 w 662373"/>
                <a:gd name="connsiteY3" fmla="*/ 0 h 588314"/>
                <a:gd name="connsiteX4" fmla="*/ 654816 w 662373"/>
                <a:gd name="connsiteY4" fmla="*/ 0 h 588314"/>
                <a:gd name="connsiteX5" fmla="*/ 662373 w 662373"/>
                <a:gd name="connsiteY5" fmla="*/ 0 h 588314"/>
                <a:gd name="connsiteX6" fmla="*/ 662373 w 662373"/>
                <a:gd name="connsiteY6" fmla="*/ 7179 h 588314"/>
                <a:gd name="connsiteX7" fmla="*/ 662373 w 662373"/>
                <a:gd name="connsiteY7" fmla="*/ 588314 h 58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373" h="588314">
                  <a:moveTo>
                    <a:pt x="647259" y="588314"/>
                  </a:moveTo>
                  <a:lnTo>
                    <a:pt x="647259" y="14736"/>
                  </a:lnTo>
                  <a:lnTo>
                    <a:pt x="0" y="14736"/>
                  </a:lnTo>
                  <a:lnTo>
                    <a:pt x="0" y="0"/>
                  </a:lnTo>
                  <a:lnTo>
                    <a:pt x="654816" y="0"/>
                  </a:lnTo>
                  <a:lnTo>
                    <a:pt x="662373" y="0"/>
                  </a:lnTo>
                  <a:lnTo>
                    <a:pt x="662373" y="7179"/>
                  </a:lnTo>
                  <a:lnTo>
                    <a:pt x="662373" y="588314"/>
                  </a:lnTo>
                  <a:close/>
                </a:path>
              </a:pathLst>
            </a:custGeom>
            <a:solidFill>
              <a:srgbClr val="3F3F41"/>
            </a:solidFill>
            <a:ln w="3768" cap="flat">
              <a:noFill/>
              <a:prstDash val="solid"/>
              <a:miter/>
            </a:ln>
          </p:spPr>
          <p:txBody>
            <a:bodyPr rtlCol="0" anchor="ctr"/>
            <a:lstStyle/>
            <a:p>
              <a:endParaRPr lang="en-US" sz="1350"/>
            </a:p>
          </p:txBody>
        </p:sp>
        <p:sp>
          <p:nvSpPr>
            <p:cNvPr id="27" name="Freeform: Shape 26">
              <a:extLst>
                <a:ext uri="{FF2B5EF4-FFF2-40B4-BE49-F238E27FC236}">
                  <a16:creationId xmlns:a16="http://schemas.microsoft.com/office/drawing/2014/main" id="{228D153D-3EB6-B674-E16F-A1ED09CFE1FC}"/>
                </a:ext>
              </a:extLst>
            </p:cNvPr>
            <p:cNvSpPr/>
            <p:nvPr/>
          </p:nvSpPr>
          <p:spPr>
            <a:xfrm>
              <a:off x="7135762" y="3584643"/>
              <a:ext cx="104286" cy="104286"/>
            </a:xfrm>
            <a:custGeom>
              <a:avLst/>
              <a:gdLst>
                <a:gd name="connsiteX0" fmla="*/ 52143 w 104286"/>
                <a:gd name="connsiteY0" fmla="*/ 104287 h 104286"/>
                <a:gd name="connsiteX1" fmla="*/ 104287 w 104286"/>
                <a:gd name="connsiteY1" fmla="*/ 52143 h 104286"/>
                <a:gd name="connsiteX2" fmla="*/ 52143 w 104286"/>
                <a:gd name="connsiteY2" fmla="*/ 0 h 104286"/>
                <a:gd name="connsiteX3" fmla="*/ 0 w 104286"/>
                <a:gd name="connsiteY3" fmla="*/ 52143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80860" y="104287"/>
                    <a:pt x="104287" y="80860"/>
                    <a:pt x="104287" y="52143"/>
                  </a:cubicBezTo>
                  <a:cubicBezTo>
                    <a:pt x="104287" y="23427"/>
                    <a:pt x="80860" y="0"/>
                    <a:pt x="52143" y="0"/>
                  </a:cubicBezTo>
                  <a:cubicBezTo>
                    <a:pt x="23427" y="0"/>
                    <a:pt x="0" y="23427"/>
                    <a:pt x="0" y="52143"/>
                  </a:cubicBezTo>
                  <a:cubicBezTo>
                    <a:pt x="378" y="80860"/>
                    <a:pt x="23427" y="104287"/>
                    <a:pt x="52143" y="104287"/>
                  </a:cubicBezTo>
                  <a:lnTo>
                    <a:pt x="52143" y="104287"/>
                  </a:lnTo>
                  <a:close/>
                </a:path>
              </a:pathLst>
            </a:custGeom>
            <a:solidFill>
              <a:srgbClr val="90C74A"/>
            </a:solidFill>
            <a:ln w="3768" cap="flat">
              <a:noFill/>
              <a:prstDash val="solid"/>
              <a:miter/>
            </a:ln>
          </p:spPr>
          <p:txBody>
            <a:bodyPr rtlCol="0" anchor="ctr"/>
            <a:lstStyle/>
            <a:p>
              <a:endParaRPr lang="en-US" sz="1350"/>
            </a:p>
          </p:txBody>
        </p:sp>
      </p:grpSp>
      <p:grpSp>
        <p:nvGrpSpPr>
          <p:cNvPr id="28" name="Graphic 2">
            <a:extLst>
              <a:ext uri="{FF2B5EF4-FFF2-40B4-BE49-F238E27FC236}">
                <a16:creationId xmlns:a16="http://schemas.microsoft.com/office/drawing/2014/main" id="{78178051-CCC5-61F3-EA46-CA4E66B815A7}"/>
              </a:ext>
            </a:extLst>
          </p:cNvPr>
          <p:cNvGrpSpPr/>
          <p:nvPr/>
        </p:nvGrpSpPr>
        <p:grpSpPr>
          <a:xfrm>
            <a:off x="8329886" y="5455761"/>
            <a:ext cx="535604" cy="474959"/>
            <a:chOff x="8452952" y="4571212"/>
            <a:chExt cx="714138" cy="633278"/>
          </a:xfrm>
          <a:solidFill>
            <a:schemeClr val="accent1"/>
          </a:solidFill>
        </p:grpSpPr>
        <p:sp>
          <p:nvSpPr>
            <p:cNvPr id="29" name="Freeform: Shape 28">
              <a:extLst>
                <a:ext uri="{FF2B5EF4-FFF2-40B4-BE49-F238E27FC236}">
                  <a16:creationId xmlns:a16="http://schemas.microsoft.com/office/drawing/2014/main" id="{4B8F14B4-E0F7-5E74-609F-4923AD4CA19C}"/>
                </a:ext>
              </a:extLst>
            </p:cNvPr>
            <p:cNvSpPr/>
            <p:nvPr/>
          </p:nvSpPr>
          <p:spPr>
            <a:xfrm>
              <a:off x="8452952" y="4616177"/>
              <a:ext cx="661995" cy="588314"/>
            </a:xfrm>
            <a:custGeom>
              <a:avLst/>
              <a:gdLst>
                <a:gd name="connsiteX0" fmla="*/ 14736 w 661995"/>
                <a:gd name="connsiteY0" fmla="*/ 588314 h 588314"/>
                <a:gd name="connsiteX1" fmla="*/ 14736 w 661995"/>
                <a:gd name="connsiteY1" fmla="*/ 14736 h 588314"/>
                <a:gd name="connsiteX2" fmla="*/ 661996 w 661995"/>
                <a:gd name="connsiteY2" fmla="*/ 14736 h 588314"/>
                <a:gd name="connsiteX3" fmla="*/ 661996 w 661995"/>
                <a:gd name="connsiteY3" fmla="*/ 0 h 588314"/>
                <a:gd name="connsiteX4" fmla="*/ 7557 w 661995"/>
                <a:gd name="connsiteY4" fmla="*/ 0 h 588314"/>
                <a:gd name="connsiteX5" fmla="*/ 0 w 661995"/>
                <a:gd name="connsiteY5" fmla="*/ 0 h 588314"/>
                <a:gd name="connsiteX6" fmla="*/ 0 w 661995"/>
                <a:gd name="connsiteY6" fmla="*/ 7557 h 588314"/>
                <a:gd name="connsiteX7" fmla="*/ 0 w 661995"/>
                <a:gd name="connsiteY7" fmla="*/ 588314 h 58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995" h="588314">
                  <a:moveTo>
                    <a:pt x="14736" y="588314"/>
                  </a:moveTo>
                  <a:lnTo>
                    <a:pt x="14736" y="14736"/>
                  </a:lnTo>
                  <a:lnTo>
                    <a:pt x="661996" y="14736"/>
                  </a:lnTo>
                  <a:lnTo>
                    <a:pt x="661996" y="0"/>
                  </a:lnTo>
                  <a:lnTo>
                    <a:pt x="7557" y="0"/>
                  </a:lnTo>
                  <a:lnTo>
                    <a:pt x="0" y="0"/>
                  </a:lnTo>
                  <a:lnTo>
                    <a:pt x="0" y="7557"/>
                  </a:lnTo>
                  <a:lnTo>
                    <a:pt x="0" y="588314"/>
                  </a:lnTo>
                  <a:close/>
                </a:path>
              </a:pathLst>
            </a:custGeom>
            <a:solidFill>
              <a:srgbClr val="3F3F41"/>
            </a:solidFill>
            <a:ln w="3768" cap="flat">
              <a:noFill/>
              <a:prstDash val="solid"/>
              <a:miter/>
            </a:ln>
          </p:spPr>
          <p:txBody>
            <a:bodyPr rtlCol="0" anchor="ctr"/>
            <a:lstStyle/>
            <a:p>
              <a:endParaRPr lang="en-US" sz="1350"/>
            </a:p>
          </p:txBody>
        </p:sp>
        <p:sp>
          <p:nvSpPr>
            <p:cNvPr id="30" name="Freeform: Shape 29">
              <a:extLst>
                <a:ext uri="{FF2B5EF4-FFF2-40B4-BE49-F238E27FC236}">
                  <a16:creationId xmlns:a16="http://schemas.microsoft.com/office/drawing/2014/main" id="{7F0B9A10-3022-DBCD-C93A-E670877C7CC2}"/>
                </a:ext>
              </a:extLst>
            </p:cNvPr>
            <p:cNvSpPr/>
            <p:nvPr/>
          </p:nvSpPr>
          <p:spPr>
            <a:xfrm>
              <a:off x="9062804" y="4571212"/>
              <a:ext cx="104286" cy="104287"/>
            </a:xfrm>
            <a:custGeom>
              <a:avLst/>
              <a:gdLst>
                <a:gd name="connsiteX0" fmla="*/ 52143 w 104286"/>
                <a:gd name="connsiteY0" fmla="*/ 104287 h 104287"/>
                <a:gd name="connsiteX1" fmla="*/ 0 w 104286"/>
                <a:gd name="connsiteY1" fmla="*/ 52144 h 104287"/>
                <a:gd name="connsiteX2" fmla="*/ 52143 w 104286"/>
                <a:gd name="connsiteY2" fmla="*/ 0 h 104287"/>
                <a:gd name="connsiteX3" fmla="*/ 104287 w 104286"/>
                <a:gd name="connsiteY3" fmla="*/ 52144 h 104287"/>
                <a:gd name="connsiteX4" fmla="*/ 52143 w 104286"/>
                <a:gd name="connsiteY4" fmla="*/ 104287 h 104287"/>
                <a:gd name="connsiteX5" fmla="*/ 52143 w 104286"/>
                <a:gd name="connsiteY5" fmla="*/ 104287 h 10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7">
                  <a:moveTo>
                    <a:pt x="52143" y="104287"/>
                  </a:moveTo>
                  <a:cubicBezTo>
                    <a:pt x="23427" y="104287"/>
                    <a:pt x="0" y="80860"/>
                    <a:pt x="0" y="52144"/>
                  </a:cubicBezTo>
                  <a:cubicBezTo>
                    <a:pt x="0" y="23427"/>
                    <a:pt x="23427" y="0"/>
                    <a:pt x="52143" y="0"/>
                  </a:cubicBezTo>
                  <a:cubicBezTo>
                    <a:pt x="80860" y="0"/>
                    <a:pt x="104287" y="23427"/>
                    <a:pt x="104287" y="52144"/>
                  </a:cubicBezTo>
                  <a:cubicBezTo>
                    <a:pt x="104287" y="81238"/>
                    <a:pt x="80860" y="104287"/>
                    <a:pt x="52143" y="104287"/>
                  </a:cubicBezTo>
                  <a:lnTo>
                    <a:pt x="52143" y="104287"/>
                  </a:lnTo>
                  <a:close/>
                </a:path>
              </a:pathLst>
            </a:custGeom>
            <a:solidFill>
              <a:srgbClr val="F8BE2C"/>
            </a:solidFill>
            <a:ln w="3768" cap="flat">
              <a:noFill/>
              <a:prstDash val="solid"/>
              <a:miter/>
            </a:ln>
          </p:spPr>
          <p:txBody>
            <a:bodyPr rtlCol="0" anchor="ctr"/>
            <a:lstStyle/>
            <a:p>
              <a:endParaRPr lang="en-US" sz="1350"/>
            </a:p>
          </p:txBody>
        </p:sp>
      </p:grpSp>
      <p:grpSp>
        <p:nvGrpSpPr>
          <p:cNvPr id="31" name="Graphic 2">
            <a:extLst>
              <a:ext uri="{FF2B5EF4-FFF2-40B4-BE49-F238E27FC236}">
                <a16:creationId xmlns:a16="http://schemas.microsoft.com/office/drawing/2014/main" id="{6922D7A6-437E-A5C8-2508-316D5D2CBFEC}"/>
              </a:ext>
            </a:extLst>
          </p:cNvPr>
          <p:cNvGrpSpPr/>
          <p:nvPr/>
        </p:nvGrpSpPr>
        <p:grpSpPr>
          <a:xfrm>
            <a:off x="7341994" y="6195972"/>
            <a:ext cx="535887" cy="474675"/>
            <a:chOff x="7135762" y="5558160"/>
            <a:chExt cx="714516" cy="632900"/>
          </a:xfrm>
          <a:solidFill>
            <a:schemeClr val="accent1"/>
          </a:solidFill>
        </p:grpSpPr>
        <p:sp>
          <p:nvSpPr>
            <p:cNvPr id="32" name="Freeform: Shape 31">
              <a:extLst>
                <a:ext uri="{FF2B5EF4-FFF2-40B4-BE49-F238E27FC236}">
                  <a16:creationId xmlns:a16="http://schemas.microsoft.com/office/drawing/2014/main" id="{751683E9-B242-CF82-29FD-E62E48743823}"/>
                </a:ext>
              </a:extLst>
            </p:cNvPr>
            <p:cNvSpPr/>
            <p:nvPr/>
          </p:nvSpPr>
          <p:spPr>
            <a:xfrm>
              <a:off x="7187906" y="5602746"/>
              <a:ext cx="662373" cy="588314"/>
            </a:xfrm>
            <a:custGeom>
              <a:avLst/>
              <a:gdLst>
                <a:gd name="connsiteX0" fmla="*/ 647259 w 662373"/>
                <a:gd name="connsiteY0" fmla="*/ 588315 h 588314"/>
                <a:gd name="connsiteX1" fmla="*/ 647259 w 662373"/>
                <a:gd name="connsiteY1" fmla="*/ 15114 h 588314"/>
                <a:gd name="connsiteX2" fmla="*/ 0 w 662373"/>
                <a:gd name="connsiteY2" fmla="*/ 15114 h 588314"/>
                <a:gd name="connsiteX3" fmla="*/ 0 w 662373"/>
                <a:gd name="connsiteY3" fmla="*/ 0 h 588314"/>
                <a:gd name="connsiteX4" fmla="*/ 654816 w 662373"/>
                <a:gd name="connsiteY4" fmla="*/ 0 h 588314"/>
                <a:gd name="connsiteX5" fmla="*/ 662373 w 662373"/>
                <a:gd name="connsiteY5" fmla="*/ 0 h 588314"/>
                <a:gd name="connsiteX6" fmla="*/ 662373 w 662373"/>
                <a:gd name="connsiteY6" fmla="*/ 7557 h 588314"/>
                <a:gd name="connsiteX7" fmla="*/ 662373 w 662373"/>
                <a:gd name="connsiteY7" fmla="*/ 588315 h 58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373" h="588314">
                  <a:moveTo>
                    <a:pt x="647259" y="588315"/>
                  </a:moveTo>
                  <a:lnTo>
                    <a:pt x="647259" y="15114"/>
                  </a:lnTo>
                  <a:lnTo>
                    <a:pt x="0" y="15114"/>
                  </a:lnTo>
                  <a:lnTo>
                    <a:pt x="0" y="0"/>
                  </a:lnTo>
                  <a:lnTo>
                    <a:pt x="654816" y="0"/>
                  </a:lnTo>
                  <a:lnTo>
                    <a:pt x="662373" y="0"/>
                  </a:lnTo>
                  <a:lnTo>
                    <a:pt x="662373" y="7557"/>
                  </a:lnTo>
                  <a:lnTo>
                    <a:pt x="662373" y="588315"/>
                  </a:lnTo>
                  <a:close/>
                </a:path>
              </a:pathLst>
            </a:custGeom>
            <a:solidFill>
              <a:srgbClr val="3F3F41"/>
            </a:solidFill>
            <a:ln w="3768" cap="flat">
              <a:noFill/>
              <a:prstDash val="solid"/>
              <a:miter/>
            </a:ln>
          </p:spPr>
          <p:txBody>
            <a:bodyPr rtlCol="0" anchor="ctr"/>
            <a:lstStyle/>
            <a:p>
              <a:endParaRPr lang="en-US" sz="1350"/>
            </a:p>
          </p:txBody>
        </p:sp>
        <p:sp>
          <p:nvSpPr>
            <p:cNvPr id="33" name="Freeform: Shape 32">
              <a:extLst>
                <a:ext uri="{FF2B5EF4-FFF2-40B4-BE49-F238E27FC236}">
                  <a16:creationId xmlns:a16="http://schemas.microsoft.com/office/drawing/2014/main" id="{2B35FEFD-4CE0-AAC9-8C9B-C46E2C47E524}"/>
                </a:ext>
              </a:extLst>
            </p:cNvPr>
            <p:cNvSpPr/>
            <p:nvPr/>
          </p:nvSpPr>
          <p:spPr>
            <a:xfrm>
              <a:off x="7135762" y="5558160"/>
              <a:ext cx="104286" cy="104286"/>
            </a:xfrm>
            <a:custGeom>
              <a:avLst/>
              <a:gdLst>
                <a:gd name="connsiteX0" fmla="*/ 52143 w 104286"/>
                <a:gd name="connsiteY0" fmla="*/ 104287 h 104286"/>
                <a:gd name="connsiteX1" fmla="*/ 104287 w 104286"/>
                <a:gd name="connsiteY1" fmla="*/ 52143 h 104286"/>
                <a:gd name="connsiteX2" fmla="*/ 52143 w 104286"/>
                <a:gd name="connsiteY2" fmla="*/ 0 h 104286"/>
                <a:gd name="connsiteX3" fmla="*/ 0 w 104286"/>
                <a:gd name="connsiteY3" fmla="*/ 52143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80860" y="104287"/>
                    <a:pt x="104287" y="80860"/>
                    <a:pt x="104287" y="52143"/>
                  </a:cubicBezTo>
                  <a:cubicBezTo>
                    <a:pt x="104287" y="23427"/>
                    <a:pt x="80860" y="0"/>
                    <a:pt x="52143" y="0"/>
                  </a:cubicBezTo>
                  <a:cubicBezTo>
                    <a:pt x="23427" y="0"/>
                    <a:pt x="0" y="23427"/>
                    <a:pt x="0" y="52143"/>
                  </a:cubicBezTo>
                  <a:cubicBezTo>
                    <a:pt x="378" y="80860"/>
                    <a:pt x="23427" y="104287"/>
                    <a:pt x="52143" y="104287"/>
                  </a:cubicBezTo>
                  <a:lnTo>
                    <a:pt x="52143" y="104287"/>
                  </a:lnTo>
                  <a:close/>
                </a:path>
              </a:pathLst>
            </a:custGeom>
            <a:solidFill>
              <a:srgbClr val="FF8900"/>
            </a:solidFill>
            <a:ln w="3768" cap="flat">
              <a:noFill/>
              <a:prstDash val="solid"/>
              <a:miter/>
            </a:ln>
          </p:spPr>
          <p:txBody>
            <a:bodyPr rtlCol="0" anchor="ctr"/>
            <a:lstStyle/>
            <a:p>
              <a:endParaRPr lang="en-US" sz="1350"/>
            </a:p>
          </p:txBody>
        </p:sp>
      </p:grpSp>
      <p:grpSp>
        <p:nvGrpSpPr>
          <p:cNvPr id="34" name="Graphic 2">
            <a:extLst>
              <a:ext uri="{FF2B5EF4-FFF2-40B4-BE49-F238E27FC236}">
                <a16:creationId xmlns:a16="http://schemas.microsoft.com/office/drawing/2014/main" id="{6A103C73-60E3-CA49-04E5-387BBBB0586C}"/>
              </a:ext>
            </a:extLst>
          </p:cNvPr>
          <p:cNvGrpSpPr/>
          <p:nvPr/>
        </p:nvGrpSpPr>
        <p:grpSpPr>
          <a:xfrm>
            <a:off x="8329886" y="6935900"/>
            <a:ext cx="535604" cy="474675"/>
            <a:chOff x="8452952" y="6544730"/>
            <a:chExt cx="714138" cy="632900"/>
          </a:xfrm>
          <a:solidFill>
            <a:schemeClr val="accent1"/>
          </a:solidFill>
        </p:grpSpPr>
        <p:sp>
          <p:nvSpPr>
            <p:cNvPr id="35" name="Freeform: Shape 34">
              <a:extLst>
                <a:ext uri="{FF2B5EF4-FFF2-40B4-BE49-F238E27FC236}">
                  <a16:creationId xmlns:a16="http://schemas.microsoft.com/office/drawing/2014/main" id="{E4673A0B-8596-F30E-BD55-3446EDA1A22A}"/>
                </a:ext>
              </a:extLst>
            </p:cNvPr>
            <p:cNvSpPr/>
            <p:nvPr/>
          </p:nvSpPr>
          <p:spPr>
            <a:xfrm>
              <a:off x="8452952" y="6589316"/>
              <a:ext cx="661995" cy="588314"/>
            </a:xfrm>
            <a:custGeom>
              <a:avLst/>
              <a:gdLst>
                <a:gd name="connsiteX0" fmla="*/ 14736 w 661995"/>
                <a:gd name="connsiteY0" fmla="*/ 588315 h 588314"/>
                <a:gd name="connsiteX1" fmla="*/ 14736 w 661995"/>
                <a:gd name="connsiteY1" fmla="*/ 15114 h 588314"/>
                <a:gd name="connsiteX2" fmla="*/ 661996 w 661995"/>
                <a:gd name="connsiteY2" fmla="*/ 15114 h 588314"/>
                <a:gd name="connsiteX3" fmla="*/ 661996 w 661995"/>
                <a:gd name="connsiteY3" fmla="*/ 0 h 588314"/>
                <a:gd name="connsiteX4" fmla="*/ 7557 w 661995"/>
                <a:gd name="connsiteY4" fmla="*/ 0 h 588314"/>
                <a:gd name="connsiteX5" fmla="*/ 0 w 661995"/>
                <a:gd name="connsiteY5" fmla="*/ 0 h 588314"/>
                <a:gd name="connsiteX6" fmla="*/ 0 w 661995"/>
                <a:gd name="connsiteY6" fmla="*/ 7557 h 588314"/>
                <a:gd name="connsiteX7" fmla="*/ 0 w 661995"/>
                <a:gd name="connsiteY7" fmla="*/ 588315 h 58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995" h="588314">
                  <a:moveTo>
                    <a:pt x="14736" y="588315"/>
                  </a:moveTo>
                  <a:lnTo>
                    <a:pt x="14736" y="15114"/>
                  </a:lnTo>
                  <a:lnTo>
                    <a:pt x="661996" y="15114"/>
                  </a:lnTo>
                  <a:lnTo>
                    <a:pt x="661996" y="0"/>
                  </a:lnTo>
                  <a:lnTo>
                    <a:pt x="7557" y="0"/>
                  </a:lnTo>
                  <a:lnTo>
                    <a:pt x="0" y="0"/>
                  </a:lnTo>
                  <a:lnTo>
                    <a:pt x="0" y="7557"/>
                  </a:lnTo>
                  <a:lnTo>
                    <a:pt x="0" y="588315"/>
                  </a:lnTo>
                  <a:close/>
                </a:path>
              </a:pathLst>
            </a:custGeom>
            <a:solidFill>
              <a:srgbClr val="3F3F41"/>
            </a:solidFill>
            <a:ln w="3768" cap="flat">
              <a:noFill/>
              <a:prstDash val="solid"/>
              <a:miter/>
            </a:ln>
          </p:spPr>
          <p:txBody>
            <a:bodyPr rtlCol="0" anchor="ctr"/>
            <a:lstStyle/>
            <a:p>
              <a:endParaRPr lang="en-US" sz="1350"/>
            </a:p>
          </p:txBody>
        </p:sp>
        <p:sp>
          <p:nvSpPr>
            <p:cNvPr id="36" name="Freeform: Shape 35">
              <a:extLst>
                <a:ext uri="{FF2B5EF4-FFF2-40B4-BE49-F238E27FC236}">
                  <a16:creationId xmlns:a16="http://schemas.microsoft.com/office/drawing/2014/main" id="{8CA9B73F-A79F-D3E8-5E3E-9D397E6BA894}"/>
                </a:ext>
              </a:extLst>
            </p:cNvPr>
            <p:cNvSpPr/>
            <p:nvPr/>
          </p:nvSpPr>
          <p:spPr>
            <a:xfrm>
              <a:off x="9062804" y="6544730"/>
              <a:ext cx="104286" cy="104286"/>
            </a:xfrm>
            <a:custGeom>
              <a:avLst/>
              <a:gdLst>
                <a:gd name="connsiteX0" fmla="*/ 52143 w 104286"/>
                <a:gd name="connsiteY0" fmla="*/ 104287 h 104286"/>
                <a:gd name="connsiteX1" fmla="*/ 0 w 104286"/>
                <a:gd name="connsiteY1" fmla="*/ 52143 h 104286"/>
                <a:gd name="connsiteX2" fmla="*/ 52143 w 104286"/>
                <a:gd name="connsiteY2" fmla="*/ 0 h 104286"/>
                <a:gd name="connsiteX3" fmla="*/ 104287 w 104286"/>
                <a:gd name="connsiteY3" fmla="*/ 52143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23427" y="104287"/>
                    <a:pt x="0" y="80860"/>
                    <a:pt x="0" y="52143"/>
                  </a:cubicBezTo>
                  <a:cubicBezTo>
                    <a:pt x="0" y="23427"/>
                    <a:pt x="23427" y="0"/>
                    <a:pt x="52143" y="0"/>
                  </a:cubicBezTo>
                  <a:cubicBezTo>
                    <a:pt x="80860" y="0"/>
                    <a:pt x="104287" y="23427"/>
                    <a:pt x="104287" y="52143"/>
                  </a:cubicBezTo>
                  <a:cubicBezTo>
                    <a:pt x="104287" y="80860"/>
                    <a:pt x="80860" y="104287"/>
                    <a:pt x="52143" y="104287"/>
                  </a:cubicBezTo>
                  <a:lnTo>
                    <a:pt x="52143" y="104287"/>
                  </a:lnTo>
                  <a:close/>
                </a:path>
              </a:pathLst>
            </a:custGeom>
            <a:solidFill>
              <a:srgbClr val="ED115D"/>
            </a:solidFill>
            <a:ln w="3768" cap="flat">
              <a:noFill/>
              <a:prstDash val="solid"/>
              <a:miter/>
            </a:ln>
          </p:spPr>
          <p:txBody>
            <a:bodyPr rtlCol="0" anchor="ctr"/>
            <a:lstStyle/>
            <a:p>
              <a:endParaRPr lang="en-US" sz="1350"/>
            </a:p>
          </p:txBody>
        </p:sp>
      </p:grpSp>
      <p:grpSp>
        <p:nvGrpSpPr>
          <p:cNvPr id="37" name="Graphic 2">
            <a:extLst>
              <a:ext uri="{FF2B5EF4-FFF2-40B4-BE49-F238E27FC236}">
                <a16:creationId xmlns:a16="http://schemas.microsoft.com/office/drawing/2014/main" id="{F6654E54-BB9D-B952-0586-5D4E0C3DF57B}"/>
              </a:ext>
            </a:extLst>
          </p:cNvPr>
          <p:cNvGrpSpPr/>
          <p:nvPr/>
        </p:nvGrpSpPr>
        <p:grpSpPr>
          <a:xfrm>
            <a:off x="7341994" y="7675826"/>
            <a:ext cx="535887" cy="474959"/>
            <a:chOff x="7135762" y="7531299"/>
            <a:chExt cx="714516" cy="633278"/>
          </a:xfrm>
          <a:solidFill>
            <a:schemeClr val="accent1"/>
          </a:solidFill>
        </p:grpSpPr>
        <p:sp>
          <p:nvSpPr>
            <p:cNvPr id="38" name="Freeform: Shape 37">
              <a:extLst>
                <a:ext uri="{FF2B5EF4-FFF2-40B4-BE49-F238E27FC236}">
                  <a16:creationId xmlns:a16="http://schemas.microsoft.com/office/drawing/2014/main" id="{31D84AF5-90AA-90CD-BC00-949E0C13FE0C}"/>
                </a:ext>
              </a:extLst>
            </p:cNvPr>
            <p:cNvSpPr/>
            <p:nvPr/>
          </p:nvSpPr>
          <p:spPr>
            <a:xfrm>
              <a:off x="7187906" y="7575886"/>
              <a:ext cx="662373" cy="588691"/>
            </a:xfrm>
            <a:custGeom>
              <a:avLst/>
              <a:gdLst>
                <a:gd name="connsiteX0" fmla="*/ 647259 w 662373"/>
                <a:gd name="connsiteY0" fmla="*/ 588692 h 588691"/>
                <a:gd name="connsiteX1" fmla="*/ 647259 w 662373"/>
                <a:gd name="connsiteY1" fmla="*/ 15114 h 588691"/>
                <a:gd name="connsiteX2" fmla="*/ 0 w 662373"/>
                <a:gd name="connsiteY2" fmla="*/ 15114 h 588691"/>
                <a:gd name="connsiteX3" fmla="*/ 0 w 662373"/>
                <a:gd name="connsiteY3" fmla="*/ 0 h 588691"/>
                <a:gd name="connsiteX4" fmla="*/ 654816 w 662373"/>
                <a:gd name="connsiteY4" fmla="*/ 0 h 588691"/>
                <a:gd name="connsiteX5" fmla="*/ 662373 w 662373"/>
                <a:gd name="connsiteY5" fmla="*/ 0 h 588691"/>
                <a:gd name="connsiteX6" fmla="*/ 662373 w 662373"/>
                <a:gd name="connsiteY6" fmla="*/ 7557 h 588691"/>
                <a:gd name="connsiteX7" fmla="*/ 662373 w 662373"/>
                <a:gd name="connsiteY7" fmla="*/ 588692 h 58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373" h="588691">
                  <a:moveTo>
                    <a:pt x="647259" y="588692"/>
                  </a:moveTo>
                  <a:lnTo>
                    <a:pt x="647259" y="15114"/>
                  </a:lnTo>
                  <a:lnTo>
                    <a:pt x="0" y="15114"/>
                  </a:lnTo>
                  <a:lnTo>
                    <a:pt x="0" y="0"/>
                  </a:lnTo>
                  <a:lnTo>
                    <a:pt x="654816" y="0"/>
                  </a:lnTo>
                  <a:lnTo>
                    <a:pt x="662373" y="0"/>
                  </a:lnTo>
                  <a:lnTo>
                    <a:pt x="662373" y="7557"/>
                  </a:lnTo>
                  <a:lnTo>
                    <a:pt x="662373" y="588692"/>
                  </a:lnTo>
                  <a:close/>
                </a:path>
              </a:pathLst>
            </a:custGeom>
            <a:solidFill>
              <a:srgbClr val="3F3F41"/>
            </a:solidFill>
            <a:ln w="3768" cap="flat">
              <a:noFill/>
              <a:prstDash val="solid"/>
              <a:miter/>
            </a:ln>
          </p:spPr>
          <p:txBody>
            <a:bodyPr rtlCol="0" anchor="ctr"/>
            <a:lstStyle/>
            <a:p>
              <a:endParaRPr lang="en-US" sz="1350"/>
            </a:p>
          </p:txBody>
        </p:sp>
        <p:sp>
          <p:nvSpPr>
            <p:cNvPr id="39" name="Freeform: Shape 38">
              <a:extLst>
                <a:ext uri="{FF2B5EF4-FFF2-40B4-BE49-F238E27FC236}">
                  <a16:creationId xmlns:a16="http://schemas.microsoft.com/office/drawing/2014/main" id="{E8B59572-C5E0-8F1E-1C7F-28429D41DE57}"/>
                </a:ext>
              </a:extLst>
            </p:cNvPr>
            <p:cNvSpPr/>
            <p:nvPr/>
          </p:nvSpPr>
          <p:spPr>
            <a:xfrm>
              <a:off x="7135762" y="7531299"/>
              <a:ext cx="104286" cy="104286"/>
            </a:xfrm>
            <a:custGeom>
              <a:avLst/>
              <a:gdLst>
                <a:gd name="connsiteX0" fmla="*/ 52143 w 104286"/>
                <a:gd name="connsiteY0" fmla="*/ 104287 h 104286"/>
                <a:gd name="connsiteX1" fmla="*/ 104287 w 104286"/>
                <a:gd name="connsiteY1" fmla="*/ 52144 h 104286"/>
                <a:gd name="connsiteX2" fmla="*/ 52143 w 104286"/>
                <a:gd name="connsiteY2" fmla="*/ 0 h 104286"/>
                <a:gd name="connsiteX3" fmla="*/ 0 w 104286"/>
                <a:gd name="connsiteY3" fmla="*/ 52144 h 104286"/>
                <a:gd name="connsiteX4" fmla="*/ 52143 w 104286"/>
                <a:gd name="connsiteY4" fmla="*/ 104287 h 104286"/>
                <a:gd name="connsiteX5" fmla="*/ 52143 w 104286"/>
                <a:gd name="connsiteY5" fmla="*/ 104287 h 10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86" h="104286">
                  <a:moveTo>
                    <a:pt x="52143" y="104287"/>
                  </a:moveTo>
                  <a:cubicBezTo>
                    <a:pt x="80860" y="104287"/>
                    <a:pt x="104287" y="80860"/>
                    <a:pt x="104287" y="52144"/>
                  </a:cubicBezTo>
                  <a:cubicBezTo>
                    <a:pt x="104287" y="23427"/>
                    <a:pt x="80860" y="0"/>
                    <a:pt x="52143" y="0"/>
                  </a:cubicBezTo>
                  <a:cubicBezTo>
                    <a:pt x="23427" y="0"/>
                    <a:pt x="0" y="23427"/>
                    <a:pt x="0" y="52144"/>
                  </a:cubicBezTo>
                  <a:cubicBezTo>
                    <a:pt x="0" y="80860"/>
                    <a:pt x="23427" y="104287"/>
                    <a:pt x="52143" y="104287"/>
                  </a:cubicBezTo>
                  <a:lnTo>
                    <a:pt x="52143" y="104287"/>
                  </a:lnTo>
                  <a:close/>
                </a:path>
              </a:pathLst>
            </a:custGeom>
            <a:solidFill>
              <a:srgbClr val="9B32E6"/>
            </a:solidFill>
            <a:ln w="3768" cap="flat">
              <a:noFill/>
              <a:prstDash val="solid"/>
              <a:miter/>
            </a:ln>
          </p:spPr>
          <p:txBody>
            <a:bodyPr rtlCol="0" anchor="ctr"/>
            <a:lstStyle/>
            <a:p>
              <a:endParaRPr lang="en-US" sz="1350"/>
            </a:p>
          </p:txBody>
        </p:sp>
      </p:grpSp>
      <p:grpSp>
        <p:nvGrpSpPr>
          <p:cNvPr id="40" name="Group 39">
            <a:extLst>
              <a:ext uri="{FF2B5EF4-FFF2-40B4-BE49-F238E27FC236}">
                <a16:creationId xmlns:a16="http://schemas.microsoft.com/office/drawing/2014/main" id="{DE79F95E-CCDB-2BB8-EC7A-2E96044554B1}"/>
              </a:ext>
            </a:extLst>
          </p:cNvPr>
          <p:cNvGrpSpPr/>
          <p:nvPr/>
        </p:nvGrpSpPr>
        <p:grpSpPr>
          <a:xfrm>
            <a:off x="7918689" y="3028540"/>
            <a:ext cx="797738" cy="904292"/>
            <a:chOff x="7904689" y="1334917"/>
            <a:chExt cx="1063651" cy="1205723"/>
          </a:xfrm>
        </p:grpSpPr>
        <p:grpSp>
          <p:nvGrpSpPr>
            <p:cNvPr id="41" name="Graphic 2">
              <a:extLst>
                <a:ext uri="{FF2B5EF4-FFF2-40B4-BE49-F238E27FC236}">
                  <a16:creationId xmlns:a16="http://schemas.microsoft.com/office/drawing/2014/main" id="{E6426ED2-070F-63BF-2531-74EF2DA30E9A}"/>
                </a:ext>
              </a:extLst>
            </p:cNvPr>
            <p:cNvGrpSpPr/>
            <p:nvPr/>
          </p:nvGrpSpPr>
          <p:grpSpPr>
            <a:xfrm>
              <a:off x="7904689" y="1334917"/>
              <a:ext cx="1063651" cy="1205723"/>
              <a:chOff x="7904689" y="1334917"/>
              <a:chExt cx="1063651" cy="1205723"/>
            </a:xfrm>
            <a:solidFill>
              <a:schemeClr val="accent1"/>
            </a:solidFill>
          </p:grpSpPr>
          <p:sp>
            <p:nvSpPr>
              <p:cNvPr id="43" name="Freeform: Shape 42">
                <a:extLst>
                  <a:ext uri="{FF2B5EF4-FFF2-40B4-BE49-F238E27FC236}">
                    <a16:creationId xmlns:a16="http://schemas.microsoft.com/office/drawing/2014/main" id="{70CD3CE7-DF85-7475-B099-6D9945B3E623}"/>
                  </a:ext>
                </a:extLst>
              </p:cNvPr>
              <p:cNvSpPr/>
              <p:nvPr/>
            </p:nvSpPr>
            <p:spPr>
              <a:xfrm>
                <a:off x="7904689" y="1334917"/>
                <a:ext cx="1063651" cy="1205723"/>
              </a:xfrm>
              <a:custGeom>
                <a:avLst/>
                <a:gdLst>
                  <a:gd name="connsiteX0" fmla="*/ 568666 w 1063651"/>
                  <a:gd name="connsiteY0" fmla="*/ 1195521 h 1205723"/>
                  <a:gd name="connsiteX1" fmla="*/ 1026622 w 1063651"/>
                  <a:gd name="connsiteY1" fmla="*/ 931026 h 1205723"/>
                  <a:gd name="connsiteX2" fmla="*/ 1063652 w 1063651"/>
                  <a:gd name="connsiteY2" fmla="*/ 867169 h 1205723"/>
                  <a:gd name="connsiteX3" fmla="*/ 1063652 w 1063651"/>
                  <a:gd name="connsiteY3" fmla="*/ 338555 h 1205723"/>
                  <a:gd name="connsiteX4" fmla="*/ 1026622 w 1063651"/>
                  <a:gd name="connsiteY4" fmla="*/ 274698 h 1205723"/>
                  <a:gd name="connsiteX5" fmla="*/ 568666 w 1063651"/>
                  <a:gd name="connsiteY5" fmla="*/ 10202 h 1205723"/>
                  <a:gd name="connsiteX6" fmla="*/ 494985 w 1063651"/>
                  <a:gd name="connsiteY6" fmla="*/ 10202 h 1205723"/>
                  <a:gd name="connsiteX7" fmla="*/ 37029 w 1063651"/>
                  <a:gd name="connsiteY7" fmla="*/ 274698 h 1205723"/>
                  <a:gd name="connsiteX8" fmla="*/ 0 w 1063651"/>
                  <a:gd name="connsiteY8" fmla="*/ 338555 h 1205723"/>
                  <a:gd name="connsiteX9" fmla="*/ 0 w 1063651"/>
                  <a:gd name="connsiteY9" fmla="*/ 867169 h 1205723"/>
                  <a:gd name="connsiteX10" fmla="*/ 37029 w 1063651"/>
                  <a:gd name="connsiteY10" fmla="*/ 931026 h 1205723"/>
                  <a:gd name="connsiteX11" fmla="*/ 494985 w 1063651"/>
                  <a:gd name="connsiteY11" fmla="*/ 1195521 h 1205723"/>
                  <a:gd name="connsiteX12" fmla="*/ 568666 w 1063651"/>
                  <a:gd name="connsiteY12" fmla="*/ 1195521 h 1205723"/>
                  <a:gd name="connsiteX13" fmla="*/ 568666 w 1063651"/>
                  <a:gd name="connsiteY13" fmla="*/ 1195521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568666" y="1195521"/>
                    </a:moveTo>
                    <a:lnTo>
                      <a:pt x="1026622" y="931026"/>
                    </a:lnTo>
                    <a:cubicBezTo>
                      <a:pt x="1050049" y="917423"/>
                      <a:pt x="1063652" y="894374"/>
                      <a:pt x="1063652" y="867169"/>
                    </a:cubicBezTo>
                    <a:lnTo>
                      <a:pt x="1063652" y="338555"/>
                    </a:lnTo>
                    <a:cubicBezTo>
                      <a:pt x="1063652" y="311349"/>
                      <a:pt x="1050427" y="288300"/>
                      <a:pt x="1026622" y="274698"/>
                    </a:cubicBezTo>
                    <a:lnTo>
                      <a:pt x="568666" y="10202"/>
                    </a:lnTo>
                    <a:cubicBezTo>
                      <a:pt x="545239" y="-3401"/>
                      <a:pt x="518412" y="-3401"/>
                      <a:pt x="494985" y="10202"/>
                    </a:cubicBezTo>
                    <a:lnTo>
                      <a:pt x="37029" y="274698"/>
                    </a:lnTo>
                    <a:cubicBezTo>
                      <a:pt x="13603" y="288300"/>
                      <a:pt x="0" y="311727"/>
                      <a:pt x="0" y="338555"/>
                    </a:cubicBezTo>
                    <a:lnTo>
                      <a:pt x="0" y="867169"/>
                    </a:lnTo>
                    <a:cubicBezTo>
                      <a:pt x="0" y="894374"/>
                      <a:pt x="13603" y="917423"/>
                      <a:pt x="37029" y="931026"/>
                    </a:cubicBezTo>
                    <a:lnTo>
                      <a:pt x="494985" y="1195521"/>
                    </a:lnTo>
                    <a:cubicBezTo>
                      <a:pt x="518412" y="1209124"/>
                      <a:pt x="545239" y="1209124"/>
                      <a:pt x="568666" y="1195521"/>
                    </a:cubicBezTo>
                    <a:lnTo>
                      <a:pt x="568666" y="1195521"/>
                    </a:lnTo>
                    <a:close/>
                  </a:path>
                </a:pathLst>
              </a:custGeom>
              <a:solidFill>
                <a:srgbClr val="1576BB"/>
              </a:solidFill>
              <a:ln w="3768" cap="flat">
                <a:noFill/>
                <a:prstDash val="solid"/>
                <a:miter/>
              </a:ln>
            </p:spPr>
            <p:txBody>
              <a:bodyPr rtlCol="0" anchor="ctr"/>
              <a:lstStyle/>
              <a:p>
                <a:endParaRPr lang="en-US" sz="1350"/>
              </a:p>
            </p:txBody>
          </p:sp>
          <p:sp>
            <p:nvSpPr>
              <p:cNvPr id="44" name="Freeform: Shape 43">
                <a:extLst>
                  <a:ext uri="{FF2B5EF4-FFF2-40B4-BE49-F238E27FC236}">
                    <a16:creationId xmlns:a16="http://schemas.microsoft.com/office/drawing/2014/main" id="{175C8696-28C6-4EB6-406B-9BF9ACBECB9C}"/>
                  </a:ext>
                </a:extLst>
              </p:cNvPr>
              <p:cNvSpPr/>
              <p:nvPr/>
            </p:nvSpPr>
            <p:spPr>
              <a:xfrm>
                <a:off x="8069433" y="1514018"/>
                <a:ext cx="733787" cy="847520"/>
              </a:xfrm>
              <a:custGeom>
                <a:avLst/>
                <a:gdLst>
                  <a:gd name="connsiteX0" fmla="*/ 366894 w 733787"/>
                  <a:gd name="connsiteY0" fmla="*/ 847520 h 847520"/>
                  <a:gd name="connsiteX1" fmla="*/ 733787 w 733787"/>
                  <a:gd name="connsiteY1" fmla="*/ 635546 h 847520"/>
                  <a:gd name="connsiteX2" fmla="*/ 733787 w 733787"/>
                  <a:gd name="connsiteY2" fmla="*/ 211597 h 847520"/>
                  <a:gd name="connsiteX3" fmla="*/ 366894 w 733787"/>
                  <a:gd name="connsiteY3" fmla="*/ 0 h 847520"/>
                  <a:gd name="connsiteX4" fmla="*/ 0 w 733787"/>
                  <a:gd name="connsiteY4" fmla="*/ 211597 h 847520"/>
                  <a:gd name="connsiteX5" fmla="*/ 0 w 733787"/>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87" h="847520">
                    <a:moveTo>
                      <a:pt x="366894" y="847520"/>
                    </a:moveTo>
                    <a:lnTo>
                      <a:pt x="733787" y="635546"/>
                    </a:lnTo>
                    <a:lnTo>
                      <a:pt x="733787" y="211597"/>
                    </a:lnTo>
                    <a:lnTo>
                      <a:pt x="366894" y="0"/>
                    </a:lnTo>
                    <a:lnTo>
                      <a:pt x="0" y="211597"/>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42" name="TextBox 41">
              <a:extLst>
                <a:ext uri="{FF2B5EF4-FFF2-40B4-BE49-F238E27FC236}">
                  <a16:creationId xmlns:a16="http://schemas.microsoft.com/office/drawing/2014/main" id="{715C25A7-A110-44B0-E98C-E822A2F6D2C7}"/>
                </a:ext>
              </a:extLst>
            </p:cNvPr>
            <p:cNvSpPr txBox="1"/>
            <p:nvPr/>
          </p:nvSpPr>
          <p:spPr>
            <a:xfrm>
              <a:off x="8198714" y="1704774"/>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01</a:t>
              </a:r>
            </a:p>
          </p:txBody>
        </p:sp>
      </p:grpSp>
      <p:grpSp>
        <p:nvGrpSpPr>
          <p:cNvPr id="45" name="Group 44">
            <a:extLst>
              <a:ext uri="{FF2B5EF4-FFF2-40B4-BE49-F238E27FC236}">
                <a16:creationId xmlns:a16="http://schemas.microsoft.com/office/drawing/2014/main" id="{D6ECE6EB-E380-F82C-F435-1A9B985A9195}"/>
              </a:ext>
            </a:extLst>
          </p:cNvPr>
          <p:cNvGrpSpPr/>
          <p:nvPr/>
        </p:nvGrpSpPr>
        <p:grpSpPr>
          <a:xfrm>
            <a:off x="7491340" y="3768467"/>
            <a:ext cx="797738" cy="904292"/>
            <a:chOff x="7334890" y="2321486"/>
            <a:chExt cx="1063651" cy="1205723"/>
          </a:xfrm>
        </p:grpSpPr>
        <p:grpSp>
          <p:nvGrpSpPr>
            <p:cNvPr id="46" name="Graphic 2">
              <a:extLst>
                <a:ext uri="{FF2B5EF4-FFF2-40B4-BE49-F238E27FC236}">
                  <a16:creationId xmlns:a16="http://schemas.microsoft.com/office/drawing/2014/main" id="{6EF2B512-A8ED-F5DC-A8E3-1B7C8FD4EC5F}"/>
                </a:ext>
              </a:extLst>
            </p:cNvPr>
            <p:cNvGrpSpPr/>
            <p:nvPr/>
          </p:nvGrpSpPr>
          <p:grpSpPr>
            <a:xfrm>
              <a:off x="7334890" y="2321486"/>
              <a:ext cx="1063651" cy="1205723"/>
              <a:chOff x="7334890" y="2321486"/>
              <a:chExt cx="1063651" cy="1205723"/>
            </a:xfrm>
            <a:solidFill>
              <a:schemeClr val="accent1"/>
            </a:solidFill>
          </p:grpSpPr>
          <p:sp>
            <p:nvSpPr>
              <p:cNvPr id="48" name="Freeform: Shape 47">
                <a:extLst>
                  <a:ext uri="{FF2B5EF4-FFF2-40B4-BE49-F238E27FC236}">
                    <a16:creationId xmlns:a16="http://schemas.microsoft.com/office/drawing/2014/main" id="{625FF716-5F8A-7ED6-1012-DF1550A133E3}"/>
                  </a:ext>
                </a:extLst>
              </p:cNvPr>
              <p:cNvSpPr/>
              <p:nvPr/>
            </p:nvSpPr>
            <p:spPr>
              <a:xfrm>
                <a:off x="7334890" y="2321486"/>
                <a:ext cx="1063651" cy="1205723"/>
              </a:xfrm>
              <a:custGeom>
                <a:avLst/>
                <a:gdLst>
                  <a:gd name="connsiteX0" fmla="*/ 494985 w 1063651"/>
                  <a:gd name="connsiteY0" fmla="*/ 1195521 h 1205723"/>
                  <a:gd name="connsiteX1" fmla="*/ 37029 w 1063651"/>
                  <a:gd name="connsiteY1" fmla="*/ 931025 h 1205723"/>
                  <a:gd name="connsiteX2" fmla="*/ 0 w 1063651"/>
                  <a:gd name="connsiteY2" fmla="*/ 867169 h 1205723"/>
                  <a:gd name="connsiteX3" fmla="*/ 0 w 1063651"/>
                  <a:gd name="connsiteY3" fmla="*/ 338555 h 1205723"/>
                  <a:gd name="connsiteX4" fmla="*/ 37029 w 1063651"/>
                  <a:gd name="connsiteY4" fmla="*/ 274698 h 1205723"/>
                  <a:gd name="connsiteX5" fmla="*/ 494985 w 1063651"/>
                  <a:gd name="connsiteY5" fmla="*/ 10202 h 1205723"/>
                  <a:gd name="connsiteX6" fmla="*/ 568666 w 1063651"/>
                  <a:gd name="connsiteY6" fmla="*/ 10202 h 1205723"/>
                  <a:gd name="connsiteX7" fmla="*/ 1026622 w 1063651"/>
                  <a:gd name="connsiteY7" fmla="*/ 274698 h 1205723"/>
                  <a:gd name="connsiteX8" fmla="*/ 1063651 w 1063651"/>
                  <a:gd name="connsiteY8" fmla="*/ 338555 h 1205723"/>
                  <a:gd name="connsiteX9" fmla="*/ 1063651 w 1063651"/>
                  <a:gd name="connsiteY9" fmla="*/ 867169 h 1205723"/>
                  <a:gd name="connsiteX10" fmla="*/ 1026622 w 1063651"/>
                  <a:gd name="connsiteY10" fmla="*/ 931025 h 1205723"/>
                  <a:gd name="connsiteX11" fmla="*/ 568666 w 1063651"/>
                  <a:gd name="connsiteY11" fmla="*/ 1195521 h 1205723"/>
                  <a:gd name="connsiteX12" fmla="*/ 494985 w 1063651"/>
                  <a:gd name="connsiteY12" fmla="*/ 1195521 h 1205723"/>
                  <a:gd name="connsiteX13" fmla="*/ 494985 w 1063651"/>
                  <a:gd name="connsiteY13" fmla="*/ 1195521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494985" y="1195521"/>
                    </a:moveTo>
                    <a:lnTo>
                      <a:pt x="37029" y="931025"/>
                    </a:lnTo>
                    <a:cubicBezTo>
                      <a:pt x="13603" y="917423"/>
                      <a:pt x="0" y="894374"/>
                      <a:pt x="0" y="867169"/>
                    </a:cubicBezTo>
                    <a:lnTo>
                      <a:pt x="0" y="338555"/>
                    </a:lnTo>
                    <a:cubicBezTo>
                      <a:pt x="0" y="311350"/>
                      <a:pt x="13603" y="288301"/>
                      <a:pt x="37029" y="274698"/>
                    </a:cubicBezTo>
                    <a:lnTo>
                      <a:pt x="494985" y="10202"/>
                    </a:lnTo>
                    <a:cubicBezTo>
                      <a:pt x="518412" y="-3401"/>
                      <a:pt x="545239" y="-3401"/>
                      <a:pt x="568666" y="10202"/>
                    </a:cubicBezTo>
                    <a:lnTo>
                      <a:pt x="1026622" y="274698"/>
                    </a:lnTo>
                    <a:cubicBezTo>
                      <a:pt x="1050049" y="288301"/>
                      <a:pt x="1063651" y="311350"/>
                      <a:pt x="1063651" y="338555"/>
                    </a:cubicBezTo>
                    <a:lnTo>
                      <a:pt x="1063651" y="867169"/>
                    </a:lnTo>
                    <a:cubicBezTo>
                      <a:pt x="1063651" y="894374"/>
                      <a:pt x="1050427" y="917423"/>
                      <a:pt x="1026622" y="931025"/>
                    </a:cubicBezTo>
                    <a:lnTo>
                      <a:pt x="568666" y="1195521"/>
                    </a:lnTo>
                    <a:cubicBezTo>
                      <a:pt x="545239" y="1209124"/>
                      <a:pt x="518412" y="1209124"/>
                      <a:pt x="494985" y="1195521"/>
                    </a:cubicBezTo>
                    <a:lnTo>
                      <a:pt x="494985" y="1195521"/>
                    </a:lnTo>
                    <a:close/>
                  </a:path>
                </a:pathLst>
              </a:custGeom>
              <a:solidFill>
                <a:srgbClr val="28BCD7"/>
              </a:solidFill>
              <a:ln w="3768" cap="flat">
                <a:noFill/>
                <a:prstDash val="solid"/>
                <a:miter/>
              </a:ln>
            </p:spPr>
            <p:txBody>
              <a:bodyPr rtlCol="0" anchor="ctr"/>
              <a:lstStyle/>
              <a:p>
                <a:endParaRPr lang="en-US" sz="1350"/>
              </a:p>
            </p:txBody>
          </p:sp>
          <p:sp>
            <p:nvSpPr>
              <p:cNvPr id="49" name="Freeform: Shape 48">
                <a:extLst>
                  <a:ext uri="{FF2B5EF4-FFF2-40B4-BE49-F238E27FC236}">
                    <a16:creationId xmlns:a16="http://schemas.microsoft.com/office/drawing/2014/main" id="{2C4AA267-33DD-CA5C-2791-84077769969A}"/>
                  </a:ext>
                </a:extLst>
              </p:cNvPr>
              <p:cNvSpPr/>
              <p:nvPr/>
            </p:nvSpPr>
            <p:spPr>
              <a:xfrm>
                <a:off x="7499633" y="2500588"/>
                <a:ext cx="734165" cy="847520"/>
              </a:xfrm>
              <a:custGeom>
                <a:avLst/>
                <a:gdLst>
                  <a:gd name="connsiteX0" fmla="*/ 367271 w 734165"/>
                  <a:gd name="connsiteY0" fmla="*/ 847520 h 847520"/>
                  <a:gd name="connsiteX1" fmla="*/ 734165 w 734165"/>
                  <a:gd name="connsiteY1" fmla="*/ 635546 h 847520"/>
                  <a:gd name="connsiteX2" fmla="*/ 734165 w 734165"/>
                  <a:gd name="connsiteY2" fmla="*/ 211975 h 847520"/>
                  <a:gd name="connsiteX3" fmla="*/ 367271 w 734165"/>
                  <a:gd name="connsiteY3" fmla="*/ 0 h 847520"/>
                  <a:gd name="connsiteX4" fmla="*/ 0 w 734165"/>
                  <a:gd name="connsiteY4" fmla="*/ 211975 h 847520"/>
                  <a:gd name="connsiteX5" fmla="*/ 0 w 734165"/>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165" h="847520">
                    <a:moveTo>
                      <a:pt x="367271" y="847520"/>
                    </a:moveTo>
                    <a:lnTo>
                      <a:pt x="734165" y="635546"/>
                    </a:lnTo>
                    <a:lnTo>
                      <a:pt x="734165" y="211975"/>
                    </a:lnTo>
                    <a:lnTo>
                      <a:pt x="367271" y="0"/>
                    </a:lnTo>
                    <a:lnTo>
                      <a:pt x="0" y="211975"/>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47" name="TextBox 46">
              <a:extLst>
                <a:ext uri="{FF2B5EF4-FFF2-40B4-BE49-F238E27FC236}">
                  <a16:creationId xmlns:a16="http://schemas.microsoft.com/office/drawing/2014/main" id="{48868A95-5C98-1481-A38D-290C6B30F7D2}"/>
                </a:ext>
              </a:extLst>
            </p:cNvPr>
            <p:cNvSpPr txBox="1"/>
            <p:nvPr/>
          </p:nvSpPr>
          <p:spPr>
            <a:xfrm>
              <a:off x="7619527" y="2713862"/>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02</a:t>
              </a:r>
            </a:p>
          </p:txBody>
        </p:sp>
      </p:grpSp>
      <p:grpSp>
        <p:nvGrpSpPr>
          <p:cNvPr id="50" name="Group 49">
            <a:extLst>
              <a:ext uri="{FF2B5EF4-FFF2-40B4-BE49-F238E27FC236}">
                <a16:creationId xmlns:a16="http://schemas.microsoft.com/office/drawing/2014/main" id="{79ECC8B8-BE60-97EE-816D-FF887BA6BEA1}"/>
              </a:ext>
            </a:extLst>
          </p:cNvPr>
          <p:cNvGrpSpPr/>
          <p:nvPr/>
        </p:nvGrpSpPr>
        <p:grpSpPr>
          <a:xfrm>
            <a:off x="7918689" y="4508395"/>
            <a:ext cx="797738" cy="904292"/>
            <a:chOff x="7904689" y="3308056"/>
            <a:chExt cx="1063651" cy="1205723"/>
          </a:xfrm>
        </p:grpSpPr>
        <p:grpSp>
          <p:nvGrpSpPr>
            <p:cNvPr id="51" name="Graphic 2">
              <a:extLst>
                <a:ext uri="{FF2B5EF4-FFF2-40B4-BE49-F238E27FC236}">
                  <a16:creationId xmlns:a16="http://schemas.microsoft.com/office/drawing/2014/main" id="{901D0873-24E8-67FB-8198-4B45B6058D67}"/>
                </a:ext>
              </a:extLst>
            </p:cNvPr>
            <p:cNvGrpSpPr/>
            <p:nvPr/>
          </p:nvGrpSpPr>
          <p:grpSpPr>
            <a:xfrm>
              <a:off x="7904689" y="3308056"/>
              <a:ext cx="1063651" cy="1205723"/>
              <a:chOff x="7904689" y="3308056"/>
              <a:chExt cx="1063651" cy="1205723"/>
            </a:xfrm>
            <a:solidFill>
              <a:schemeClr val="accent1"/>
            </a:solidFill>
          </p:grpSpPr>
          <p:sp>
            <p:nvSpPr>
              <p:cNvPr id="53" name="Freeform: Shape 52">
                <a:extLst>
                  <a:ext uri="{FF2B5EF4-FFF2-40B4-BE49-F238E27FC236}">
                    <a16:creationId xmlns:a16="http://schemas.microsoft.com/office/drawing/2014/main" id="{3738166D-5EE4-5FD8-480B-16BA33D4DE37}"/>
                  </a:ext>
                </a:extLst>
              </p:cNvPr>
              <p:cNvSpPr/>
              <p:nvPr/>
            </p:nvSpPr>
            <p:spPr>
              <a:xfrm>
                <a:off x="7904689" y="3308056"/>
                <a:ext cx="1063651" cy="1205723"/>
              </a:xfrm>
              <a:custGeom>
                <a:avLst/>
                <a:gdLst>
                  <a:gd name="connsiteX0" fmla="*/ 568666 w 1063651"/>
                  <a:gd name="connsiteY0" fmla="*/ 1195521 h 1205723"/>
                  <a:gd name="connsiteX1" fmla="*/ 1026622 w 1063651"/>
                  <a:gd name="connsiteY1" fmla="*/ 931025 h 1205723"/>
                  <a:gd name="connsiteX2" fmla="*/ 1063652 w 1063651"/>
                  <a:gd name="connsiteY2" fmla="*/ 867169 h 1205723"/>
                  <a:gd name="connsiteX3" fmla="*/ 1063652 w 1063651"/>
                  <a:gd name="connsiteY3" fmla="*/ 338555 h 1205723"/>
                  <a:gd name="connsiteX4" fmla="*/ 1026622 w 1063651"/>
                  <a:gd name="connsiteY4" fmla="*/ 274698 h 1205723"/>
                  <a:gd name="connsiteX5" fmla="*/ 568666 w 1063651"/>
                  <a:gd name="connsiteY5" fmla="*/ 10202 h 1205723"/>
                  <a:gd name="connsiteX6" fmla="*/ 494985 w 1063651"/>
                  <a:gd name="connsiteY6" fmla="*/ 10202 h 1205723"/>
                  <a:gd name="connsiteX7" fmla="*/ 37029 w 1063651"/>
                  <a:gd name="connsiteY7" fmla="*/ 274698 h 1205723"/>
                  <a:gd name="connsiteX8" fmla="*/ 0 w 1063651"/>
                  <a:gd name="connsiteY8" fmla="*/ 338555 h 1205723"/>
                  <a:gd name="connsiteX9" fmla="*/ 0 w 1063651"/>
                  <a:gd name="connsiteY9" fmla="*/ 867169 h 1205723"/>
                  <a:gd name="connsiteX10" fmla="*/ 37029 w 1063651"/>
                  <a:gd name="connsiteY10" fmla="*/ 931025 h 1205723"/>
                  <a:gd name="connsiteX11" fmla="*/ 494985 w 1063651"/>
                  <a:gd name="connsiteY11" fmla="*/ 1195521 h 1205723"/>
                  <a:gd name="connsiteX12" fmla="*/ 568666 w 1063651"/>
                  <a:gd name="connsiteY12" fmla="*/ 1195521 h 1205723"/>
                  <a:gd name="connsiteX13" fmla="*/ 568666 w 1063651"/>
                  <a:gd name="connsiteY13" fmla="*/ 1195521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568666" y="1195521"/>
                    </a:moveTo>
                    <a:lnTo>
                      <a:pt x="1026622" y="931025"/>
                    </a:lnTo>
                    <a:cubicBezTo>
                      <a:pt x="1050049" y="917423"/>
                      <a:pt x="1063652" y="894374"/>
                      <a:pt x="1063652" y="867169"/>
                    </a:cubicBezTo>
                    <a:lnTo>
                      <a:pt x="1063652" y="338555"/>
                    </a:lnTo>
                    <a:cubicBezTo>
                      <a:pt x="1063652" y="311349"/>
                      <a:pt x="1050427" y="288300"/>
                      <a:pt x="1026622" y="274698"/>
                    </a:cubicBezTo>
                    <a:lnTo>
                      <a:pt x="568666" y="10202"/>
                    </a:lnTo>
                    <a:cubicBezTo>
                      <a:pt x="545239" y="-3401"/>
                      <a:pt x="518412" y="-3401"/>
                      <a:pt x="494985" y="10202"/>
                    </a:cubicBezTo>
                    <a:lnTo>
                      <a:pt x="37029" y="274698"/>
                    </a:lnTo>
                    <a:cubicBezTo>
                      <a:pt x="13603" y="288300"/>
                      <a:pt x="0" y="311349"/>
                      <a:pt x="0" y="338555"/>
                    </a:cubicBezTo>
                    <a:lnTo>
                      <a:pt x="0" y="867169"/>
                    </a:lnTo>
                    <a:cubicBezTo>
                      <a:pt x="0" y="894374"/>
                      <a:pt x="13603" y="917423"/>
                      <a:pt x="37029" y="931025"/>
                    </a:cubicBezTo>
                    <a:lnTo>
                      <a:pt x="494985" y="1195521"/>
                    </a:lnTo>
                    <a:cubicBezTo>
                      <a:pt x="518412" y="1209124"/>
                      <a:pt x="545239" y="1209124"/>
                      <a:pt x="568666" y="1195521"/>
                    </a:cubicBezTo>
                    <a:lnTo>
                      <a:pt x="568666" y="1195521"/>
                    </a:lnTo>
                    <a:close/>
                  </a:path>
                </a:pathLst>
              </a:custGeom>
              <a:solidFill>
                <a:srgbClr val="90C74A"/>
              </a:solidFill>
              <a:ln w="3768" cap="flat">
                <a:noFill/>
                <a:prstDash val="solid"/>
                <a:miter/>
              </a:ln>
            </p:spPr>
            <p:txBody>
              <a:bodyPr rtlCol="0" anchor="ctr"/>
              <a:lstStyle/>
              <a:p>
                <a:endParaRPr lang="en-US" sz="1350"/>
              </a:p>
            </p:txBody>
          </p:sp>
          <p:sp>
            <p:nvSpPr>
              <p:cNvPr id="54" name="Freeform: Shape 53">
                <a:extLst>
                  <a:ext uri="{FF2B5EF4-FFF2-40B4-BE49-F238E27FC236}">
                    <a16:creationId xmlns:a16="http://schemas.microsoft.com/office/drawing/2014/main" id="{777F2C5B-F4F5-1399-006D-CB19A92373EF}"/>
                  </a:ext>
                </a:extLst>
              </p:cNvPr>
              <p:cNvSpPr/>
              <p:nvPr/>
            </p:nvSpPr>
            <p:spPr>
              <a:xfrm>
                <a:off x="8069433" y="3487157"/>
                <a:ext cx="733787" cy="847520"/>
              </a:xfrm>
              <a:custGeom>
                <a:avLst/>
                <a:gdLst>
                  <a:gd name="connsiteX0" fmla="*/ 366894 w 733787"/>
                  <a:gd name="connsiteY0" fmla="*/ 847520 h 847520"/>
                  <a:gd name="connsiteX1" fmla="*/ 733787 w 733787"/>
                  <a:gd name="connsiteY1" fmla="*/ 635546 h 847520"/>
                  <a:gd name="connsiteX2" fmla="*/ 733787 w 733787"/>
                  <a:gd name="connsiteY2" fmla="*/ 211974 h 847520"/>
                  <a:gd name="connsiteX3" fmla="*/ 366894 w 733787"/>
                  <a:gd name="connsiteY3" fmla="*/ 0 h 847520"/>
                  <a:gd name="connsiteX4" fmla="*/ 0 w 733787"/>
                  <a:gd name="connsiteY4" fmla="*/ 211974 h 847520"/>
                  <a:gd name="connsiteX5" fmla="*/ 0 w 733787"/>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87" h="847520">
                    <a:moveTo>
                      <a:pt x="366894" y="847520"/>
                    </a:moveTo>
                    <a:lnTo>
                      <a:pt x="733787" y="635546"/>
                    </a:lnTo>
                    <a:lnTo>
                      <a:pt x="733787" y="211974"/>
                    </a:lnTo>
                    <a:lnTo>
                      <a:pt x="366894" y="0"/>
                    </a:lnTo>
                    <a:lnTo>
                      <a:pt x="0" y="211974"/>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52" name="TextBox 51">
              <a:extLst>
                <a:ext uri="{FF2B5EF4-FFF2-40B4-BE49-F238E27FC236}">
                  <a16:creationId xmlns:a16="http://schemas.microsoft.com/office/drawing/2014/main" id="{6231A33B-7147-61AD-0B3D-CD60D8559D66}"/>
                </a:ext>
              </a:extLst>
            </p:cNvPr>
            <p:cNvSpPr txBox="1"/>
            <p:nvPr/>
          </p:nvSpPr>
          <p:spPr>
            <a:xfrm>
              <a:off x="8182089" y="3708320"/>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03</a:t>
              </a:r>
            </a:p>
          </p:txBody>
        </p:sp>
      </p:grpSp>
      <p:grpSp>
        <p:nvGrpSpPr>
          <p:cNvPr id="55" name="Group 54">
            <a:extLst>
              <a:ext uri="{FF2B5EF4-FFF2-40B4-BE49-F238E27FC236}">
                <a16:creationId xmlns:a16="http://schemas.microsoft.com/office/drawing/2014/main" id="{BDC3888A-C5D2-B1BA-C642-84661A266572}"/>
              </a:ext>
            </a:extLst>
          </p:cNvPr>
          <p:cNvGrpSpPr/>
          <p:nvPr/>
        </p:nvGrpSpPr>
        <p:grpSpPr>
          <a:xfrm>
            <a:off x="7491340" y="5248321"/>
            <a:ext cx="797738" cy="904292"/>
            <a:chOff x="7334890" y="4294625"/>
            <a:chExt cx="1063651" cy="1205723"/>
          </a:xfrm>
        </p:grpSpPr>
        <p:grpSp>
          <p:nvGrpSpPr>
            <p:cNvPr id="56" name="Graphic 2">
              <a:extLst>
                <a:ext uri="{FF2B5EF4-FFF2-40B4-BE49-F238E27FC236}">
                  <a16:creationId xmlns:a16="http://schemas.microsoft.com/office/drawing/2014/main" id="{FBE9C5E0-4E93-749B-55B4-C782709891CD}"/>
                </a:ext>
              </a:extLst>
            </p:cNvPr>
            <p:cNvGrpSpPr/>
            <p:nvPr/>
          </p:nvGrpSpPr>
          <p:grpSpPr>
            <a:xfrm>
              <a:off x="7334890" y="4294625"/>
              <a:ext cx="1063651" cy="1205723"/>
              <a:chOff x="7334890" y="4294625"/>
              <a:chExt cx="1063651" cy="1205723"/>
            </a:xfrm>
            <a:solidFill>
              <a:schemeClr val="accent1"/>
            </a:solidFill>
          </p:grpSpPr>
          <p:sp>
            <p:nvSpPr>
              <p:cNvPr id="58" name="Freeform: Shape 57">
                <a:extLst>
                  <a:ext uri="{FF2B5EF4-FFF2-40B4-BE49-F238E27FC236}">
                    <a16:creationId xmlns:a16="http://schemas.microsoft.com/office/drawing/2014/main" id="{29828F77-012E-31B2-A03D-E0B7BDF10678}"/>
                  </a:ext>
                </a:extLst>
              </p:cNvPr>
              <p:cNvSpPr/>
              <p:nvPr/>
            </p:nvSpPr>
            <p:spPr>
              <a:xfrm>
                <a:off x="7334890" y="4294625"/>
                <a:ext cx="1063651" cy="1205723"/>
              </a:xfrm>
              <a:custGeom>
                <a:avLst/>
                <a:gdLst>
                  <a:gd name="connsiteX0" fmla="*/ 494985 w 1063651"/>
                  <a:gd name="connsiteY0" fmla="*/ 1195522 h 1205723"/>
                  <a:gd name="connsiteX1" fmla="*/ 37029 w 1063651"/>
                  <a:gd name="connsiteY1" fmla="*/ 931026 h 1205723"/>
                  <a:gd name="connsiteX2" fmla="*/ 0 w 1063651"/>
                  <a:gd name="connsiteY2" fmla="*/ 867169 h 1205723"/>
                  <a:gd name="connsiteX3" fmla="*/ 0 w 1063651"/>
                  <a:gd name="connsiteY3" fmla="*/ 338555 h 1205723"/>
                  <a:gd name="connsiteX4" fmla="*/ 37029 w 1063651"/>
                  <a:gd name="connsiteY4" fmla="*/ 274698 h 1205723"/>
                  <a:gd name="connsiteX5" fmla="*/ 494985 w 1063651"/>
                  <a:gd name="connsiteY5" fmla="*/ 10202 h 1205723"/>
                  <a:gd name="connsiteX6" fmla="*/ 568666 w 1063651"/>
                  <a:gd name="connsiteY6" fmla="*/ 10202 h 1205723"/>
                  <a:gd name="connsiteX7" fmla="*/ 1026622 w 1063651"/>
                  <a:gd name="connsiteY7" fmla="*/ 274698 h 1205723"/>
                  <a:gd name="connsiteX8" fmla="*/ 1063651 w 1063651"/>
                  <a:gd name="connsiteY8" fmla="*/ 338555 h 1205723"/>
                  <a:gd name="connsiteX9" fmla="*/ 1063651 w 1063651"/>
                  <a:gd name="connsiteY9" fmla="*/ 867169 h 1205723"/>
                  <a:gd name="connsiteX10" fmla="*/ 1026622 w 1063651"/>
                  <a:gd name="connsiteY10" fmla="*/ 931026 h 1205723"/>
                  <a:gd name="connsiteX11" fmla="*/ 568666 w 1063651"/>
                  <a:gd name="connsiteY11" fmla="*/ 1195522 h 1205723"/>
                  <a:gd name="connsiteX12" fmla="*/ 494985 w 1063651"/>
                  <a:gd name="connsiteY12" fmla="*/ 1195522 h 1205723"/>
                  <a:gd name="connsiteX13" fmla="*/ 494985 w 1063651"/>
                  <a:gd name="connsiteY13" fmla="*/ 1195522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494985" y="1195522"/>
                    </a:moveTo>
                    <a:lnTo>
                      <a:pt x="37029" y="931026"/>
                    </a:lnTo>
                    <a:cubicBezTo>
                      <a:pt x="13603" y="917423"/>
                      <a:pt x="0" y="894374"/>
                      <a:pt x="0" y="867169"/>
                    </a:cubicBezTo>
                    <a:lnTo>
                      <a:pt x="0" y="338555"/>
                    </a:lnTo>
                    <a:cubicBezTo>
                      <a:pt x="0" y="311349"/>
                      <a:pt x="13603" y="288301"/>
                      <a:pt x="37029" y="274698"/>
                    </a:cubicBezTo>
                    <a:lnTo>
                      <a:pt x="494985" y="10202"/>
                    </a:lnTo>
                    <a:cubicBezTo>
                      <a:pt x="518412" y="-3401"/>
                      <a:pt x="545239" y="-3401"/>
                      <a:pt x="568666" y="10202"/>
                    </a:cubicBezTo>
                    <a:lnTo>
                      <a:pt x="1026622" y="274698"/>
                    </a:lnTo>
                    <a:cubicBezTo>
                      <a:pt x="1050049" y="288301"/>
                      <a:pt x="1063651" y="311349"/>
                      <a:pt x="1063651" y="338555"/>
                    </a:cubicBezTo>
                    <a:lnTo>
                      <a:pt x="1063651" y="867169"/>
                    </a:lnTo>
                    <a:cubicBezTo>
                      <a:pt x="1063651" y="894374"/>
                      <a:pt x="1050427" y="917423"/>
                      <a:pt x="1026622" y="931026"/>
                    </a:cubicBezTo>
                    <a:lnTo>
                      <a:pt x="568666" y="1195522"/>
                    </a:lnTo>
                    <a:cubicBezTo>
                      <a:pt x="545239" y="1209124"/>
                      <a:pt x="518412" y="1209124"/>
                      <a:pt x="494985" y="1195522"/>
                    </a:cubicBezTo>
                    <a:lnTo>
                      <a:pt x="494985" y="1195522"/>
                    </a:lnTo>
                    <a:close/>
                  </a:path>
                </a:pathLst>
              </a:custGeom>
              <a:solidFill>
                <a:srgbClr val="F8BE2C"/>
              </a:solidFill>
              <a:ln w="3768" cap="flat">
                <a:noFill/>
                <a:prstDash val="solid"/>
                <a:miter/>
              </a:ln>
            </p:spPr>
            <p:txBody>
              <a:bodyPr rtlCol="0" anchor="ctr"/>
              <a:lstStyle/>
              <a:p>
                <a:endParaRPr lang="en-US" sz="1350"/>
              </a:p>
            </p:txBody>
          </p:sp>
          <p:sp>
            <p:nvSpPr>
              <p:cNvPr id="59" name="Freeform: Shape 58">
                <a:extLst>
                  <a:ext uri="{FF2B5EF4-FFF2-40B4-BE49-F238E27FC236}">
                    <a16:creationId xmlns:a16="http://schemas.microsoft.com/office/drawing/2014/main" id="{45077E8E-0B8B-CD71-F5ED-0A9D273B6C54}"/>
                  </a:ext>
                </a:extLst>
              </p:cNvPr>
              <p:cNvSpPr/>
              <p:nvPr/>
            </p:nvSpPr>
            <p:spPr>
              <a:xfrm>
                <a:off x="7499633" y="4473727"/>
                <a:ext cx="734165" cy="847520"/>
              </a:xfrm>
              <a:custGeom>
                <a:avLst/>
                <a:gdLst>
                  <a:gd name="connsiteX0" fmla="*/ 367271 w 734165"/>
                  <a:gd name="connsiteY0" fmla="*/ 847520 h 847520"/>
                  <a:gd name="connsiteX1" fmla="*/ 734165 w 734165"/>
                  <a:gd name="connsiteY1" fmla="*/ 635546 h 847520"/>
                  <a:gd name="connsiteX2" fmla="*/ 734165 w 734165"/>
                  <a:gd name="connsiteY2" fmla="*/ 211975 h 847520"/>
                  <a:gd name="connsiteX3" fmla="*/ 367271 w 734165"/>
                  <a:gd name="connsiteY3" fmla="*/ 0 h 847520"/>
                  <a:gd name="connsiteX4" fmla="*/ 0 w 734165"/>
                  <a:gd name="connsiteY4" fmla="*/ 211975 h 847520"/>
                  <a:gd name="connsiteX5" fmla="*/ 0 w 734165"/>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165" h="847520">
                    <a:moveTo>
                      <a:pt x="367271" y="847520"/>
                    </a:moveTo>
                    <a:lnTo>
                      <a:pt x="734165" y="635546"/>
                    </a:lnTo>
                    <a:lnTo>
                      <a:pt x="734165" y="211975"/>
                    </a:lnTo>
                    <a:lnTo>
                      <a:pt x="367271" y="0"/>
                    </a:lnTo>
                    <a:lnTo>
                      <a:pt x="0" y="211975"/>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57" name="TextBox 56">
              <a:extLst>
                <a:ext uri="{FF2B5EF4-FFF2-40B4-BE49-F238E27FC236}">
                  <a16:creationId xmlns:a16="http://schemas.microsoft.com/office/drawing/2014/main" id="{466F9B6C-CA48-694B-5674-B7A7BDF8F8BD}"/>
                </a:ext>
              </a:extLst>
            </p:cNvPr>
            <p:cNvSpPr txBox="1"/>
            <p:nvPr/>
          </p:nvSpPr>
          <p:spPr>
            <a:xfrm>
              <a:off x="7596042" y="4683101"/>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04</a:t>
              </a:r>
            </a:p>
          </p:txBody>
        </p:sp>
      </p:grpSp>
      <p:grpSp>
        <p:nvGrpSpPr>
          <p:cNvPr id="60" name="Group 59">
            <a:extLst>
              <a:ext uri="{FF2B5EF4-FFF2-40B4-BE49-F238E27FC236}">
                <a16:creationId xmlns:a16="http://schemas.microsoft.com/office/drawing/2014/main" id="{341B3713-6191-CBE0-EE72-D1827A102AAB}"/>
              </a:ext>
            </a:extLst>
          </p:cNvPr>
          <p:cNvGrpSpPr/>
          <p:nvPr/>
        </p:nvGrpSpPr>
        <p:grpSpPr>
          <a:xfrm>
            <a:off x="7918689" y="5988249"/>
            <a:ext cx="797738" cy="904292"/>
            <a:chOff x="7904689" y="5281195"/>
            <a:chExt cx="1063651" cy="1205723"/>
          </a:xfrm>
        </p:grpSpPr>
        <p:grpSp>
          <p:nvGrpSpPr>
            <p:cNvPr id="61" name="Graphic 2">
              <a:extLst>
                <a:ext uri="{FF2B5EF4-FFF2-40B4-BE49-F238E27FC236}">
                  <a16:creationId xmlns:a16="http://schemas.microsoft.com/office/drawing/2014/main" id="{77FD3CAC-711D-8144-8E41-52B10229D571}"/>
                </a:ext>
              </a:extLst>
            </p:cNvPr>
            <p:cNvGrpSpPr/>
            <p:nvPr/>
          </p:nvGrpSpPr>
          <p:grpSpPr>
            <a:xfrm>
              <a:off x="7904689" y="5281195"/>
              <a:ext cx="1063651" cy="1205723"/>
              <a:chOff x="7904689" y="5281195"/>
              <a:chExt cx="1063651" cy="1205723"/>
            </a:xfrm>
            <a:solidFill>
              <a:schemeClr val="accent1"/>
            </a:solidFill>
          </p:grpSpPr>
          <p:sp>
            <p:nvSpPr>
              <p:cNvPr id="63" name="Freeform: Shape 62">
                <a:extLst>
                  <a:ext uri="{FF2B5EF4-FFF2-40B4-BE49-F238E27FC236}">
                    <a16:creationId xmlns:a16="http://schemas.microsoft.com/office/drawing/2014/main" id="{F5F43C2A-9AC7-F4D2-2BFC-5ED86D6AD512}"/>
                  </a:ext>
                </a:extLst>
              </p:cNvPr>
              <p:cNvSpPr/>
              <p:nvPr/>
            </p:nvSpPr>
            <p:spPr>
              <a:xfrm>
                <a:off x="7904689" y="5281195"/>
                <a:ext cx="1063651" cy="1205723"/>
              </a:xfrm>
              <a:custGeom>
                <a:avLst/>
                <a:gdLst>
                  <a:gd name="connsiteX0" fmla="*/ 568666 w 1063651"/>
                  <a:gd name="connsiteY0" fmla="*/ 1195522 h 1205723"/>
                  <a:gd name="connsiteX1" fmla="*/ 1026622 w 1063651"/>
                  <a:gd name="connsiteY1" fmla="*/ 931026 h 1205723"/>
                  <a:gd name="connsiteX2" fmla="*/ 1063652 w 1063651"/>
                  <a:gd name="connsiteY2" fmla="*/ 867169 h 1205723"/>
                  <a:gd name="connsiteX3" fmla="*/ 1063652 w 1063651"/>
                  <a:gd name="connsiteY3" fmla="*/ 338555 h 1205723"/>
                  <a:gd name="connsiteX4" fmla="*/ 1026622 w 1063651"/>
                  <a:gd name="connsiteY4" fmla="*/ 274698 h 1205723"/>
                  <a:gd name="connsiteX5" fmla="*/ 568666 w 1063651"/>
                  <a:gd name="connsiteY5" fmla="*/ 10202 h 1205723"/>
                  <a:gd name="connsiteX6" fmla="*/ 494985 w 1063651"/>
                  <a:gd name="connsiteY6" fmla="*/ 10202 h 1205723"/>
                  <a:gd name="connsiteX7" fmla="*/ 37029 w 1063651"/>
                  <a:gd name="connsiteY7" fmla="*/ 274698 h 1205723"/>
                  <a:gd name="connsiteX8" fmla="*/ 0 w 1063651"/>
                  <a:gd name="connsiteY8" fmla="*/ 338555 h 1205723"/>
                  <a:gd name="connsiteX9" fmla="*/ 0 w 1063651"/>
                  <a:gd name="connsiteY9" fmla="*/ 867169 h 1205723"/>
                  <a:gd name="connsiteX10" fmla="*/ 37029 w 1063651"/>
                  <a:gd name="connsiteY10" fmla="*/ 931026 h 1205723"/>
                  <a:gd name="connsiteX11" fmla="*/ 494985 w 1063651"/>
                  <a:gd name="connsiteY11" fmla="*/ 1195522 h 1205723"/>
                  <a:gd name="connsiteX12" fmla="*/ 568666 w 1063651"/>
                  <a:gd name="connsiteY12" fmla="*/ 1195522 h 1205723"/>
                  <a:gd name="connsiteX13" fmla="*/ 568666 w 1063651"/>
                  <a:gd name="connsiteY13" fmla="*/ 1195522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568666" y="1195522"/>
                    </a:moveTo>
                    <a:lnTo>
                      <a:pt x="1026622" y="931026"/>
                    </a:lnTo>
                    <a:cubicBezTo>
                      <a:pt x="1050049" y="917423"/>
                      <a:pt x="1063652" y="893996"/>
                      <a:pt x="1063652" y="867169"/>
                    </a:cubicBezTo>
                    <a:lnTo>
                      <a:pt x="1063652" y="338555"/>
                    </a:lnTo>
                    <a:cubicBezTo>
                      <a:pt x="1063652" y="311350"/>
                      <a:pt x="1050427" y="288301"/>
                      <a:pt x="1026622" y="274698"/>
                    </a:cubicBezTo>
                    <a:lnTo>
                      <a:pt x="568666" y="10202"/>
                    </a:lnTo>
                    <a:cubicBezTo>
                      <a:pt x="545239" y="-3401"/>
                      <a:pt x="518412" y="-3401"/>
                      <a:pt x="494985" y="10202"/>
                    </a:cubicBezTo>
                    <a:lnTo>
                      <a:pt x="37029" y="274698"/>
                    </a:lnTo>
                    <a:cubicBezTo>
                      <a:pt x="13603" y="288301"/>
                      <a:pt x="0" y="311350"/>
                      <a:pt x="0" y="338555"/>
                    </a:cubicBezTo>
                    <a:lnTo>
                      <a:pt x="0" y="867169"/>
                    </a:lnTo>
                    <a:cubicBezTo>
                      <a:pt x="0" y="894374"/>
                      <a:pt x="13603" y="917423"/>
                      <a:pt x="37029" y="931026"/>
                    </a:cubicBezTo>
                    <a:lnTo>
                      <a:pt x="494985" y="1195522"/>
                    </a:lnTo>
                    <a:cubicBezTo>
                      <a:pt x="518412" y="1209124"/>
                      <a:pt x="545239" y="1209124"/>
                      <a:pt x="568666" y="1195522"/>
                    </a:cubicBezTo>
                    <a:lnTo>
                      <a:pt x="568666" y="1195522"/>
                    </a:lnTo>
                    <a:close/>
                  </a:path>
                </a:pathLst>
              </a:custGeom>
              <a:solidFill>
                <a:srgbClr val="FF8900"/>
              </a:solidFill>
              <a:ln w="3768" cap="flat">
                <a:noFill/>
                <a:prstDash val="solid"/>
                <a:miter/>
              </a:ln>
            </p:spPr>
            <p:txBody>
              <a:bodyPr rtlCol="0" anchor="ctr"/>
              <a:lstStyle/>
              <a:p>
                <a:endParaRPr lang="en-US" sz="1350"/>
              </a:p>
            </p:txBody>
          </p:sp>
          <p:sp>
            <p:nvSpPr>
              <p:cNvPr id="128" name="Freeform: Shape 127">
                <a:extLst>
                  <a:ext uri="{FF2B5EF4-FFF2-40B4-BE49-F238E27FC236}">
                    <a16:creationId xmlns:a16="http://schemas.microsoft.com/office/drawing/2014/main" id="{4C259A1F-9FA2-0FC5-CA9A-0C1969253283}"/>
                  </a:ext>
                </a:extLst>
              </p:cNvPr>
              <p:cNvSpPr/>
              <p:nvPr/>
            </p:nvSpPr>
            <p:spPr>
              <a:xfrm>
                <a:off x="8069433" y="5460297"/>
                <a:ext cx="733787" cy="847898"/>
              </a:xfrm>
              <a:custGeom>
                <a:avLst/>
                <a:gdLst>
                  <a:gd name="connsiteX0" fmla="*/ 366894 w 733787"/>
                  <a:gd name="connsiteY0" fmla="*/ 847898 h 847898"/>
                  <a:gd name="connsiteX1" fmla="*/ 733787 w 733787"/>
                  <a:gd name="connsiteY1" fmla="*/ 635923 h 847898"/>
                  <a:gd name="connsiteX2" fmla="*/ 733787 w 733787"/>
                  <a:gd name="connsiteY2" fmla="*/ 211974 h 847898"/>
                  <a:gd name="connsiteX3" fmla="*/ 366894 w 733787"/>
                  <a:gd name="connsiteY3" fmla="*/ 0 h 847898"/>
                  <a:gd name="connsiteX4" fmla="*/ 0 w 733787"/>
                  <a:gd name="connsiteY4" fmla="*/ 211974 h 847898"/>
                  <a:gd name="connsiteX5" fmla="*/ 0 w 733787"/>
                  <a:gd name="connsiteY5" fmla="*/ 635923 h 84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87" h="847898">
                    <a:moveTo>
                      <a:pt x="366894" y="847898"/>
                    </a:moveTo>
                    <a:lnTo>
                      <a:pt x="733787" y="635923"/>
                    </a:lnTo>
                    <a:lnTo>
                      <a:pt x="733787" y="211974"/>
                    </a:lnTo>
                    <a:lnTo>
                      <a:pt x="366894" y="0"/>
                    </a:lnTo>
                    <a:lnTo>
                      <a:pt x="0" y="211974"/>
                    </a:lnTo>
                    <a:lnTo>
                      <a:pt x="0" y="635923"/>
                    </a:lnTo>
                    <a:close/>
                  </a:path>
                </a:pathLst>
              </a:custGeom>
              <a:solidFill>
                <a:srgbClr val="FFFFFF"/>
              </a:solidFill>
              <a:ln w="3768" cap="flat">
                <a:noFill/>
                <a:prstDash val="solid"/>
                <a:miter/>
              </a:ln>
            </p:spPr>
            <p:txBody>
              <a:bodyPr rtlCol="0" anchor="ctr"/>
              <a:lstStyle/>
              <a:p>
                <a:endParaRPr lang="en-US" sz="1350"/>
              </a:p>
            </p:txBody>
          </p:sp>
        </p:grpSp>
        <p:sp>
          <p:nvSpPr>
            <p:cNvPr id="62" name="TextBox 61">
              <a:extLst>
                <a:ext uri="{FF2B5EF4-FFF2-40B4-BE49-F238E27FC236}">
                  <a16:creationId xmlns:a16="http://schemas.microsoft.com/office/drawing/2014/main" id="{BC531B02-B751-630E-5B1F-6D3DDDFB0414}"/>
                </a:ext>
              </a:extLst>
            </p:cNvPr>
            <p:cNvSpPr txBox="1"/>
            <p:nvPr/>
          </p:nvSpPr>
          <p:spPr>
            <a:xfrm>
              <a:off x="8165841" y="5679072"/>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05</a:t>
              </a:r>
            </a:p>
          </p:txBody>
        </p:sp>
      </p:grpSp>
      <p:grpSp>
        <p:nvGrpSpPr>
          <p:cNvPr id="129" name="Group 128">
            <a:extLst>
              <a:ext uri="{FF2B5EF4-FFF2-40B4-BE49-F238E27FC236}">
                <a16:creationId xmlns:a16="http://schemas.microsoft.com/office/drawing/2014/main" id="{A6A329DD-1577-1B36-9B4E-C8C7D7A42F1E}"/>
              </a:ext>
            </a:extLst>
          </p:cNvPr>
          <p:cNvGrpSpPr/>
          <p:nvPr/>
        </p:nvGrpSpPr>
        <p:grpSpPr>
          <a:xfrm>
            <a:off x="7491340" y="6728176"/>
            <a:ext cx="797738" cy="904292"/>
            <a:chOff x="7334890" y="6267765"/>
            <a:chExt cx="1063651" cy="1205723"/>
          </a:xfrm>
        </p:grpSpPr>
        <p:grpSp>
          <p:nvGrpSpPr>
            <p:cNvPr id="130" name="Graphic 2">
              <a:extLst>
                <a:ext uri="{FF2B5EF4-FFF2-40B4-BE49-F238E27FC236}">
                  <a16:creationId xmlns:a16="http://schemas.microsoft.com/office/drawing/2014/main" id="{A6450660-5C1F-ACD8-C639-53EF2A07C55B}"/>
                </a:ext>
              </a:extLst>
            </p:cNvPr>
            <p:cNvGrpSpPr/>
            <p:nvPr/>
          </p:nvGrpSpPr>
          <p:grpSpPr>
            <a:xfrm>
              <a:off x="7334890" y="6267765"/>
              <a:ext cx="1063651" cy="1205723"/>
              <a:chOff x="7334890" y="6267765"/>
              <a:chExt cx="1063651" cy="1205723"/>
            </a:xfrm>
            <a:solidFill>
              <a:schemeClr val="accent1"/>
            </a:solidFill>
          </p:grpSpPr>
          <p:sp>
            <p:nvSpPr>
              <p:cNvPr id="132" name="Freeform: Shape 131">
                <a:extLst>
                  <a:ext uri="{FF2B5EF4-FFF2-40B4-BE49-F238E27FC236}">
                    <a16:creationId xmlns:a16="http://schemas.microsoft.com/office/drawing/2014/main" id="{DB7A9C6B-75F5-021A-B1E5-CDB92EE2040D}"/>
                  </a:ext>
                </a:extLst>
              </p:cNvPr>
              <p:cNvSpPr/>
              <p:nvPr/>
            </p:nvSpPr>
            <p:spPr>
              <a:xfrm>
                <a:off x="7334890" y="6267765"/>
                <a:ext cx="1063651" cy="1205723"/>
              </a:xfrm>
              <a:custGeom>
                <a:avLst/>
                <a:gdLst>
                  <a:gd name="connsiteX0" fmla="*/ 494985 w 1063651"/>
                  <a:gd name="connsiteY0" fmla="*/ 1195522 h 1205723"/>
                  <a:gd name="connsiteX1" fmla="*/ 37029 w 1063651"/>
                  <a:gd name="connsiteY1" fmla="*/ 931026 h 1205723"/>
                  <a:gd name="connsiteX2" fmla="*/ 0 w 1063651"/>
                  <a:gd name="connsiteY2" fmla="*/ 867169 h 1205723"/>
                  <a:gd name="connsiteX3" fmla="*/ 0 w 1063651"/>
                  <a:gd name="connsiteY3" fmla="*/ 338555 h 1205723"/>
                  <a:gd name="connsiteX4" fmla="*/ 37029 w 1063651"/>
                  <a:gd name="connsiteY4" fmla="*/ 274698 h 1205723"/>
                  <a:gd name="connsiteX5" fmla="*/ 494985 w 1063651"/>
                  <a:gd name="connsiteY5" fmla="*/ 10202 h 1205723"/>
                  <a:gd name="connsiteX6" fmla="*/ 568666 w 1063651"/>
                  <a:gd name="connsiteY6" fmla="*/ 10202 h 1205723"/>
                  <a:gd name="connsiteX7" fmla="*/ 1026622 w 1063651"/>
                  <a:gd name="connsiteY7" fmla="*/ 274698 h 1205723"/>
                  <a:gd name="connsiteX8" fmla="*/ 1063651 w 1063651"/>
                  <a:gd name="connsiteY8" fmla="*/ 338555 h 1205723"/>
                  <a:gd name="connsiteX9" fmla="*/ 1063651 w 1063651"/>
                  <a:gd name="connsiteY9" fmla="*/ 867169 h 1205723"/>
                  <a:gd name="connsiteX10" fmla="*/ 1026622 w 1063651"/>
                  <a:gd name="connsiteY10" fmla="*/ 931026 h 1205723"/>
                  <a:gd name="connsiteX11" fmla="*/ 568666 w 1063651"/>
                  <a:gd name="connsiteY11" fmla="*/ 1195522 h 1205723"/>
                  <a:gd name="connsiteX12" fmla="*/ 494985 w 1063651"/>
                  <a:gd name="connsiteY12" fmla="*/ 1195522 h 1205723"/>
                  <a:gd name="connsiteX13" fmla="*/ 494985 w 1063651"/>
                  <a:gd name="connsiteY13" fmla="*/ 1195522 h 12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723">
                    <a:moveTo>
                      <a:pt x="494985" y="1195522"/>
                    </a:moveTo>
                    <a:lnTo>
                      <a:pt x="37029" y="931026"/>
                    </a:lnTo>
                    <a:cubicBezTo>
                      <a:pt x="13603" y="917423"/>
                      <a:pt x="0" y="894374"/>
                      <a:pt x="0" y="867169"/>
                    </a:cubicBezTo>
                    <a:lnTo>
                      <a:pt x="0" y="338555"/>
                    </a:lnTo>
                    <a:cubicBezTo>
                      <a:pt x="0" y="311350"/>
                      <a:pt x="13603" y="288301"/>
                      <a:pt x="37029" y="274698"/>
                    </a:cubicBezTo>
                    <a:lnTo>
                      <a:pt x="494985" y="10202"/>
                    </a:lnTo>
                    <a:cubicBezTo>
                      <a:pt x="518412" y="-3401"/>
                      <a:pt x="545239" y="-3401"/>
                      <a:pt x="568666" y="10202"/>
                    </a:cubicBezTo>
                    <a:lnTo>
                      <a:pt x="1026622" y="274698"/>
                    </a:lnTo>
                    <a:cubicBezTo>
                      <a:pt x="1050049" y="288301"/>
                      <a:pt x="1063651" y="311350"/>
                      <a:pt x="1063651" y="338555"/>
                    </a:cubicBezTo>
                    <a:lnTo>
                      <a:pt x="1063651" y="867169"/>
                    </a:lnTo>
                    <a:cubicBezTo>
                      <a:pt x="1063651" y="894374"/>
                      <a:pt x="1050427" y="917423"/>
                      <a:pt x="1026622" y="931026"/>
                    </a:cubicBezTo>
                    <a:lnTo>
                      <a:pt x="568666" y="1195522"/>
                    </a:lnTo>
                    <a:cubicBezTo>
                      <a:pt x="545239" y="1209124"/>
                      <a:pt x="518412" y="1209124"/>
                      <a:pt x="494985" y="1195522"/>
                    </a:cubicBezTo>
                    <a:lnTo>
                      <a:pt x="494985" y="1195522"/>
                    </a:lnTo>
                    <a:close/>
                  </a:path>
                </a:pathLst>
              </a:custGeom>
              <a:solidFill>
                <a:srgbClr val="ED115D"/>
              </a:solidFill>
              <a:ln w="3768" cap="flat">
                <a:noFill/>
                <a:prstDash val="solid"/>
                <a:miter/>
              </a:ln>
            </p:spPr>
            <p:txBody>
              <a:bodyPr rtlCol="0" anchor="ctr"/>
              <a:lstStyle/>
              <a:p>
                <a:endParaRPr lang="en-US" sz="1350"/>
              </a:p>
            </p:txBody>
          </p:sp>
          <p:sp>
            <p:nvSpPr>
              <p:cNvPr id="133" name="Freeform: Shape 132">
                <a:extLst>
                  <a:ext uri="{FF2B5EF4-FFF2-40B4-BE49-F238E27FC236}">
                    <a16:creationId xmlns:a16="http://schemas.microsoft.com/office/drawing/2014/main" id="{5446F40C-D111-A533-8C5F-7F86AAAD8BF0}"/>
                  </a:ext>
                </a:extLst>
              </p:cNvPr>
              <p:cNvSpPr/>
              <p:nvPr/>
            </p:nvSpPr>
            <p:spPr>
              <a:xfrm>
                <a:off x="7499633" y="6446866"/>
                <a:ext cx="734165" cy="847898"/>
              </a:xfrm>
              <a:custGeom>
                <a:avLst/>
                <a:gdLst>
                  <a:gd name="connsiteX0" fmla="*/ 367271 w 734165"/>
                  <a:gd name="connsiteY0" fmla="*/ 847898 h 847898"/>
                  <a:gd name="connsiteX1" fmla="*/ 734165 w 734165"/>
                  <a:gd name="connsiteY1" fmla="*/ 635924 h 847898"/>
                  <a:gd name="connsiteX2" fmla="*/ 734165 w 734165"/>
                  <a:gd name="connsiteY2" fmla="*/ 211974 h 847898"/>
                  <a:gd name="connsiteX3" fmla="*/ 367271 w 734165"/>
                  <a:gd name="connsiteY3" fmla="*/ 0 h 847898"/>
                  <a:gd name="connsiteX4" fmla="*/ 0 w 734165"/>
                  <a:gd name="connsiteY4" fmla="*/ 211974 h 847898"/>
                  <a:gd name="connsiteX5" fmla="*/ 0 w 734165"/>
                  <a:gd name="connsiteY5" fmla="*/ 635924 h 84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165" h="847898">
                    <a:moveTo>
                      <a:pt x="367271" y="847898"/>
                    </a:moveTo>
                    <a:lnTo>
                      <a:pt x="734165" y="635924"/>
                    </a:lnTo>
                    <a:lnTo>
                      <a:pt x="734165" y="211974"/>
                    </a:lnTo>
                    <a:lnTo>
                      <a:pt x="367271" y="0"/>
                    </a:lnTo>
                    <a:lnTo>
                      <a:pt x="0" y="211974"/>
                    </a:lnTo>
                    <a:lnTo>
                      <a:pt x="0" y="635924"/>
                    </a:lnTo>
                    <a:close/>
                  </a:path>
                </a:pathLst>
              </a:custGeom>
              <a:solidFill>
                <a:srgbClr val="FFFFFF"/>
              </a:solidFill>
              <a:ln w="3768" cap="flat">
                <a:noFill/>
                <a:prstDash val="solid"/>
                <a:miter/>
              </a:ln>
            </p:spPr>
            <p:txBody>
              <a:bodyPr rtlCol="0" anchor="ctr"/>
              <a:lstStyle/>
              <a:p>
                <a:endParaRPr lang="en-US" sz="1350"/>
              </a:p>
            </p:txBody>
          </p:sp>
        </p:grpSp>
        <p:sp>
          <p:nvSpPr>
            <p:cNvPr id="131" name="TextBox 130">
              <a:extLst>
                <a:ext uri="{FF2B5EF4-FFF2-40B4-BE49-F238E27FC236}">
                  <a16:creationId xmlns:a16="http://schemas.microsoft.com/office/drawing/2014/main" id="{797FCC39-5080-1112-A175-051D9DF72B8D}"/>
                </a:ext>
              </a:extLst>
            </p:cNvPr>
            <p:cNvSpPr txBox="1"/>
            <p:nvPr/>
          </p:nvSpPr>
          <p:spPr>
            <a:xfrm>
              <a:off x="7596042" y="6661836"/>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06</a:t>
              </a:r>
            </a:p>
          </p:txBody>
        </p:sp>
      </p:grpSp>
      <p:grpSp>
        <p:nvGrpSpPr>
          <p:cNvPr id="134" name="Group 133">
            <a:extLst>
              <a:ext uri="{FF2B5EF4-FFF2-40B4-BE49-F238E27FC236}">
                <a16:creationId xmlns:a16="http://schemas.microsoft.com/office/drawing/2014/main" id="{131C67FA-0803-3C3F-6053-B8CF95411F7E}"/>
              </a:ext>
            </a:extLst>
          </p:cNvPr>
          <p:cNvGrpSpPr/>
          <p:nvPr/>
        </p:nvGrpSpPr>
        <p:grpSpPr>
          <a:xfrm>
            <a:off x="7918689" y="7468387"/>
            <a:ext cx="797738" cy="904079"/>
            <a:chOff x="7904689" y="7254712"/>
            <a:chExt cx="1063651" cy="1205439"/>
          </a:xfrm>
        </p:grpSpPr>
        <p:grpSp>
          <p:nvGrpSpPr>
            <p:cNvPr id="135" name="Graphic 2">
              <a:extLst>
                <a:ext uri="{FF2B5EF4-FFF2-40B4-BE49-F238E27FC236}">
                  <a16:creationId xmlns:a16="http://schemas.microsoft.com/office/drawing/2014/main" id="{33F0A7A7-E863-6E03-F246-9D501088625C}"/>
                </a:ext>
              </a:extLst>
            </p:cNvPr>
            <p:cNvGrpSpPr/>
            <p:nvPr/>
          </p:nvGrpSpPr>
          <p:grpSpPr>
            <a:xfrm>
              <a:off x="7904689" y="7254712"/>
              <a:ext cx="1063651" cy="1205439"/>
              <a:chOff x="7904689" y="7254712"/>
              <a:chExt cx="1063651" cy="1205439"/>
            </a:xfrm>
            <a:solidFill>
              <a:schemeClr val="accent1"/>
            </a:solidFill>
          </p:grpSpPr>
          <p:sp>
            <p:nvSpPr>
              <p:cNvPr id="137" name="Freeform: Shape 136">
                <a:extLst>
                  <a:ext uri="{FF2B5EF4-FFF2-40B4-BE49-F238E27FC236}">
                    <a16:creationId xmlns:a16="http://schemas.microsoft.com/office/drawing/2014/main" id="{C006E94F-6C93-2982-4036-406259D613E9}"/>
                  </a:ext>
                </a:extLst>
              </p:cNvPr>
              <p:cNvSpPr/>
              <p:nvPr/>
            </p:nvSpPr>
            <p:spPr>
              <a:xfrm>
                <a:off x="7904689" y="7254712"/>
                <a:ext cx="1063651" cy="1205439"/>
              </a:xfrm>
              <a:custGeom>
                <a:avLst/>
                <a:gdLst>
                  <a:gd name="connsiteX0" fmla="*/ 568666 w 1063651"/>
                  <a:gd name="connsiteY0" fmla="*/ 1195521 h 1205439"/>
                  <a:gd name="connsiteX1" fmla="*/ 1026622 w 1063651"/>
                  <a:gd name="connsiteY1" fmla="*/ 931025 h 1205439"/>
                  <a:gd name="connsiteX2" fmla="*/ 1063652 w 1063651"/>
                  <a:gd name="connsiteY2" fmla="*/ 867169 h 1205439"/>
                  <a:gd name="connsiteX3" fmla="*/ 1063652 w 1063651"/>
                  <a:gd name="connsiteY3" fmla="*/ 338555 h 1205439"/>
                  <a:gd name="connsiteX4" fmla="*/ 1026622 w 1063651"/>
                  <a:gd name="connsiteY4" fmla="*/ 274698 h 1205439"/>
                  <a:gd name="connsiteX5" fmla="*/ 568666 w 1063651"/>
                  <a:gd name="connsiteY5" fmla="*/ 10202 h 1205439"/>
                  <a:gd name="connsiteX6" fmla="*/ 494985 w 1063651"/>
                  <a:gd name="connsiteY6" fmla="*/ 10202 h 1205439"/>
                  <a:gd name="connsiteX7" fmla="*/ 37029 w 1063651"/>
                  <a:gd name="connsiteY7" fmla="*/ 274698 h 1205439"/>
                  <a:gd name="connsiteX8" fmla="*/ 0 w 1063651"/>
                  <a:gd name="connsiteY8" fmla="*/ 338555 h 1205439"/>
                  <a:gd name="connsiteX9" fmla="*/ 0 w 1063651"/>
                  <a:gd name="connsiteY9" fmla="*/ 867169 h 1205439"/>
                  <a:gd name="connsiteX10" fmla="*/ 37029 w 1063651"/>
                  <a:gd name="connsiteY10" fmla="*/ 931025 h 1205439"/>
                  <a:gd name="connsiteX11" fmla="*/ 494985 w 1063651"/>
                  <a:gd name="connsiteY11" fmla="*/ 1195521 h 1205439"/>
                  <a:gd name="connsiteX12" fmla="*/ 568666 w 1063651"/>
                  <a:gd name="connsiteY12" fmla="*/ 1195521 h 1205439"/>
                  <a:gd name="connsiteX13" fmla="*/ 568666 w 1063651"/>
                  <a:gd name="connsiteY13" fmla="*/ 1195521 h 120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3651" h="1205439">
                    <a:moveTo>
                      <a:pt x="568666" y="1195521"/>
                    </a:moveTo>
                    <a:lnTo>
                      <a:pt x="1026622" y="931025"/>
                    </a:lnTo>
                    <a:cubicBezTo>
                      <a:pt x="1050049" y="917423"/>
                      <a:pt x="1063652" y="894374"/>
                      <a:pt x="1063652" y="867169"/>
                    </a:cubicBezTo>
                    <a:lnTo>
                      <a:pt x="1063652" y="338555"/>
                    </a:lnTo>
                    <a:cubicBezTo>
                      <a:pt x="1063652" y="311349"/>
                      <a:pt x="1050427" y="288300"/>
                      <a:pt x="1026622" y="274698"/>
                    </a:cubicBezTo>
                    <a:lnTo>
                      <a:pt x="568666" y="10202"/>
                    </a:lnTo>
                    <a:cubicBezTo>
                      <a:pt x="545239" y="-3401"/>
                      <a:pt x="518412" y="-3401"/>
                      <a:pt x="494985" y="10202"/>
                    </a:cubicBezTo>
                    <a:lnTo>
                      <a:pt x="37029" y="274698"/>
                    </a:lnTo>
                    <a:cubicBezTo>
                      <a:pt x="13603" y="288300"/>
                      <a:pt x="0" y="311349"/>
                      <a:pt x="0" y="338555"/>
                    </a:cubicBezTo>
                    <a:lnTo>
                      <a:pt x="0" y="867169"/>
                    </a:lnTo>
                    <a:cubicBezTo>
                      <a:pt x="0" y="894374"/>
                      <a:pt x="13603" y="917423"/>
                      <a:pt x="37029" y="931025"/>
                    </a:cubicBezTo>
                    <a:lnTo>
                      <a:pt x="494985" y="1195521"/>
                    </a:lnTo>
                    <a:cubicBezTo>
                      <a:pt x="518412" y="1208746"/>
                      <a:pt x="545239" y="1208746"/>
                      <a:pt x="568666" y="1195521"/>
                    </a:cubicBezTo>
                    <a:lnTo>
                      <a:pt x="568666" y="1195521"/>
                    </a:lnTo>
                    <a:close/>
                  </a:path>
                </a:pathLst>
              </a:custGeom>
              <a:solidFill>
                <a:srgbClr val="9B32E6"/>
              </a:solidFill>
              <a:ln w="3768" cap="flat">
                <a:noFill/>
                <a:prstDash val="solid"/>
                <a:miter/>
              </a:ln>
            </p:spPr>
            <p:txBody>
              <a:bodyPr rtlCol="0" anchor="ctr"/>
              <a:lstStyle/>
              <a:p>
                <a:endParaRPr lang="en-US" sz="1350"/>
              </a:p>
            </p:txBody>
          </p:sp>
          <p:sp>
            <p:nvSpPr>
              <p:cNvPr id="138" name="Freeform: Shape 137">
                <a:extLst>
                  <a:ext uri="{FF2B5EF4-FFF2-40B4-BE49-F238E27FC236}">
                    <a16:creationId xmlns:a16="http://schemas.microsoft.com/office/drawing/2014/main" id="{00A9298C-F60A-BDEA-236B-F24F804A03AE}"/>
                  </a:ext>
                </a:extLst>
              </p:cNvPr>
              <p:cNvSpPr/>
              <p:nvPr/>
            </p:nvSpPr>
            <p:spPr>
              <a:xfrm>
                <a:off x="8069433" y="7433813"/>
                <a:ext cx="733787" cy="847520"/>
              </a:xfrm>
              <a:custGeom>
                <a:avLst/>
                <a:gdLst>
                  <a:gd name="connsiteX0" fmla="*/ 366894 w 733787"/>
                  <a:gd name="connsiteY0" fmla="*/ 847521 h 847520"/>
                  <a:gd name="connsiteX1" fmla="*/ 733787 w 733787"/>
                  <a:gd name="connsiteY1" fmla="*/ 635546 h 847520"/>
                  <a:gd name="connsiteX2" fmla="*/ 733787 w 733787"/>
                  <a:gd name="connsiteY2" fmla="*/ 211975 h 847520"/>
                  <a:gd name="connsiteX3" fmla="*/ 366894 w 733787"/>
                  <a:gd name="connsiteY3" fmla="*/ 0 h 847520"/>
                  <a:gd name="connsiteX4" fmla="*/ 0 w 733787"/>
                  <a:gd name="connsiteY4" fmla="*/ 211975 h 847520"/>
                  <a:gd name="connsiteX5" fmla="*/ 0 w 733787"/>
                  <a:gd name="connsiteY5" fmla="*/ 635546 h 8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787" h="847520">
                    <a:moveTo>
                      <a:pt x="366894" y="847521"/>
                    </a:moveTo>
                    <a:lnTo>
                      <a:pt x="733787" y="635546"/>
                    </a:lnTo>
                    <a:lnTo>
                      <a:pt x="733787" y="211975"/>
                    </a:lnTo>
                    <a:lnTo>
                      <a:pt x="366894" y="0"/>
                    </a:lnTo>
                    <a:lnTo>
                      <a:pt x="0" y="211975"/>
                    </a:lnTo>
                    <a:lnTo>
                      <a:pt x="0" y="635546"/>
                    </a:lnTo>
                    <a:close/>
                  </a:path>
                </a:pathLst>
              </a:custGeom>
              <a:solidFill>
                <a:srgbClr val="FFFFFF"/>
              </a:solidFill>
              <a:ln w="3768" cap="flat">
                <a:noFill/>
                <a:prstDash val="solid"/>
                <a:miter/>
              </a:ln>
            </p:spPr>
            <p:txBody>
              <a:bodyPr rtlCol="0" anchor="ctr"/>
              <a:lstStyle/>
              <a:p>
                <a:endParaRPr lang="en-US" sz="1350"/>
              </a:p>
            </p:txBody>
          </p:sp>
        </p:grpSp>
        <p:sp>
          <p:nvSpPr>
            <p:cNvPr id="136" name="TextBox 135">
              <a:extLst>
                <a:ext uri="{FF2B5EF4-FFF2-40B4-BE49-F238E27FC236}">
                  <a16:creationId xmlns:a16="http://schemas.microsoft.com/office/drawing/2014/main" id="{444D9BB6-3D4D-B0D3-8175-5FEE6BD0B34F}"/>
                </a:ext>
              </a:extLst>
            </p:cNvPr>
            <p:cNvSpPr txBox="1"/>
            <p:nvPr/>
          </p:nvSpPr>
          <p:spPr>
            <a:xfrm>
              <a:off x="8167672" y="7631671"/>
              <a:ext cx="566822" cy="461665"/>
            </a:xfrm>
            <a:prstGeom prst="rect">
              <a:avLst/>
            </a:prstGeom>
            <a:noFill/>
          </p:spPr>
          <p:txBody>
            <a:bodyPr wrap="none" rtlCol="0">
              <a:spAutoFit/>
            </a:bodyPr>
            <a:lstStyle/>
            <a:p>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07</a:t>
              </a:r>
            </a:p>
          </p:txBody>
        </p:sp>
      </p:grpSp>
      <p:sp>
        <p:nvSpPr>
          <p:cNvPr id="139" name="TextBox 138">
            <a:extLst>
              <a:ext uri="{FF2B5EF4-FFF2-40B4-BE49-F238E27FC236}">
                <a16:creationId xmlns:a16="http://schemas.microsoft.com/office/drawing/2014/main" id="{AE5BB159-7747-9F4A-24AB-9180769BA4A0}"/>
              </a:ext>
            </a:extLst>
          </p:cNvPr>
          <p:cNvSpPr txBox="1"/>
          <p:nvPr/>
        </p:nvSpPr>
        <p:spPr>
          <a:xfrm>
            <a:off x="3992690" y="3037115"/>
            <a:ext cx="3236784"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Continuous monitoring</a:t>
            </a:r>
          </a:p>
        </p:txBody>
      </p:sp>
      <p:sp>
        <p:nvSpPr>
          <p:cNvPr id="140" name="TextBox 139">
            <a:extLst>
              <a:ext uri="{FF2B5EF4-FFF2-40B4-BE49-F238E27FC236}">
                <a16:creationId xmlns:a16="http://schemas.microsoft.com/office/drawing/2014/main" id="{F1DEA8F6-802C-17CD-D89F-B678CAAA6C88}"/>
              </a:ext>
            </a:extLst>
          </p:cNvPr>
          <p:cNvSpPr txBox="1"/>
          <p:nvPr/>
        </p:nvSpPr>
        <p:spPr>
          <a:xfrm>
            <a:off x="8962765" y="3803903"/>
            <a:ext cx="3294084" cy="430887"/>
          </a:xfrm>
          <a:prstGeom prst="rect">
            <a:avLst/>
          </a:prstGeom>
          <a:noFill/>
        </p:spPr>
        <p:txBody>
          <a:bodyPr wrap="squar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Behavioral analysis</a:t>
            </a:r>
          </a:p>
        </p:txBody>
      </p:sp>
      <p:sp>
        <p:nvSpPr>
          <p:cNvPr id="141" name="TextBox 140">
            <a:extLst>
              <a:ext uri="{FF2B5EF4-FFF2-40B4-BE49-F238E27FC236}">
                <a16:creationId xmlns:a16="http://schemas.microsoft.com/office/drawing/2014/main" id="{C8314E57-6E9F-AD0B-8349-B4971A384ABA}"/>
              </a:ext>
            </a:extLst>
          </p:cNvPr>
          <p:cNvSpPr txBox="1"/>
          <p:nvPr/>
        </p:nvSpPr>
        <p:spPr>
          <a:xfrm>
            <a:off x="4824108" y="4506620"/>
            <a:ext cx="2356735"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Threat detection</a:t>
            </a:r>
          </a:p>
        </p:txBody>
      </p:sp>
      <p:sp>
        <p:nvSpPr>
          <p:cNvPr id="142" name="TextBox 141">
            <a:extLst>
              <a:ext uri="{FF2B5EF4-FFF2-40B4-BE49-F238E27FC236}">
                <a16:creationId xmlns:a16="http://schemas.microsoft.com/office/drawing/2014/main" id="{65D7A258-9CD8-F9CF-B830-1AD6A356EB05}"/>
              </a:ext>
            </a:extLst>
          </p:cNvPr>
          <p:cNvSpPr txBox="1"/>
          <p:nvPr/>
        </p:nvSpPr>
        <p:spPr>
          <a:xfrm>
            <a:off x="9021132" y="5279216"/>
            <a:ext cx="3391359" cy="430887"/>
          </a:xfrm>
          <a:prstGeom prst="rect">
            <a:avLst/>
          </a:prstGeom>
          <a:noFill/>
        </p:spPr>
        <p:txBody>
          <a:bodyPr wrap="squar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Alert generations</a:t>
            </a:r>
          </a:p>
        </p:txBody>
      </p:sp>
      <p:sp>
        <p:nvSpPr>
          <p:cNvPr id="143" name="TextBox 142">
            <a:extLst>
              <a:ext uri="{FF2B5EF4-FFF2-40B4-BE49-F238E27FC236}">
                <a16:creationId xmlns:a16="http://schemas.microsoft.com/office/drawing/2014/main" id="{D9844CE4-EA27-0D45-9FE3-A2B2ABD58AFB}"/>
              </a:ext>
            </a:extLst>
          </p:cNvPr>
          <p:cNvSpPr txBox="1"/>
          <p:nvPr/>
        </p:nvSpPr>
        <p:spPr>
          <a:xfrm>
            <a:off x="3552629" y="5990969"/>
            <a:ext cx="3725700"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Response and remediation</a:t>
            </a:r>
          </a:p>
        </p:txBody>
      </p:sp>
      <p:sp>
        <p:nvSpPr>
          <p:cNvPr id="144" name="TextBox 143">
            <a:extLst>
              <a:ext uri="{FF2B5EF4-FFF2-40B4-BE49-F238E27FC236}">
                <a16:creationId xmlns:a16="http://schemas.microsoft.com/office/drawing/2014/main" id="{9861EAAF-D86D-11DB-7479-A9E554A11E1B}"/>
              </a:ext>
            </a:extLst>
          </p:cNvPr>
          <p:cNvSpPr txBox="1"/>
          <p:nvPr/>
        </p:nvSpPr>
        <p:spPr>
          <a:xfrm>
            <a:off x="9001674" y="6763241"/>
            <a:ext cx="3294083" cy="430887"/>
          </a:xfrm>
          <a:prstGeom prst="rect">
            <a:avLst/>
          </a:prstGeom>
          <a:noFill/>
        </p:spPr>
        <p:txBody>
          <a:bodyPr wrap="squar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Forensics analysis</a:t>
            </a:r>
          </a:p>
        </p:txBody>
      </p:sp>
      <p:sp>
        <p:nvSpPr>
          <p:cNvPr id="145" name="TextBox 144">
            <a:extLst>
              <a:ext uri="{FF2B5EF4-FFF2-40B4-BE49-F238E27FC236}">
                <a16:creationId xmlns:a16="http://schemas.microsoft.com/office/drawing/2014/main" id="{CF71358A-20E5-190A-5E3B-54D7D112B379}"/>
              </a:ext>
            </a:extLst>
          </p:cNvPr>
          <p:cNvSpPr txBox="1"/>
          <p:nvPr/>
        </p:nvSpPr>
        <p:spPr>
          <a:xfrm>
            <a:off x="3384414" y="7479389"/>
            <a:ext cx="3849131" cy="430887"/>
          </a:xfrm>
          <a:prstGeom prst="rect">
            <a:avLst/>
          </a:prstGeom>
          <a:noFill/>
        </p:spPr>
        <p:txBody>
          <a:bodyPr wrap="none" rtlCol="0">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Real-time threat mitigations</a:t>
            </a:r>
          </a:p>
        </p:txBody>
      </p:sp>
      <p:sp>
        <p:nvSpPr>
          <p:cNvPr id="147" name="Brandline_LVC">
            <a:extLst>
              <a:ext uri="{FF2B5EF4-FFF2-40B4-BE49-F238E27FC236}">
                <a16:creationId xmlns:a16="http://schemas.microsoft.com/office/drawing/2014/main" id="{880EB399-832A-C26B-8A14-19FB67EA7939}"/>
              </a:ext>
            </a:extLst>
          </p:cNvPr>
          <p:cNvSpPr/>
          <p:nvPr/>
        </p:nvSpPr>
        <p:spPr>
          <a:xfrm>
            <a:off x="6273800" y="952511"/>
            <a:ext cx="37207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06567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2569507" y="327153"/>
            <a:ext cx="11116864"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Host-Based Firewall</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5ED28FE4-2B65-2658-A756-AE0347728FD9}"/>
              </a:ext>
            </a:extLst>
          </p:cNvPr>
          <p:cNvSpPr/>
          <p:nvPr/>
        </p:nvSpPr>
        <p:spPr>
          <a:xfrm>
            <a:off x="5956300" y="913627"/>
            <a:ext cx="4351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5A22F2EA-E83E-8896-33EF-08FB4F66DB17}"/>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Host-based firewalls are software firewalls that run on individual devices to enhance security. Important aspects include:</a:t>
            </a:r>
            <a:endParaRPr lang="en-US" sz="2200"/>
          </a:p>
        </p:txBody>
      </p:sp>
      <p:sp>
        <p:nvSpPr>
          <p:cNvPr id="6" name="Google Shape;755;p6">
            <a:extLst>
              <a:ext uri="{FF2B5EF4-FFF2-40B4-BE49-F238E27FC236}">
                <a16:creationId xmlns:a16="http://schemas.microsoft.com/office/drawing/2014/main" id="{BB3C2DCD-82F9-4E88-EB33-81E48820A9DC}"/>
              </a:ext>
            </a:extLst>
          </p:cNvPr>
          <p:cNvSpPr/>
          <p:nvPr/>
        </p:nvSpPr>
        <p:spPr>
          <a:xfrm>
            <a:off x="1671557" y="2529187"/>
            <a:ext cx="13055762" cy="5319413"/>
          </a:xfrm>
          <a:prstGeom prst="roundRect">
            <a:avLst>
              <a:gd name="adj" fmla="val 4437"/>
            </a:avLst>
          </a:prstGeom>
          <a:solidFill>
            <a:srgbClr val="F1C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921B199F-7388-6AB7-2CCB-9A946DEC33A2}"/>
              </a:ext>
            </a:extLst>
          </p:cNvPr>
          <p:cNvSpPr/>
          <p:nvPr/>
        </p:nvSpPr>
        <p:spPr>
          <a:xfrm>
            <a:off x="1940594" y="2937749"/>
            <a:ext cx="7592511" cy="4333746"/>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Monitoring and control: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Monitor and control incoming and outgoing network traffic at the device level to prevent unauthorized access and malicious activities</a:t>
            </a:r>
          </a:p>
          <a:p>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Remote protection: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Protect laptops when users are working away from home</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10" name="Picture 9">
            <a:extLst>
              <a:ext uri="{FF2B5EF4-FFF2-40B4-BE49-F238E27FC236}">
                <a16:creationId xmlns:a16="http://schemas.microsoft.com/office/drawing/2014/main" id="{50F04BF2-CD72-09D3-6812-D32E13D571CF}"/>
              </a:ext>
            </a:extLst>
          </p:cNvPr>
          <p:cNvPicPr>
            <a:picLocks noChangeAspect="1"/>
          </p:cNvPicPr>
          <p:nvPr/>
        </p:nvPicPr>
        <p:blipFill>
          <a:blip r:embed="rId3"/>
          <a:stretch>
            <a:fillRect/>
          </a:stretch>
        </p:blipFill>
        <p:spPr>
          <a:xfrm>
            <a:off x="10461381" y="3492127"/>
            <a:ext cx="3224990" cy="3224990"/>
          </a:xfrm>
          <a:prstGeom prst="rect">
            <a:avLst/>
          </a:prstGeom>
        </p:spPr>
      </p:pic>
    </p:spTree>
    <p:extLst>
      <p:ext uri="{BB962C8B-B14F-4D97-AF65-F5344CB8AC3E}">
        <p14:creationId xmlns:p14="http://schemas.microsoft.com/office/powerpoint/2010/main" val="20614496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2715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Host-Based Intrusion Prevention System</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24D8B143-AEF6-09B4-E2D2-694874EE40DD}"/>
              </a:ext>
            </a:extLst>
          </p:cNvPr>
          <p:cNvSpPr/>
          <p:nvPr/>
        </p:nvSpPr>
        <p:spPr>
          <a:xfrm>
            <a:off x="3670300" y="913627"/>
            <a:ext cx="8919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457;p59">
            <a:extLst>
              <a:ext uri="{FF2B5EF4-FFF2-40B4-BE49-F238E27FC236}">
                <a16:creationId xmlns:a16="http://schemas.microsoft.com/office/drawing/2014/main" id="{04532501-0191-4DFC-527E-8CA2CB116F43}"/>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HIPS is a security solution designed to protect individual computer systems or hosts from unauthorized access, malicious activities, and cyber threats. Important aspects include:</a:t>
            </a:r>
            <a:endParaRPr lang="en-US" sz="2200"/>
          </a:p>
        </p:txBody>
      </p:sp>
      <p:sp>
        <p:nvSpPr>
          <p:cNvPr id="6" name="Google Shape;755;p6">
            <a:extLst>
              <a:ext uri="{FF2B5EF4-FFF2-40B4-BE49-F238E27FC236}">
                <a16:creationId xmlns:a16="http://schemas.microsoft.com/office/drawing/2014/main" id="{4BED6E55-0F9B-07BA-6F53-D3541470B05C}"/>
              </a:ext>
            </a:extLst>
          </p:cNvPr>
          <p:cNvSpPr/>
          <p:nvPr/>
        </p:nvSpPr>
        <p:spPr>
          <a:xfrm>
            <a:off x="1671557" y="2529187"/>
            <a:ext cx="13055762" cy="5319413"/>
          </a:xfrm>
          <a:prstGeom prst="roundRect">
            <a:avLst>
              <a:gd name="adj" fmla="val 4437"/>
            </a:avLst>
          </a:prstGeom>
          <a:solidFill>
            <a:schemeClr val="accent4">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7AC7D638-FECB-8669-1E7E-1F0F3869604D}"/>
              </a:ext>
            </a:extLst>
          </p:cNvPr>
          <p:cNvSpPr/>
          <p:nvPr/>
        </p:nvSpPr>
        <p:spPr>
          <a:xfrm>
            <a:off x="1940594" y="2937749"/>
            <a:ext cx="7592511" cy="4333746"/>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Host-level operation: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Monitors and analyzes the activities and behaviors of applications and processes running on a computer</a:t>
            </a:r>
          </a:p>
          <a:p>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Comprehensive protection: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Guards against unauthorized access and malicious activities</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9" name="Picture 8">
            <a:extLst>
              <a:ext uri="{FF2B5EF4-FFF2-40B4-BE49-F238E27FC236}">
                <a16:creationId xmlns:a16="http://schemas.microsoft.com/office/drawing/2014/main" id="{3D7CA940-DBEF-E1DC-1F3F-C5DAEE36A0F9}"/>
              </a:ext>
            </a:extLst>
          </p:cNvPr>
          <p:cNvPicPr>
            <a:picLocks noChangeAspect="1"/>
          </p:cNvPicPr>
          <p:nvPr/>
        </p:nvPicPr>
        <p:blipFill>
          <a:blip r:embed="rId3"/>
          <a:stretch>
            <a:fillRect/>
          </a:stretch>
        </p:blipFill>
        <p:spPr>
          <a:xfrm>
            <a:off x="10233317" y="3035468"/>
            <a:ext cx="3793789" cy="3793789"/>
          </a:xfrm>
          <a:prstGeom prst="rect">
            <a:avLst/>
          </a:prstGeom>
        </p:spPr>
      </p:pic>
    </p:spTree>
    <p:extLst>
      <p:ext uri="{BB962C8B-B14F-4D97-AF65-F5344CB8AC3E}">
        <p14:creationId xmlns:p14="http://schemas.microsoft.com/office/powerpoint/2010/main" val="191962382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4676590" y="346609"/>
            <a:ext cx="6902698"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Disabling Unused Ports </a:t>
            </a:r>
            <a:endParaRPr>
              <a:latin typeface="Open Sans"/>
              <a:ea typeface="Open Sans"/>
              <a:cs typeface="Open Sans"/>
              <a:sym typeface="Open Sans"/>
            </a:endParaRPr>
          </a:p>
        </p:txBody>
      </p:sp>
      <p:sp>
        <p:nvSpPr>
          <p:cNvPr id="5" name="Brandline_LVC">
            <a:extLst>
              <a:ext uri="{FF2B5EF4-FFF2-40B4-BE49-F238E27FC236}">
                <a16:creationId xmlns:a16="http://schemas.microsoft.com/office/drawing/2014/main" id="{C76BCF86-F2AA-A976-A4AD-84AF2040CC18}"/>
              </a:ext>
            </a:extLst>
          </p:cNvPr>
          <p:cNvSpPr/>
          <p:nvPr/>
        </p:nvSpPr>
        <p:spPr>
          <a:xfrm>
            <a:off x="5511800" y="933083"/>
            <a:ext cx="5246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457;p59">
            <a:extLst>
              <a:ext uri="{FF2B5EF4-FFF2-40B4-BE49-F238E27FC236}">
                <a16:creationId xmlns:a16="http://schemas.microsoft.com/office/drawing/2014/main" id="{E877441C-E99E-A2CB-9B27-621145AEE3DA}"/>
              </a:ext>
            </a:extLst>
          </p:cNvPr>
          <p:cNvSpPr txBox="1">
            <a:spLocks/>
          </p:cNvSpPr>
          <p:nvPr/>
        </p:nvSpPr>
        <p:spPr>
          <a:xfrm>
            <a:off x="1316013" y="1287510"/>
            <a:ext cx="13696999" cy="819798"/>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Bef>
                <a:spcPts val="1000"/>
              </a:spcBef>
              <a:buSzPts val="2800"/>
            </a:pPr>
            <a:r>
              <a:rPr lang="en-US" sz="2200">
                <a:solidFill>
                  <a:srgbClr val="3F3F3F"/>
                </a:solidFill>
                <a:latin typeface="Open Sans"/>
                <a:ea typeface="Open Sans"/>
                <a:cs typeface="Open Sans"/>
                <a:sym typeface="Open Sans"/>
              </a:rPr>
              <a:t>Disabling unused ports and protocols is a proactive measure to reduce the attack surface of a network. Key benefits include:</a:t>
            </a:r>
            <a:endParaRPr lang="en-US" sz="2200"/>
          </a:p>
        </p:txBody>
      </p:sp>
      <p:sp>
        <p:nvSpPr>
          <p:cNvPr id="7" name="Google Shape;755;p6">
            <a:extLst>
              <a:ext uri="{FF2B5EF4-FFF2-40B4-BE49-F238E27FC236}">
                <a16:creationId xmlns:a16="http://schemas.microsoft.com/office/drawing/2014/main" id="{89720AC2-685B-E07B-0560-4554A7E382F8}"/>
              </a:ext>
            </a:extLst>
          </p:cNvPr>
          <p:cNvSpPr/>
          <p:nvPr/>
        </p:nvSpPr>
        <p:spPr>
          <a:xfrm>
            <a:off x="1671557" y="2529187"/>
            <a:ext cx="13055762" cy="5319413"/>
          </a:xfrm>
          <a:prstGeom prst="roundRect">
            <a:avLst>
              <a:gd name="adj" fmla="val 4437"/>
            </a:avLst>
          </a:prstGeom>
          <a:solidFill>
            <a:schemeClr val="accent6">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Google Shape;757;p6">
            <a:extLst>
              <a:ext uri="{FF2B5EF4-FFF2-40B4-BE49-F238E27FC236}">
                <a16:creationId xmlns:a16="http://schemas.microsoft.com/office/drawing/2014/main" id="{E314C5A3-8C5F-B4FC-3F48-76EA715D5621}"/>
              </a:ext>
            </a:extLst>
          </p:cNvPr>
          <p:cNvSpPr/>
          <p:nvPr/>
        </p:nvSpPr>
        <p:spPr>
          <a:xfrm>
            <a:off x="1940594" y="2937749"/>
            <a:ext cx="7592511" cy="4333746"/>
          </a:xfrm>
          <a:prstGeom prst="roundRect">
            <a:avLst>
              <a:gd name="adj" fmla="val 4909"/>
            </a:avLst>
          </a:prstGeom>
          <a:solidFill>
            <a:schemeClr val="lt1"/>
          </a:solidFill>
          <a:ln w="19050" cap="flat" cmpd="sng">
            <a:solidFill>
              <a:srgbClr val="92C8CE"/>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Reduced attack surface: </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Minimizes the avenues through which malicious actors can infiltrate by closing off unused or unnecessary communication pathways</a:t>
            </a:r>
            <a:endPar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10" name="Picture 9">
            <a:extLst>
              <a:ext uri="{FF2B5EF4-FFF2-40B4-BE49-F238E27FC236}">
                <a16:creationId xmlns:a16="http://schemas.microsoft.com/office/drawing/2014/main" id="{3347D9DA-5F35-5059-7F78-9B50E47011AB}"/>
              </a:ext>
            </a:extLst>
          </p:cNvPr>
          <p:cNvPicPr>
            <a:picLocks noChangeAspect="1"/>
          </p:cNvPicPr>
          <p:nvPr/>
        </p:nvPicPr>
        <p:blipFill>
          <a:blip r:embed="rId3"/>
          <a:stretch>
            <a:fillRect/>
          </a:stretch>
        </p:blipFill>
        <p:spPr>
          <a:xfrm>
            <a:off x="10481271" y="3549584"/>
            <a:ext cx="3565469" cy="3565469"/>
          </a:xfrm>
          <a:prstGeom prst="rect">
            <a:avLst/>
          </a:prstGeom>
        </p:spPr>
      </p:pic>
      <p:pic>
        <p:nvPicPr>
          <p:cNvPr id="11" name="Picture 10">
            <a:extLst>
              <a:ext uri="{FF2B5EF4-FFF2-40B4-BE49-F238E27FC236}">
                <a16:creationId xmlns:a16="http://schemas.microsoft.com/office/drawing/2014/main" id="{6A2A1DDA-07D5-96AF-D81C-BC3C874FF411}"/>
              </a:ext>
            </a:extLst>
          </p:cNvPr>
          <p:cNvPicPr>
            <a:picLocks noChangeAspect="1"/>
          </p:cNvPicPr>
          <p:nvPr/>
        </p:nvPicPr>
        <p:blipFill>
          <a:blip r:embed="rId4"/>
          <a:stretch>
            <a:fillRect/>
          </a:stretch>
        </p:blipFill>
        <p:spPr>
          <a:xfrm>
            <a:off x="10481271" y="3549584"/>
            <a:ext cx="979434" cy="979434"/>
          </a:xfrm>
          <a:prstGeom prst="rect">
            <a:avLst/>
          </a:prstGeom>
        </p:spPr>
      </p:pic>
    </p:spTree>
    <p:extLst>
      <p:ext uri="{BB962C8B-B14F-4D97-AF65-F5344CB8AC3E}">
        <p14:creationId xmlns:p14="http://schemas.microsoft.com/office/powerpoint/2010/main" val="6754668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5420"/>
        <p:cNvGrpSpPr/>
        <p:nvPr/>
      </p:nvGrpSpPr>
      <p:grpSpPr>
        <a:xfrm>
          <a:off x="0" y="0"/>
          <a:ext cx="0" cy="0"/>
          <a:chOff x="0" y="0"/>
          <a:chExt cx="0" cy="0"/>
        </a:xfrm>
      </p:grpSpPr>
      <p:pic>
        <p:nvPicPr>
          <p:cNvPr id="5424" name="Google Shape;5424;p244"/>
          <p:cNvPicPr preferRelativeResize="0"/>
          <p:nvPr/>
        </p:nvPicPr>
        <p:blipFill rotWithShape="1">
          <a:blip r:embed="rId3">
            <a:alphaModFix/>
          </a:blip>
          <a:srcRect/>
          <a:stretch/>
        </p:blipFill>
        <p:spPr>
          <a:xfrm>
            <a:off x="447580" y="1405147"/>
            <a:ext cx="489335" cy="489335"/>
          </a:xfrm>
          <a:prstGeom prst="rect">
            <a:avLst/>
          </a:prstGeom>
          <a:noFill/>
          <a:ln>
            <a:noFill/>
          </a:ln>
        </p:spPr>
      </p:pic>
      <p:pic>
        <p:nvPicPr>
          <p:cNvPr id="5426" name="Google Shape;5426;p244"/>
          <p:cNvPicPr preferRelativeResize="0"/>
          <p:nvPr/>
        </p:nvPicPr>
        <p:blipFill rotWithShape="1">
          <a:blip r:embed="rId3">
            <a:alphaModFix/>
          </a:blip>
          <a:srcRect/>
          <a:stretch/>
        </p:blipFill>
        <p:spPr>
          <a:xfrm>
            <a:off x="447577" y="4467968"/>
            <a:ext cx="489335" cy="489335"/>
          </a:xfrm>
          <a:prstGeom prst="rect">
            <a:avLst/>
          </a:prstGeom>
          <a:noFill/>
          <a:ln>
            <a:noFill/>
          </a:ln>
        </p:spPr>
      </p:pic>
      <p:pic>
        <p:nvPicPr>
          <p:cNvPr id="5427" name="Google Shape;5427;p244"/>
          <p:cNvPicPr preferRelativeResize="0"/>
          <p:nvPr/>
        </p:nvPicPr>
        <p:blipFill rotWithShape="1">
          <a:blip r:embed="rId3">
            <a:alphaModFix/>
          </a:blip>
          <a:srcRect/>
          <a:stretch/>
        </p:blipFill>
        <p:spPr>
          <a:xfrm>
            <a:off x="447577" y="2914405"/>
            <a:ext cx="489335" cy="489335"/>
          </a:xfrm>
          <a:prstGeom prst="rect">
            <a:avLst/>
          </a:prstGeom>
          <a:noFill/>
          <a:ln>
            <a:noFill/>
          </a:ln>
        </p:spPr>
      </p:pic>
      <p:sp>
        <p:nvSpPr>
          <p:cNvPr id="5428" name="Google Shape;5428;p244"/>
          <p:cNvSpPr/>
          <p:nvPr/>
        </p:nvSpPr>
        <p:spPr>
          <a:xfrm>
            <a:off x="936911" y="1364640"/>
            <a:ext cx="9121489" cy="7039194"/>
          </a:xfrm>
          <a:prstGeom prst="rect">
            <a:avLst/>
          </a:prstGeom>
          <a:noFill/>
          <a:ln>
            <a:noFill/>
          </a:ln>
        </p:spPr>
        <p:txBody>
          <a:bodyPr spcFirstLastPara="1" wrap="square" lIns="91425" tIns="45700" rIns="91425" bIns="45700" anchor="ctr" anchorCtr="0">
            <a:spAutoFit/>
          </a:bodyPr>
          <a:lstStyle/>
          <a:p>
            <a:pPr marL="50800" marR="0" lvl="0" indent="0" algn="l" rtl="0">
              <a:lnSpc>
                <a:spcPct val="114000"/>
              </a:lnSpc>
              <a:spcBef>
                <a:spcPts val="0"/>
              </a:spcBef>
              <a:spcAft>
                <a:spcPts val="0"/>
              </a:spcAft>
              <a:buClr>
                <a:srgbClr val="000000"/>
              </a:buClr>
              <a:buSzPts val="2800"/>
              <a:buFont typeface="Arial"/>
              <a:buNone/>
            </a:pPr>
            <a:r>
              <a:rPr lang="en-US" sz="2200">
                <a:solidFill>
                  <a:srgbClr val="3F3F3F"/>
                </a:solidFill>
                <a:latin typeface="Open Sans"/>
                <a:ea typeface="Open Sans"/>
                <a:cs typeface="Open Sans"/>
                <a:sym typeface="Open Sans"/>
              </a:rPr>
              <a:t>Understanding various threat actors and their motivations is essential for anticipating and countering security breaches effectively.</a:t>
            </a:r>
          </a:p>
          <a:p>
            <a:pPr marL="50800" marR="0" lvl="0" indent="0" algn="l" rtl="0">
              <a:lnSpc>
                <a:spcPct val="114000"/>
              </a:lnSpc>
              <a:spcBef>
                <a:spcPts val="0"/>
              </a:spcBef>
              <a:spcAft>
                <a:spcPts val="0"/>
              </a:spcAft>
              <a:buClr>
                <a:srgbClr val="000000"/>
              </a:buClr>
              <a:buSzPts val="2800"/>
              <a:buFont typeface="Arial"/>
              <a:buNone/>
            </a:pPr>
            <a:endParaRPr lang="en-US" sz="2200">
              <a:solidFill>
                <a:srgbClr val="3F3F3F"/>
              </a:solidFill>
              <a:latin typeface="Open Sans"/>
              <a:ea typeface="Open Sans"/>
              <a:cs typeface="Open Sans"/>
              <a:sym typeface="Open Sans"/>
            </a:endParaRPr>
          </a:p>
          <a:p>
            <a:pPr marL="50800" marR="0" lvl="0" indent="0" algn="l" rtl="0">
              <a:lnSpc>
                <a:spcPct val="114000"/>
              </a:lnSpc>
              <a:spcBef>
                <a:spcPts val="0"/>
              </a:spcBef>
              <a:spcAft>
                <a:spcPts val="0"/>
              </a:spcAft>
              <a:buClr>
                <a:srgbClr val="000000"/>
              </a:buClr>
              <a:buSzPts val="2800"/>
              <a:buFont typeface="Arial"/>
              <a:buNone/>
            </a:pPr>
            <a:r>
              <a:rPr lang="en-US" sz="2200">
                <a:solidFill>
                  <a:srgbClr val="3F3F3F"/>
                </a:solidFill>
                <a:latin typeface="Open Sans"/>
                <a:ea typeface="Open Sans"/>
                <a:cs typeface="Open Sans"/>
                <a:sym typeface="Open Sans"/>
              </a:rPr>
              <a:t>Recognizing common threat vectors and attack surfaces enhances defensive strategies and helps prevent unauthorized access and data breaches.</a:t>
            </a:r>
          </a:p>
          <a:p>
            <a:pPr marL="50800" marR="0" lvl="0" indent="0" algn="l" rtl="0">
              <a:lnSpc>
                <a:spcPct val="114000"/>
              </a:lnSpc>
              <a:spcBef>
                <a:spcPts val="0"/>
              </a:spcBef>
              <a:spcAft>
                <a:spcPts val="0"/>
              </a:spcAft>
              <a:buClr>
                <a:srgbClr val="000000"/>
              </a:buClr>
              <a:buSzPts val="2800"/>
              <a:buFont typeface="Arial"/>
              <a:buNone/>
            </a:pPr>
            <a:endParaRPr lang="en-US" sz="2200">
              <a:solidFill>
                <a:srgbClr val="3F3F3F"/>
              </a:solidFill>
              <a:latin typeface="Open Sans"/>
              <a:ea typeface="Open Sans"/>
              <a:cs typeface="Open Sans"/>
              <a:sym typeface="Open Sans"/>
            </a:endParaRPr>
          </a:p>
          <a:p>
            <a:pPr marL="50800" marR="0" lvl="0" indent="0" algn="l" rtl="0">
              <a:lnSpc>
                <a:spcPct val="114000"/>
              </a:lnSpc>
              <a:spcBef>
                <a:spcPts val="0"/>
              </a:spcBef>
              <a:spcAft>
                <a:spcPts val="0"/>
              </a:spcAft>
              <a:buClr>
                <a:srgbClr val="000000"/>
              </a:buClr>
              <a:buSzPts val="2800"/>
              <a:buFont typeface="Arial"/>
              <a:buNone/>
            </a:pPr>
            <a:r>
              <a:rPr lang="en-US" sz="2200">
                <a:solidFill>
                  <a:srgbClr val="3F3F3F"/>
                </a:solidFill>
                <a:latin typeface="Open Sans"/>
                <a:ea typeface="Open Sans"/>
                <a:cs typeface="Open Sans"/>
                <a:sym typeface="Open Sans"/>
              </a:rPr>
              <a:t>Identifying different types of vulnerabilities within systems is crucial for recognizing potential security weaknesses and implementing appropriate mitigation measures.</a:t>
            </a:r>
          </a:p>
          <a:p>
            <a:pPr marL="50800" marR="0" lvl="0" indent="0" algn="l" rtl="0">
              <a:lnSpc>
                <a:spcPct val="114000"/>
              </a:lnSpc>
              <a:spcBef>
                <a:spcPts val="0"/>
              </a:spcBef>
              <a:spcAft>
                <a:spcPts val="0"/>
              </a:spcAft>
              <a:buClr>
                <a:srgbClr val="000000"/>
              </a:buClr>
              <a:buSzPts val="2800"/>
              <a:buFont typeface="Arial"/>
              <a:buNone/>
            </a:pPr>
            <a:endParaRPr lang="en-US" sz="2200">
              <a:solidFill>
                <a:srgbClr val="3F3F3F"/>
              </a:solidFill>
              <a:latin typeface="Open Sans"/>
              <a:ea typeface="Open Sans"/>
              <a:cs typeface="Open Sans"/>
              <a:sym typeface="Open Sans"/>
            </a:endParaRPr>
          </a:p>
          <a:p>
            <a:pPr marL="50800" marR="0" lvl="0" indent="0" algn="l" rtl="0">
              <a:lnSpc>
                <a:spcPct val="114000"/>
              </a:lnSpc>
              <a:spcBef>
                <a:spcPts val="0"/>
              </a:spcBef>
              <a:spcAft>
                <a:spcPts val="0"/>
              </a:spcAft>
              <a:buClr>
                <a:srgbClr val="000000"/>
              </a:buClr>
              <a:buSzPts val="2800"/>
              <a:buFont typeface="Arial"/>
              <a:buNone/>
            </a:pPr>
            <a:r>
              <a:rPr lang="en-US" sz="2200">
                <a:solidFill>
                  <a:srgbClr val="3F3F3F"/>
                </a:solidFill>
                <a:latin typeface="Open Sans"/>
                <a:ea typeface="Open Sans"/>
                <a:cs typeface="Open Sans"/>
                <a:sym typeface="Open Sans"/>
              </a:rPr>
              <a:t>Analyzing indicators of malicious activity allows for swift responses to security incidents, thereby minimizing potential damage and maintaining system integrity.</a:t>
            </a:r>
          </a:p>
          <a:p>
            <a:pPr marL="50800" marR="0" lvl="0" indent="0" algn="l" rtl="0">
              <a:lnSpc>
                <a:spcPct val="114000"/>
              </a:lnSpc>
              <a:spcBef>
                <a:spcPts val="0"/>
              </a:spcBef>
              <a:spcAft>
                <a:spcPts val="0"/>
              </a:spcAft>
              <a:buClr>
                <a:srgbClr val="000000"/>
              </a:buClr>
              <a:buSzPts val="2800"/>
              <a:buFont typeface="Arial"/>
              <a:buNone/>
            </a:pPr>
            <a:endParaRPr lang="en-US" sz="2200">
              <a:solidFill>
                <a:srgbClr val="3F3F3F"/>
              </a:solidFill>
              <a:latin typeface="Open Sans"/>
              <a:ea typeface="Open Sans"/>
              <a:cs typeface="Open Sans"/>
              <a:sym typeface="Open Sans"/>
            </a:endParaRPr>
          </a:p>
          <a:p>
            <a:pPr marL="50800" marR="0" lvl="0" indent="0" algn="l" rtl="0">
              <a:lnSpc>
                <a:spcPct val="114000"/>
              </a:lnSpc>
              <a:spcBef>
                <a:spcPts val="0"/>
              </a:spcBef>
              <a:spcAft>
                <a:spcPts val="0"/>
              </a:spcAft>
              <a:buClr>
                <a:srgbClr val="000000"/>
              </a:buClr>
              <a:buSzPts val="2800"/>
              <a:buFont typeface="Arial"/>
              <a:buNone/>
            </a:pPr>
            <a:r>
              <a:rPr lang="en-US" sz="2200">
                <a:solidFill>
                  <a:srgbClr val="3F3F3F"/>
                </a:solidFill>
                <a:latin typeface="Open Sans"/>
                <a:ea typeface="Open Sans"/>
                <a:cs typeface="Open Sans"/>
                <a:sym typeface="Open Sans"/>
              </a:rPr>
              <a:t>Implementing effective mitigation techniques ensures robust security for enterprise operations.</a:t>
            </a:r>
          </a:p>
        </p:txBody>
      </p:sp>
      <p:pic>
        <p:nvPicPr>
          <p:cNvPr id="2" name="Google Shape;5426;p244">
            <a:extLst>
              <a:ext uri="{FF2B5EF4-FFF2-40B4-BE49-F238E27FC236}">
                <a16:creationId xmlns:a16="http://schemas.microsoft.com/office/drawing/2014/main" id="{7F160D23-CE68-238A-F77B-A29BB7D02730}"/>
              </a:ext>
            </a:extLst>
          </p:cNvPr>
          <p:cNvPicPr preferRelativeResize="0"/>
          <p:nvPr/>
        </p:nvPicPr>
        <p:blipFill rotWithShape="1">
          <a:blip r:embed="rId3">
            <a:alphaModFix/>
          </a:blip>
          <a:srcRect/>
          <a:stretch/>
        </p:blipFill>
        <p:spPr>
          <a:xfrm>
            <a:off x="447576" y="5966344"/>
            <a:ext cx="489335" cy="489335"/>
          </a:xfrm>
          <a:prstGeom prst="rect">
            <a:avLst/>
          </a:prstGeom>
          <a:noFill/>
          <a:ln>
            <a:noFill/>
          </a:ln>
        </p:spPr>
      </p:pic>
      <p:pic>
        <p:nvPicPr>
          <p:cNvPr id="3" name="Google Shape;5426;p244">
            <a:extLst>
              <a:ext uri="{FF2B5EF4-FFF2-40B4-BE49-F238E27FC236}">
                <a16:creationId xmlns:a16="http://schemas.microsoft.com/office/drawing/2014/main" id="{D46A48F2-1421-2365-6D0F-5F3C7A86E824}"/>
              </a:ext>
            </a:extLst>
          </p:cNvPr>
          <p:cNvPicPr preferRelativeResize="0"/>
          <p:nvPr/>
        </p:nvPicPr>
        <p:blipFill rotWithShape="1">
          <a:blip r:embed="rId3">
            <a:alphaModFix/>
          </a:blip>
          <a:srcRect/>
          <a:stretch/>
        </p:blipFill>
        <p:spPr>
          <a:xfrm>
            <a:off x="449304" y="7527066"/>
            <a:ext cx="489335" cy="4893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e94a1c18cd_3_0"/>
          <p:cNvSpPr txBox="1">
            <a:spLocks noGrp="1"/>
          </p:cNvSpPr>
          <p:nvPr>
            <p:ph type="title"/>
          </p:nvPr>
        </p:nvSpPr>
        <p:spPr>
          <a:xfrm>
            <a:off x="-10160" y="288243"/>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115000"/>
              </a:lnSpc>
              <a:spcBef>
                <a:spcPts val="0"/>
              </a:spcBef>
              <a:spcAft>
                <a:spcPts val="0"/>
              </a:spcAft>
              <a:buSzPts val="4400"/>
              <a:buNone/>
            </a:pPr>
            <a:r>
              <a:rPr lang="en-US">
                <a:latin typeface="Open Sans"/>
                <a:ea typeface="Open Sans"/>
                <a:cs typeface="Open Sans"/>
                <a:sym typeface="Open Sans"/>
              </a:rPr>
              <a:t>Examples of Threat Agent</a:t>
            </a:r>
            <a:endParaRPr>
              <a:latin typeface="Open Sans"/>
              <a:ea typeface="Open Sans"/>
              <a:cs typeface="Open Sans"/>
              <a:sym typeface="Open Sans"/>
            </a:endParaRPr>
          </a:p>
        </p:txBody>
      </p:sp>
      <p:graphicFrame>
        <p:nvGraphicFramePr>
          <p:cNvPr id="729" name="Google Shape;729;ge94a1c18cd_3_0"/>
          <p:cNvGraphicFramePr/>
          <p:nvPr>
            <p:extLst>
              <p:ext uri="{D42A27DB-BD31-4B8C-83A1-F6EECF244321}">
                <p14:modId xmlns:p14="http://schemas.microsoft.com/office/powerpoint/2010/main" val="4007634993"/>
              </p:ext>
            </p:extLst>
          </p:nvPr>
        </p:nvGraphicFramePr>
        <p:xfrm>
          <a:off x="1847275" y="2516641"/>
          <a:ext cx="12274950" cy="5122375"/>
        </p:xfrm>
        <a:graphic>
          <a:graphicData uri="http://schemas.openxmlformats.org/drawingml/2006/table">
            <a:tbl>
              <a:tblPr firstRow="1" bandRow="1">
                <a:noFill/>
              </a:tblPr>
              <a:tblGrid>
                <a:gridCol w="2663500">
                  <a:extLst>
                    <a:ext uri="{9D8B030D-6E8A-4147-A177-3AD203B41FA5}">
                      <a16:colId xmlns:a16="http://schemas.microsoft.com/office/drawing/2014/main" val="20000"/>
                    </a:ext>
                  </a:extLst>
                </a:gridCol>
                <a:gridCol w="3751600">
                  <a:extLst>
                    <a:ext uri="{9D8B030D-6E8A-4147-A177-3AD203B41FA5}">
                      <a16:colId xmlns:a16="http://schemas.microsoft.com/office/drawing/2014/main" val="20001"/>
                    </a:ext>
                  </a:extLst>
                </a:gridCol>
                <a:gridCol w="3190925">
                  <a:extLst>
                    <a:ext uri="{9D8B030D-6E8A-4147-A177-3AD203B41FA5}">
                      <a16:colId xmlns:a16="http://schemas.microsoft.com/office/drawing/2014/main" val="20002"/>
                    </a:ext>
                  </a:extLst>
                </a:gridCol>
                <a:gridCol w="2668925">
                  <a:extLst>
                    <a:ext uri="{9D8B030D-6E8A-4147-A177-3AD203B41FA5}">
                      <a16:colId xmlns:a16="http://schemas.microsoft.com/office/drawing/2014/main" val="20003"/>
                    </a:ext>
                  </a:extLst>
                </a:gridCol>
              </a:tblGrid>
              <a:tr h="102447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latin typeface="Open Sans"/>
                          <a:ea typeface="Open Sans"/>
                          <a:cs typeface="Open Sans"/>
                          <a:sym typeface="Open Sans"/>
                        </a:rPr>
                        <a:t>Threat agent</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9DFCB"/>
                    </a:solidFill>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Threat</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EBF2FA"/>
                    </a:solidFill>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Vulnerability</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E9AFA3"/>
                    </a:solidFill>
                  </a:tcPr>
                </a:tc>
                <a:tc>
                  <a:txBody>
                    <a:bodyPr/>
                    <a:lstStyle/>
                    <a:p>
                      <a:pPr marL="0" marR="0" lvl="0" indent="0" algn="ctr" rtl="0">
                        <a:lnSpc>
                          <a:spcPct val="100000"/>
                        </a:lnSpc>
                        <a:spcBef>
                          <a:spcPts val="0"/>
                        </a:spcBef>
                        <a:spcAft>
                          <a:spcPts val="0"/>
                        </a:spcAft>
                        <a:buClr>
                          <a:srgbClr val="000000"/>
                        </a:buClr>
                        <a:buSzPts val="1900"/>
                        <a:buFont typeface="Calibri"/>
                        <a:buNone/>
                      </a:pPr>
                      <a:r>
                        <a:rPr lang="en-US" sz="2000" b="1" u="none" strike="noStrike" cap="none">
                          <a:latin typeface="Open Sans"/>
                          <a:ea typeface="Open Sans"/>
                          <a:cs typeface="Open Sans"/>
                          <a:sym typeface="Open Sans"/>
                        </a:rPr>
                        <a:t>Type of threat</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3DCB7"/>
                    </a:solidFill>
                  </a:tcPr>
                </a:tc>
                <a:extLst>
                  <a:ext uri="{0D108BD9-81ED-4DB2-BD59-A6C34878D82A}">
                    <a16:rowId xmlns:a16="http://schemas.microsoft.com/office/drawing/2014/main" val="10000"/>
                  </a:ext>
                </a:extLst>
              </a:tr>
              <a:tr h="1024475">
                <a:tc>
                  <a:txBody>
                    <a:bodyPr/>
                    <a:lstStyle/>
                    <a:p>
                      <a:pPr marL="0" marR="0" lvl="0" indent="0" algn="ctr" rtl="0">
                        <a:lnSpc>
                          <a:spcPct val="115000"/>
                        </a:lnSpc>
                        <a:spcBef>
                          <a:spcPts val="0"/>
                        </a:spcBef>
                        <a:spcAft>
                          <a:spcPts val="0"/>
                        </a:spcAft>
                        <a:buClr>
                          <a:srgbClr val="000000"/>
                        </a:buClr>
                        <a:buSzPts val="2000"/>
                        <a:buFont typeface="Arial"/>
                        <a:buNone/>
                      </a:pPr>
                      <a:r>
                        <a:rPr lang="en-US" sz="2000" b="1" u="none" strike="noStrike" cap="none">
                          <a:solidFill>
                            <a:srgbClr val="3F3F3F"/>
                          </a:solidFill>
                          <a:latin typeface="Open Sans"/>
                          <a:ea typeface="Open Sans"/>
                          <a:cs typeface="Open Sans"/>
                          <a:sym typeface="Open Sans"/>
                        </a:rPr>
                        <a:t>Fire</a:t>
                      </a:r>
                      <a:endParaRPr sz="2000" b="1"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Destruction of operating facility</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595959"/>
                        </a:buClr>
                        <a:buSzPts val="2100"/>
                        <a:buFont typeface="Calibri"/>
                        <a:buNone/>
                      </a:pPr>
                      <a:r>
                        <a:rPr lang="en-US" sz="2000" u="none" strike="noStrike" cap="none">
                          <a:solidFill>
                            <a:srgbClr val="3F3F3F"/>
                          </a:solidFill>
                          <a:latin typeface="Open Sans"/>
                          <a:ea typeface="Open Sans"/>
                          <a:cs typeface="Open Sans"/>
                          <a:sym typeface="Open Sans"/>
                        </a:rPr>
                        <a:t>Faulty fire detection or suppression equipment </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595959"/>
                        </a:buClr>
                        <a:buSzPts val="2100"/>
                        <a:buFont typeface="Calibri"/>
                        <a:buNone/>
                      </a:pPr>
                      <a:r>
                        <a:rPr lang="en-US" sz="2000" u="none" strike="noStrike" cap="none">
                          <a:solidFill>
                            <a:srgbClr val="3F3F3F"/>
                          </a:solidFill>
                          <a:latin typeface="Open Sans"/>
                          <a:ea typeface="Open Sans"/>
                          <a:cs typeface="Open Sans"/>
                          <a:sym typeface="Open Sans"/>
                        </a:rPr>
                        <a:t>Physical</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Clueless user</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Sharing of sensitive data using social engineering</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Lack of security awareness training</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Administrative</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Malicious insider</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Data theft</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Lack of adequate access controls on data</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Technical/physical</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1024475">
                <a:tc>
                  <a:txBody>
                    <a:bodyPr/>
                    <a:lstStyle/>
                    <a:p>
                      <a:pPr marL="0" marR="0" lvl="0" indent="0" algn="ctr" rtl="0">
                        <a:lnSpc>
                          <a:spcPct val="115000"/>
                        </a:lnSpc>
                        <a:spcBef>
                          <a:spcPts val="0"/>
                        </a:spcBef>
                        <a:spcAft>
                          <a:spcPts val="0"/>
                        </a:spcAft>
                        <a:buClr>
                          <a:srgbClr val="000000"/>
                        </a:buClr>
                        <a:buSzPts val="2100"/>
                        <a:buFont typeface="Arial"/>
                        <a:buNone/>
                      </a:pPr>
                      <a:r>
                        <a:rPr lang="en-US" sz="2000" b="1" u="none" strike="noStrike" cap="none">
                          <a:solidFill>
                            <a:srgbClr val="3F3F3F"/>
                          </a:solidFill>
                          <a:latin typeface="Open Sans"/>
                          <a:ea typeface="Open Sans"/>
                          <a:cs typeface="Open Sans"/>
                          <a:sym typeface="Open Sans"/>
                        </a:rPr>
                        <a:t>Hacker</a:t>
                      </a:r>
                      <a:endParaRPr sz="2000" b="1"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Unauthorized hacking</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Unpatched server</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15000"/>
                        </a:lnSpc>
                        <a:spcBef>
                          <a:spcPts val="0"/>
                        </a:spcBef>
                        <a:spcAft>
                          <a:spcPts val="0"/>
                        </a:spcAft>
                        <a:buClr>
                          <a:srgbClr val="000000"/>
                        </a:buClr>
                        <a:buSzPts val="2100"/>
                        <a:buFont typeface="Arial"/>
                        <a:buNone/>
                      </a:pPr>
                      <a:r>
                        <a:rPr lang="en-US" sz="2000" u="none" strike="noStrike" cap="none">
                          <a:solidFill>
                            <a:srgbClr val="3F3F3F"/>
                          </a:solidFill>
                          <a:latin typeface="Open Sans"/>
                          <a:ea typeface="Open Sans"/>
                          <a:cs typeface="Open Sans"/>
                          <a:sym typeface="Open Sans"/>
                        </a:rPr>
                        <a:t>Technical</a:t>
                      </a:r>
                      <a:endParaRPr sz="2000" u="none" strike="noStrike" cap="none">
                        <a:solidFill>
                          <a:srgbClr val="3F3F3F"/>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bl>
          </a:graphicData>
        </a:graphic>
      </p:graphicFrame>
      <p:sp>
        <p:nvSpPr>
          <p:cNvPr id="3" name="Brandline_LVC">
            <a:extLst>
              <a:ext uri="{FF2B5EF4-FFF2-40B4-BE49-F238E27FC236}">
                <a16:creationId xmlns:a16="http://schemas.microsoft.com/office/drawing/2014/main" id="{898C2718-4C76-CCB7-A347-99909478CED7}"/>
              </a:ext>
            </a:extLst>
          </p:cNvPr>
          <p:cNvSpPr/>
          <p:nvPr/>
        </p:nvSpPr>
        <p:spPr>
          <a:xfrm>
            <a:off x="5283200" y="928057"/>
            <a:ext cx="5683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9960B4BF-FB05-E754-A378-D0B57F3CD0FD}"/>
              </a:ext>
            </a:extLst>
          </p:cNvPr>
          <p:cNvSpPr txBox="1">
            <a:spLocks noGrp="1"/>
          </p:cNvSpPr>
          <p:nvPr>
            <p:ph type="body" idx="1"/>
          </p:nvPr>
        </p:nvSpPr>
        <p:spPr>
          <a:xfrm>
            <a:off x="1938604" y="1268053"/>
            <a:ext cx="12451817"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This table presents various cyber threat agents, detailing the associated threats they pose, vulnerabilities they exploit, and the nature of the resulting threats.</a:t>
            </a:r>
            <a:endParaRPr/>
          </a:p>
        </p:txBody>
      </p:sp>
    </p:spTree>
    <p:extLst>
      <p:ext uri="{BB962C8B-B14F-4D97-AF65-F5344CB8AC3E}">
        <p14:creationId xmlns:p14="http://schemas.microsoft.com/office/powerpoint/2010/main" val="1569031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body" idx="1"/>
          </p:nvPr>
        </p:nvSpPr>
        <p:spPr>
          <a:xfrm>
            <a:off x="1125919" y="2463089"/>
            <a:ext cx="9049500" cy="4852111"/>
          </a:xfrm>
          <a:prstGeom prst="rect">
            <a:avLst/>
          </a:prstGeom>
          <a:noFill/>
          <a:ln>
            <a:noFill/>
          </a:ln>
        </p:spPr>
        <p:txBody>
          <a:bodyPr spcFirstLastPara="1" wrap="square" lIns="91425" tIns="0" rIns="91425" bIns="0" anchor="t" anchorCtr="0">
            <a:noAutofit/>
          </a:bodyPr>
          <a:lstStyle/>
          <a:p>
            <a:r>
              <a:rPr lang="en-US" b="0" i="0" u="none" strike="noStrike">
                <a:solidFill>
                  <a:srgbClr val="3F3F3F"/>
                </a:solidFill>
                <a:latin typeface="Open Sans"/>
                <a:ea typeface="Open Sans"/>
                <a:cs typeface="Open Sans"/>
                <a:sym typeface="Open Sans"/>
              </a:rPr>
              <a:t>Compare and contrast various threat actors and </a:t>
            </a:r>
            <a:r>
              <a:rPr lang="en-US"/>
              <a:t>their motivations</a:t>
            </a:r>
          </a:p>
          <a:p>
            <a:r>
              <a:rPr lang="en-US"/>
              <a:t>to</a:t>
            </a:r>
            <a:r>
              <a:rPr lang="en-US" b="0" i="0" u="none" strike="noStrike">
                <a:solidFill>
                  <a:srgbClr val="3F3F3F"/>
                </a:solidFill>
                <a:latin typeface="Open Sans"/>
                <a:ea typeface="Open Sans"/>
                <a:cs typeface="Open Sans"/>
                <a:sym typeface="Open Sans"/>
              </a:rPr>
              <a:t> better anticipate and counter security breaches</a:t>
            </a:r>
            <a:endParaRPr lang="en-US"/>
          </a:p>
          <a:p>
            <a:pPr marL="258445" lvl="0" indent="-29845" rtl="0">
              <a:lnSpc>
                <a:spcPct val="90000"/>
              </a:lnSpc>
              <a:spcBef>
                <a:spcPts val="1000"/>
              </a:spcBef>
              <a:spcAft>
                <a:spcPts val="0"/>
              </a:spcAft>
              <a:buSzPts val="2800"/>
              <a:buFont typeface="Arial"/>
              <a:buNone/>
            </a:pPr>
            <a:br>
              <a:rPr lang="en-US"/>
            </a:br>
            <a:r>
              <a:rPr lang="en-US"/>
              <a:t>Understand common threat vectors and attack surfaces to</a:t>
            </a:r>
          </a:p>
          <a:p>
            <a:pPr marL="457200" lvl="0" indent="-228600" rtl="0">
              <a:lnSpc>
                <a:spcPct val="90000"/>
              </a:lnSpc>
              <a:spcBef>
                <a:spcPts val="1000"/>
              </a:spcBef>
              <a:spcAft>
                <a:spcPts val="0"/>
              </a:spcAft>
              <a:buSzPts val="2800"/>
              <a:buFont typeface="Arial"/>
              <a:buNone/>
            </a:pPr>
            <a:r>
              <a:rPr lang="en-US"/>
              <a:t>enhance defensive strategies</a:t>
            </a:r>
          </a:p>
          <a:p>
            <a:pPr marL="258445" lvl="0" rtl="0">
              <a:lnSpc>
                <a:spcPct val="90000"/>
              </a:lnSpc>
              <a:spcBef>
                <a:spcPts val="1000"/>
              </a:spcBef>
              <a:spcAft>
                <a:spcPts val="0"/>
              </a:spcAft>
              <a:buSzPts val="2800"/>
              <a:buFont typeface="Arial"/>
              <a:buNone/>
            </a:pPr>
            <a:br>
              <a:rPr lang="en-US"/>
            </a:br>
            <a:r>
              <a:rPr lang="en-US">
                <a:solidFill>
                  <a:srgbClr val="3F3F3F"/>
                </a:solidFill>
                <a:latin typeface="Open Sans"/>
                <a:ea typeface="Open Sans"/>
                <a:cs typeface="Open Sans"/>
                <a:sym typeface="Open Sans"/>
              </a:rPr>
              <a:t>Identify different types of vulnerabilities to recognize potential</a:t>
            </a:r>
            <a:endParaRPr lang="en-US">
              <a:solidFill>
                <a:srgbClr val="3F3F3F"/>
              </a:solidFill>
              <a:latin typeface="Open Sans"/>
              <a:ea typeface="Open Sans"/>
              <a:cs typeface="Open Sans"/>
            </a:endParaRPr>
          </a:p>
          <a:p>
            <a:pPr marL="457200" lvl="0" indent="-228600" rtl="0">
              <a:lnSpc>
                <a:spcPct val="90000"/>
              </a:lnSpc>
              <a:spcBef>
                <a:spcPts val="1000"/>
              </a:spcBef>
              <a:spcAft>
                <a:spcPts val="0"/>
              </a:spcAft>
              <a:buSzPts val="2800"/>
              <a:buFont typeface="Arial"/>
              <a:buNone/>
            </a:pPr>
            <a:r>
              <a:rPr lang="en-US">
                <a:solidFill>
                  <a:srgbClr val="3F3F3F"/>
                </a:solidFill>
                <a:latin typeface="Open Sans"/>
                <a:ea typeface="Open Sans"/>
                <a:cs typeface="Open Sans"/>
                <a:sym typeface="Open Sans"/>
              </a:rPr>
              <a:t>security weaknesses</a:t>
            </a:r>
            <a:endParaRPr lang="en-US">
              <a:solidFill>
                <a:srgbClr val="3F3F3F"/>
              </a:solidFill>
              <a:latin typeface="Open Sans"/>
              <a:ea typeface="Open Sans"/>
              <a:cs typeface="Open Sans"/>
            </a:endParaRPr>
          </a:p>
          <a:p>
            <a:pPr marL="258445" lvl="0" indent="-29845" rtl="0">
              <a:lnSpc>
                <a:spcPct val="90000"/>
              </a:lnSpc>
              <a:spcBef>
                <a:spcPts val="1000"/>
              </a:spcBef>
              <a:spcAft>
                <a:spcPts val="0"/>
              </a:spcAft>
              <a:buSzPts val="2800"/>
              <a:buFont typeface="Arial"/>
              <a:buNone/>
            </a:pPr>
            <a:br>
              <a:rPr lang="en-US"/>
            </a:br>
            <a:r>
              <a:rPr lang="en-US">
                <a:solidFill>
                  <a:srgbClr val="3F3F3F"/>
                </a:solidFill>
                <a:latin typeface="Open Sans"/>
                <a:ea typeface="Open Sans"/>
                <a:cs typeface="Open Sans"/>
                <a:sym typeface="Open Sans"/>
              </a:rPr>
              <a:t>Analyze indicators of malicious activity in different scenarios to aid a swift response</a:t>
            </a:r>
            <a:endParaRPr lang="en-US">
              <a:solidFill>
                <a:srgbClr val="3F3F3F"/>
              </a:solidFill>
              <a:latin typeface="Open Sans"/>
              <a:ea typeface="Open Sans"/>
              <a:cs typeface="Open Sans"/>
            </a:endParaRPr>
          </a:p>
          <a:p>
            <a:pPr marL="258445" lvl="0" rtl="0">
              <a:lnSpc>
                <a:spcPct val="90000"/>
              </a:lnSpc>
              <a:spcBef>
                <a:spcPts val="1000"/>
              </a:spcBef>
              <a:spcAft>
                <a:spcPts val="0"/>
              </a:spcAft>
              <a:buSzPts val="2800"/>
              <a:buFont typeface="Arial"/>
              <a:buNone/>
            </a:pPr>
            <a:br>
              <a:rPr lang="en-US"/>
            </a:br>
            <a:r>
              <a:rPr lang="en-US">
                <a:solidFill>
                  <a:srgbClr val="3F3F3F"/>
                </a:solidFill>
                <a:latin typeface="Open Sans"/>
                <a:ea typeface="Open Sans"/>
                <a:cs typeface="Open Sans"/>
                <a:sym typeface="Open Sans"/>
              </a:rPr>
              <a:t>Describe the purpose and effectiveness of mitigation techniques</a:t>
            </a:r>
            <a:endParaRPr lang="en-US">
              <a:solidFill>
                <a:srgbClr val="3F3F3F"/>
              </a:solidFill>
              <a:latin typeface="Open Sans"/>
              <a:ea typeface="Open Sans"/>
              <a:cs typeface="Open Sans"/>
            </a:endParaRPr>
          </a:p>
          <a:p>
            <a:pPr marL="457200" lvl="0" indent="-228600" rtl="0">
              <a:lnSpc>
                <a:spcPct val="90000"/>
              </a:lnSpc>
              <a:spcBef>
                <a:spcPts val="1000"/>
              </a:spcBef>
              <a:spcAft>
                <a:spcPts val="0"/>
              </a:spcAft>
              <a:buSzPts val="2800"/>
              <a:buFont typeface="Arial"/>
              <a:buNone/>
            </a:pPr>
            <a:r>
              <a:rPr lang="en-US">
                <a:solidFill>
                  <a:srgbClr val="3F3F3F"/>
                </a:solidFill>
                <a:latin typeface="Open Sans"/>
                <a:ea typeface="Open Sans"/>
                <a:cs typeface="Open Sans"/>
                <a:sym typeface="Open Sans"/>
              </a:rPr>
              <a:t>in securing enterprise operations</a:t>
            </a:r>
            <a:endParaRPr lang="en-US">
              <a:solidFill>
                <a:srgbClr val="3F3F3F"/>
              </a:solidFill>
              <a:latin typeface="Open Sans"/>
              <a:ea typeface="Open Sans"/>
              <a:cs typeface="Open Sans"/>
            </a:endParaRPr>
          </a:p>
        </p:txBody>
      </p:sp>
      <p:pic>
        <p:nvPicPr>
          <p:cNvPr id="165" name="Google Shape;165;p2"/>
          <p:cNvPicPr preferRelativeResize="0"/>
          <p:nvPr/>
        </p:nvPicPr>
        <p:blipFill rotWithShape="1">
          <a:blip r:embed="rId3">
            <a:alphaModFix/>
          </a:blip>
          <a:srcRect/>
          <a:stretch/>
        </p:blipFill>
        <p:spPr>
          <a:xfrm>
            <a:off x="897319" y="3665051"/>
            <a:ext cx="457200" cy="457200"/>
          </a:xfrm>
          <a:prstGeom prst="rect">
            <a:avLst/>
          </a:prstGeom>
          <a:noFill/>
          <a:ln>
            <a:noFill/>
          </a:ln>
        </p:spPr>
      </p:pic>
      <p:pic>
        <p:nvPicPr>
          <p:cNvPr id="166" name="Google Shape;166;p2"/>
          <p:cNvPicPr preferRelativeResize="0"/>
          <p:nvPr/>
        </p:nvPicPr>
        <p:blipFill rotWithShape="1">
          <a:blip r:embed="rId3">
            <a:alphaModFix/>
          </a:blip>
          <a:srcRect/>
          <a:stretch/>
        </p:blipFill>
        <p:spPr>
          <a:xfrm>
            <a:off x="897319" y="4822459"/>
            <a:ext cx="457200" cy="457200"/>
          </a:xfrm>
          <a:prstGeom prst="rect">
            <a:avLst/>
          </a:prstGeom>
          <a:noFill/>
          <a:ln>
            <a:noFill/>
          </a:ln>
        </p:spPr>
      </p:pic>
      <p:pic>
        <p:nvPicPr>
          <p:cNvPr id="167" name="Google Shape;167;p2"/>
          <p:cNvPicPr preferRelativeResize="0"/>
          <p:nvPr/>
        </p:nvPicPr>
        <p:blipFill rotWithShape="1">
          <a:blip r:embed="rId3">
            <a:alphaModFix/>
          </a:blip>
          <a:srcRect/>
          <a:stretch/>
        </p:blipFill>
        <p:spPr>
          <a:xfrm>
            <a:off x="897319" y="5987635"/>
            <a:ext cx="457200" cy="457200"/>
          </a:xfrm>
          <a:prstGeom prst="rect">
            <a:avLst/>
          </a:prstGeom>
          <a:noFill/>
          <a:ln>
            <a:noFill/>
          </a:ln>
        </p:spPr>
      </p:pic>
      <p:pic>
        <p:nvPicPr>
          <p:cNvPr id="169" name="Google Shape;169;p2"/>
          <p:cNvPicPr preferRelativeResize="0"/>
          <p:nvPr/>
        </p:nvPicPr>
        <p:blipFill rotWithShape="1">
          <a:blip r:embed="rId3">
            <a:alphaModFix/>
          </a:blip>
          <a:srcRect/>
          <a:stretch/>
        </p:blipFill>
        <p:spPr>
          <a:xfrm>
            <a:off x="897319" y="6992229"/>
            <a:ext cx="457200" cy="457200"/>
          </a:xfrm>
          <a:prstGeom prst="rect">
            <a:avLst/>
          </a:prstGeom>
          <a:noFill/>
          <a:ln>
            <a:noFill/>
          </a:ln>
        </p:spPr>
      </p:pic>
      <p:pic>
        <p:nvPicPr>
          <p:cNvPr id="172" name="Google Shape;172;p2"/>
          <p:cNvPicPr preferRelativeResize="0"/>
          <p:nvPr/>
        </p:nvPicPr>
        <p:blipFill rotWithShape="1">
          <a:blip r:embed="rId3">
            <a:alphaModFix/>
          </a:blip>
          <a:srcRect/>
          <a:stretch/>
        </p:blipFill>
        <p:spPr>
          <a:xfrm>
            <a:off x="897319" y="2495407"/>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1"/>
          <p:cNvSpPr txBox="1">
            <a:spLocks noGrp="1"/>
          </p:cNvSpPr>
          <p:nvPr>
            <p:ph type="title"/>
          </p:nvPr>
        </p:nvSpPr>
        <p:spPr>
          <a:xfrm>
            <a:off x="4331488" y="346608"/>
            <a:ext cx="7593024"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Insider Threat Actors</a:t>
            </a:r>
            <a:endParaRPr/>
          </a:p>
        </p:txBody>
      </p:sp>
      <p:grpSp>
        <p:nvGrpSpPr>
          <p:cNvPr id="492" name="Google Shape;492;p61"/>
          <p:cNvGrpSpPr/>
          <p:nvPr/>
        </p:nvGrpSpPr>
        <p:grpSpPr>
          <a:xfrm>
            <a:off x="2242027" y="2866657"/>
            <a:ext cx="12437042" cy="4788954"/>
            <a:chOff x="239175" y="1251675"/>
            <a:chExt cx="9063669" cy="3339013"/>
          </a:xfrm>
        </p:grpSpPr>
        <p:sp>
          <p:nvSpPr>
            <p:cNvPr id="493" name="Google Shape;493;p61"/>
            <p:cNvSpPr/>
            <p:nvPr/>
          </p:nvSpPr>
          <p:spPr>
            <a:xfrm>
              <a:off x="3366470" y="1251675"/>
              <a:ext cx="2286000" cy="2286000"/>
            </a:xfrm>
            <a:prstGeom prst="arc">
              <a:avLst>
                <a:gd name="adj1" fmla="val 19312916"/>
                <a:gd name="adj2" fmla="val 13146695"/>
              </a:avLst>
            </a:prstGeom>
            <a:noFill/>
            <a:ln w="9525" cap="flat" cmpd="sng">
              <a:solidFill>
                <a:srgbClr val="3A40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94" name="Google Shape;494;p61"/>
            <p:cNvSpPr/>
            <p:nvPr/>
          </p:nvSpPr>
          <p:spPr>
            <a:xfrm>
              <a:off x="5099965" y="2065884"/>
              <a:ext cx="1052252" cy="683963"/>
            </a:xfrm>
            <a:custGeom>
              <a:avLst/>
              <a:gdLst/>
              <a:ahLst/>
              <a:cxnLst/>
              <a:rect l="l" t="t" r="r" b="b"/>
              <a:pathLst>
                <a:path w="1052252" h="683963" extrusionOk="0">
                  <a:moveTo>
                    <a:pt x="0" y="113996"/>
                  </a:moveTo>
                  <a:cubicBezTo>
                    <a:pt x="0" y="51038"/>
                    <a:pt x="51038" y="0"/>
                    <a:pt x="113996" y="0"/>
                  </a:cubicBezTo>
                  <a:lnTo>
                    <a:pt x="938256" y="0"/>
                  </a:lnTo>
                  <a:cubicBezTo>
                    <a:pt x="1001214" y="0"/>
                    <a:pt x="1052252" y="51038"/>
                    <a:pt x="1052252" y="113996"/>
                  </a:cubicBezTo>
                  <a:lnTo>
                    <a:pt x="1052252" y="569967"/>
                  </a:lnTo>
                  <a:cubicBezTo>
                    <a:pt x="1052252" y="632925"/>
                    <a:pt x="1001214" y="683963"/>
                    <a:pt x="938256" y="683963"/>
                  </a:cubicBezTo>
                  <a:lnTo>
                    <a:pt x="113996" y="683963"/>
                  </a:lnTo>
                  <a:cubicBezTo>
                    <a:pt x="51038" y="683963"/>
                    <a:pt x="0" y="632925"/>
                    <a:pt x="0" y="569967"/>
                  </a:cubicBezTo>
                  <a:lnTo>
                    <a:pt x="0" y="113996"/>
                  </a:lnTo>
                  <a:close/>
                </a:path>
              </a:pathLst>
            </a:custGeom>
            <a:solidFill>
              <a:srgbClr val="EF6461"/>
            </a:solidFill>
            <a:ln w="25400" cap="flat" cmpd="sng">
              <a:solidFill>
                <a:schemeClr val="lt1"/>
              </a:solidFill>
              <a:prstDash val="solid"/>
              <a:round/>
              <a:headEnd type="none" w="sm" len="sm"/>
              <a:tailEnd type="none" w="sm" len="sm"/>
            </a:ln>
          </p:spPr>
          <p:txBody>
            <a:bodyPr spcFirstLastPara="1" wrap="square" lIns="136250" tIns="136250" rIns="136250" bIns="1362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495" name="Google Shape;495;p61"/>
            <p:cNvSpPr/>
            <p:nvPr/>
          </p:nvSpPr>
          <p:spPr>
            <a:xfrm>
              <a:off x="3970154" y="3195694"/>
              <a:ext cx="1052252" cy="683963"/>
            </a:xfrm>
            <a:custGeom>
              <a:avLst/>
              <a:gdLst/>
              <a:ahLst/>
              <a:cxnLst/>
              <a:rect l="l" t="t" r="r" b="b"/>
              <a:pathLst>
                <a:path w="1052252" h="683963" extrusionOk="0">
                  <a:moveTo>
                    <a:pt x="0" y="113996"/>
                  </a:moveTo>
                  <a:cubicBezTo>
                    <a:pt x="0" y="51038"/>
                    <a:pt x="51038" y="0"/>
                    <a:pt x="113996" y="0"/>
                  </a:cubicBezTo>
                  <a:lnTo>
                    <a:pt x="938256" y="0"/>
                  </a:lnTo>
                  <a:cubicBezTo>
                    <a:pt x="1001214" y="0"/>
                    <a:pt x="1052252" y="51038"/>
                    <a:pt x="1052252" y="113996"/>
                  </a:cubicBezTo>
                  <a:lnTo>
                    <a:pt x="1052252" y="569967"/>
                  </a:lnTo>
                  <a:cubicBezTo>
                    <a:pt x="1052252" y="632925"/>
                    <a:pt x="1001214" y="683963"/>
                    <a:pt x="938256" y="683963"/>
                  </a:cubicBezTo>
                  <a:lnTo>
                    <a:pt x="113996" y="683963"/>
                  </a:lnTo>
                  <a:cubicBezTo>
                    <a:pt x="51038" y="683963"/>
                    <a:pt x="0" y="632925"/>
                    <a:pt x="0" y="569967"/>
                  </a:cubicBezTo>
                  <a:lnTo>
                    <a:pt x="0" y="113996"/>
                  </a:lnTo>
                  <a:close/>
                </a:path>
              </a:pathLst>
            </a:custGeom>
            <a:solidFill>
              <a:srgbClr val="427AA1"/>
            </a:solidFill>
            <a:ln w="25400" cap="flat" cmpd="sng">
              <a:solidFill>
                <a:schemeClr val="lt1"/>
              </a:solidFill>
              <a:prstDash val="solid"/>
              <a:round/>
              <a:headEnd type="none" w="sm" len="sm"/>
              <a:tailEnd type="none" w="sm" len="sm"/>
            </a:ln>
          </p:spPr>
          <p:txBody>
            <a:bodyPr spcFirstLastPara="1" wrap="square" lIns="136250" tIns="136250" rIns="136250" bIns="1362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496" name="Google Shape;496;p61"/>
            <p:cNvSpPr/>
            <p:nvPr/>
          </p:nvSpPr>
          <p:spPr>
            <a:xfrm>
              <a:off x="2840344" y="2065884"/>
              <a:ext cx="1052252" cy="683963"/>
            </a:xfrm>
            <a:custGeom>
              <a:avLst/>
              <a:gdLst/>
              <a:ahLst/>
              <a:cxnLst/>
              <a:rect l="l" t="t" r="r" b="b"/>
              <a:pathLst>
                <a:path w="1052252" h="683963" extrusionOk="0">
                  <a:moveTo>
                    <a:pt x="0" y="113996"/>
                  </a:moveTo>
                  <a:cubicBezTo>
                    <a:pt x="0" y="51038"/>
                    <a:pt x="51038" y="0"/>
                    <a:pt x="113996" y="0"/>
                  </a:cubicBezTo>
                  <a:lnTo>
                    <a:pt x="938256" y="0"/>
                  </a:lnTo>
                  <a:cubicBezTo>
                    <a:pt x="1001214" y="0"/>
                    <a:pt x="1052252" y="51038"/>
                    <a:pt x="1052252" y="113996"/>
                  </a:cubicBezTo>
                  <a:lnTo>
                    <a:pt x="1052252" y="569967"/>
                  </a:lnTo>
                  <a:cubicBezTo>
                    <a:pt x="1052252" y="632925"/>
                    <a:pt x="1001214" y="683963"/>
                    <a:pt x="938256" y="683963"/>
                  </a:cubicBezTo>
                  <a:lnTo>
                    <a:pt x="113996" y="683963"/>
                  </a:lnTo>
                  <a:cubicBezTo>
                    <a:pt x="51038" y="683963"/>
                    <a:pt x="0" y="632925"/>
                    <a:pt x="0" y="569967"/>
                  </a:cubicBezTo>
                  <a:lnTo>
                    <a:pt x="0" y="113996"/>
                  </a:lnTo>
                  <a:close/>
                </a:path>
              </a:pathLst>
            </a:custGeom>
            <a:solidFill>
              <a:srgbClr val="E4B363"/>
            </a:solidFill>
            <a:ln w="25400" cap="flat" cmpd="sng">
              <a:solidFill>
                <a:schemeClr val="lt1"/>
              </a:solidFill>
              <a:prstDash val="solid"/>
              <a:round/>
              <a:headEnd type="none" w="sm" len="sm"/>
              <a:tailEnd type="none" w="sm" len="sm"/>
            </a:ln>
          </p:spPr>
          <p:txBody>
            <a:bodyPr spcFirstLastPara="1" wrap="square" lIns="136250" tIns="136250" rIns="136250" bIns="1362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497" name="Google Shape;497;p61"/>
            <p:cNvSpPr txBox="1"/>
            <p:nvPr/>
          </p:nvSpPr>
          <p:spPr>
            <a:xfrm>
              <a:off x="3187860" y="3988132"/>
              <a:ext cx="2616840" cy="602556"/>
            </a:xfrm>
            <a:prstGeom prst="rect">
              <a:avLst/>
            </a:prstGeom>
            <a:noFill/>
            <a:ln>
              <a:noFill/>
            </a:ln>
          </p:spPr>
          <p:txBody>
            <a:bodyPr spcFirstLastPara="1" wrap="square" lIns="91425" tIns="45700" rIns="91425" bIns="45700" anchor="t" anchorCtr="0">
              <a:spAutoFit/>
            </a:bodyPr>
            <a:lstStyle/>
            <a:p>
              <a:pPr marL="0" marR="0" lvl="1"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Weak adherence to policies and procedures</a:t>
              </a:r>
              <a:endParaRPr sz="1400" b="0" i="0" u="none" strike="noStrike" cap="none">
                <a:solidFill>
                  <a:srgbClr val="000000"/>
                </a:solidFill>
                <a:latin typeface="Arial"/>
                <a:ea typeface="Arial"/>
                <a:cs typeface="Arial"/>
                <a:sym typeface="Arial"/>
              </a:endParaRPr>
            </a:p>
          </p:txBody>
        </p:sp>
        <p:sp>
          <p:nvSpPr>
            <p:cNvPr id="498" name="Google Shape;498;p61"/>
            <p:cNvSpPr txBox="1"/>
            <p:nvPr/>
          </p:nvSpPr>
          <p:spPr>
            <a:xfrm>
              <a:off x="6123144" y="2100121"/>
              <a:ext cx="3179700" cy="569700"/>
            </a:xfrm>
            <a:prstGeom prst="rect">
              <a:avLst/>
            </a:prstGeom>
            <a:noFill/>
            <a:ln>
              <a:noFill/>
            </a:ln>
          </p:spPr>
          <p:txBody>
            <a:bodyPr spcFirstLastPara="1" wrap="square" lIns="91425" tIns="45700" rIns="91425" bIns="45700" anchor="t" anchorCtr="0">
              <a:spAutoFit/>
            </a:bodyPr>
            <a:lstStyle/>
            <a:p>
              <a:pPr marL="0" marR="0" lvl="1"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Lack of training or security awareness and shadow IT</a:t>
              </a:r>
              <a:endParaRPr sz="1400" b="0" i="0" u="none" strike="noStrike" cap="none">
                <a:solidFill>
                  <a:srgbClr val="000000"/>
                </a:solidFill>
                <a:latin typeface="Arial"/>
                <a:ea typeface="Arial"/>
                <a:cs typeface="Arial"/>
                <a:sym typeface="Arial"/>
              </a:endParaRPr>
            </a:p>
          </p:txBody>
        </p:sp>
        <p:sp>
          <p:nvSpPr>
            <p:cNvPr id="499" name="Google Shape;499;p61"/>
            <p:cNvSpPr txBox="1"/>
            <p:nvPr/>
          </p:nvSpPr>
          <p:spPr>
            <a:xfrm>
              <a:off x="239175" y="2116573"/>
              <a:ext cx="2615700" cy="569700"/>
            </a:xfrm>
            <a:prstGeom prst="rect">
              <a:avLst/>
            </a:prstGeom>
            <a:noFill/>
            <a:ln>
              <a:noFill/>
            </a:ln>
          </p:spPr>
          <p:txBody>
            <a:bodyPr spcFirstLastPara="1" wrap="square" lIns="91425" tIns="45700" rIns="91425" bIns="45700" anchor="t" anchorCtr="0">
              <a:spAutoFit/>
            </a:bodyPr>
            <a:lstStyle/>
            <a:p>
              <a:pPr marL="0" marR="0" lvl="1"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Weak policies and procedures</a:t>
              </a:r>
              <a:endParaRPr sz="1400" b="0" i="0" u="none" strike="noStrike" cap="none">
                <a:solidFill>
                  <a:srgbClr val="000000"/>
                </a:solidFill>
                <a:latin typeface="Arial"/>
                <a:ea typeface="Arial"/>
                <a:cs typeface="Arial"/>
                <a:sym typeface="Arial"/>
              </a:endParaRPr>
            </a:p>
          </p:txBody>
        </p:sp>
        <p:sp>
          <p:nvSpPr>
            <p:cNvPr id="500" name="Google Shape;500;p61"/>
            <p:cNvSpPr/>
            <p:nvPr/>
          </p:nvSpPr>
          <p:spPr>
            <a:xfrm>
              <a:off x="2007807" y="1323281"/>
              <a:ext cx="5003326" cy="368943"/>
            </a:xfrm>
            <a:prstGeom prst="roundRect">
              <a:avLst>
                <a:gd name="adj" fmla="val 16667"/>
              </a:avLst>
            </a:prstGeom>
            <a:solidFill>
              <a:srgbClr val="EBF2FA"/>
            </a:solid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Examples could include:</a:t>
              </a:r>
              <a:endParaRPr sz="1400" b="0" i="0" u="none" strike="noStrike" cap="none">
                <a:solidFill>
                  <a:srgbClr val="000000"/>
                </a:solidFill>
                <a:latin typeface="Arial"/>
                <a:ea typeface="Arial"/>
                <a:cs typeface="Arial"/>
                <a:sym typeface="Arial"/>
              </a:endParaRPr>
            </a:p>
          </p:txBody>
        </p:sp>
      </p:grpSp>
      <p:sp>
        <p:nvSpPr>
          <p:cNvPr id="3" name="Brandline_LVC">
            <a:extLst>
              <a:ext uri="{FF2B5EF4-FFF2-40B4-BE49-F238E27FC236}">
                <a16:creationId xmlns:a16="http://schemas.microsoft.com/office/drawing/2014/main" id="{CDF0431C-96C4-2780-4BB9-37566812D10E}"/>
              </a:ext>
            </a:extLst>
          </p:cNvPr>
          <p:cNvSpPr/>
          <p:nvPr/>
        </p:nvSpPr>
        <p:spPr>
          <a:xfrm>
            <a:off x="5791200" y="933054"/>
            <a:ext cx="467129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57;p59">
            <a:extLst>
              <a:ext uri="{FF2B5EF4-FFF2-40B4-BE49-F238E27FC236}">
                <a16:creationId xmlns:a16="http://schemas.microsoft.com/office/drawing/2014/main" id="{73B72337-3124-4025-273E-13B6A16DA763}"/>
              </a:ext>
            </a:extLst>
          </p:cNvPr>
          <p:cNvSpPr txBox="1">
            <a:spLocks noGrp="1"/>
          </p:cNvSpPr>
          <p:nvPr>
            <p:ph type="body" idx="1"/>
          </p:nvPr>
        </p:nvSpPr>
        <p:spPr>
          <a:xfrm>
            <a:off x="1316013" y="1462603"/>
            <a:ext cx="13696999" cy="81979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Unintentional insider threats often arise from organizational oversights and inadequate practices. </a:t>
            </a:r>
            <a:endParaRPr/>
          </a:p>
        </p:txBody>
      </p:sp>
    </p:spTree>
    <p:extLst>
      <p:ext uri="{BB962C8B-B14F-4D97-AF65-F5344CB8AC3E}">
        <p14:creationId xmlns:p14="http://schemas.microsoft.com/office/powerpoint/2010/main" val="2839975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7"/>
          <p:cNvSpPr txBox="1">
            <a:spLocks noGrp="1"/>
          </p:cNvSpPr>
          <p:nvPr>
            <p:ph type="body" idx="1"/>
          </p:nvPr>
        </p:nvSpPr>
        <p:spPr>
          <a:xfrm>
            <a:off x="1727200" y="4114800"/>
            <a:ext cx="128016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solidFill>
                  <a:schemeClr val="lt1"/>
                </a:solidFill>
              </a:rPr>
              <a:t>Attributes of Actors</a:t>
            </a:r>
          </a:p>
        </p:txBody>
      </p:sp>
    </p:spTree>
    <p:extLst>
      <p:ext uri="{BB962C8B-B14F-4D97-AF65-F5344CB8AC3E}">
        <p14:creationId xmlns:p14="http://schemas.microsoft.com/office/powerpoint/2010/main" val="721814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6"/>
          <p:cNvSpPr txBox="1">
            <a:spLocks noGrp="1"/>
          </p:cNvSpPr>
          <p:nvPr>
            <p:ph type="title"/>
          </p:nvPr>
        </p:nvSpPr>
        <p:spPr>
          <a:xfrm>
            <a:off x="-10160" y="28951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Attributes of Threat Actors</a:t>
            </a:r>
            <a:endParaRPr/>
          </a:p>
        </p:txBody>
      </p:sp>
      <p:sp>
        <p:nvSpPr>
          <p:cNvPr id="227" name="Google Shape;227;p16"/>
          <p:cNvSpPr txBox="1">
            <a:spLocks noGrp="1"/>
          </p:cNvSpPr>
          <p:nvPr>
            <p:ph type="body" idx="1"/>
          </p:nvPr>
        </p:nvSpPr>
        <p:spPr>
          <a:xfrm>
            <a:off x="1902092" y="1318287"/>
            <a:ext cx="12451817" cy="674579"/>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ts val="0"/>
              </a:spcAft>
              <a:buSzPts val="2800"/>
              <a:buNone/>
            </a:pPr>
            <a:r>
              <a:rPr lang="en-US">
                <a:solidFill>
                  <a:schemeClr val="tx1">
                    <a:lumMod val="75000"/>
                    <a:lumOff val="25000"/>
                  </a:schemeClr>
                </a:solidFill>
                <a:latin typeface="Open Sans"/>
                <a:ea typeface="Open Sans"/>
                <a:cs typeface="Open Sans"/>
                <a:sym typeface="Open Sans"/>
              </a:rPr>
              <a:t>Threat analysis is the process of identifying the threat attributes with respect to:</a:t>
            </a:r>
            <a:endParaRPr lang="en-US">
              <a:solidFill>
                <a:schemeClr val="tx1">
                  <a:lumMod val="75000"/>
                  <a:lumOff val="25000"/>
                </a:schemeClr>
              </a:solidFill>
            </a:endParaRPr>
          </a:p>
        </p:txBody>
      </p:sp>
      <p:grpSp>
        <p:nvGrpSpPr>
          <p:cNvPr id="14" name="Group 13">
            <a:extLst>
              <a:ext uri="{FF2B5EF4-FFF2-40B4-BE49-F238E27FC236}">
                <a16:creationId xmlns:a16="http://schemas.microsoft.com/office/drawing/2014/main" id="{1D3EFB92-012C-264D-EB91-54E97A7C1921}"/>
              </a:ext>
            </a:extLst>
          </p:cNvPr>
          <p:cNvGrpSpPr/>
          <p:nvPr/>
        </p:nvGrpSpPr>
        <p:grpSpPr>
          <a:xfrm>
            <a:off x="2214697" y="2731575"/>
            <a:ext cx="11826607" cy="3680851"/>
            <a:chOff x="2527300" y="3897205"/>
            <a:chExt cx="11826607" cy="3680851"/>
          </a:xfrm>
        </p:grpSpPr>
        <p:grpSp>
          <p:nvGrpSpPr>
            <p:cNvPr id="230" name="Google Shape;230;p16"/>
            <p:cNvGrpSpPr/>
            <p:nvPr/>
          </p:nvGrpSpPr>
          <p:grpSpPr>
            <a:xfrm>
              <a:off x="3201668" y="3897205"/>
              <a:ext cx="1857755" cy="1721096"/>
              <a:chOff x="1987786" y="2273626"/>
              <a:chExt cx="1721096" cy="1721096"/>
            </a:xfrm>
          </p:grpSpPr>
          <p:sp>
            <p:nvSpPr>
              <p:cNvPr id="231" name="Google Shape;231;p16"/>
              <p:cNvSpPr/>
              <p:nvPr/>
            </p:nvSpPr>
            <p:spPr>
              <a:xfrm rot="680359">
                <a:off x="1987786" y="2273626"/>
                <a:ext cx="1721096" cy="1721096"/>
              </a:xfrm>
              <a:prstGeom prst="pie">
                <a:avLst>
                  <a:gd name="adj1" fmla="val 0"/>
                  <a:gd name="adj2" fmla="val 16200000"/>
                </a:avLst>
              </a:prstGeom>
              <a:solidFill>
                <a:srgbClr val="0FCFE8">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6"/>
              <p:cNvSpPr/>
              <p:nvPr/>
            </p:nvSpPr>
            <p:spPr>
              <a:xfrm>
                <a:off x="2148325" y="2434351"/>
                <a:ext cx="1399858" cy="1399858"/>
              </a:xfrm>
              <a:prstGeom prst="ellipse">
                <a:avLst/>
              </a:prstGeom>
              <a:solidFill>
                <a:srgbClr val="0FCFE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grpSp>
        <p:grpSp>
          <p:nvGrpSpPr>
            <p:cNvPr id="233" name="Google Shape;233;p16"/>
            <p:cNvGrpSpPr/>
            <p:nvPr/>
          </p:nvGrpSpPr>
          <p:grpSpPr>
            <a:xfrm>
              <a:off x="7082120" y="3897205"/>
              <a:ext cx="1857755" cy="1721096"/>
              <a:chOff x="6027486" y="2273726"/>
              <a:chExt cx="1721096" cy="1721096"/>
            </a:xfrm>
          </p:grpSpPr>
          <p:sp>
            <p:nvSpPr>
              <p:cNvPr id="234" name="Google Shape;234;p16"/>
              <p:cNvSpPr/>
              <p:nvPr/>
            </p:nvSpPr>
            <p:spPr>
              <a:xfrm rot="680359">
                <a:off x="6027486" y="2273726"/>
                <a:ext cx="1721096" cy="1721096"/>
              </a:xfrm>
              <a:prstGeom prst="pie">
                <a:avLst>
                  <a:gd name="adj1" fmla="val 0"/>
                  <a:gd name="adj2" fmla="val 16200000"/>
                </a:avLst>
              </a:prstGeom>
              <a:solidFill>
                <a:srgbClr val="EF6461">
                  <a:alpha val="3764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6"/>
              <p:cNvSpPr/>
              <p:nvPr/>
            </p:nvSpPr>
            <p:spPr>
              <a:xfrm>
                <a:off x="6188025" y="2434451"/>
                <a:ext cx="1399858" cy="1399858"/>
              </a:xfrm>
              <a:prstGeom prst="ellipse">
                <a:avLst/>
              </a:prstGeom>
              <a:solidFill>
                <a:srgbClr val="EF646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grpSp>
        <p:grpSp>
          <p:nvGrpSpPr>
            <p:cNvPr id="236" name="Google Shape;236;p16"/>
            <p:cNvGrpSpPr/>
            <p:nvPr/>
          </p:nvGrpSpPr>
          <p:grpSpPr>
            <a:xfrm>
              <a:off x="11392178" y="3897205"/>
              <a:ext cx="1857755" cy="1721096"/>
              <a:chOff x="9037061" y="2273826"/>
              <a:chExt cx="1721096" cy="1721096"/>
            </a:xfrm>
          </p:grpSpPr>
          <p:sp>
            <p:nvSpPr>
              <p:cNvPr id="237" name="Google Shape;237;p16"/>
              <p:cNvSpPr/>
              <p:nvPr/>
            </p:nvSpPr>
            <p:spPr>
              <a:xfrm rot="680359">
                <a:off x="9037061" y="2273826"/>
                <a:ext cx="1721096" cy="1721096"/>
              </a:xfrm>
              <a:prstGeom prst="pie">
                <a:avLst>
                  <a:gd name="adj1" fmla="val 0"/>
                  <a:gd name="adj2" fmla="val 16200000"/>
                </a:avLst>
              </a:prstGeom>
              <a:solidFill>
                <a:srgbClr val="0075C4">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6"/>
              <p:cNvSpPr/>
              <p:nvPr/>
            </p:nvSpPr>
            <p:spPr>
              <a:xfrm>
                <a:off x="9197600" y="2434551"/>
                <a:ext cx="1399858" cy="1399858"/>
              </a:xfrm>
              <a:prstGeom prst="ellipse">
                <a:avLst/>
              </a:prstGeom>
              <a:solidFill>
                <a:srgbClr val="0075C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grpSp>
        <p:grpSp>
          <p:nvGrpSpPr>
            <p:cNvPr id="6" name="Group 5">
              <a:extLst>
                <a:ext uri="{FF2B5EF4-FFF2-40B4-BE49-F238E27FC236}">
                  <a16:creationId xmlns:a16="http://schemas.microsoft.com/office/drawing/2014/main" id="{CBBF4530-E8EC-50C4-2094-96C25D0A5D4A}"/>
                </a:ext>
              </a:extLst>
            </p:cNvPr>
            <p:cNvGrpSpPr/>
            <p:nvPr/>
          </p:nvGrpSpPr>
          <p:grpSpPr>
            <a:xfrm>
              <a:off x="2527300" y="6267067"/>
              <a:ext cx="3206490" cy="1310400"/>
              <a:chOff x="2527300" y="6266479"/>
              <a:chExt cx="3206490" cy="1310400"/>
            </a:xfrm>
          </p:grpSpPr>
          <p:sp>
            <p:nvSpPr>
              <p:cNvPr id="4" name="Rectangle: Rounded Corners 3">
                <a:extLst>
                  <a:ext uri="{FF2B5EF4-FFF2-40B4-BE49-F238E27FC236}">
                    <a16:creationId xmlns:a16="http://schemas.microsoft.com/office/drawing/2014/main" id="{E791FAD4-95B4-1B2B-0BE1-97F809A5BF02}"/>
                  </a:ext>
                </a:extLst>
              </p:cNvPr>
              <p:cNvSpPr/>
              <p:nvPr/>
            </p:nvSpPr>
            <p:spPr>
              <a:xfrm>
                <a:off x="2527300" y="6266479"/>
                <a:ext cx="3206490" cy="1310400"/>
              </a:xfrm>
              <a:prstGeom prst="roundRect">
                <a:avLst/>
              </a:prstGeom>
              <a:solidFill>
                <a:schemeClr val="bg1"/>
              </a:solidFill>
              <a:ln>
                <a:solidFill>
                  <a:srgbClr val="0FCF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0FEBB8-A8F1-A967-068E-F6D8D22B0657}"/>
                  </a:ext>
                </a:extLst>
              </p:cNvPr>
              <p:cNvSpPr txBox="1"/>
              <p:nvPr/>
            </p:nvSpPr>
            <p:spPr>
              <a:xfrm>
                <a:off x="2699311" y="6395638"/>
                <a:ext cx="2862469" cy="1052083"/>
              </a:xfrm>
              <a:prstGeom prst="rect">
                <a:avLst/>
              </a:prstGeom>
              <a:noFill/>
            </p:spPr>
            <p:txBody>
              <a:bodyPr wrap="square" rtlCol="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Location (Internal or external)</a:t>
                </a:r>
                <a:endParaRPr lang="en-US" sz="2200" b="0" i="0" u="none" strike="noStrike" cap="none">
                  <a:solidFill>
                    <a:schemeClr val="tx1">
                      <a:lumMod val="75000"/>
                      <a:lumOff val="25000"/>
                    </a:schemeClr>
                  </a:solidFill>
                  <a:latin typeface="Arial"/>
                  <a:ea typeface="Arial"/>
                  <a:cs typeface="Arial"/>
                  <a:sym typeface="Arial"/>
                </a:endParaRPr>
              </a:p>
            </p:txBody>
          </p:sp>
        </p:grpSp>
        <p:grpSp>
          <p:nvGrpSpPr>
            <p:cNvPr id="13" name="Group 12">
              <a:extLst>
                <a:ext uri="{FF2B5EF4-FFF2-40B4-BE49-F238E27FC236}">
                  <a16:creationId xmlns:a16="http://schemas.microsoft.com/office/drawing/2014/main" id="{54FAB272-945E-EB0D-1151-334B42107A14}"/>
                </a:ext>
              </a:extLst>
            </p:cNvPr>
            <p:cNvGrpSpPr/>
            <p:nvPr/>
          </p:nvGrpSpPr>
          <p:grpSpPr>
            <a:xfrm>
              <a:off x="6407752" y="6267332"/>
              <a:ext cx="3206490" cy="1309870"/>
              <a:chOff x="6407752" y="6267332"/>
              <a:chExt cx="3206490" cy="1309870"/>
            </a:xfrm>
          </p:grpSpPr>
          <p:sp>
            <p:nvSpPr>
              <p:cNvPr id="7" name="Rectangle: Rounded Corners 6">
                <a:extLst>
                  <a:ext uri="{FF2B5EF4-FFF2-40B4-BE49-F238E27FC236}">
                    <a16:creationId xmlns:a16="http://schemas.microsoft.com/office/drawing/2014/main" id="{6E9B12B2-9D7A-78BC-8FF4-9E79468E8D6C}"/>
                  </a:ext>
                </a:extLst>
              </p:cNvPr>
              <p:cNvSpPr/>
              <p:nvPr/>
            </p:nvSpPr>
            <p:spPr>
              <a:xfrm>
                <a:off x="6407752" y="6267332"/>
                <a:ext cx="3206490" cy="1309870"/>
              </a:xfrm>
              <a:prstGeom prst="roundRect">
                <a:avLst/>
              </a:prstGeom>
              <a:solidFill>
                <a:schemeClr val="bg1"/>
              </a:solidFill>
              <a:ln>
                <a:solidFill>
                  <a:srgbClr val="EF64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7C3A17F-08A1-F1EE-9672-08A177416C62}"/>
                  </a:ext>
                </a:extLst>
              </p:cNvPr>
              <p:cNvSpPr txBox="1"/>
              <p:nvPr/>
            </p:nvSpPr>
            <p:spPr>
              <a:xfrm>
                <a:off x="6668192" y="6396226"/>
                <a:ext cx="2685610" cy="1052083"/>
              </a:xfrm>
              <a:prstGeom prst="rect">
                <a:avLst/>
              </a:prstGeom>
              <a:noFill/>
            </p:spPr>
            <p:txBody>
              <a:bodyPr wrap="square" rtlCol="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Resource or funding availability</a:t>
                </a:r>
                <a:endParaRPr lang="en-US" sz="2200" b="0" i="0" u="none" strike="noStrike" cap="none">
                  <a:solidFill>
                    <a:schemeClr val="tx1">
                      <a:lumMod val="75000"/>
                      <a:lumOff val="25000"/>
                    </a:schemeClr>
                  </a:solidFill>
                  <a:latin typeface="Arial"/>
                  <a:ea typeface="Arial"/>
                  <a:cs typeface="Arial"/>
                  <a:sym typeface="Arial"/>
                </a:endParaRPr>
              </a:p>
            </p:txBody>
          </p:sp>
        </p:grpSp>
        <p:grpSp>
          <p:nvGrpSpPr>
            <p:cNvPr id="12" name="Group 11">
              <a:extLst>
                <a:ext uri="{FF2B5EF4-FFF2-40B4-BE49-F238E27FC236}">
                  <a16:creationId xmlns:a16="http://schemas.microsoft.com/office/drawing/2014/main" id="{C0B52724-6628-6EF4-45F8-4F1414537238}"/>
                </a:ext>
              </a:extLst>
            </p:cNvPr>
            <p:cNvGrpSpPr/>
            <p:nvPr/>
          </p:nvGrpSpPr>
          <p:grpSpPr>
            <a:xfrm>
              <a:off x="10288204" y="6266479"/>
              <a:ext cx="4065703" cy="1311577"/>
              <a:chOff x="10288204" y="7319092"/>
              <a:chExt cx="4065703" cy="1311577"/>
            </a:xfrm>
          </p:grpSpPr>
          <p:sp>
            <p:nvSpPr>
              <p:cNvPr id="10" name="Rectangle: Rounded Corners 9">
                <a:extLst>
                  <a:ext uri="{FF2B5EF4-FFF2-40B4-BE49-F238E27FC236}">
                    <a16:creationId xmlns:a16="http://schemas.microsoft.com/office/drawing/2014/main" id="{C4480787-4B94-F78A-2503-D85404766407}"/>
                  </a:ext>
                </a:extLst>
              </p:cNvPr>
              <p:cNvSpPr/>
              <p:nvPr/>
            </p:nvSpPr>
            <p:spPr>
              <a:xfrm>
                <a:off x="10288204" y="7319092"/>
                <a:ext cx="4065703" cy="1311577"/>
              </a:xfrm>
              <a:prstGeom prst="roundRect">
                <a:avLst/>
              </a:prstGeom>
              <a:solidFill>
                <a:schemeClr val="bg1"/>
              </a:solidFill>
              <a:ln>
                <a:solidFill>
                  <a:srgbClr val="0075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911F66-E18A-AA6E-CBF3-40B08AD41542}"/>
                  </a:ext>
                </a:extLst>
              </p:cNvPr>
              <p:cNvSpPr txBox="1"/>
              <p:nvPr/>
            </p:nvSpPr>
            <p:spPr>
              <a:xfrm>
                <a:off x="10522210" y="7408185"/>
                <a:ext cx="3597691" cy="1053878"/>
              </a:xfrm>
              <a:prstGeom prst="rect">
                <a:avLst/>
              </a:prstGeom>
              <a:noFill/>
            </p:spPr>
            <p:txBody>
              <a:bodyPr wrap="square" rtlCol="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Level of sophistication or capability</a:t>
                </a:r>
                <a:endParaRPr lang="en-US" sz="2200" b="0" i="0" u="none" strike="sngStrike" cap="none">
                  <a:solidFill>
                    <a:schemeClr val="tx1">
                      <a:lumMod val="75000"/>
                      <a:lumOff val="25000"/>
                    </a:schemeClr>
                  </a:solidFill>
                  <a:latin typeface="Open Sans"/>
                  <a:ea typeface="Open Sans"/>
                  <a:cs typeface="Open Sans"/>
                  <a:sym typeface="Open Sans"/>
                </a:endParaRPr>
              </a:p>
            </p:txBody>
          </p:sp>
        </p:grpSp>
      </p:grpSp>
      <p:sp>
        <p:nvSpPr>
          <p:cNvPr id="3" name="Brandline_LVC">
            <a:extLst>
              <a:ext uri="{FF2B5EF4-FFF2-40B4-BE49-F238E27FC236}">
                <a16:creationId xmlns:a16="http://schemas.microsoft.com/office/drawing/2014/main" id="{86220D41-49C0-4FEE-22CB-FBF4BC5D3F69}"/>
              </a:ext>
            </a:extLst>
          </p:cNvPr>
          <p:cNvSpPr/>
          <p:nvPr/>
        </p:nvSpPr>
        <p:spPr>
          <a:xfrm>
            <a:off x="5143500" y="875958"/>
            <a:ext cx="5973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7"/>
          <p:cNvSpPr txBox="1">
            <a:spLocks noGrp="1"/>
          </p:cNvSpPr>
          <p:nvPr>
            <p:ph type="title"/>
          </p:nvPr>
        </p:nvSpPr>
        <p:spPr>
          <a:xfrm>
            <a:off x="-10160" y="289512"/>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Location</a:t>
            </a:r>
          </a:p>
        </p:txBody>
      </p:sp>
      <p:grpSp>
        <p:nvGrpSpPr>
          <p:cNvPr id="3" name="Group 2">
            <a:extLst>
              <a:ext uri="{FF2B5EF4-FFF2-40B4-BE49-F238E27FC236}">
                <a16:creationId xmlns:a16="http://schemas.microsoft.com/office/drawing/2014/main" id="{D2817E00-903E-E82C-7AD9-58E5BC6DFB4A}"/>
              </a:ext>
            </a:extLst>
          </p:cNvPr>
          <p:cNvGrpSpPr/>
          <p:nvPr/>
        </p:nvGrpSpPr>
        <p:grpSpPr>
          <a:xfrm>
            <a:off x="809036" y="2913514"/>
            <a:ext cx="14637928" cy="4736483"/>
            <a:chOff x="1099244" y="3154023"/>
            <a:chExt cx="14637928" cy="4736483"/>
          </a:xfrm>
        </p:grpSpPr>
        <p:sp>
          <p:nvSpPr>
            <p:cNvPr id="249" name="Google Shape;249;p17"/>
            <p:cNvSpPr txBox="1"/>
            <p:nvPr/>
          </p:nvSpPr>
          <p:spPr>
            <a:xfrm>
              <a:off x="1099244" y="3154023"/>
              <a:ext cx="5350428" cy="2653507"/>
            </a:xfrm>
            <a:prstGeom prst="rect">
              <a:avLst/>
            </a:prstGeom>
            <a:noFill/>
            <a:ln>
              <a:noFill/>
            </a:ln>
          </p:spPr>
          <p:txBody>
            <a:bodyPr spcFirstLastPara="1" wrap="square" lIns="91425" tIns="45700" rIns="91425" bIns="45700" anchor="t" anchorCtr="0">
              <a:spAutoFit/>
            </a:bodyPr>
            <a:lstStyle/>
            <a:p>
              <a:pPr marR="0" lvl="0" algn="ctr" rtl="0">
                <a:lnSpc>
                  <a:spcPct val="114000"/>
                </a:lnSpc>
                <a:spcBef>
                  <a:spcPts val="0"/>
                </a:spcBef>
                <a:spcAft>
                  <a:spcPts val="0"/>
                </a:spcAft>
                <a:buClr>
                  <a:srgbClr val="000000"/>
                </a:buClr>
                <a:buSzPts val="2200"/>
              </a:pPr>
              <a:r>
                <a:rPr lang="en-US" sz="2200" b="1" i="0" u="none" strike="noStrike" cap="none">
                  <a:solidFill>
                    <a:schemeClr val="tx1">
                      <a:lumMod val="75000"/>
                      <a:lumOff val="25000"/>
                    </a:schemeClr>
                  </a:solidFill>
                  <a:latin typeface="Open Sans"/>
                  <a:ea typeface="Open Sans"/>
                  <a:cs typeface="Open Sans"/>
                  <a:sym typeface="Open Sans"/>
                </a:rPr>
                <a:t>External threat</a:t>
              </a:r>
              <a:r>
                <a:rPr lang="en-US" sz="2200" b="0" i="0" u="none" strike="noStrike" cap="none">
                  <a:solidFill>
                    <a:schemeClr val="tx1">
                      <a:lumMod val="75000"/>
                      <a:lumOff val="25000"/>
                    </a:schemeClr>
                  </a:solidFill>
                  <a:latin typeface="Open Sans"/>
                  <a:ea typeface="Open Sans"/>
                  <a:cs typeface="Open Sans"/>
                  <a:sym typeface="Open Sans"/>
                </a:rPr>
                <a:t> </a:t>
              </a:r>
              <a:r>
                <a:rPr lang="en-US" sz="2200" b="1" i="0" u="none" strike="noStrike" cap="none">
                  <a:solidFill>
                    <a:schemeClr val="tx1">
                      <a:lumMod val="75000"/>
                      <a:lumOff val="25000"/>
                    </a:schemeClr>
                  </a:solidFill>
                  <a:latin typeface="Open Sans"/>
                  <a:ea typeface="Open Sans"/>
                  <a:cs typeface="Open Sans"/>
                  <a:sym typeface="Open Sans"/>
                </a:rPr>
                <a:t>actor</a:t>
              </a:r>
            </a:p>
            <a:p>
              <a:pPr marR="0" lvl="0" algn="ctr" rtl="0">
                <a:lnSpc>
                  <a:spcPct val="114000"/>
                </a:lnSpc>
                <a:spcBef>
                  <a:spcPts val="0"/>
                </a:spcBef>
                <a:spcAft>
                  <a:spcPts val="0"/>
                </a:spcAft>
                <a:buClr>
                  <a:srgbClr val="000000"/>
                </a:buClr>
                <a:buSzPts val="2200"/>
              </a:pPr>
              <a:br>
                <a:rPr lang="en-US" sz="1000" b="1" i="0" u="none" strike="noStrike" cap="none">
                  <a:solidFill>
                    <a:schemeClr val="tx1">
                      <a:lumMod val="75000"/>
                      <a:lumOff val="25000"/>
                    </a:schemeClr>
                  </a:solidFill>
                  <a:latin typeface="Open Sans"/>
                  <a:ea typeface="Open Sans"/>
                  <a:cs typeface="Open Sans"/>
                  <a:sym typeface="Open Sans"/>
                </a:rPr>
              </a:br>
              <a:r>
                <a:rPr lang="en-US" sz="2200" b="0" i="0" u="none" strike="noStrike" cap="none">
                  <a:solidFill>
                    <a:schemeClr val="tx1">
                      <a:lumMod val="75000"/>
                      <a:lumOff val="25000"/>
                    </a:schemeClr>
                  </a:solidFill>
                  <a:latin typeface="Open Sans"/>
                  <a:ea typeface="Open Sans"/>
                  <a:cs typeface="Open Sans"/>
                  <a:sym typeface="Open Sans"/>
                </a:rPr>
                <a:t>These threats originate outside the organization and include a wide range of entities, from individual hackers to organized crime groups and nation-states.</a:t>
              </a:r>
            </a:p>
          </p:txBody>
        </p:sp>
        <p:sp>
          <p:nvSpPr>
            <p:cNvPr id="250" name="Google Shape;250;p17"/>
            <p:cNvSpPr txBox="1"/>
            <p:nvPr/>
          </p:nvSpPr>
          <p:spPr>
            <a:xfrm>
              <a:off x="10027902" y="5307147"/>
              <a:ext cx="5709270" cy="258335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Internal threat actor</a:t>
              </a:r>
            </a:p>
            <a:p>
              <a:pPr marL="0" marR="0" lvl="0" indent="0" algn="ctr" rtl="0">
                <a:lnSpc>
                  <a:spcPct val="114000"/>
                </a:lnSpc>
                <a:spcBef>
                  <a:spcPts val="0"/>
                </a:spcBef>
                <a:spcAft>
                  <a:spcPts val="0"/>
                </a:spcAft>
                <a:buClr>
                  <a:srgbClr val="000000"/>
                </a:buClr>
                <a:buSzPts val="2200"/>
                <a:buFont typeface="Arial"/>
                <a:buNone/>
              </a:pPr>
              <a:endParaRPr sz="10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These threats originate within an organization’s ranks, often taking advantage of their familiarity with systems, networks, and processes.</a:t>
              </a:r>
              <a:endParaRPr lang="en-US" sz="2200">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Clr>
                  <a:srgbClr val="000000"/>
                </a:buClr>
                <a:buSzPts val="2200"/>
                <a:buFont typeface="Arial"/>
                <a:buNone/>
              </a:pPr>
              <a:endParaRPr lang="en-US" sz="2200" b="0" i="0" u="none" strike="noStrike" cap="none">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344C79CA-8548-55EA-22A3-7E32F54BE844}"/>
                </a:ext>
              </a:extLst>
            </p:cNvPr>
            <p:cNvGrpSpPr/>
            <p:nvPr/>
          </p:nvGrpSpPr>
          <p:grpSpPr>
            <a:xfrm>
              <a:off x="6109145" y="3502374"/>
              <a:ext cx="4037711" cy="3709697"/>
              <a:chOff x="5643002" y="3361181"/>
              <a:chExt cx="5036917" cy="4627731"/>
            </a:xfrm>
          </p:grpSpPr>
          <p:sp>
            <p:nvSpPr>
              <p:cNvPr id="251" name="Google Shape;251;p17"/>
              <p:cNvSpPr/>
              <p:nvPr/>
            </p:nvSpPr>
            <p:spPr>
              <a:xfrm>
                <a:off x="5643002" y="3361181"/>
                <a:ext cx="3873124" cy="3379234"/>
              </a:xfrm>
              <a:custGeom>
                <a:avLst/>
                <a:gdLst/>
                <a:ahLst/>
                <a:cxnLst/>
                <a:rect l="l" t="t" r="r" b="b"/>
                <a:pathLst>
                  <a:path w="803" h="806" extrusionOk="0">
                    <a:moveTo>
                      <a:pt x="801" y="552"/>
                    </a:moveTo>
                    <a:cubicBezTo>
                      <a:pt x="799" y="528"/>
                      <a:pt x="787" y="507"/>
                      <a:pt x="766" y="493"/>
                    </a:cubicBezTo>
                    <a:cubicBezTo>
                      <a:pt x="30" y="17"/>
                      <a:pt x="30" y="17"/>
                      <a:pt x="30" y="17"/>
                    </a:cubicBezTo>
                    <a:cubicBezTo>
                      <a:pt x="40" y="3"/>
                      <a:pt x="40" y="3"/>
                      <a:pt x="40" y="3"/>
                    </a:cubicBezTo>
                    <a:cubicBezTo>
                      <a:pt x="0" y="0"/>
                      <a:pt x="0" y="0"/>
                      <a:pt x="0" y="0"/>
                    </a:cubicBezTo>
                    <a:cubicBezTo>
                      <a:pt x="17" y="37"/>
                      <a:pt x="17" y="37"/>
                      <a:pt x="17" y="37"/>
                    </a:cubicBezTo>
                    <a:cubicBezTo>
                      <a:pt x="26" y="24"/>
                      <a:pt x="26" y="24"/>
                      <a:pt x="26" y="24"/>
                    </a:cubicBezTo>
                    <a:cubicBezTo>
                      <a:pt x="762" y="500"/>
                      <a:pt x="762" y="500"/>
                      <a:pt x="762" y="500"/>
                    </a:cubicBezTo>
                    <a:cubicBezTo>
                      <a:pt x="780" y="512"/>
                      <a:pt x="792" y="531"/>
                      <a:pt x="793" y="552"/>
                    </a:cubicBezTo>
                    <a:cubicBezTo>
                      <a:pt x="795" y="574"/>
                      <a:pt x="787" y="595"/>
                      <a:pt x="771" y="609"/>
                    </a:cubicBezTo>
                    <a:cubicBezTo>
                      <a:pt x="563" y="800"/>
                      <a:pt x="563" y="800"/>
                      <a:pt x="563" y="800"/>
                    </a:cubicBezTo>
                    <a:cubicBezTo>
                      <a:pt x="569" y="806"/>
                      <a:pt x="569" y="806"/>
                      <a:pt x="569" y="806"/>
                    </a:cubicBezTo>
                    <a:cubicBezTo>
                      <a:pt x="777" y="615"/>
                      <a:pt x="777" y="615"/>
                      <a:pt x="777" y="615"/>
                    </a:cubicBezTo>
                    <a:cubicBezTo>
                      <a:pt x="794" y="599"/>
                      <a:pt x="803" y="576"/>
                      <a:pt x="801" y="55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7"/>
              <p:cNvSpPr/>
              <p:nvPr/>
            </p:nvSpPr>
            <p:spPr>
              <a:xfrm>
                <a:off x="6796191" y="4651141"/>
                <a:ext cx="3883728" cy="3337771"/>
              </a:xfrm>
              <a:custGeom>
                <a:avLst/>
                <a:gdLst/>
                <a:ahLst/>
                <a:cxnLst/>
                <a:rect l="l" t="t" r="r" b="b"/>
                <a:pathLst>
                  <a:path w="805" h="796" extrusionOk="0">
                    <a:moveTo>
                      <a:pt x="805" y="796"/>
                    </a:moveTo>
                    <a:cubicBezTo>
                      <a:pt x="787" y="760"/>
                      <a:pt x="787" y="760"/>
                      <a:pt x="787" y="760"/>
                    </a:cubicBezTo>
                    <a:cubicBezTo>
                      <a:pt x="778" y="773"/>
                      <a:pt x="778" y="773"/>
                      <a:pt x="778" y="773"/>
                    </a:cubicBezTo>
                    <a:cubicBezTo>
                      <a:pt x="42" y="306"/>
                      <a:pt x="42" y="306"/>
                      <a:pt x="42" y="306"/>
                    </a:cubicBezTo>
                    <a:cubicBezTo>
                      <a:pt x="24" y="294"/>
                      <a:pt x="12" y="275"/>
                      <a:pt x="10" y="253"/>
                    </a:cubicBezTo>
                    <a:cubicBezTo>
                      <a:pt x="9" y="232"/>
                      <a:pt x="17" y="211"/>
                      <a:pt x="33" y="196"/>
                    </a:cubicBezTo>
                    <a:cubicBezTo>
                      <a:pt x="240" y="6"/>
                      <a:pt x="240" y="6"/>
                      <a:pt x="240" y="6"/>
                    </a:cubicBezTo>
                    <a:cubicBezTo>
                      <a:pt x="235" y="0"/>
                      <a:pt x="235" y="0"/>
                      <a:pt x="235" y="0"/>
                    </a:cubicBezTo>
                    <a:cubicBezTo>
                      <a:pt x="27" y="190"/>
                      <a:pt x="27" y="190"/>
                      <a:pt x="27" y="190"/>
                    </a:cubicBezTo>
                    <a:cubicBezTo>
                      <a:pt x="9" y="207"/>
                      <a:pt x="0" y="230"/>
                      <a:pt x="3" y="254"/>
                    </a:cubicBezTo>
                    <a:cubicBezTo>
                      <a:pt x="5" y="278"/>
                      <a:pt x="18" y="299"/>
                      <a:pt x="38" y="312"/>
                    </a:cubicBezTo>
                    <a:cubicBezTo>
                      <a:pt x="774" y="780"/>
                      <a:pt x="774" y="780"/>
                      <a:pt x="774" y="780"/>
                    </a:cubicBezTo>
                    <a:cubicBezTo>
                      <a:pt x="765" y="793"/>
                      <a:pt x="765" y="793"/>
                      <a:pt x="765" y="793"/>
                    </a:cubicBezTo>
                    <a:lnTo>
                      <a:pt x="805" y="7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3" name="Google Shape;253;p17" descr="Location Free Vector"/>
              <p:cNvPicPr preferRelativeResize="0"/>
              <p:nvPr/>
            </p:nvPicPr>
            <p:blipFill rotWithShape="1">
              <a:blip r:embed="rId3">
                <a:alphaModFix/>
              </a:blip>
              <a:srcRect/>
              <a:stretch/>
            </p:blipFill>
            <p:spPr>
              <a:xfrm>
                <a:off x="7539236" y="5050799"/>
                <a:ext cx="1248497" cy="1248497"/>
              </a:xfrm>
              <a:prstGeom prst="rect">
                <a:avLst/>
              </a:prstGeom>
              <a:noFill/>
              <a:ln>
                <a:noFill/>
              </a:ln>
            </p:spPr>
          </p:pic>
        </p:grpSp>
      </p:grpSp>
      <p:sp>
        <p:nvSpPr>
          <p:cNvPr id="254" name="Google Shape;254;p17"/>
          <p:cNvSpPr txBox="1"/>
          <p:nvPr/>
        </p:nvSpPr>
        <p:spPr>
          <a:xfrm>
            <a:off x="3853612" y="1849946"/>
            <a:ext cx="854877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Location threat actors can be classified as:</a:t>
            </a:r>
          </a:p>
        </p:txBody>
      </p:sp>
      <p:sp>
        <p:nvSpPr>
          <p:cNvPr id="5" name="Brandline_LVC">
            <a:extLst>
              <a:ext uri="{FF2B5EF4-FFF2-40B4-BE49-F238E27FC236}">
                <a16:creationId xmlns:a16="http://schemas.microsoft.com/office/drawing/2014/main" id="{5222AE0E-D827-5209-23AA-30E4E166892E}"/>
              </a:ext>
            </a:extLst>
          </p:cNvPr>
          <p:cNvSpPr/>
          <p:nvPr/>
        </p:nvSpPr>
        <p:spPr>
          <a:xfrm>
            <a:off x="7175500" y="875958"/>
            <a:ext cx="1918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Resource Funding or Availability</a:t>
            </a:r>
          </a:p>
        </p:txBody>
      </p:sp>
      <p:sp>
        <p:nvSpPr>
          <p:cNvPr id="254" name="Google Shape;254;p17"/>
          <p:cNvSpPr txBox="1"/>
          <p:nvPr/>
        </p:nvSpPr>
        <p:spPr>
          <a:xfrm>
            <a:off x="1417320" y="1447883"/>
            <a:ext cx="14218920" cy="857374"/>
          </a:xfrm>
          <a:prstGeom prst="rect">
            <a:avLst/>
          </a:prstGeom>
          <a:noFill/>
          <a:ln>
            <a:noFill/>
          </a:ln>
        </p:spPr>
        <p:txBody>
          <a:bodyPr spcFirstLastPara="1" wrap="square" lIns="91425" tIns="45700" rIns="91425" bIns="45700" anchor="t" anchorCtr="0">
            <a:spAutoFit/>
          </a:bodyPr>
          <a:lstStyle/>
          <a:p>
            <a:pPr marL="0" marR="0" lvl="0" indent="0" algn="ctr" rtl="0">
              <a:lnSpc>
                <a:spcPct val="113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amount of resources and funding that threat actors have access to is commonly known as resources or funding availability. It is a key factor in determining their operational capabilities.</a:t>
            </a:r>
          </a:p>
        </p:txBody>
      </p:sp>
      <p:sp>
        <p:nvSpPr>
          <p:cNvPr id="3" name="Brandline_LVC">
            <a:extLst>
              <a:ext uri="{FF2B5EF4-FFF2-40B4-BE49-F238E27FC236}">
                <a16:creationId xmlns:a16="http://schemas.microsoft.com/office/drawing/2014/main" id="{E88C650B-6A08-EB57-889A-1C7D1E2BC465}"/>
              </a:ext>
            </a:extLst>
          </p:cNvPr>
          <p:cNvSpPr/>
          <p:nvPr/>
        </p:nvSpPr>
        <p:spPr>
          <a:xfrm>
            <a:off x="4826000" y="816324"/>
            <a:ext cx="6619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2ED7C3D-64BB-7EA4-6EB2-4AA641834F6C}"/>
              </a:ext>
            </a:extLst>
          </p:cNvPr>
          <p:cNvGrpSpPr/>
          <p:nvPr/>
        </p:nvGrpSpPr>
        <p:grpSpPr>
          <a:xfrm>
            <a:off x="795972" y="2907360"/>
            <a:ext cx="14664056" cy="5671347"/>
            <a:chOff x="1273892" y="3015103"/>
            <a:chExt cx="14664056" cy="5671347"/>
          </a:xfrm>
        </p:grpSpPr>
        <p:sp>
          <p:nvSpPr>
            <p:cNvPr id="249" name="Google Shape;249;p17"/>
            <p:cNvSpPr txBox="1"/>
            <p:nvPr/>
          </p:nvSpPr>
          <p:spPr>
            <a:xfrm>
              <a:off x="1273892" y="3015103"/>
              <a:ext cx="5350427" cy="391660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Well-resources</a:t>
              </a:r>
            </a:p>
            <a:p>
              <a:pPr marL="0" marR="0" lvl="0" indent="0" algn="ctr" rtl="0">
                <a:lnSpc>
                  <a:spcPct val="114000"/>
                </a:lnSpc>
                <a:spcBef>
                  <a:spcPts val="0"/>
                </a:spcBef>
                <a:spcAft>
                  <a:spcPts val="0"/>
                </a:spcAft>
                <a:buClr>
                  <a:srgbClr val="000000"/>
                </a:buClr>
                <a:buSzPts val="2200"/>
                <a:buFont typeface="Arial"/>
                <a:buNone/>
              </a:pPr>
              <a:endParaRPr lang="en-US" sz="1000">
                <a:solidFill>
                  <a:srgbClr val="3F3F3F"/>
                </a:solidFill>
                <a:latin typeface="Open Sans"/>
                <a:ea typeface="Open Sans"/>
                <a:cs typeface="Open Sans"/>
                <a:sym typeface="Open Sans"/>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These actors have access to substantial resources, which may include financial backing, advanced technology, or even government support.</a:t>
              </a: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Nation-state and APT (Advanced Persistent Threat) actors fall into this category.</a:t>
              </a:r>
              <a:endParaRPr lang="en-US" sz="2200" b="0" i="0" u="none" strike="noStrike" cap="none">
                <a:solidFill>
                  <a:srgbClr val="3F3F3F"/>
                </a:solidFill>
                <a:latin typeface="Open Sans"/>
                <a:ea typeface="Open Sans"/>
                <a:cs typeface="Open Sans"/>
                <a:sym typeface="Open Sans"/>
              </a:endParaRPr>
            </a:p>
          </p:txBody>
        </p:sp>
        <p:sp>
          <p:nvSpPr>
            <p:cNvPr id="250" name="Google Shape;250;p17"/>
            <p:cNvSpPr txBox="1"/>
            <p:nvPr/>
          </p:nvSpPr>
          <p:spPr>
            <a:xfrm>
              <a:off x="10228679" y="5155780"/>
              <a:ext cx="5709269" cy="353067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Limited resources</a:t>
              </a:r>
            </a:p>
            <a:p>
              <a:pPr marL="0" marR="0" lvl="0" indent="0" algn="ctr" rtl="0">
                <a:lnSpc>
                  <a:spcPct val="114000"/>
                </a:lnSpc>
                <a:spcBef>
                  <a:spcPts val="0"/>
                </a:spcBef>
                <a:spcAft>
                  <a:spcPts val="0"/>
                </a:spcAft>
                <a:buClr>
                  <a:srgbClr val="000000"/>
                </a:buClr>
                <a:buSzPts val="2200"/>
                <a:buFont typeface="Arial"/>
                <a:buNone/>
              </a:pPr>
              <a:endParaRPr sz="10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Some threat actors, especially small-scale cybercriminals or unskilled attackers, operate with limited resources.</a:t>
              </a: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endParaRPr lang="en-US" sz="10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They may rely on readily available hacking tools, social engineering, or other low-cost methods.</a:t>
              </a:r>
            </a:p>
          </p:txBody>
        </p:sp>
        <p:grpSp>
          <p:nvGrpSpPr>
            <p:cNvPr id="7" name="Group 6">
              <a:extLst>
                <a:ext uri="{FF2B5EF4-FFF2-40B4-BE49-F238E27FC236}">
                  <a16:creationId xmlns:a16="http://schemas.microsoft.com/office/drawing/2014/main" id="{40864195-C5B2-AC5D-F0FD-2327BDD97EBA}"/>
                </a:ext>
              </a:extLst>
            </p:cNvPr>
            <p:cNvGrpSpPr/>
            <p:nvPr/>
          </p:nvGrpSpPr>
          <p:grpSpPr>
            <a:xfrm>
              <a:off x="6109145" y="3519594"/>
              <a:ext cx="4037711" cy="3709698"/>
              <a:chOff x="5818937" y="2884177"/>
              <a:chExt cx="4037711" cy="3709698"/>
            </a:xfrm>
          </p:grpSpPr>
          <p:sp>
            <p:nvSpPr>
              <p:cNvPr id="4" name="Google Shape;251;p17">
                <a:extLst>
                  <a:ext uri="{FF2B5EF4-FFF2-40B4-BE49-F238E27FC236}">
                    <a16:creationId xmlns:a16="http://schemas.microsoft.com/office/drawing/2014/main" id="{0DC7FF56-8D16-AF98-0F1C-855D37F1B7E1}"/>
                  </a:ext>
                </a:extLst>
              </p:cNvPr>
              <p:cNvSpPr/>
              <p:nvPr/>
            </p:nvSpPr>
            <p:spPr>
              <a:xfrm>
                <a:off x="5818937" y="2884177"/>
                <a:ext cx="3104787" cy="2708873"/>
              </a:xfrm>
              <a:custGeom>
                <a:avLst/>
                <a:gdLst/>
                <a:ahLst/>
                <a:cxnLst/>
                <a:rect l="l" t="t" r="r" b="b"/>
                <a:pathLst>
                  <a:path w="803" h="806" extrusionOk="0">
                    <a:moveTo>
                      <a:pt x="801" y="552"/>
                    </a:moveTo>
                    <a:cubicBezTo>
                      <a:pt x="799" y="528"/>
                      <a:pt x="787" y="507"/>
                      <a:pt x="766" y="493"/>
                    </a:cubicBezTo>
                    <a:cubicBezTo>
                      <a:pt x="30" y="17"/>
                      <a:pt x="30" y="17"/>
                      <a:pt x="30" y="17"/>
                    </a:cubicBezTo>
                    <a:cubicBezTo>
                      <a:pt x="40" y="3"/>
                      <a:pt x="40" y="3"/>
                      <a:pt x="40" y="3"/>
                    </a:cubicBezTo>
                    <a:cubicBezTo>
                      <a:pt x="0" y="0"/>
                      <a:pt x="0" y="0"/>
                      <a:pt x="0" y="0"/>
                    </a:cubicBezTo>
                    <a:cubicBezTo>
                      <a:pt x="17" y="37"/>
                      <a:pt x="17" y="37"/>
                      <a:pt x="17" y="37"/>
                    </a:cubicBezTo>
                    <a:cubicBezTo>
                      <a:pt x="26" y="24"/>
                      <a:pt x="26" y="24"/>
                      <a:pt x="26" y="24"/>
                    </a:cubicBezTo>
                    <a:cubicBezTo>
                      <a:pt x="762" y="500"/>
                      <a:pt x="762" y="500"/>
                      <a:pt x="762" y="500"/>
                    </a:cubicBezTo>
                    <a:cubicBezTo>
                      <a:pt x="780" y="512"/>
                      <a:pt x="792" y="531"/>
                      <a:pt x="793" y="552"/>
                    </a:cubicBezTo>
                    <a:cubicBezTo>
                      <a:pt x="795" y="574"/>
                      <a:pt x="787" y="595"/>
                      <a:pt x="771" y="609"/>
                    </a:cubicBezTo>
                    <a:cubicBezTo>
                      <a:pt x="563" y="800"/>
                      <a:pt x="563" y="800"/>
                      <a:pt x="563" y="800"/>
                    </a:cubicBezTo>
                    <a:cubicBezTo>
                      <a:pt x="569" y="806"/>
                      <a:pt x="569" y="806"/>
                      <a:pt x="569" y="806"/>
                    </a:cubicBezTo>
                    <a:cubicBezTo>
                      <a:pt x="777" y="615"/>
                      <a:pt x="777" y="615"/>
                      <a:pt x="777" y="615"/>
                    </a:cubicBezTo>
                    <a:cubicBezTo>
                      <a:pt x="794" y="599"/>
                      <a:pt x="803" y="576"/>
                      <a:pt x="801" y="55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252;p17">
                <a:extLst>
                  <a:ext uri="{FF2B5EF4-FFF2-40B4-BE49-F238E27FC236}">
                    <a16:creationId xmlns:a16="http://schemas.microsoft.com/office/drawing/2014/main" id="{D4322CE7-88D2-C0E0-E040-E2348F42F1EB}"/>
                  </a:ext>
                </a:extLst>
              </p:cNvPr>
              <p:cNvSpPr/>
              <p:nvPr/>
            </p:nvSpPr>
            <p:spPr>
              <a:xfrm>
                <a:off x="6743360" y="3918239"/>
                <a:ext cx="3113288" cy="2675636"/>
              </a:xfrm>
              <a:custGeom>
                <a:avLst/>
                <a:gdLst/>
                <a:ahLst/>
                <a:cxnLst/>
                <a:rect l="l" t="t" r="r" b="b"/>
                <a:pathLst>
                  <a:path w="805" h="796" extrusionOk="0">
                    <a:moveTo>
                      <a:pt x="805" y="796"/>
                    </a:moveTo>
                    <a:cubicBezTo>
                      <a:pt x="787" y="760"/>
                      <a:pt x="787" y="760"/>
                      <a:pt x="787" y="760"/>
                    </a:cubicBezTo>
                    <a:cubicBezTo>
                      <a:pt x="778" y="773"/>
                      <a:pt x="778" y="773"/>
                      <a:pt x="778" y="773"/>
                    </a:cubicBezTo>
                    <a:cubicBezTo>
                      <a:pt x="42" y="306"/>
                      <a:pt x="42" y="306"/>
                      <a:pt x="42" y="306"/>
                    </a:cubicBezTo>
                    <a:cubicBezTo>
                      <a:pt x="24" y="294"/>
                      <a:pt x="12" y="275"/>
                      <a:pt x="10" y="253"/>
                    </a:cubicBezTo>
                    <a:cubicBezTo>
                      <a:pt x="9" y="232"/>
                      <a:pt x="17" y="211"/>
                      <a:pt x="33" y="196"/>
                    </a:cubicBezTo>
                    <a:cubicBezTo>
                      <a:pt x="240" y="6"/>
                      <a:pt x="240" y="6"/>
                      <a:pt x="240" y="6"/>
                    </a:cubicBezTo>
                    <a:cubicBezTo>
                      <a:pt x="235" y="0"/>
                      <a:pt x="235" y="0"/>
                      <a:pt x="235" y="0"/>
                    </a:cubicBezTo>
                    <a:cubicBezTo>
                      <a:pt x="27" y="190"/>
                      <a:pt x="27" y="190"/>
                      <a:pt x="27" y="190"/>
                    </a:cubicBezTo>
                    <a:cubicBezTo>
                      <a:pt x="9" y="207"/>
                      <a:pt x="0" y="230"/>
                      <a:pt x="3" y="254"/>
                    </a:cubicBezTo>
                    <a:cubicBezTo>
                      <a:pt x="5" y="278"/>
                      <a:pt x="18" y="299"/>
                      <a:pt x="38" y="312"/>
                    </a:cubicBezTo>
                    <a:cubicBezTo>
                      <a:pt x="774" y="780"/>
                      <a:pt x="774" y="780"/>
                      <a:pt x="774" y="780"/>
                    </a:cubicBezTo>
                    <a:cubicBezTo>
                      <a:pt x="765" y="793"/>
                      <a:pt x="765" y="793"/>
                      <a:pt x="765" y="793"/>
                    </a:cubicBezTo>
                    <a:lnTo>
                      <a:pt x="805" y="7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Google Shape;253;p17" descr="Location Free Vector">
                <a:extLst>
                  <a:ext uri="{FF2B5EF4-FFF2-40B4-BE49-F238E27FC236}">
                    <a16:creationId xmlns:a16="http://schemas.microsoft.com/office/drawing/2014/main" id="{63EA7F6A-161B-C373-3906-C5E6E51202C9}"/>
                  </a:ext>
                </a:extLst>
              </p:cNvPr>
              <p:cNvPicPr preferRelativeResize="0"/>
              <p:nvPr/>
            </p:nvPicPr>
            <p:blipFill rotWithShape="1">
              <a:blip r:embed="rId3">
                <a:alphaModFix/>
              </a:blip>
              <a:srcRect/>
              <a:stretch/>
            </p:blipFill>
            <p:spPr>
              <a:xfrm>
                <a:off x="7339003" y="4238615"/>
                <a:ext cx="1000825" cy="1000825"/>
              </a:xfrm>
              <a:prstGeom prst="rect">
                <a:avLst/>
              </a:prstGeom>
              <a:noFill/>
              <a:ln>
                <a:noFill/>
              </a:ln>
            </p:spPr>
          </p:pic>
        </p:grpSp>
      </p:grpSp>
    </p:spTree>
    <p:extLst>
      <p:ext uri="{BB962C8B-B14F-4D97-AF65-F5344CB8AC3E}">
        <p14:creationId xmlns:p14="http://schemas.microsoft.com/office/powerpoint/2010/main" val="4070643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7"/>
          <p:cNvSpPr txBox="1">
            <a:spLocks noGrp="1"/>
          </p:cNvSpPr>
          <p:nvPr>
            <p:ph type="title"/>
          </p:nvPr>
        </p:nvSpPr>
        <p:spPr>
          <a:xfrm>
            <a:off x="-10160" y="269634"/>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Level of Sophistications</a:t>
            </a:r>
            <a:endParaRPr/>
          </a:p>
        </p:txBody>
      </p:sp>
      <p:sp>
        <p:nvSpPr>
          <p:cNvPr id="254" name="Google Shape;254;p17"/>
          <p:cNvSpPr txBox="1"/>
          <p:nvPr/>
        </p:nvSpPr>
        <p:spPr>
          <a:xfrm>
            <a:off x="2757158" y="1462516"/>
            <a:ext cx="1074168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The level of sophistication or capability of threat actors directly impacts the complexity and potential success of their attacks:</a:t>
            </a:r>
            <a:endParaRPr lang="en-US" sz="2200" b="0" i="0" u="none" strike="noStrike" cap="none">
              <a:solidFill>
                <a:srgbClr val="3F3F3F"/>
              </a:solidFill>
              <a:latin typeface="Open Sans"/>
              <a:ea typeface="Open Sans"/>
              <a:cs typeface="Open Sans"/>
              <a:sym typeface="Open Sans"/>
            </a:endParaRPr>
          </a:p>
        </p:txBody>
      </p:sp>
      <p:grpSp>
        <p:nvGrpSpPr>
          <p:cNvPr id="6" name="Group 5">
            <a:extLst>
              <a:ext uri="{FF2B5EF4-FFF2-40B4-BE49-F238E27FC236}">
                <a16:creationId xmlns:a16="http://schemas.microsoft.com/office/drawing/2014/main" id="{0A846F8C-C68D-FEB0-8EC7-C105C134F300}"/>
              </a:ext>
            </a:extLst>
          </p:cNvPr>
          <p:cNvGrpSpPr/>
          <p:nvPr/>
        </p:nvGrpSpPr>
        <p:grpSpPr>
          <a:xfrm>
            <a:off x="639816" y="2973061"/>
            <a:ext cx="14976368" cy="5679190"/>
            <a:chOff x="782689" y="2941443"/>
            <a:chExt cx="14976368" cy="5679190"/>
          </a:xfrm>
        </p:grpSpPr>
        <p:sp>
          <p:nvSpPr>
            <p:cNvPr id="249" name="Google Shape;249;p17"/>
            <p:cNvSpPr txBox="1"/>
            <p:nvPr/>
          </p:nvSpPr>
          <p:spPr>
            <a:xfrm>
              <a:off x="782689" y="2941443"/>
              <a:ext cx="5350427" cy="353067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Highly sophisticated threat actors</a:t>
              </a:r>
              <a:br>
                <a:rPr lang="en-US" sz="2200" b="1" i="0" u="none" strike="noStrike" cap="none">
                  <a:solidFill>
                    <a:schemeClr val="tx1">
                      <a:lumMod val="75000"/>
                      <a:lumOff val="25000"/>
                    </a:schemeClr>
                  </a:solidFill>
                  <a:latin typeface="Open Sans"/>
                  <a:ea typeface="Open Sans"/>
                  <a:cs typeface="Open Sans"/>
                  <a:sym typeface="Open Sans"/>
                </a:rPr>
              </a:br>
              <a:endParaRPr lang="en-US" sz="1000" b="1"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These actors possess advanced technical skills and deep knowledge of various attack vectors. </a:t>
              </a: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chemeClr val="tx1">
                      <a:lumMod val="75000"/>
                      <a:lumOff val="25000"/>
                    </a:schemeClr>
                  </a:solidFill>
                  <a:latin typeface="Open Sans"/>
                  <a:ea typeface="Open Sans"/>
                  <a:cs typeface="Open Sans"/>
                  <a:sym typeface="Open Sans"/>
                </a:rPr>
                <a:t>Nation-states, APT groups, and certain organized crime syndicates often fall into this category.</a:t>
              </a:r>
            </a:p>
            <a:p>
              <a:pPr marL="0" marR="0" lvl="0" indent="0" algn="ctr" rtl="0">
                <a:lnSpc>
                  <a:spcPct val="114000"/>
                </a:lnSpc>
                <a:spcBef>
                  <a:spcPts val="0"/>
                </a:spcBef>
                <a:spcAft>
                  <a:spcPts val="0"/>
                </a:spcAft>
                <a:buClr>
                  <a:srgbClr val="000000"/>
                </a:buClr>
                <a:buSzPts val="2200"/>
                <a:buFont typeface="Arial"/>
                <a:buNone/>
              </a:pPr>
              <a:endParaRPr lang="en-US" sz="2200" b="0" i="0" u="none" strike="noStrike" cap="none">
                <a:solidFill>
                  <a:srgbClr val="3F3F3F"/>
                </a:solidFill>
                <a:latin typeface="Open Sans"/>
                <a:ea typeface="Open Sans"/>
                <a:cs typeface="Open Sans"/>
                <a:sym typeface="Open Sans"/>
              </a:endParaRPr>
            </a:p>
          </p:txBody>
        </p:sp>
        <p:sp>
          <p:nvSpPr>
            <p:cNvPr id="250" name="Google Shape;250;p17"/>
            <p:cNvSpPr txBox="1"/>
            <p:nvPr/>
          </p:nvSpPr>
          <p:spPr>
            <a:xfrm>
              <a:off x="10049788" y="5089963"/>
              <a:ext cx="5709269" cy="353067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Less sophisticated threat actors</a:t>
              </a:r>
              <a:endParaRPr sz="1400" b="0" i="0" u="none" strike="noStrike" cap="none">
                <a:solidFill>
                  <a:schemeClr val="tx1">
                    <a:lumMod val="75000"/>
                    <a:lumOff val="25000"/>
                  </a:schemeClr>
                </a:solidFill>
                <a:latin typeface="Arial"/>
                <a:ea typeface="Arial"/>
                <a:cs typeface="Arial"/>
                <a:sym typeface="Arial"/>
              </a:endParaRPr>
            </a:p>
            <a:p>
              <a:pPr marL="0" marR="0" lvl="0" indent="0" algn="ctr" rtl="0">
                <a:lnSpc>
                  <a:spcPct val="114000"/>
                </a:lnSpc>
                <a:spcBef>
                  <a:spcPts val="0"/>
                </a:spcBef>
                <a:spcAft>
                  <a:spcPts val="0"/>
                </a:spcAft>
                <a:buClr>
                  <a:srgbClr val="000000"/>
                </a:buClr>
                <a:buSzPts val="2200"/>
                <a:buFont typeface="Arial"/>
                <a:buNone/>
              </a:pPr>
              <a:endParaRPr lang="en-US" sz="1000" b="0" i="0" u="none"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2200" b="0" i="0" strike="noStrike" cap="none">
                  <a:solidFill>
                    <a:schemeClr val="tx1">
                      <a:lumMod val="75000"/>
                      <a:lumOff val="25000"/>
                    </a:schemeClr>
                  </a:solidFill>
                  <a:latin typeface="Open Sans"/>
                  <a:ea typeface="Open Sans"/>
                  <a:cs typeface="Open Sans"/>
                  <a:sym typeface="Open Sans"/>
                </a:rPr>
                <a:t>Unskilled attackers, script kiddies, and some cybercriminals operate with less advanced technical skills. </a:t>
              </a: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endParaRPr lang="en-US" sz="1000" b="0" i="0" strike="noStrike" cap="none">
                <a:solidFill>
                  <a:schemeClr val="tx1">
                    <a:lumMod val="75000"/>
                    <a:lumOff val="25000"/>
                  </a:schemeClr>
                </a:solidFill>
                <a:latin typeface="Open Sans"/>
                <a:ea typeface="Open Sans"/>
                <a:cs typeface="Open Sans"/>
                <a:sym typeface="Open Sans"/>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r>
                <a:rPr lang="en-US" sz="2200" b="0" i="0" strike="noStrike" cap="none">
                  <a:solidFill>
                    <a:schemeClr val="tx1">
                      <a:lumMod val="75000"/>
                      <a:lumOff val="25000"/>
                    </a:schemeClr>
                  </a:solidFill>
                  <a:latin typeface="Open Sans"/>
                  <a:ea typeface="Open Sans"/>
                  <a:cs typeface="Open Sans"/>
                  <a:sym typeface="Open Sans"/>
                </a:rPr>
                <a:t>They might rely on easily accessible tools, pre-made malware, and simpler attack methods.</a:t>
              </a:r>
            </a:p>
            <a:p>
              <a:pPr marL="0" marR="0" lvl="0" indent="0" algn="ctr" rtl="0">
                <a:lnSpc>
                  <a:spcPct val="114000"/>
                </a:lnSpc>
                <a:spcBef>
                  <a:spcPts val="0"/>
                </a:spcBef>
                <a:spcAft>
                  <a:spcPts val="0"/>
                </a:spcAft>
                <a:buClr>
                  <a:srgbClr val="000000"/>
                </a:buClr>
                <a:buSzPts val="2200"/>
                <a:buFont typeface="Arial"/>
                <a:buNone/>
              </a:pPr>
              <a:endParaRPr lang="en-US" sz="2200" b="0" i="0" u="none" strike="noStrike" cap="none">
                <a:solidFill>
                  <a:srgbClr val="3F3F3F"/>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33F49F64-44DF-32E6-4AA2-C9F36B1947A0}"/>
                </a:ext>
              </a:extLst>
            </p:cNvPr>
            <p:cNvGrpSpPr/>
            <p:nvPr/>
          </p:nvGrpSpPr>
          <p:grpSpPr>
            <a:xfrm>
              <a:off x="6109145" y="3333378"/>
              <a:ext cx="4037711" cy="3709698"/>
              <a:chOff x="5969154" y="3411851"/>
              <a:chExt cx="4037711" cy="3709698"/>
            </a:xfrm>
          </p:grpSpPr>
          <p:sp>
            <p:nvSpPr>
              <p:cNvPr id="2" name="Google Shape;251;p17">
                <a:extLst>
                  <a:ext uri="{FF2B5EF4-FFF2-40B4-BE49-F238E27FC236}">
                    <a16:creationId xmlns:a16="http://schemas.microsoft.com/office/drawing/2014/main" id="{CC203643-8E7C-7804-04A5-C3817DD20A2D}"/>
                  </a:ext>
                </a:extLst>
              </p:cNvPr>
              <p:cNvSpPr/>
              <p:nvPr/>
            </p:nvSpPr>
            <p:spPr>
              <a:xfrm>
                <a:off x="5969154" y="3411851"/>
                <a:ext cx="3104787" cy="2708873"/>
              </a:xfrm>
              <a:custGeom>
                <a:avLst/>
                <a:gdLst/>
                <a:ahLst/>
                <a:cxnLst/>
                <a:rect l="l" t="t" r="r" b="b"/>
                <a:pathLst>
                  <a:path w="803" h="806" extrusionOk="0">
                    <a:moveTo>
                      <a:pt x="801" y="552"/>
                    </a:moveTo>
                    <a:cubicBezTo>
                      <a:pt x="799" y="528"/>
                      <a:pt x="787" y="507"/>
                      <a:pt x="766" y="493"/>
                    </a:cubicBezTo>
                    <a:cubicBezTo>
                      <a:pt x="30" y="17"/>
                      <a:pt x="30" y="17"/>
                      <a:pt x="30" y="17"/>
                    </a:cubicBezTo>
                    <a:cubicBezTo>
                      <a:pt x="40" y="3"/>
                      <a:pt x="40" y="3"/>
                      <a:pt x="40" y="3"/>
                    </a:cubicBezTo>
                    <a:cubicBezTo>
                      <a:pt x="0" y="0"/>
                      <a:pt x="0" y="0"/>
                      <a:pt x="0" y="0"/>
                    </a:cubicBezTo>
                    <a:cubicBezTo>
                      <a:pt x="17" y="37"/>
                      <a:pt x="17" y="37"/>
                      <a:pt x="17" y="37"/>
                    </a:cubicBezTo>
                    <a:cubicBezTo>
                      <a:pt x="26" y="24"/>
                      <a:pt x="26" y="24"/>
                      <a:pt x="26" y="24"/>
                    </a:cubicBezTo>
                    <a:cubicBezTo>
                      <a:pt x="762" y="500"/>
                      <a:pt x="762" y="500"/>
                      <a:pt x="762" y="500"/>
                    </a:cubicBezTo>
                    <a:cubicBezTo>
                      <a:pt x="780" y="512"/>
                      <a:pt x="792" y="531"/>
                      <a:pt x="793" y="552"/>
                    </a:cubicBezTo>
                    <a:cubicBezTo>
                      <a:pt x="795" y="574"/>
                      <a:pt x="787" y="595"/>
                      <a:pt x="771" y="609"/>
                    </a:cubicBezTo>
                    <a:cubicBezTo>
                      <a:pt x="563" y="800"/>
                      <a:pt x="563" y="800"/>
                      <a:pt x="563" y="800"/>
                    </a:cubicBezTo>
                    <a:cubicBezTo>
                      <a:pt x="569" y="806"/>
                      <a:pt x="569" y="806"/>
                      <a:pt x="569" y="806"/>
                    </a:cubicBezTo>
                    <a:cubicBezTo>
                      <a:pt x="777" y="615"/>
                      <a:pt x="777" y="615"/>
                      <a:pt x="777" y="615"/>
                    </a:cubicBezTo>
                    <a:cubicBezTo>
                      <a:pt x="794" y="599"/>
                      <a:pt x="803" y="576"/>
                      <a:pt x="801" y="55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252;p17">
                <a:extLst>
                  <a:ext uri="{FF2B5EF4-FFF2-40B4-BE49-F238E27FC236}">
                    <a16:creationId xmlns:a16="http://schemas.microsoft.com/office/drawing/2014/main" id="{DD137BB3-9541-7A35-C22E-3AAB37D8D5FD}"/>
                  </a:ext>
                </a:extLst>
              </p:cNvPr>
              <p:cNvSpPr/>
              <p:nvPr/>
            </p:nvSpPr>
            <p:spPr>
              <a:xfrm>
                <a:off x="6893577" y="4445913"/>
                <a:ext cx="3113288" cy="2675636"/>
              </a:xfrm>
              <a:custGeom>
                <a:avLst/>
                <a:gdLst/>
                <a:ahLst/>
                <a:cxnLst/>
                <a:rect l="l" t="t" r="r" b="b"/>
                <a:pathLst>
                  <a:path w="805" h="796" extrusionOk="0">
                    <a:moveTo>
                      <a:pt x="805" y="796"/>
                    </a:moveTo>
                    <a:cubicBezTo>
                      <a:pt x="787" y="760"/>
                      <a:pt x="787" y="760"/>
                      <a:pt x="787" y="760"/>
                    </a:cubicBezTo>
                    <a:cubicBezTo>
                      <a:pt x="778" y="773"/>
                      <a:pt x="778" y="773"/>
                      <a:pt x="778" y="773"/>
                    </a:cubicBezTo>
                    <a:cubicBezTo>
                      <a:pt x="42" y="306"/>
                      <a:pt x="42" y="306"/>
                      <a:pt x="42" y="306"/>
                    </a:cubicBezTo>
                    <a:cubicBezTo>
                      <a:pt x="24" y="294"/>
                      <a:pt x="12" y="275"/>
                      <a:pt x="10" y="253"/>
                    </a:cubicBezTo>
                    <a:cubicBezTo>
                      <a:pt x="9" y="232"/>
                      <a:pt x="17" y="211"/>
                      <a:pt x="33" y="196"/>
                    </a:cubicBezTo>
                    <a:cubicBezTo>
                      <a:pt x="240" y="6"/>
                      <a:pt x="240" y="6"/>
                      <a:pt x="240" y="6"/>
                    </a:cubicBezTo>
                    <a:cubicBezTo>
                      <a:pt x="235" y="0"/>
                      <a:pt x="235" y="0"/>
                      <a:pt x="235" y="0"/>
                    </a:cubicBezTo>
                    <a:cubicBezTo>
                      <a:pt x="27" y="190"/>
                      <a:pt x="27" y="190"/>
                      <a:pt x="27" y="190"/>
                    </a:cubicBezTo>
                    <a:cubicBezTo>
                      <a:pt x="9" y="207"/>
                      <a:pt x="0" y="230"/>
                      <a:pt x="3" y="254"/>
                    </a:cubicBezTo>
                    <a:cubicBezTo>
                      <a:pt x="5" y="278"/>
                      <a:pt x="18" y="299"/>
                      <a:pt x="38" y="312"/>
                    </a:cubicBezTo>
                    <a:cubicBezTo>
                      <a:pt x="774" y="780"/>
                      <a:pt x="774" y="780"/>
                      <a:pt x="774" y="780"/>
                    </a:cubicBezTo>
                    <a:cubicBezTo>
                      <a:pt x="765" y="793"/>
                      <a:pt x="765" y="793"/>
                      <a:pt x="765" y="793"/>
                    </a:cubicBezTo>
                    <a:lnTo>
                      <a:pt x="805" y="7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Google Shape;253;p17" descr="Location Free Vector">
                <a:extLst>
                  <a:ext uri="{FF2B5EF4-FFF2-40B4-BE49-F238E27FC236}">
                    <a16:creationId xmlns:a16="http://schemas.microsoft.com/office/drawing/2014/main" id="{6F209BC5-40EF-36E0-FA3A-33D7A1E128A9}"/>
                  </a:ext>
                </a:extLst>
              </p:cNvPr>
              <p:cNvPicPr preferRelativeResize="0"/>
              <p:nvPr/>
            </p:nvPicPr>
            <p:blipFill rotWithShape="1">
              <a:blip r:embed="rId3">
                <a:alphaModFix/>
              </a:blip>
              <a:srcRect/>
              <a:stretch/>
            </p:blipFill>
            <p:spPr>
              <a:xfrm>
                <a:off x="7489220" y="4766289"/>
                <a:ext cx="1000825" cy="1000825"/>
              </a:xfrm>
              <a:prstGeom prst="rect">
                <a:avLst/>
              </a:prstGeom>
              <a:noFill/>
              <a:ln>
                <a:noFill/>
              </a:ln>
            </p:spPr>
          </p:pic>
        </p:grpSp>
      </p:grpSp>
      <p:sp>
        <p:nvSpPr>
          <p:cNvPr id="8" name="Brandline_LVC">
            <a:extLst>
              <a:ext uri="{FF2B5EF4-FFF2-40B4-BE49-F238E27FC236}">
                <a16:creationId xmlns:a16="http://schemas.microsoft.com/office/drawing/2014/main" id="{B6403F87-BB7D-1E6D-2F0B-C537B68632CD}"/>
              </a:ext>
            </a:extLst>
          </p:cNvPr>
          <p:cNvSpPr/>
          <p:nvPr/>
        </p:nvSpPr>
        <p:spPr>
          <a:xfrm>
            <a:off x="5511800" y="816324"/>
            <a:ext cx="5228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964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7"/>
          <p:cNvSpPr txBox="1">
            <a:spLocks noGrp="1"/>
          </p:cNvSpPr>
          <p:nvPr>
            <p:ph type="body" idx="1"/>
          </p:nvPr>
        </p:nvSpPr>
        <p:spPr>
          <a:xfrm>
            <a:off x="1727200" y="4114800"/>
            <a:ext cx="128016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solidFill>
                  <a:schemeClr val="lt1"/>
                </a:solidFill>
              </a:rPr>
              <a:t>Intent and Motivation</a:t>
            </a:r>
          </a:p>
        </p:txBody>
      </p:sp>
    </p:spTree>
    <p:extLst>
      <p:ext uri="{BB962C8B-B14F-4D97-AF65-F5344CB8AC3E}">
        <p14:creationId xmlns:p14="http://schemas.microsoft.com/office/powerpoint/2010/main" val="1776635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10160" y="30939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Intent and Motivation</a:t>
            </a:r>
          </a:p>
        </p:txBody>
      </p:sp>
      <p:sp>
        <p:nvSpPr>
          <p:cNvPr id="264" name="Google Shape;264;p18"/>
          <p:cNvSpPr txBox="1">
            <a:spLocks noGrp="1"/>
          </p:cNvSpPr>
          <p:nvPr>
            <p:ph type="body" idx="1"/>
          </p:nvPr>
        </p:nvSpPr>
        <p:spPr>
          <a:xfrm>
            <a:off x="2008771" y="1303880"/>
            <a:ext cx="12451817" cy="1169386"/>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ts val="0"/>
              </a:spcAft>
              <a:buSzPts val="2800"/>
              <a:buNone/>
            </a:pPr>
            <a:r>
              <a:rPr lang="en-US" sz="2200">
                <a:solidFill>
                  <a:schemeClr val="tx1">
                    <a:lumMod val="75000"/>
                    <a:lumOff val="25000"/>
                  </a:schemeClr>
                </a:solidFill>
                <a:latin typeface="Open Sans"/>
                <a:ea typeface="Open Sans"/>
                <a:cs typeface="Open Sans"/>
                <a:sym typeface="Open Sans"/>
              </a:rPr>
              <a:t>Intent describes what an assailant believes the attack can achieve, while motivation is the reason for committing the attack.</a:t>
            </a:r>
            <a:endParaRPr lang="en-US" sz="2200" strike="sngStrike">
              <a:solidFill>
                <a:schemeClr val="tx1">
                  <a:lumMod val="75000"/>
                  <a:lumOff val="25000"/>
                </a:schemeClr>
              </a:solidFill>
              <a:latin typeface="Open Sans"/>
              <a:ea typeface="Open Sans"/>
              <a:cs typeface="Open Sans"/>
              <a:sym typeface="Open Sans"/>
            </a:endParaRPr>
          </a:p>
        </p:txBody>
      </p:sp>
      <p:grpSp>
        <p:nvGrpSpPr>
          <p:cNvPr id="7" name="Group 6">
            <a:extLst>
              <a:ext uri="{FF2B5EF4-FFF2-40B4-BE49-F238E27FC236}">
                <a16:creationId xmlns:a16="http://schemas.microsoft.com/office/drawing/2014/main" id="{46F7EFDA-4DD4-6C4D-A805-CBD564B00B6D}"/>
              </a:ext>
            </a:extLst>
          </p:cNvPr>
          <p:cNvGrpSpPr/>
          <p:nvPr/>
        </p:nvGrpSpPr>
        <p:grpSpPr>
          <a:xfrm>
            <a:off x="2070391" y="3213996"/>
            <a:ext cx="12115218" cy="3630410"/>
            <a:chOff x="1883719" y="3615333"/>
            <a:chExt cx="12115218" cy="3630410"/>
          </a:xfrm>
        </p:grpSpPr>
        <p:grpSp>
          <p:nvGrpSpPr>
            <p:cNvPr id="2" name="Group 1">
              <a:extLst>
                <a:ext uri="{FF2B5EF4-FFF2-40B4-BE49-F238E27FC236}">
                  <a16:creationId xmlns:a16="http://schemas.microsoft.com/office/drawing/2014/main" id="{41ED010F-BF18-EBEA-23D1-D1C317C0AD78}"/>
                </a:ext>
              </a:extLst>
            </p:cNvPr>
            <p:cNvGrpSpPr/>
            <p:nvPr/>
          </p:nvGrpSpPr>
          <p:grpSpPr>
            <a:xfrm>
              <a:off x="1883719" y="3625683"/>
              <a:ext cx="2895600" cy="3609711"/>
              <a:chOff x="1883719" y="3615333"/>
              <a:chExt cx="2895600" cy="3609711"/>
            </a:xfrm>
          </p:grpSpPr>
          <p:sp>
            <p:nvSpPr>
              <p:cNvPr id="5" name="Rectangle: Rounded Corners 4">
                <a:extLst>
                  <a:ext uri="{FF2B5EF4-FFF2-40B4-BE49-F238E27FC236}">
                    <a16:creationId xmlns:a16="http://schemas.microsoft.com/office/drawing/2014/main" id="{DA38223A-B38F-47E7-2635-8CB4031CE29C}"/>
                  </a:ext>
                </a:extLst>
              </p:cNvPr>
              <p:cNvSpPr/>
              <p:nvPr/>
            </p:nvSpPr>
            <p:spPr>
              <a:xfrm>
                <a:off x="1883719" y="6385914"/>
                <a:ext cx="2895600" cy="839130"/>
              </a:xfrm>
              <a:custGeom>
                <a:avLst/>
                <a:gdLst>
                  <a:gd name="connsiteX0" fmla="*/ 0 w 2895600"/>
                  <a:gd name="connsiteY0" fmla="*/ 139858 h 839130"/>
                  <a:gd name="connsiteX1" fmla="*/ 139858 w 2895600"/>
                  <a:gd name="connsiteY1" fmla="*/ 0 h 839130"/>
                  <a:gd name="connsiteX2" fmla="*/ 2755742 w 2895600"/>
                  <a:gd name="connsiteY2" fmla="*/ 0 h 839130"/>
                  <a:gd name="connsiteX3" fmla="*/ 2895600 w 2895600"/>
                  <a:gd name="connsiteY3" fmla="*/ 139858 h 839130"/>
                  <a:gd name="connsiteX4" fmla="*/ 2895600 w 2895600"/>
                  <a:gd name="connsiteY4" fmla="*/ 699272 h 839130"/>
                  <a:gd name="connsiteX5" fmla="*/ 2755742 w 2895600"/>
                  <a:gd name="connsiteY5" fmla="*/ 839130 h 839130"/>
                  <a:gd name="connsiteX6" fmla="*/ 139858 w 2895600"/>
                  <a:gd name="connsiteY6" fmla="*/ 839130 h 839130"/>
                  <a:gd name="connsiteX7" fmla="*/ 0 w 2895600"/>
                  <a:gd name="connsiteY7" fmla="*/ 699272 h 839130"/>
                  <a:gd name="connsiteX8" fmla="*/ 0 w 2895600"/>
                  <a:gd name="connsiteY8" fmla="*/ 139858 h 83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839130" fill="none" extrusionOk="0">
                    <a:moveTo>
                      <a:pt x="0" y="139858"/>
                    </a:moveTo>
                    <a:cubicBezTo>
                      <a:pt x="336" y="71704"/>
                      <a:pt x="67025" y="7398"/>
                      <a:pt x="139858" y="0"/>
                    </a:cubicBezTo>
                    <a:cubicBezTo>
                      <a:pt x="646734" y="72427"/>
                      <a:pt x="1544861" y="61419"/>
                      <a:pt x="2755742" y="0"/>
                    </a:cubicBezTo>
                    <a:cubicBezTo>
                      <a:pt x="2831697" y="-8849"/>
                      <a:pt x="2883042" y="58818"/>
                      <a:pt x="2895600" y="139858"/>
                    </a:cubicBezTo>
                    <a:cubicBezTo>
                      <a:pt x="2845409" y="332708"/>
                      <a:pt x="2899846" y="548353"/>
                      <a:pt x="2895600" y="699272"/>
                    </a:cubicBezTo>
                    <a:cubicBezTo>
                      <a:pt x="2897409" y="767331"/>
                      <a:pt x="2831832" y="837839"/>
                      <a:pt x="2755742" y="839130"/>
                    </a:cubicBezTo>
                    <a:cubicBezTo>
                      <a:pt x="1668182" y="868957"/>
                      <a:pt x="1106087" y="759824"/>
                      <a:pt x="139858" y="839130"/>
                    </a:cubicBezTo>
                    <a:cubicBezTo>
                      <a:pt x="75989" y="837618"/>
                      <a:pt x="-5939" y="777687"/>
                      <a:pt x="0" y="699272"/>
                    </a:cubicBezTo>
                    <a:cubicBezTo>
                      <a:pt x="4111" y="542380"/>
                      <a:pt x="-42280" y="341848"/>
                      <a:pt x="0" y="139858"/>
                    </a:cubicBezTo>
                    <a:close/>
                  </a:path>
                  <a:path w="2895600" h="839130" stroke="0" extrusionOk="0">
                    <a:moveTo>
                      <a:pt x="0" y="139858"/>
                    </a:moveTo>
                    <a:cubicBezTo>
                      <a:pt x="14540" y="66580"/>
                      <a:pt x="64887" y="4730"/>
                      <a:pt x="139858" y="0"/>
                    </a:cubicBezTo>
                    <a:cubicBezTo>
                      <a:pt x="557105" y="123000"/>
                      <a:pt x="2387696" y="-96860"/>
                      <a:pt x="2755742" y="0"/>
                    </a:cubicBezTo>
                    <a:cubicBezTo>
                      <a:pt x="2821580" y="-8691"/>
                      <a:pt x="2898117" y="57543"/>
                      <a:pt x="2895600" y="139858"/>
                    </a:cubicBezTo>
                    <a:cubicBezTo>
                      <a:pt x="2925928" y="384016"/>
                      <a:pt x="2917421" y="617414"/>
                      <a:pt x="2895600" y="699272"/>
                    </a:cubicBezTo>
                    <a:cubicBezTo>
                      <a:pt x="2887662" y="779389"/>
                      <a:pt x="2825747" y="837946"/>
                      <a:pt x="2755742" y="839130"/>
                    </a:cubicBezTo>
                    <a:cubicBezTo>
                      <a:pt x="1917056" y="678423"/>
                      <a:pt x="1190685" y="878797"/>
                      <a:pt x="139858" y="839130"/>
                    </a:cubicBezTo>
                    <a:cubicBezTo>
                      <a:pt x="50274" y="836637"/>
                      <a:pt x="-13575" y="770363"/>
                      <a:pt x="0" y="699272"/>
                    </a:cubicBezTo>
                    <a:cubicBezTo>
                      <a:pt x="-40878" y="566071"/>
                      <a:pt x="-8713" y="258209"/>
                      <a:pt x="0" y="139858"/>
                    </a:cubicBezTo>
                    <a:close/>
                  </a:path>
                </a:pathLst>
              </a:custGeom>
              <a:solidFill>
                <a:schemeClr val="accent2">
                  <a:lumMod val="40000"/>
                  <a:lumOff val="60000"/>
                </a:schemeClr>
              </a:solidFill>
              <a:ln>
                <a:no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sym typeface="Open Sans"/>
                  </a:rPr>
                  <a:t>Data exfiltration</a:t>
                </a:r>
              </a:p>
            </p:txBody>
          </p:sp>
          <p:pic>
            <p:nvPicPr>
              <p:cNvPr id="4" name="Picture 3">
                <a:extLst>
                  <a:ext uri="{FF2B5EF4-FFF2-40B4-BE49-F238E27FC236}">
                    <a16:creationId xmlns:a16="http://schemas.microsoft.com/office/drawing/2014/main" id="{FA85D5FF-F9D5-6B56-5AE2-F1732D6E8F74}"/>
                  </a:ext>
                </a:extLst>
              </p:cNvPr>
              <p:cNvPicPr>
                <a:picLocks noChangeAspect="1"/>
              </p:cNvPicPr>
              <p:nvPr/>
            </p:nvPicPr>
            <p:blipFill>
              <a:blip r:embed="rId3"/>
              <a:stretch>
                <a:fillRect/>
              </a:stretch>
            </p:blipFill>
            <p:spPr>
              <a:xfrm>
                <a:off x="2091889" y="3615333"/>
                <a:ext cx="2479261" cy="2479261"/>
              </a:xfrm>
              <a:prstGeom prst="rect">
                <a:avLst/>
              </a:prstGeom>
            </p:spPr>
          </p:pic>
        </p:grpSp>
        <p:grpSp>
          <p:nvGrpSpPr>
            <p:cNvPr id="3" name="Group 2">
              <a:extLst>
                <a:ext uri="{FF2B5EF4-FFF2-40B4-BE49-F238E27FC236}">
                  <a16:creationId xmlns:a16="http://schemas.microsoft.com/office/drawing/2014/main" id="{54A16A48-39E7-0441-2324-5E8AE1CB9E0D}"/>
                </a:ext>
              </a:extLst>
            </p:cNvPr>
            <p:cNvGrpSpPr/>
            <p:nvPr/>
          </p:nvGrpSpPr>
          <p:grpSpPr>
            <a:xfrm>
              <a:off x="6493528" y="3639129"/>
              <a:ext cx="2895600" cy="3582819"/>
              <a:chOff x="6680200" y="3615333"/>
              <a:chExt cx="2895600" cy="3582819"/>
            </a:xfrm>
          </p:grpSpPr>
          <p:sp>
            <p:nvSpPr>
              <p:cNvPr id="8" name="Rectangle: Rounded Corners 7">
                <a:extLst>
                  <a:ext uri="{FF2B5EF4-FFF2-40B4-BE49-F238E27FC236}">
                    <a16:creationId xmlns:a16="http://schemas.microsoft.com/office/drawing/2014/main" id="{B819C0FA-063F-78AC-F406-6CABE48DFE4A}"/>
                  </a:ext>
                </a:extLst>
              </p:cNvPr>
              <p:cNvSpPr/>
              <p:nvPr/>
            </p:nvSpPr>
            <p:spPr>
              <a:xfrm>
                <a:off x="6680200" y="6359022"/>
                <a:ext cx="2895600" cy="839130"/>
              </a:xfrm>
              <a:custGeom>
                <a:avLst/>
                <a:gdLst>
                  <a:gd name="connsiteX0" fmla="*/ 0 w 2895600"/>
                  <a:gd name="connsiteY0" fmla="*/ 139858 h 839130"/>
                  <a:gd name="connsiteX1" fmla="*/ 139858 w 2895600"/>
                  <a:gd name="connsiteY1" fmla="*/ 0 h 839130"/>
                  <a:gd name="connsiteX2" fmla="*/ 2755742 w 2895600"/>
                  <a:gd name="connsiteY2" fmla="*/ 0 h 839130"/>
                  <a:gd name="connsiteX3" fmla="*/ 2895600 w 2895600"/>
                  <a:gd name="connsiteY3" fmla="*/ 139858 h 839130"/>
                  <a:gd name="connsiteX4" fmla="*/ 2895600 w 2895600"/>
                  <a:gd name="connsiteY4" fmla="*/ 699272 h 839130"/>
                  <a:gd name="connsiteX5" fmla="*/ 2755742 w 2895600"/>
                  <a:gd name="connsiteY5" fmla="*/ 839130 h 839130"/>
                  <a:gd name="connsiteX6" fmla="*/ 139858 w 2895600"/>
                  <a:gd name="connsiteY6" fmla="*/ 839130 h 839130"/>
                  <a:gd name="connsiteX7" fmla="*/ 0 w 2895600"/>
                  <a:gd name="connsiteY7" fmla="*/ 699272 h 839130"/>
                  <a:gd name="connsiteX8" fmla="*/ 0 w 2895600"/>
                  <a:gd name="connsiteY8" fmla="*/ 139858 h 83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839130" fill="none" extrusionOk="0">
                    <a:moveTo>
                      <a:pt x="0" y="139858"/>
                    </a:moveTo>
                    <a:cubicBezTo>
                      <a:pt x="336" y="71704"/>
                      <a:pt x="67025" y="7398"/>
                      <a:pt x="139858" y="0"/>
                    </a:cubicBezTo>
                    <a:cubicBezTo>
                      <a:pt x="646734" y="72427"/>
                      <a:pt x="1544861" y="61419"/>
                      <a:pt x="2755742" y="0"/>
                    </a:cubicBezTo>
                    <a:cubicBezTo>
                      <a:pt x="2831697" y="-8849"/>
                      <a:pt x="2883042" y="58818"/>
                      <a:pt x="2895600" y="139858"/>
                    </a:cubicBezTo>
                    <a:cubicBezTo>
                      <a:pt x="2845409" y="332708"/>
                      <a:pt x="2899846" y="548353"/>
                      <a:pt x="2895600" y="699272"/>
                    </a:cubicBezTo>
                    <a:cubicBezTo>
                      <a:pt x="2897409" y="767331"/>
                      <a:pt x="2831832" y="837839"/>
                      <a:pt x="2755742" y="839130"/>
                    </a:cubicBezTo>
                    <a:cubicBezTo>
                      <a:pt x="1668182" y="868957"/>
                      <a:pt x="1106087" y="759824"/>
                      <a:pt x="139858" y="839130"/>
                    </a:cubicBezTo>
                    <a:cubicBezTo>
                      <a:pt x="75989" y="837618"/>
                      <a:pt x="-5939" y="777687"/>
                      <a:pt x="0" y="699272"/>
                    </a:cubicBezTo>
                    <a:cubicBezTo>
                      <a:pt x="4111" y="542380"/>
                      <a:pt x="-42280" y="341848"/>
                      <a:pt x="0" y="139858"/>
                    </a:cubicBezTo>
                    <a:close/>
                  </a:path>
                  <a:path w="2895600" h="839130" stroke="0" extrusionOk="0">
                    <a:moveTo>
                      <a:pt x="0" y="139858"/>
                    </a:moveTo>
                    <a:cubicBezTo>
                      <a:pt x="14540" y="66580"/>
                      <a:pt x="64887" y="4730"/>
                      <a:pt x="139858" y="0"/>
                    </a:cubicBezTo>
                    <a:cubicBezTo>
                      <a:pt x="557105" y="123000"/>
                      <a:pt x="2387696" y="-96860"/>
                      <a:pt x="2755742" y="0"/>
                    </a:cubicBezTo>
                    <a:cubicBezTo>
                      <a:pt x="2821580" y="-8691"/>
                      <a:pt x="2898117" y="57543"/>
                      <a:pt x="2895600" y="139858"/>
                    </a:cubicBezTo>
                    <a:cubicBezTo>
                      <a:pt x="2925928" y="384016"/>
                      <a:pt x="2917421" y="617414"/>
                      <a:pt x="2895600" y="699272"/>
                    </a:cubicBezTo>
                    <a:cubicBezTo>
                      <a:pt x="2887662" y="779389"/>
                      <a:pt x="2825747" y="837946"/>
                      <a:pt x="2755742" y="839130"/>
                    </a:cubicBezTo>
                    <a:cubicBezTo>
                      <a:pt x="1917056" y="678423"/>
                      <a:pt x="1190685" y="878797"/>
                      <a:pt x="139858" y="839130"/>
                    </a:cubicBezTo>
                    <a:cubicBezTo>
                      <a:pt x="50274" y="836637"/>
                      <a:pt x="-13575" y="770363"/>
                      <a:pt x="0" y="699272"/>
                    </a:cubicBezTo>
                    <a:cubicBezTo>
                      <a:pt x="-40878" y="566071"/>
                      <a:pt x="-8713" y="258209"/>
                      <a:pt x="0" y="139858"/>
                    </a:cubicBezTo>
                    <a:close/>
                  </a:path>
                </a:pathLst>
              </a:custGeom>
              <a:solidFill>
                <a:schemeClr val="accent2">
                  <a:lumMod val="40000"/>
                  <a:lumOff val="60000"/>
                </a:schemeClr>
              </a:solidFill>
              <a:ln>
                <a:no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a:ea typeface="Open Sans"/>
                    <a:cs typeface="Open Sans"/>
                    <a:sym typeface="Open Sans"/>
                  </a:rPr>
                  <a:t>Cyber espionage</a:t>
                </a:r>
              </a:p>
            </p:txBody>
          </p:sp>
          <p:pic>
            <p:nvPicPr>
              <p:cNvPr id="13" name="Picture 12">
                <a:extLst>
                  <a:ext uri="{FF2B5EF4-FFF2-40B4-BE49-F238E27FC236}">
                    <a16:creationId xmlns:a16="http://schemas.microsoft.com/office/drawing/2014/main" id="{E7D3BDF2-84CF-7220-F43F-14F4B714E8CA}"/>
                  </a:ext>
                </a:extLst>
              </p:cNvPr>
              <p:cNvPicPr>
                <a:picLocks noChangeAspect="1"/>
              </p:cNvPicPr>
              <p:nvPr/>
            </p:nvPicPr>
            <p:blipFill>
              <a:blip r:embed="rId4"/>
              <a:stretch>
                <a:fillRect/>
              </a:stretch>
            </p:blipFill>
            <p:spPr>
              <a:xfrm>
                <a:off x="6888370" y="3615333"/>
                <a:ext cx="2479261" cy="2479261"/>
              </a:xfrm>
              <a:prstGeom prst="rect">
                <a:avLst/>
              </a:prstGeom>
            </p:spPr>
          </p:pic>
        </p:grpSp>
        <p:grpSp>
          <p:nvGrpSpPr>
            <p:cNvPr id="6" name="Group 5">
              <a:extLst>
                <a:ext uri="{FF2B5EF4-FFF2-40B4-BE49-F238E27FC236}">
                  <a16:creationId xmlns:a16="http://schemas.microsoft.com/office/drawing/2014/main" id="{76A558FC-96DC-8B78-A032-8D073A69B595}"/>
                </a:ext>
              </a:extLst>
            </p:cNvPr>
            <p:cNvGrpSpPr/>
            <p:nvPr/>
          </p:nvGrpSpPr>
          <p:grpSpPr>
            <a:xfrm>
              <a:off x="11103337" y="3615333"/>
              <a:ext cx="2895600" cy="3630410"/>
              <a:chOff x="11103337" y="3615333"/>
              <a:chExt cx="2895600" cy="3630410"/>
            </a:xfrm>
          </p:grpSpPr>
          <p:sp>
            <p:nvSpPr>
              <p:cNvPr id="11" name="Rectangle: Rounded Corners 10">
                <a:extLst>
                  <a:ext uri="{FF2B5EF4-FFF2-40B4-BE49-F238E27FC236}">
                    <a16:creationId xmlns:a16="http://schemas.microsoft.com/office/drawing/2014/main" id="{B825BB39-A3C2-ADFE-B0C8-0EA8D10CCFCD}"/>
                  </a:ext>
                </a:extLst>
              </p:cNvPr>
              <p:cNvSpPr/>
              <p:nvPr/>
            </p:nvSpPr>
            <p:spPr>
              <a:xfrm>
                <a:off x="11103337" y="6406613"/>
                <a:ext cx="2895600" cy="839130"/>
              </a:xfrm>
              <a:custGeom>
                <a:avLst/>
                <a:gdLst>
                  <a:gd name="connsiteX0" fmla="*/ 0 w 2895600"/>
                  <a:gd name="connsiteY0" fmla="*/ 139858 h 839130"/>
                  <a:gd name="connsiteX1" fmla="*/ 139858 w 2895600"/>
                  <a:gd name="connsiteY1" fmla="*/ 0 h 839130"/>
                  <a:gd name="connsiteX2" fmla="*/ 2755742 w 2895600"/>
                  <a:gd name="connsiteY2" fmla="*/ 0 h 839130"/>
                  <a:gd name="connsiteX3" fmla="*/ 2895600 w 2895600"/>
                  <a:gd name="connsiteY3" fmla="*/ 139858 h 839130"/>
                  <a:gd name="connsiteX4" fmla="*/ 2895600 w 2895600"/>
                  <a:gd name="connsiteY4" fmla="*/ 699272 h 839130"/>
                  <a:gd name="connsiteX5" fmla="*/ 2755742 w 2895600"/>
                  <a:gd name="connsiteY5" fmla="*/ 839130 h 839130"/>
                  <a:gd name="connsiteX6" fmla="*/ 139858 w 2895600"/>
                  <a:gd name="connsiteY6" fmla="*/ 839130 h 839130"/>
                  <a:gd name="connsiteX7" fmla="*/ 0 w 2895600"/>
                  <a:gd name="connsiteY7" fmla="*/ 699272 h 839130"/>
                  <a:gd name="connsiteX8" fmla="*/ 0 w 2895600"/>
                  <a:gd name="connsiteY8" fmla="*/ 139858 h 83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839130" fill="none" extrusionOk="0">
                    <a:moveTo>
                      <a:pt x="0" y="139858"/>
                    </a:moveTo>
                    <a:cubicBezTo>
                      <a:pt x="336" y="71704"/>
                      <a:pt x="67025" y="7398"/>
                      <a:pt x="139858" y="0"/>
                    </a:cubicBezTo>
                    <a:cubicBezTo>
                      <a:pt x="646734" y="72427"/>
                      <a:pt x="1544861" y="61419"/>
                      <a:pt x="2755742" y="0"/>
                    </a:cubicBezTo>
                    <a:cubicBezTo>
                      <a:pt x="2831697" y="-8849"/>
                      <a:pt x="2883042" y="58818"/>
                      <a:pt x="2895600" y="139858"/>
                    </a:cubicBezTo>
                    <a:cubicBezTo>
                      <a:pt x="2845409" y="332708"/>
                      <a:pt x="2899846" y="548353"/>
                      <a:pt x="2895600" y="699272"/>
                    </a:cubicBezTo>
                    <a:cubicBezTo>
                      <a:pt x="2897409" y="767331"/>
                      <a:pt x="2831832" y="837839"/>
                      <a:pt x="2755742" y="839130"/>
                    </a:cubicBezTo>
                    <a:cubicBezTo>
                      <a:pt x="1668182" y="868957"/>
                      <a:pt x="1106087" y="759824"/>
                      <a:pt x="139858" y="839130"/>
                    </a:cubicBezTo>
                    <a:cubicBezTo>
                      <a:pt x="75989" y="837618"/>
                      <a:pt x="-5939" y="777687"/>
                      <a:pt x="0" y="699272"/>
                    </a:cubicBezTo>
                    <a:cubicBezTo>
                      <a:pt x="4111" y="542380"/>
                      <a:pt x="-42280" y="341848"/>
                      <a:pt x="0" y="139858"/>
                    </a:cubicBezTo>
                    <a:close/>
                  </a:path>
                  <a:path w="2895600" h="839130" stroke="0" extrusionOk="0">
                    <a:moveTo>
                      <a:pt x="0" y="139858"/>
                    </a:moveTo>
                    <a:cubicBezTo>
                      <a:pt x="14540" y="66580"/>
                      <a:pt x="64887" y="4730"/>
                      <a:pt x="139858" y="0"/>
                    </a:cubicBezTo>
                    <a:cubicBezTo>
                      <a:pt x="557105" y="123000"/>
                      <a:pt x="2387696" y="-96860"/>
                      <a:pt x="2755742" y="0"/>
                    </a:cubicBezTo>
                    <a:cubicBezTo>
                      <a:pt x="2821580" y="-8691"/>
                      <a:pt x="2898117" y="57543"/>
                      <a:pt x="2895600" y="139858"/>
                    </a:cubicBezTo>
                    <a:cubicBezTo>
                      <a:pt x="2925928" y="384016"/>
                      <a:pt x="2917421" y="617414"/>
                      <a:pt x="2895600" y="699272"/>
                    </a:cubicBezTo>
                    <a:cubicBezTo>
                      <a:pt x="2887662" y="779389"/>
                      <a:pt x="2825747" y="837946"/>
                      <a:pt x="2755742" y="839130"/>
                    </a:cubicBezTo>
                    <a:cubicBezTo>
                      <a:pt x="1917056" y="678423"/>
                      <a:pt x="1190685" y="878797"/>
                      <a:pt x="139858" y="839130"/>
                    </a:cubicBezTo>
                    <a:cubicBezTo>
                      <a:pt x="50274" y="836637"/>
                      <a:pt x="-13575" y="770363"/>
                      <a:pt x="0" y="699272"/>
                    </a:cubicBezTo>
                    <a:cubicBezTo>
                      <a:pt x="-40878" y="566071"/>
                      <a:pt x="-8713" y="258209"/>
                      <a:pt x="0" y="139858"/>
                    </a:cubicBezTo>
                    <a:close/>
                  </a:path>
                </a:pathLst>
              </a:custGeom>
              <a:solidFill>
                <a:schemeClr val="accent2">
                  <a:lumMod val="40000"/>
                  <a:lumOff val="60000"/>
                </a:schemeClr>
              </a:solidFill>
              <a:ln>
                <a:no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sym typeface="Open Sans"/>
                  </a:rPr>
                  <a:t>Service disruptions</a:t>
                </a:r>
              </a:p>
            </p:txBody>
          </p:sp>
          <p:pic>
            <p:nvPicPr>
              <p:cNvPr id="15" name="Picture 14">
                <a:extLst>
                  <a:ext uri="{FF2B5EF4-FFF2-40B4-BE49-F238E27FC236}">
                    <a16:creationId xmlns:a16="http://schemas.microsoft.com/office/drawing/2014/main" id="{8DE4A38A-EE24-4F1A-6DC4-F85D744701C5}"/>
                  </a:ext>
                </a:extLst>
              </p:cNvPr>
              <p:cNvPicPr>
                <a:picLocks noChangeAspect="1"/>
              </p:cNvPicPr>
              <p:nvPr/>
            </p:nvPicPr>
            <p:blipFill>
              <a:blip r:embed="rId5"/>
              <a:stretch>
                <a:fillRect/>
              </a:stretch>
            </p:blipFill>
            <p:spPr>
              <a:xfrm>
                <a:off x="11311507" y="3615333"/>
                <a:ext cx="2479261" cy="2479261"/>
              </a:xfrm>
              <a:prstGeom prst="rect">
                <a:avLst/>
              </a:prstGeom>
            </p:spPr>
          </p:pic>
        </p:grpSp>
      </p:grpSp>
      <p:sp>
        <p:nvSpPr>
          <p:cNvPr id="17" name="Brandline_LVC">
            <a:extLst>
              <a:ext uri="{FF2B5EF4-FFF2-40B4-BE49-F238E27FC236}">
                <a16:creationId xmlns:a16="http://schemas.microsoft.com/office/drawing/2014/main" id="{C42165B9-009C-C04D-F86B-B684CEDD771B}"/>
              </a:ext>
            </a:extLst>
          </p:cNvPr>
          <p:cNvSpPr/>
          <p:nvPr/>
        </p:nvSpPr>
        <p:spPr>
          <a:xfrm>
            <a:off x="5689600" y="895836"/>
            <a:ext cx="4885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10160" y="30939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Intent and Motivation</a:t>
            </a:r>
          </a:p>
        </p:txBody>
      </p:sp>
      <p:grpSp>
        <p:nvGrpSpPr>
          <p:cNvPr id="10" name="Group 9">
            <a:extLst>
              <a:ext uri="{FF2B5EF4-FFF2-40B4-BE49-F238E27FC236}">
                <a16:creationId xmlns:a16="http://schemas.microsoft.com/office/drawing/2014/main" id="{4E723D3E-ECF6-670D-1CA3-B1E47073CB2F}"/>
              </a:ext>
            </a:extLst>
          </p:cNvPr>
          <p:cNvGrpSpPr/>
          <p:nvPr/>
        </p:nvGrpSpPr>
        <p:grpSpPr>
          <a:xfrm>
            <a:off x="2089738" y="2734896"/>
            <a:ext cx="12076524" cy="3674208"/>
            <a:chOff x="2105767" y="3184278"/>
            <a:chExt cx="12076524" cy="3674208"/>
          </a:xfrm>
        </p:grpSpPr>
        <p:grpSp>
          <p:nvGrpSpPr>
            <p:cNvPr id="9" name="Group 8">
              <a:extLst>
                <a:ext uri="{FF2B5EF4-FFF2-40B4-BE49-F238E27FC236}">
                  <a16:creationId xmlns:a16="http://schemas.microsoft.com/office/drawing/2014/main" id="{95591262-025C-B5CA-F286-CBD478F9DC99}"/>
                </a:ext>
              </a:extLst>
            </p:cNvPr>
            <p:cNvGrpSpPr/>
            <p:nvPr/>
          </p:nvGrpSpPr>
          <p:grpSpPr>
            <a:xfrm>
              <a:off x="2105767" y="3211895"/>
              <a:ext cx="2895600" cy="3618975"/>
              <a:chOff x="2105767" y="3226697"/>
              <a:chExt cx="2895600" cy="3618975"/>
            </a:xfrm>
          </p:grpSpPr>
          <p:sp>
            <p:nvSpPr>
              <p:cNvPr id="5" name="Rectangle: Rounded Corners 4">
                <a:extLst>
                  <a:ext uri="{FF2B5EF4-FFF2-40B4-BE49-F238E27FC236}">
                    <a16:creationId xmlns:a16="http://schemas.microsoft.com/office/drawing/2014/main" id="{DA38223A-B38F-47E7-2635-8CB4031CE29C}"/>
                  </a:ext>
                </a:extLst>
              </p:cNvPr>
              <p:cNvSpPr/>
              <p:nvPr/>
            </p:nvSpPr>
            <p:spPr>
              <a:xfrm>
                <a:off x="2105767" y="6006542"/>
                <a:ext cx="2895600" cy="839130"/>
              </a:xfrm>
              <a:custGeom>
                <a:avLst/>
                <a:gdLst>
                  <a:gd name="connsiteX0" fmla="*/ 0 w 2895600"/>
                  <a:gd name="connsiteY0" fmla="*/ 139858 h 839130"/>
                  <a:gd name="connsiteX1" fmla="*/ 139858 w 2895600"/>
                  <a:gd name="connsiteY1" fmla="*/ 0 h 839130"/>
                  <a:gd name="connsiteX2" fmla="*/ 2755742 w 2895600"/>
                  <a:gd name="connsiteY2" fmla="*/ 0 h 839130"/>
                  <a:gd name="connsiteX3" fmla="*/ 2895600 w 2895600"/>
                  <a:gd name="connsiteY3" fmla="*/ 139858 h 839130"/>
                  <a:gd name="connsiteX4" fmla="*/ 2895600 w 2895600"/>
                  <a:gd name="connsiteY4" fmla="*/ 699272 h 839130"/>
                  <a:gd name="connsiteX5" fmla="*/ 2755742 w 2895600"/>
                  <a:gd name="connsiteY5" fmla="*/ 839130 h 839130"/>
                  <a:gd name="connsiteX6" fmla="*/ 139858 w 2895600"/>
                  <a:gd name="connsiteY6" fmla="*/ 839130 h 839130"/>
                  <a:gd name="connsiteX7" fmla="*/ 0 w 2895600"/>
                  <a:gd name="connsiteY7" fmla="*/ 699272 h 839130"/>
                  <a:gd name="connsiteX8" fmla="*/ 0 w 2895600"/>
                  <a:gd name="connsiteY8" fmla="*/ 139858 h 83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839130" fill="none" extrusionOk="0">
                    <a:moveTo>
                      <a:pt x="0" y="139858"/>
                    </a:moveTo>
                    <a:cubicBezTo>
                      <a:pt x="336" y="71704"/>
                      <a:pt x="67025" y="7398"/>
                      <a:pt x="139858" y="0"/>
                    </a:cubicBezTo>
                    <a:cubicBezTo>
                      <a:pt x="646734" y="72427"/>
                      <a:pt x="1544861" y="61419"/>
                      <a:pt x="2755742" y="0"/>
                    </a:cubicBezTo>
                    <a:cubicBezTo>
                      <a:pt x="2831697" y="-8849"/>
                      <a:pt x="2883042" y="58818"/>
                      <a:pt x="2895600" y="139858"/>
                    </a:cubicBezTo>
                    <a:cubicBezTo>
                      <a:pt x="2845409" y="332708"/>
                      <a:pt x="2899846" y="548353"/>
                      <a:pt x="2895600" y="699272"/>
                    </a:cubicBezTo>
                    <a:cubicBezTo>
                      <a:pt x="2897409" y="767331"/>
                      <a:pt x="2831832" y="837839"/>
                      <a:pt x="2755742" y="839130"/>
                    </a:cubicBezTo>
                    <a:cubicBezTo>
                      <a:pt x="1668182" y="868957"/>
                      <a:pt x="1106087" y="759824"/>
                      <a:pt x="139858" y="839130"/>
                    </a:cubicBezTo>
                    <a:cubicBezTo>
                      <a:pt x="75989" y="837618"/>
                      <a:pt x="-5939" y="777687"/>
                      <a:pt x="0" y="699272"/>
                    </a:cubicBezTo>
                    <a:cubicBezTo>
                      <a:pt x="4111" y="542380"/>
                      <a:pt x="-42280" y="341848"/>
                      <a:pt x="0" y="139858"/>
                    </a:cubicBezTo>
                    <a:close/>
                  </a:path>
                  <a:path w="2895600" h="839130" stroke="0" extrusionOk="0">
                    <a:moveTo>
                      <a:pt x="0" y="139858"/>
                    </a:moveTo>
                    <a:cubicBezTo>
                      <a:pt x="14540" y="66580"/>
                      <a:pt x="64887" y="4730"/>
                      <a:pt x="139858" y="0"/>
                    </a:cubicBezTo>
                    <a:cubicBezTo>
                      <a:pt x="557105" y="123000"/>
                      <a:pt x="2387696" y="-96860"/>
                      <a:pt x="2755742" y="0"/>
                    </a:cubicBezTo>
                    <a:cubicBezTo>
                      <a:pt x="2821580" y="-8691"/>
                      <a:pt x="2898117" y="57543"/>
                      <a:pt x="2895600" y="139858"/>
                    </a:cubicBezTo>
                    <a:cubicBezTo>
                      <a:pt x="2925928" y="384016"/>
                      <a:pt x="2917421" y="617414"/>
                      <a:pt x="2895600" y="699272"/>
                    </a:cubicBezTo>
                    <a:cubicBezTo>
                      <a:pt x="2887662" y="779389"/>
                      <a:pt x="2825747" y="837946"/>
                      <a:pt x="2755742" y="839130"/>
                    </a:cubicBezTo>
                    <a:cubicBezTo>
                      <a:pt x="1917056" y="678423"/>
                      <a:pt x="1190685" y="878797"/>
                      <a:pt x="139858" y="839130"/>
                    </a:cubicBezTo>
                    <a:cubicBezTo>
                      <a:pt x="50274" y="836637"/>
                      <a:pt x="-13575" y="770363"/>
                      <a:pt x="0" y="699272"/>
                    </a:cubicBezTo>
                    <a:cubicBezTo>
                      <a:pt x="-40878" y="566071"/>
                      <a:pt x="-8713" y="258209"/>
                      <a:pt x="0" y="139858"/>
                    </a:cubicBezTo>
                    <a:close/>
                  </a:path>
                </a:pathLst>
              </a:custGeom>
              <a:solidFill>
                <a:schemeClr val="accent2">
                  <a:lumMod val="40000"/>
                  <a:lumOff val="60000"/>
                </a:schemeClr>
              </a:solidFill>
              <a:ln>
                <a:no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sym typeface="Open Sans"/>
                  </a:rPr>
                  <a:t>Blackmail</a:t>
                </a:r>
              </a:p>
            </p:txBody>
          </p:sp>
          <p:pic>
            <p:nvPicPr>
              <p:cNvPr id="3" name="Picture 2">
                <a:extLst>
                  <a:ext uri="{FF2B5EF4-FFF2-40B4-BE49-F238E27FC236}">
                    <a16:creationId xmlns:a16="http://schemas.microsoft.com/office/drawing/2014/main" id="{65477755-7552-1478-7D14-3BC9D706D707}"/>
                  </a:ext>
                </a:extLst>
              </p:cNvPr>
              <p:cNvPicPr>
                <a:picLocks noChangeAspect="1"/>
              </p:cNvPicPr>
              <p:nvPr/>
            </p:nvPicPr>
            <p:blipFill>
              <a:blip r:embed="rId3"/>
              <a:stretch>
                <a:fillRect/>
              </a:stretch>
            </p:blipFill>
            <p:spPr>
              <a:xfrm>
                <a:off x="2313937" y="3226697"/>
                <a:ext cx="2479261" cy="2479259"/>
              </a:xfrm>
              <a:prstGeom prst="rect">
                <a:avLst/>
              </a:prstGeom>
            </p:spPr>
          </p:pic>
        </p:grpSp>
        <p:grpSp>
          <p:nvGrpSpPr>
            <p:cNvPr id="7" name="Group 6">
              <a:extLst>
                <a:ext uri="{FF2B5EF4-FFF2-40B4-BE49-F238E27FC236}">
                  <a16:creationId xmlns:a16="http://schemas.microsoft.com/office/drawing/2014/main" id="{46F76913-7E23-BF44-4DE5-B20301125E1B}"/>
                </a:ext>
              </a:extLst>
            </p:cNvPr>
            <p:cNvGrpSpPr/>
            <p:nvPr/>
          </p:nvGrpSpPr>
          <p:grpSpPr>
            <a:xfrm>
              <a:off x="6696229" y="3184278"/>
              <a:ext cx="2895600" cy="3674208"/>
              <a:chOff x="6645739" y="3184278"/>
              <a:chExt cx="2895600" cy="3674208"/>
            </a:xfrm>
          </p:grpSpPr>
          <p:sp>
            <p:nvSpPr>
              <p:cNvPr id="8" name="Rectangle: Rounded Corners 7">
                <a:extLst>
                  <a:ext uri="{FF2B5EF4-FFF2-40B4-BE49-F238E27FC236}">
                    <a16:creationId xmlns:a16="http://schemas.microsoft.com/office/drawing/2014/main" id="{B819C0FA-063F-78AC-F406-6CABE48DFE4A}"/>
                  </a:ext>
                </a:extLst>
              </p:cNvPr>
              <p:cNvSpPr/>
              <p:nvPr/>
            </p:nvSpPr>
            <p:spPr>
              <a:xfrm>
                <a:off x="6645739" y="6019356"/>
                <a:ext cx="2895600" cy="839130"/>
              </a:xfrm>
              <a:custGeom>
                <a:avLst/>
                <a:gdLst>
                  <a:gd name="connsiteX0" fmla="*/ 0 w 2895600"/>
                  <a:gd name="connsiteY0" fmla="*/ 139858 h 839130"/>
                  <a:gd name="connsiteX1" fmla="*/ 139858 w 2895600"/>
                  <a:gd name="connsiteY1" fmla="*/ 0 h 839130"/>
                  <a:gd name="connsiteX2" fmla="*/ 2755742 w 2895600"/>
                  <a:gd name="connsiteY2" fmla="*/ 0 h 839130"/>
                  <a:gd name="connsiteX3" fmla="*/ 2895600 w 2895600"/>
                  <a:gd name="connsiteY3" fmla="*/ 139858 h 839130"/>
                  <a:gd name="connsiteX4" fmla="*/ 2895600 w 2895600"/>
                  <a:gd name="connsiteY4" fmla="*/ 699272 h 839130"/>
                  <a:gd name="connsiteX5" fmla="*/ 2755742 w 2895600"/>
                  <a:gd name="connsiteY5" fmla="*/ 839130 h 839130"/>
                  <a:gd name="connsiteX6" fmla="*/ 139858 w 2895600"/>
                  <a:gd name="connsiteY6" fmla="*/ 839130 h 839130"/>
                  <a:gd name="connsiteX7" fmla="*/ 0 w 2895600"/>
                  <a:gd name="connsiteY7" fmla="*/ 699272 h 839130"/>
                  <a:gd name="connsiteX8" fmla="*/ 0 w 2895600"/>
                  <a:gd name="connsiteY8" fmla="*/ 139858 h 83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839130" fill="none" extrusionOk="0">
                    <a:moveTo>
                      <a:pt x="0" y="139858"/>
                    </a:moveTo>
                    <a:cubicBezTo>
                      <a:pt x="336" y="71704"/>
                      <a:pt x="67025" y="7398"/>
                      <a:pt x="139858" y="0"/>
                    </a:cubicBezTo>
                    <a:cubicBezTo>
                      <a:pt x="646734" y="72427"/>
                      <a:pt x="1544861" y="61419"/>
                      <a:pt x="2755742" y="0"/>
                    </a:cubicBezTo>
                    <a:cubicBezTo>
                      <a:pt x="2831697" y="-8849"/>
                      <a:pt x="2883042" y="58818"/>
                      <a:pt x="2895600" y="139858"/>
                    </a:cubicBezTo>
                    <a:cubicBezTo>
                      <a:pt x="2845409" y="332708"/>
                      <a:pt x="2899846" y="548353"/>
                      <a:pt x="2895600" y="699272"/>
                    </a:cubicBezTo>
                    <a:cubicBezTo>
                      <a:pt x="2897409" y="767331"/>
                      <a:pt x="2831832" y="837839"/>
                      <a:pt x="2755742" y="839130"/>
                    </a:cubicBezTo>
                    <a:cubicBezTo>
                      <a:pt x="1668182" y="868957"/>
                      <a:pt x="1106087" y="759824"/>
                      <a:pt x="139858" y="839130"/>
                    </a:cubicBezTo>
                    <a:cubicBezTo>
                      <a:pt x="75989" y="837618"/>
                      <a:pt x="-5939" y="777687"/>
                      <a:pt x="0" y="699272"/>
                    </a:cubicBezTo>
                    <a:cubicBezTo>
                      <a:pt x="4111" y="542380"/>
                      <a:pt x="-42280" y="341848"/>
                      <a:pt x="0" y="139858"/>
                    </a:cubicBezTo>
                    <a:close/>
                  </a:path>
                  <a:path w="2895600" h="839130" stroke="0" extrusionOk="0">
                    <a:moveTo>
                      <a:pt x="0" y="139858"/>
                    </a:moveTo>
                    <a:cubicBezTo>
                      <a:pt x="14540" y="66580"/>
                      <a:pt x="64887" y="4730"/>
                      <a:pt x="139858" y="0"/>
                    </a:cubicBezTo>
                    <a:cubicBezTo>
                      <a:pt x="557105" y="123000"/>
                      <a:pt x="2387696" y="-96860"/>
                      <a:pt x="2755742" y="0"/>
                    </a:cubicBezTo>
                    <a:cubicBezTo>
                      <a:pt x="2821580" y="-8691"/>
                      <a:pt x="2898117" y="57543"/>
                      <a:pt x="2895600" y="139858"/>
                    </a:cubicBezTo>
                    <a:cubicBezTo>
                      <a:pt x="2925928" y="384016"/>
                      <a:pt x="2917421" y="617414"/>
                      <a:pt x="2895600" y="699272"/>
                    </a:cubicBezTo>
                    <a:cubicBezTo>
                      <a:pt x="2887662" y="779389"/>
                      <a:pt x="2825747" y="837946"/>
                      <a:pt x="2755742" y="839130"/>
                    </a:cubicBezTo>
                    <a:cubicBezTo>
                      <a:pt x="1917056" y="678423"/>
                      <a:pt x="1190685" y="878797"/>
                      <a:pt x="139858" y="839130"/>
                    </a:cubicBezTo>
                    <a:cubicBezTo>
                      <a:pt x="50274" y="836637"/>
                      <a:pt x="-13575" y="770363"/>
                      <a:pt x="0" y="699272"/>
                    </a:cubicBezTo>
                    <a:cubicBezTo>
                      <a:pt x="-40878" y="566071"/>
                      <a:pt x="-8713" y="258209"/>
                      <a:pt x="0" y="139858"/>
                    </a:cubicBezTo>
                    <a:close/>
                  </a:path>
                </a:pathLst>
              </a:custGeom>
              <a:solidFill>
                <a:schemeClr val="accent2">
                  <a:lumMod val="40000"/>
                  <a:lumOff val="60000"/>
                </a:schemeClr>
              </a:solidFill>
              <a:ln>
                <a:no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sym typeface="Open Sans"/>
                  </a:rPr>
                  <a:t>Financial gain</a:t>
                </a:r>
              </a:p>
            </p:txBody>
          </p:sp>
          <p:pic>
            <p:nvPicPr>
              <p:cNvPr id="15" name="Picture 14">
                <a:extLst>
                  <a:ext uri="{FF2B5EF4-FFF2-40B4-BE49-F238E27FC236}">
                    <a16:creationId xmlns:a16="http://schemas.microsoft.com/office/drawing/2014/main" id="{21FB019D-1604-0596-B327-3F6318C838A7}"/>
                  </a:ext>
                </a:extLst>
              </p:cNvPr>
              <p:cNvPicPr>
                <a:picLocks noChangeAspect="1"/>
              </p:cNvPicPr>
              <p:nvPr/>
            </p:nvPicPr>
            <p:blipFill>
              <a:blip r:embed="rId4"/>
              <a:stretch>
                <a:fillRect/>
              </a:stretch>
            </p:blipFill>
            <p:spPr>
              <a:xfrm>
                <a:off x="6853909" y="3184278"/>
                <a:ext cx="2479260" cy="2479260"/>
              </a:xfrm>
              <a:prstGeom prst="rect">
                <a:avLst/>
              </a:prstGeom>
            </p:spPr>
          </p:pic>
        </p:grpSp>
        <p:grpSp>
          <p:nvGrpSpPr>
            <p:cNvPr id="6" name="Group 5">
              <a:extLst>
                <a:ext uri="{FF2B5EF4-FFF2-40B4-BE49-F238E27FC236}">
                  <a16:creationId xmlns:a16="http://schemas.microsoft.com/office/drawing/2014/main" id="{D57C1F97-C5F3-813C-540C-61786E1DAE90}"/>
                </a:ext>
              </a:extLst>
            </p:cNvPr>
            <p:cNvGrpSpPr/>
            <p:nvPr/>
          </p:nvGrpSpPr>
          <p:grpSpPr>
            <a:xfrm>
              <a:off x="11286691" y="3208629"/>
              <a:ext cx="2895600" cy="3625506"/>
              <a:chOff x="11286691" y="3232980"/>
              <a:chExt cx="2895600" cy="3625506"/>
            </a:xfrm>
          </p:grpSpPr>
          <p:sp>
            <p:nvSpPr>
              <p:cNvPr id="11" name="Rectangle: Rounded Corners 10">
                <a:extLst>
                  <a:ext uri="{FF2B5EF4-FFF2-40B4-BE49-F238E27FC236}">
                    <a16:creationId xmlns:a16="http://schemas.microsoft.com/office/drawing/2014/main" id="{B825BB39-A3C2-ADFE-B0C8-0EA8D10CCFCD}"/>
                  </a:ext>
                </a:extLst>
              </p:cNvPr>
              <p:cNvSpPr/>
              <p:nvPr/>
            </p:nvSpPr>
            <p:spPr>
              <a:xfrm>
                <a:off x="11286691" y="6019356"/>
                <a:ext cx="2895600" cy="839130"/>
              </a:xfrm>
              <a:custGeom>
                <a:avLst/>
                <a:gdLst>
                  <a:gd name="connsiteX0" fmla="*/ 0 w 2895600"/>
                  <a:gd name="connsiteY0" fmla="*/ 139858 h 839130"/>
                  <a:gd name="connsiteX1" fmla="*/ 139858 w 2895600"/>
                  <a:gd name="connsiteY1" fmla="*/ 0 h 839130"/>
                  <a:gd name="connsiteX2" fmla="*/ 2755742 w 2895600"/>
                  <a:gd name="connsiteY2" fmla="*/ 0 h 839130"/>
                  <a:gd name="connsiteX3" fmla="*/ 2895600 w 2895600"/>
                  <a:gd name="connsiteY3" fmla="*/ 139858 h 839130"/>
                  <a:gd name="connsiteX4" fmla="*/ 2895600 w 2895600"/>
                  <a:gd name="connsiteY4" fmla="*/ 699272 h 839130"/>
                  <a:gd name="connsiteX5" fmla="*/ 2755742 w 2895600"/>
                  <a:gd name="connsiteY5" fmla="*/ 839130 h 839130"/>
                  <a:gd name="connsiteX6" fmla="*/ 139858 w 2895600"/>
                  <a:gd name="connsiteY6" fmla="*/ 839130 h 839130"/>
                  <a:gd name="connsiteX7" fmla="*/ 0 w 2895600"/>
                  <a:gd name="connsiteY7" fmla="*/ 699272 h 839130"/>
                  <a:gd name="connsiteX8" fmla="*/ 0 w 2895600"/>
                  <a:gd name="connsiteY8" fmla="*/ 139858 h 83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839130" fill="none" extrusionOk="0">
                    <a:moveTo>
                      <a:pt x="0" y="139858"/>
                    </a:moveTo>
                    <a:cubicBezTo>
                      <a:pt x="336" y="71704"/>
                      <a:pt x="67025" y="7398"/>
                      <a:pt x="139858" y="0"/>
                    </a:cubicBezTo>
                    <a:cubicBezTo>
                      <a:pt x="646734" y="72427"/>
                      <a:pt x="1544861" y="61419"/>
                      <a:pt x="2755742" y="0"/>
                    </a:cubicBezTo>
                    <a:cubicBezTo>
                      <a:pt x="2831697" y="-8849"/>
                      <a:pt x="2883042" y="58818"/>
                      <a:pt x="2895600" y="139858"/>
                    </a:cubicBezTo>
                    <a:cubicBezTo>
                      <a:pt x="2845409" y="332708"/>
                      <a:pt x="2899846" y="548353"/>
                      <a:pt x="2895600" y="699272"/>
                    </a:cubicBezTo>
                    <a:cubicBezTo>
                      <a:pt x="2897409" y="767331"/>
                      <a:pt x="2831832" y="837839"/>
                      <a:pt x="2755742" y="839130"/>
                    </a:cubicBezTo>
                    <a:cubicBezTo>
                      <a:pt x="1668182" y="868957"/>
                      <a:pt x="1106087" y="759824"/>
                      <a:pt x="139858" y="839130"/>
                    </a:cubicBezTo>
                    <a:cubicBezTo>
                      <a:pt x="75989" y="837618"/>
                      <a:pt x="-5939" y="777687"/>
                      <a:pt x="0" y="699272"/>
                    </a:cubicBezTo>
                    <a:cubicBezTo>
                      <a:pt x="4111" y="542380"/>
                      <a:pt x="-42280" y="341848"/>
                      <a:pt x="0" y="139858"/>
                    </a:cubicBezTo>
                    <a:close/>
                  </a:path>
                  <a:path w="2895600" h="839130" stroke="0" extrusionOk="0">
                    <a:moveTo>
                      <a:pt x="0" y="139858"/>
                    </a:moveTo>
                    <a:cubicBezTo>
                      <a:pt x="14540" y="66580"/>
                      <a:pt x="64887" y="4730"/>
                      <a:pt x="139858" y="0"/>
                    </a:cubicBezTo>
                    <a:cubicBezTo>
                      <a:pt x="557105" y="123000"/>
                      <a:pt x="2387696" y="-96860"/>
                      <a:pt x="2755742" y="0"/>
                    </a:cubicBezTo>
                    <a:cubicBezTo>
                      <a:pt x="2821580" y="-8691"/>
                      <a:pt x="2898117" y="57543"/>
                      <a:pt x="2895600" y="139858"/>
                    </a:cubicBezTo>
                    <a:cubicBezTo>
                      <a:pt x="2925928" y="384016"/>
                      <a:pt x="2917421" y="617414"/>
                      <a:pt x="2895600" y="699272"/>
                    </a:cubicBezTo>
                    <a:cubicBezTo>
                      <a:pt x="2887662" y="779389"/>
                      <a:pt x="2825747" y="837946"/>
                      <a:pt x="2755742" y="839130"/>
                    </a:cubicBezTo>
                    <a:cubicBezTo>
                      <a:pt x="1917056" y="678423"/>
                      <a:pt x="1190685" y="878797"/>
                      <a:pt x="139858" y="839130"/>
                    </a:cubicBezTo>
                    <a:cubicBezTo>
                      <a:pt x="50274" y="836637"/>
                      <a:pt x="-13575" y="770363"/>
                      <a:pt x="0" y="699272"/>
                    </a:cubicBezTo>
                    <a:cubicBezTo>
                      <a:pt x="-40878" y="566071"/>
                      <a:pt x="-8713" y="258209"/>
                      <a:pt x="0" y="139858"/>
                    </a:cubicBezTo>
                    <a:close/>
                  </a:path>
                </a:pathLst>
              </a:custGeom>
              <a:solidFill>
                <a:schemeClr val="accent2">
                  <a:lumMod val="40000"/>
                  <a:lumOff val="60000"/>
                </a:schemeClr>
              </a:solidFill>
              <a:ln>
                <a:no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sym typeface="Open Sans"/>
                  </a:rPr>
                  <a:t>Political beliefs</a:t>
                </a:r>
              </a:p>
            </p:txBody>
          </p:sp>
          <p:pic>
            <p:nvPicPr>
              <p:cNvPr id="19" name="Picture 18">
                <a:extLst>
                  <a:ext uri="{FF2B5EF4-FFF2-40B4-BE49-F238E27FC236}">
                    <a16:creationId xmlns:a16="http://schemas.microsoft.com/office/drawing/2014/main" id="{FEDB2294-9AAA-A0AE-B0BB-74E16E12EA4B}"/>
                  </a:ext>
                </a:extLst>
              </p:cNvPr>
              <p:cNvPicPr>
                <a:picLocks noChangeAspect="1"/>
              </p:cNvPicPr>
              <p:nvPr/>
            </p:nvPicPr>
            <p:blipFill>
              <a:blip r:embed="rId5"/>
              <a:stretch>
                <a:fillRect/>
              </a:stretch>
            </p:blipFill>
            <p:spPr>
              <a:xfrm>
                <a:off x="11494861" y="3232980"/>
                <a:ext cx="2479260" cy="2479260"/>
              </a:xfrm>
              <a:prstGeom prst="rect">
                <a:avLst/>
              </a:prstGeom>
            </p:spPr>
          </p:pic>
        </p:grpSp>
      </p:grpSp>
      <p:sp>
        <p:nvSpPr>
          <p:cNvPr id="18" name="Brandline_LVC">
            <a:extLst>
              <a:ext uri="{FF2B5EF4-FFF2-40B4-BE49-F238E27FC236}">
                <a16:creationId xmlns:a16="http://schemas.microsoft.com/office/drawing/2014/main" id="{C699936D-4580-E5DA-2B9F-E4C6FD0CD4AC}"/>
              </a:ext>
            </a:extLst>
          </p:cNvPr>
          <p:cNvSpPr/>
          <p:nvPr/>
        </p:nvSpPr>
        <p:spPr>
          <a:xfrm>
            <a:off x="5689600" y="895836"/>
            <a:ext cx="4885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376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10160" y="309390"/>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chemeClr val="tx1">
                    <a:lumMod val="75000"/>
                    <a:lumOff val="25000"/>
                  </a:schemeClr>
                </a:solidFill>
              </a:rPr>
              <a:t>Intent and Motivation</a:t>
            </a:r>
          </a:p>
        </p:txBody>
      </p:sp>
      <p:sp>
        <p:nvSpPr>
          <p:cNvPr id="18" name="Brandline_LVC">
            <a:extLst>
              <a:ext uri="{FF2B5EF4-FFF2-40B4-BE49-F238E27FC236}">
                <a16:creationId xmlns:a16="http://schemas.microsoft.com/office/drawing/2014/main" id="{47B8370D-346C-F5B2-5894-DD17587CE28A}"/>
              </a:ext>
            </a:extLst>
          </p:cNvPr>
          <p:cNvSpPr/>
          <p:nvPr/>
        </p:nvSpPr>
        <p:spPr>
          <a:xfrm>
            <a:off x="5689600" y="895836"/>
            <a:ext cx="4885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284A3DB-4006-7AD1-00B6-EE67963A1A43}"/>
              </a:ext>
            </a:extLst>
          </p:cNvPr>
          <p:cNvGrpSpPr/>
          <p:nvPr/>
        </p:nvGrpSpPr>
        <p:grpSpPr>
          <a:xfrm>
            <a:off x="2086415" y="2748831"/>
            <a:ext cx="12083170" cy="3646339"/>
            <a:chOff x="2086415" y="3185204"/>
            <a:chExt cx="12083170" cy="3646339"/>
          </a:xfrm>
        </p:grpSpPr>
        <p:grpSp>
          <p:nvGrpSpPr>
            <p:cNvPr id="3" name="Group 2">
              <a:extLst>
                <a:ext uri="{FF2B5EF4-FFF2-40B4-BE49-F238E27FC236}">
                  <a16:creationId xmlns:a16="http://schemas.microsoft.com/office/drawing/2014/main" id="{BA3875EB-332E-A3BE-11CA-97F0FAB88153}"/>
                </a:ext>
              </a:extLst>
            </p:cNvPr>
            <p:cNvGrpSpPr/>
            <p:nvPr/>
          </p:nvGrpSpPr>
          <p:grpSpPr>
            <a:xfrm>
              <a:off x="2086415" y="3185405"/>
              <a:ext cx="2895600" cy="3645936"/>
              <a:chOff x="2086415" y="3188805"/>
              <a:chExt cx="2895600" cy="3645936"/>
            </a:xfrm>
          </p:grpSpPr>
          <p:sp>
            <p:nvSpPr>
              <p:cNvPr id="21" name="Rectangle: Rounded Corners 20">
                <a:extLst>
                  <a:ext uri="{FF2B5EF4-FFF2-40B4-BE49-F238E27FC236}">
                    <a16:creationId xmlns:a16="http://schemas.microsoft.com/office/drawing/2014/main" id="{DA38223A-B38F-47E7-2635-8CB4031CE29C}"/>
                  </a:ext>
                </a:extLst>
              </p:cNvPr>
              <p:cNvSpPr/>
              <p:nvPr/>
            </p:nvSpPr>
            <p:spPr>
              <a:xfrm>
                <a:off x="2086415" y="5995611"/>
                <a:ext cx="2895600" cy="839130"/>
              </a:xfrm>
              <a:custGeom>
                <a:avLst/>
                <a:gdLst>
                  <a:gd name="connsiteX0" fmla="*/ 0 w 2895600"/>
                  <a:gd name="connsiteY0" fmla="*/ 139858 h 839130"/>
                  <a:gd name="connsiteX1" fmla="*/ 139858 w 2895600"/>
                  <a:gd name="connsiteY1" fmla="*/ 0 h 839130"/>
                  <a:gd name="connsiteX2" fmla="*/ 2755742 w 2895600"/>
                  <a:gd name="connsiteY2" fmla="*/ 0 h 839130"/>
                  <a:gd name="connsiteX3" fmla="*/ 2895600 w 2895600"/>
                  <a:gd name="connsiteY3" fmla="*/ 139858 h 839130"/>
                  <a:gd name="connsiteX4" fmla="*/ 2895600 w 2895600"/>
                  <a:gd name="connsiteY4" fmla="*/ 699272 h 839130"/>
                  <a:gd name="connsiteX5" fmla="*/ 2755742 w 2895600"/>
                  <a:gd name="connsiteY5" fmla="*/ 839130 h 839130"/>
                  <a:gd name="connsiteX6" fmla="*/ 139858 w 2895600"/>
                  <a:gd name="connsiteY6" fmla="*/ 839130 h 839130"/>
                  <a:gd name="connsiteX7" fmla="*/ 0 w 2895600"/>
                  <a:gd name="connsiteY7" fmla="*/ 699272 h 839130"/>
                  <a:gd name="connsiteX8" fmla="*/ 0 w 2895600"/>
                  <a:gd name="connsiteY8" fmla="*/ 139858 h 83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839130" fill="none" extrusionOk="0">
                    <a:moveTo>
                      <a:pt x="0" y="139858"/>
                    </a:moveTo>
                    <a:cubicBezTo>
                      <a:pt x="336" y="71704"/>
                      <a:pt x="67025" y="7398"/>
                      <a:pt x="139858" y="0"/>
                    </a:cubicBezTo>
                    <a:cubicBezTo>
                      <a:pt x="646734" y="72427"/>
                      <a:pt x="1544861" y="61419"/>
                      <a:pt x="2755742" y="0"/>
                    </a:cubicBezTo>
                    <a:cubicBezTo>
                      <a:pt x="2831697" y="-8849"/>
                      <a:pt x="2883042" y="58818"/>
                      <a:pt x="2895600" y="139858"/>
                    </a:cubicBezTo>
                    <a:cubicBezTo>
                      <a:pt x="2845409" y="332708"/>
                      <a:pt x="2899846" y="548353"/>
                      <a:pt x="2895600" y="699272"/>
                    </a:cubicBezTo>
                    <a:cubicBezTo>
                      <a:pt x="2897409" y="767331"/>
                      <a:pt x="2831832" y="837839"/>
                      <a:pt x="2755742" y="839130"/>
                    </a:cubicBezTo>
                    <a:cubicBezTo>
                      <a:pt x="1668182" y="868957"/>
                      <a:pt x="1106087" y="759824"/>
                      <a:pt x="139858" y="839130"/>
                    </a:cubicBezTo>
                    <a:cubicBezTo>
                      <a:pt x="75989" y="837618"/>
                      <a:pt x="-5939" y="777687"/>
                      <a:pt x="0" y="699272"/>
                    </a:cubicBezTo>
                    <a:cubicBezTo>
                      <a:pt x="4111" y="542380"/>
                      <a:pt x="-42280" y="341848"/>
                      <a:pt x="0" y="139858"/>
                    </a:cubicBezTo>
                    <a:close/>
                  </a:path>
                  <a:path w="2895600" h="839130" stroke="0" extrusionOk="0">
                    <a:moveTo>
                      <a:pt x="0" y="139858"/>
                    </a:moveTo>
                    <a:cubicBezTo>
                      <a:pt x="14540" y="66580"/>
                      <a:pt x="64887" y="4730"/>
                      <a:pt x="139858" y="0"/>
                    </a:cubicBezTo>
                    <a:cubicBezTo>
                      <a:pt x="557105" y="123000"/>
                      <a:pt x="2387696" y="-96860"/>
                      <a:pt x="2755742" y="0"/>
                    </a:cubicBezTo>
                    <a:cubicBezTo>
                      <a:pt x="2821580" y="-8691"/>
                      <a:pt x="2898117" y="57543"/>
                      <a:pt x="2895600" y="139858"/>
                    </a:cubicBezTo>
                    <a:cubicBezTo>
                      <a:pt x="2925928" y="384016"/>
                      <a:pt x="2917421" y="617414"/>
                      <a:pt x="2895600" y="699272"/>
                    </a:cubicBezTo>
                    <a:cubicBezTo>
                      <a:pt x="2887662" y="779389"/>
                      <a:pt x="2825747" y="837946"/>
                      <a:pt x="2755742" y="839130"/>
                    </a:cubicBezTo>
                    <a:cubicBezTo>
                      <a:pt x="1917056" y="678423"/>
                      <a:pt x="1190685" y="878797"/>
                      <a:pt x="139858" y="839130"/>
                    </a:cubicBezTo>
                    <a:cubicBezTo>
                      <a:pt x="50274" y="836637"/>
                      <a:pt x="-13575" y="770363"/>
                      <a:pt x="0" y="699272"/>
                    </a:cubicBezTo>
                    <a:cubicBezTo>
                      <a:pt x="-40878" y="566071"/>
                      <a:pt x="-8713" y="258209"/>
                      <a:pt x="0" y="139858"/>
                    </a:cubicBezTo>
                    <a:close/>
                  </a:path>
                </a:pathLst>
              </a:custGeom>
              <a:solidFill>
                <a:schemeClr val="accent2">
                  <a:lumMod val="40000"/>
                  <a:lumOff val="60000"/>
                </a:schemeClr>
              </a:solidFill>
              <a:ln>
                <a:no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sym typeface="Open Sans"/>
                  </a:rPr>
                  <a:t>Revenge</a:t>
                </a:r>
              </a:p>
            </p:txBody>
          </p:sp>
          <p:pic>
            <p:nvPicPr>
              <p:cNvPr id="22" name="Picture 21">
                <a:extLst>
                  <a:ext uri="{FF2B5EF4-FFF2-40B4-BE49-F238E27FC236}">
                    <a16:creationId xmlns:a16="http://schemas.microsoft.com/office/drawing/2014/main" id="{CD08AA5E-54A4-0978-C1A2-AD3EC2799246}"/>
                  </a:ext>
                </a:extLst>
              </p:cNvPr>
              <p:cNvPicPr>
                <a:picLocks noChangeAspect="1"/>
              </p:cNvPicPr>
              <p:nvPr/>
            </p:nvPicPr>
            <p:blipFill>
              <a:blip r:embed="rId3"/>
              <a:stretch>
                <a:fillRect/>
              </a:stretch>
            </p:blipFill>
            <p:spPr>
              <a:xfrm>
                <a:off x="2294584" y="3188805"/>
                <a:ext cx="2479262" cy="2479262"/>
              </a:xfrm>
              <a:prstGeom prst="rect">
                <a:avLst/>
              </a:prstGeom>
            </p:spPr>
          </p:pic>
        </p:grpSp>
        <p:grpSp>
          <p:nvGrpSpPr>
            <p:cNvPr id="6" name="Group 5">
              <a:extLst>
                <a:ext uri="{FF2B5EF4-FFF2-40B4-BE49-F238E27FC236}">
                  <a16:creationId xmlns:a16="http://schemas.microsoft.com/office/drawing/2014/main" id="{B3512548-234E-EF4B-BDC9-DA085AC72DD0}"/>
                </a:ext>
              </a:extLst>
            </p:cNvPr>
            <p:cNvGrpSpPr/>
            <p:nvPr/>
          </p:nvGrpSpPr>
          <p:grpSpPr>
            <a:xfrm>
              <a:off x="6680200" y="3188890"/>
              <a:ext cx="2895600" cy="3638966"/>
              <a:chOff x="6622179" y="3195775"/>
              <a:chExt cx="2895600" cy="3638966"/>
            </a:xfrm>
          </p:grpSpPr>
          <p:sp>
            <p:nvSpPr>
              <p:cNvPr id="19" name="Rectangle: Rounded Corners 18">
                <a:extLst>
                  <a:ext uri="{FF2B5EF4-FFF2-40B4-BE49-F238E27FC236}">
                    <a16:creationId xmlns:a16="http://schemas.microsoft.com/office/drawing/2014/main" id="{B819C0FA-063F-78AC-F406-6CABE48DFE4A}"/>
                  </a:ext>
                </a:extLst>
              </p:cNvPr>
              <p:cNvSpPr/>
              <p:nvPr/>
            </p:nvSpPr>
            <p:spPr>
              <a:xfrm>
                <a:off x="6622179" y="5995611"/>
                <a:ext cx="2895600" cy="839130"/>
              </a:xfrm>
              <a:custGeom>
                <a:avLst/>
                <a:gdLst>
                  <a:gd name="connsiteX0" fmla="*/ 0 w 2895600"/>
                  <a:gd name="connsiteY0" fmla="*/ 139858 h 839130"/>
                  <a:gd name="connsiteX1" fmla="*/ 139858 w 2895600"/>
                  <a:gd name="connsiteY1" fmla="*/ 0 h 839130"/>
                  <a:gd name="connsiteX2" fmla="*/ 2755742 w 2895600"/>
                  <a:gd name="connsiteY2" fmla="*/ 0 h 839130"/>
                  <a:gd name="connsiteX3" fmla="*/ 2895600 w 2895600"/>
                  <a:gd name="connsiteY3" fmla="*/ 139858 h 839130"/>
                  <a:gd name="connsiteX4" fmla="*/ 2895600 w 2895600"/>
                  <a:gd name="connsiteY4" fmla="*/ 699272 h 839130"/>
                  <a:gd name="connsiteX5" fmla="*/ 2755742 w 2895600"/>
                  <a:gd name="connsiteY5" fmla="*/ 839130 h 839130"/>
                  <a:gd name="connsiteX6" fmla="*/ 139858 w 2895600"/>
                  <a:gd name="connsiteY6" fmla="*/ 839130 h 839130"/>
                  <a:gd name="connsiteX7" fmla="*/ 0 w 2895600"/>
                  <a:gd name="connsiteY7" fmla="*/ 699272 h 839130"/>
                  <a:gd name="connsiteX8" fmla="*/ 0 w 2895600"/>
                  <a:gd name="connsiteY8" fmla="*/ 139858 h 83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839130" fill="none" extrusionOk="0">
                    <a:moveTo>
                      <a:pt x="0" y="139858"/>
                    </a:moveTo>
                    <a:cubicBezTo>
                      <a:pt x="336" y="71704"/>
                      <a:pt x="67025" y="7398"/>
                      <a:pt x="139858" y="0"/>
                    </a:cubicBezTo>
                    <a:cubicBezTo>
                      <a:pt x="646734" y="72427"/>
                      <a:pt x="1544861" y="61419"/>
                      <a:pt x="2755742" y="0"/>
                    </a:cubicBezTo>
                    <a:cubicBezTo>
                      <a:pt x="2831697" y="-8849"/>
                      <a:pt x="2883042" y="58818"/>
                      <a:pt x="2895600" y="139858"/>
                    </a:cubicBezTo>
                    <a:cubicBezTo>
                      <a:pt x="2845409" y="332708"/>
                      <a:pt x="2899846" y="548353"/>
                      <a:pt x="2895600" y="699272"/>
                    </a:cubicBezTo>
                    <a:cubicBezTo>
                      <a:pt x="2897409" y="767331"/>
                      <a:pt x="2831832" y="837839"/>
                      <a:pt x="2755742" y="839130"/>
                    </a:cubicBezTo>
                    <a:cubicBezTo>
                      <a:pt x="1668182" y="868957"/>
                      <a:pt x="1106087" y="759824"/>
                      <a:pt x="139858" y="839130"/>
                    </a:cubicBezTo>
                    <a:cubicBezTo>
                      <a:pt x="75989" y="837618"/>
                      <a:pt x="-5939" y="777687"/>
                      <a:pt x="0" y="699272"/>
                    </a:cubicBezTo>
                    <a:cubicBezTo>
                      <a:pt x="4111" y="542380"/>
                      <a:pt x="-42280" y="341848"/>
                      <a:pt x="0" y="139858"/>
                    </a:cubicBezTo>
                    <a:close/>
                  </a:path>
                  <a:path w="2895600" h="839130" stroke="0" extrusionOk="0">
                    <a:moveTo>
                      <a:pt x="0" y="139858"/>
                    </a:moveTo>
                    <a:cubicBezTo>
                      <a:pt x="14540" y="66580"/>
                      <a:pt x="64887" y="4730"/>
                      <a:pt x="139858" y="0"/>
                    </a:cubicBezTo>
                    <a:cubicBezTo>
                      <a:pt x="557105" y="123000"/>
                      <a:pt x="2387696" y="-96860"/>
                      <a:pt x="2755742" y="0"/>
                    </a:cubicBezTo>
                    <a:cubicBezTo>
                      <a:pt x="2821580" y="-8691"/>
                      <a:pt x="2898117" y="57543"/>
                      <a:pt x="2895600" y="139858"/>
                    </a:cubicBezTo>
                    <a:cubicBezTo>
                      <a:pt x="2925928" y="384016"/>
                      <a:pt x="2917421" y="617414"/>
                      <a:pt x="2895600" y="699272"/>
                    </a:cubicBezTo>
                    <a:cubicBezTo>
                      <a:pt x="2887662" y="779389"/>
                      <a:pt x="2825747" y="837946"/>
                      <a:pt x="2755742" y="839130"/>
                    </a:cubicBezTo>
                    <a:cubicBezTo>
                      <a:pt x="1917056" y="678423"/>
                      <a:pt x="1190685" y="878797"/>
                      <a:pt x="139858" y="839130"/>
                    </a:cubicBezTo>
                    <a:cubicBezTo>
                      <a:pt x="50274" y="836637"/>
                      <a:pt x="-13575" y="770363"/>
                      <a:pt x="0" y="699272"/>
                    </a:cubicBezTo>
                    <a:cubicBezTo>
                      <a:pt x="-40878" y="566071"/>
                      <a:pt x="-8713" y="258209"/>
                      <a:pt x="0" y="139858"/>
                    </a:cubicBezTo>
                    <a:close/>
                  </a:path>
                </a:pathLst>
              </a:custGeom>
              <a:solidFill>
                <a:schemeClr val="accent2">
                  <a:lumMod val="40000"/>
                  <a:lumOff val="60000"/>
                </a:schemeClr>
              </a:solidFill>
              <a:ln>
                <a:no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sym typeface="Open Sans"/>
                  </a:rPr>
                  <a:t>Disruption or chaos</a:t>
                </a:r>
              </a:p>
            </p:txBody>
          </p:sp>
          <p:pic>
            <p:nvPicPr>
              <p:cNvPr id="20" name="Picture 19">
                <a:extLst>
                  <a:ext uri="{FF2B5EF4-FFF2-40B4-BE49-F238E27FC236}">
                    <a16:creationId xmlns:a16="http://schemas.microsoft.com/office/drawing/2014/main" id="{2DB6792B-459B-7953-D220-0A4C94A88175}"/>
                  </a:ext>
                </a:extLst>
              </p:cNvPr>
              <p:cNvPicPr>
                <a:picLocks noChangeAspect="1"/>
              </p:cNvPicPr>
              <p:nvPr/>
            </p:nvPicPr>
            <p:blipFill>
              <a:blip r:embed="rId4"/>
              <a:stretch>
                <a:fillRect/>
              </a:stretch>
            </p:blipFill>
            <p:spPr>
              <a:xfrm>
                <a:off x="6830348" y="3195775"/>
                <a:ext cx="2479262" cy="2479262"/>
              </a:xfrm>
              <a:prstGeom prst="rect">
                <a:avLst/>
              </a:prstGeom>
            </p:spPr>
          </p:pic>
        </p:grpSp>
        <p:grpSp>
          <p:nvGrpSpPr>
            <p:cNvPr id="15" name="Group 14">
              <a:extLst>
                <a:ext uri="{FF2B5EF4-FFF2-40B4-BE49-F238E27FC236}">
                  <a16:creationId xmlns:a16="http://schemas.microsoft.com/office/drawing/2014/main" id="{E70C504C-99C1-F1F4-5E7E-536621E9F4E9}"/>
                </a:ext>
              </a:extLst>
            </p:cNvPr>
            <p:cNvGrpSpPr/>
            <p:nvPr/>
          </p:nvGrpSpPr>
          <p:grpSpPr>
            <a:xfrm>
              <a:off x="11273985" y="3185204"/>
              <a:ext cx="2895600" cy="3646339"/>
              <a:chOff x="11273985" y="3182006"/>
              <a:chExt cx="2895600" cy="3646339"/>
            </a:xfrm>
          </p:grpSpPr>
          <p:sp>
            <p:nvSpPr>
              <p:cNvPr id="16" name="Rectangle: Rounded Corners 15">
                <a:extLst>
                  <a:ext uri="{FF2B5EF4-FFF2-40B4-BE49-F238E27FC236}">
                    <a16:creationId xmlns:a16="http://schemas.microsoft.com/office/drawing/2014/main" id="{B825BB39-A3C2-ADFE-B0C8-0EA8D10CCFCD}"/>
                  </a:ext>
                </a:extLst>
              </p:cNvPr>
              <p:cNvSpPr/>
              <p:nvPr/>
            </p:nvSpPr>
            <p:spPr>
              <a:xfrm>
                <a:off x="11273985" y="5989215"/>
                <a:ext cx="2895600" cy="839130"/>
              </a:xfrm>
              <a:custGeom>
                <a:avLst/>
                <a:gdLst>
                  <a:gd name="connsiteX0" fmla="*/ 0 w 2895600"/>
                  <a:gd name="connsiteY0" fmla="*/ 139858 h 839130"/>
                  <a:gd name="connsiteX1" fmla="*/ 139858 w 2895600"/>
                  <a:gd name="connsiteY1" fmla="*/ 0 h 839130"/>
                  <a:gd name="connsiteX2" fmla="*/ 2755742 w 2895600"/>
                  <a:gd name="connsiteY2" fmla="*/ 0 h 839130"/>
                  <a:gd name="connsiteX3" fmla="*/ 2895600 w 2895600"/>
                  <a:gd name="connsiteY3" fmla="*/ 139858 h 839130"/>
                  <a:gd name="connsiteX4" fmla="*/ 2895600 w 2895600"/>
                  <a:gd name="connsiteY4" fmla="*/ 699272 h 839130"/>
                  <a:gd name="connsiteX5" fmla="*/ 2755742 w 2895600"/>
                  <a:gd name="connsiteY5" fmla="*/ 839130 h 839130"/>
                  <a:gd name="connsiteX6" fmla="*/ 139858 w 2895600"/>
                  <a:gd name="connsiteY6" fmla="*/ 839130 h 839130"/>
                  <a:gd name="connsiteX7" fmla="*/ 0 w 2895600"/>
                  <a:gd name="connsiteY7" fmla="*/ 699272 h 839130"/>
                  <a:gd name="connsiteX8" fmla="*/ 0 w 2895600"/>
                  <a:gd name="connsiteY8" fmla="*/ 139858 h 83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839130" fill="none" extrusionOk="0">
                    <a:moveTo>
                      <a:pt x="0" y="139858"/>
                    </a:moveTo>
                    <a:cubicBezTo>
                      <a:pt x="336" y="71704"/>
                      <a:pt x="67025" y="7398"/>
                      <a:pt x="139858" y="0"/>
                    </a:cubicBezTo>
                    <a:cubicBezTo>
                      <a:pt x="646734" y="72427"/>
                      <a:pt x="1544861" y="61419"/>
                      <a:pt x="2755742" y="0"/>
                    </a:cubicBezTo>
                    <a:cubicBezTo>
                      <a:pt x="2831697" y="-8849"/>
                      <a:pt x="2883042" y="58818"/>
                      <a:pt x="2895600" y="139858"/>
                    </a:cubicBezTo>
                    <a:cubicBezTo>
                      <a:pt x="2845409" y="332708"/>
                      <a:pt x="2899846" y="548353"/>
                      <a:pt x="2895600" y="699272"/>
                    </a:cubicBezTo>
                    <a:cubicBezTo>
                      <a:pt x="2897409" y="767331"/>
                      <a:pt x="2831832" y="837839"/>
                      <a:pt x="2755742" y="839130"/>
                    </a:cubicBezTo>
                    <a:cubicBezTo>
                      <a:pt x="1668182" y="868957"/>
                      <a:pt x="1106087" y="759824"/>
                      <a:pt x="139858" y="839130"/>
                    </a:cubicBezTo>
                    <a:cubicBezTo>
                      <a:pt x="75989" y="837618"/>
                      <a:pt x="-5939" y="777687"/>
                      <a:pt x="0" y="699272"/>
                    </a:cubicBezTo>
                    <a:cubicBezTo>
                      <a:pt x="4111" y="542380"/>
                      <a:pt x="-42280" y="341848"/>
                      <a:pt x="0" y="139858"/>
                    </a:cubicBezTo>
                    <a:close/>
                  </a:path>
                  <a:path w="2895600" h="839130" stroke="0" extrusionOk="0">
                    <a:moveTo>
                      <a:pt x="0" y="139858"/>
                    </a:moveTo>
                    <a:cubicBezTo>
                      <a:pt x="14540" y="66580"/>
                      <a:pt x="64887" y="4730"/>
                      <a:pt x="139858" y="0"/>
                    </a:cubicBezTo>
                    <a:cubicBezTo>
                      <a:pt x="557105" y="123000"/>
                      <a:pt x="2387696" y="-96860"/>
                      <a:pt x="2755742" y="0"/>
                    </a:cubicBezTo>
                    <a:cubicBezTo>
                      <a:pt x="2821580" y="-8691"/>
                      <a:pt x="2898117" y="57543"/>
                      <a:pt x="2895600" y="139858"/>
                    </a:cubicBezTo>
                    <a:cubicBezTo>
                      <a:pt x="2925928" y="384016"/>
                      <a:pt x="2917421" y="617414"/>
                      <a:pt x="2895600" y="699272"/>
                    </a:cubicBezTo>
                    <a:cubicBezTo>
                      <a:pt x="2887662" y="779389"/>
                      <a:pt x="2825747" y="837946"/>
                      <a:pt x="2755742" y="839130"/>
                    </a:cubicBezTo>
                    <a:cubicBezTo>
                      <a:pt x="1917056" y="678423"/>
                      <a:pt x="1190685" y="878797"/>
                      <a:pt x="139858" y="839130"/>
                    </a:cubicBezTo>
                    <a:cubicBezTo>
                      <a:pt x="50274" y="836637"/>
                      <a:pt x="-13575" y="770363"/>
                      <a:pt x="0" y="699272"/>
                    </a:cubicBezTo>
                    <a:cubicBezTo>
                      <a:pt x="-40878" y="566071"/>
                      <a:pt x="-8713" y="258209"/>
                      <a:pt x="0" y="139858"/>
                    </a:cubicBezTo>
                    <a:close/>
                  </a:path>
                </a:pathLst>
              </a:custGeom>
              <a:solidFill>
                <a:schemeClr val="accent2">
                  <a:lumMod val="40000"/>
                  <a:lumOff val="60000"/>
                </a:schemeClr>
              </a:solidFill>
              <a:ln>
                <a:no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rgbClr val="3F3F3F"/>
                    </a:solidFill>
                    <a:latin typeface="Open Sans"/>
                    <a:ea typeface="Open Sans"/>
                    <a:cs typeface="Open Sans"/>
                    <a:sym typeface="Open Sans"/>
                  </a:rPr>
                  <a:t>War</a:t>
                </a:r>
              </a:p>
            </p:txBody>
          </p:sp>
          <p:pic>
            <p:nvPicPr>
              <p:cNvPr id="17" name="Picture 16">
                <a:extLst>
                  <a:ext uri="{FF2B5EF4-FFF2-40B4-BE49-F238E27FC236}">
                    <a16:creationId xmlns:a16="http://schemas.microsoft.com/office/drawing/2014/main" id="{00E6588D-52DB-CCDC-7F1D-5AE9592035A3}"/>
                  </a:ext>
                </a:extLst>
              </p:cNvPr>
              <p:cNvPicPr>
                <a:picLocks noChangeAspect="1"/>
              </p:cNvPicPr>
              <p:nvPr/>
            </p:nvPicPr>
            <p:blipFill>
              <a:blip r:embed="rId5"/>
              <a:stretch>
                <a:fillRect/>
              </a:stretch>
            </p:blipFill>
            <p:spPr>
              <a:xfrm>
                <a:off x="11482154" y="3182006"/>
                <a:ext cx="2479262" cy="2479262"/>
              </a:xfrm>
              <a:prstGeom prst="rect">
                <a:avLst/>
              </a:prstGeom>
            </p:spPr>
          </p:pic>
        </p:grpSp>
      </p:grpSp>
    </p:spTree>
    <p:extLst>
      <p:ext uri="{BB962C8B-B14F-4D97-AF65-F5344CB8AC3E}">
        <p14:creationId xmlns:p14="http://schemas.microsoft.com/office/powerpoint/2010/main" val="344334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7"/>
          <p:cNvSpPr txBox="1">
            <a:spLocks noGrp="1"/>
          </p:cNvSpPr>
          <p:nvPr>
            <p:ph type="body" idx="1"/>
          </p:nvPr>
        </p:nvSpPr>
        <p:spPr>
          <a:xfrm>
            <a:off x="1727199" y="4267200"/>
            <a:ext cx="12801601" cy="914400"/>
          </a:xfrm>
          <a:prstGeom prst="rect">
            <a:avLst/>
          </a:prstGeom>
          <a:noFill/>
          <a:ln>
            <a:noFill/>
          </a:ln>
        </p:spPr>
        <p:txBody>
          <a:bodyPr spcFirstLastPara="1" wrap="square" lIns="91425" tIns="91425" rIns="91425" bIns="91425" anchor="t" anchorCtr="0">
            <a:noAutofit/>
          </a:bodyPr>
          <a:lstStyle/>
          <a:p>
            <a:pPr marL="0" indent="0">
              <a:lnSpc>
                <a:spcPct val="100000"/>
              </a:lnSpc>
            </a:pPr>
            <a:r>
              <a:rPr lang="en-US"/>
              <a:t>Threat Actors</a:t>
            </a:r>
            <a:endParaRPr lang="en-US">
              <a:solidFill>
                <a:schemeClr val="lt1"/>
              </a:solidFill>
            </a:endParaRPr>
          </a:p>
          <a:p>
            <a:pPr marL="0" lvl="0" indent="0" algn="ctr" rtl="0">
              <a:lnSpc>
                <a:spcPct val="100000"/>
              </a:lnSpc>
              <a:spcBef>
                <a:spcPts val="1000"/>
              </a:spcBef>
              <a:spcAft>
                <a:spcPts val="0"/>
              </a:spcAft>
              <a:buSzPts val="2800"/>
              <a:buNone/>
            </a:pPr>
            <a:endParaRPr lang="en-US">
              <a:solidFill>
                <a:schemeClr val="lt1"/>
              </a:solidFill>
            </a:endParaRPr>
          </a:p>
        </p:txBody>
      </p:sp>
    </p:spTree>
    <p:extLst>
      <p:ext uri="{BB962C8B-B14F-4D97-AF65-F5344CB8AC3E}">
        <p14:creationId xmlns:p14="http://schemas.microsoft.com/office/powerpoint/2010/main" val="452737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Attack Vectors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8AC72B6C-44CD-AA78-C956-0A8F178AD7CF}"/>
              </a:ext>
            </a:extLst>
          </p:cNvPr>
          <p:cNvSpPr/>
          <p:nvPr/>
        </p:nvSpPr>
        <p:spPr>
          <a:xfrm>
            <a:off x="1799495" y="3047538"/>
            <a:ext cx="12657010" cy="5053475"/>
          </a:xfrm>
          <a:prstGeom prst="roundRect">
            <a:avLst>
              <a:gd name="adj" fmla="val 6037"/>
            </a:avLst>
          </a:prstGeom>
          <a:solidFill>
            <a:schemeClr val="accent1">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5" name="Google Shape;505;p6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Attack Vectors</a:t>
            </a:r>
            <a:endParaRPr/>
          </a:p>
        </p:txBody>
      </p:sp>
      <p:sp>
        <p:nvSpPr>
          <p:cNvPr id="506" name="Google Shape;506;p63"/>
          <p:cNvSpPr txBox="1">
            <a:spLocks noGrp="1"/>
          </p:cNvSpPr>
          <p:nvPr>
            <p:ph type="body" idx="1"/>
          </p:nvPr>
        </p:nvSpPr>
        <p:spPr>
          <a:xfrm>
            <a:off x="1902092" y="1327776"/>
            <a:ext cx="12451817" cy="1518385"/>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rPr>
              <a:t>A threat actor's attack vector is the pathway to gain access to a secure system. Gaining access entails executing malicious code on the target system. The access can be</a:t>
            </a:r>
            <a:r>
              <a:rPr lang="en-US"/>
              <a:t> as follows: </a:t>
            </a:r>
            <a:endParaRPr/>
          </a:p>
        </p:txBody>
      </p:sp>
      <p:pic>
        <p:nvPicPr>
          <p:cNvPr id="507" name="Google Shape;507;p63"/>
          <p:cNvPicPr preferRelativeResize="0"/>
          <p:nvPr/>
        </p:nvPicPr>
        <p:blipFill rotWithShape="1">
          <a:blip r:embed="rId3">
            <a:alphaModFix/>
          </a:blip>
          <a:srcRect/>
          <a:stretch/>
        </p:blipFill>
        <p:spPr>
          <a:xfrm>
            <a:off x="5842000" y="760639"/>
            <a:ext cx="4572000" cy="365760"/>
          </a:xfrm>
          <a:prstGeom prst="rect">
            <a:avLst/>
          </a:prstGeom>
          <a:noFill/>
          <a:ln>
            <a:noFill/>
          </a:ln>
        </p:spPr>
      </p:pic>
      <p:sp>
        <p:nvSpPr>
          <p:cNvPr id="7" name="Google Shape;497;p61">
            <a:extLst>
              <a:ext uri="{FF2B5EF4-FFF2-40B4-BE49-F238E27FC236}">
                <a16:creationId xmlns:a16="http://schemas.microsoft.com/office/drawing/2014/main" id="{1685E9B2-E1F9-D72B-0255-C9928DCBF825}"/>
              </a:ext>
            </a:extLst>
          </p:cNvPr>
          <p:cNvSpPr txBox="1"/>
          <p:nvPr/>
        </p:nvSpPr>
        <p:spPr>
          <a:xfrm>
            <a:off x="3916801" y="5607042"/>
            <a:ext cx="9755977" cy="478232"/>
          </a:xfrm>
          <a:prstGeom prst="rect">
            <a:avLst/>
          </a:prstGeom>
          <a:noFill/>
          <a:ln>
            <a:noFill/>
          </a:ln>
        </p:spPr>
        <p:txBody>
          <a:bodyPr spcFirstLastPara="1" wrap="square" lIns="91425" tIns="45700" rIns="91425" bIns="45700" anchor="t" anchorCtr="0">
            <a:spAutoFit/>
          </a:bodyPr>
          <a:lstStyle/>
          <a:p>
            <a:pPr marL="0" marR="0" lvl="1" indent="0"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rPr>
              <a:t>Method: An attack vector is the method they use to achieve this.</a:t>
            </a:r>
            <a:endParaRPr lang="en-IN" sz="2200">
              <a:solidFill>
                <a:srgbClr val="3F3F3F"/>
              </a:solidFill>
              <a:latin typeface="Open Sans"/>
              <a:ea typeface="Open Sans"/>
              <a:cs typeface="Open Sans"/>
            </a:endParaRPr>
          </a:p>
        </p:txBody>
      </p:sp>
      <p:pic>
        <p:nvPicPr>
          <p:cNvPr id="13" name="Picture 12" descr="A blue target with a yellow arrow&#10;&#10;Description automatically generated">
            <a:extLst>
              <a:ext uri="{FF2B5EF4-FFF2-40B4-BE49-F238E27FC236}">
                <a16:creationId xmlns:a16="http://schemas.microsoft.com/office/drawing/2014/main" id="{96641A0C-453D-173D-BEFC-FE9C32CA7B37}"/>
              </a:ext>
            </a:extLst>
          </p:cNvPr>
          <p:cNvPicPr>
            <a:picLocks noChangeAspect="1"/>
          </p:cNvPicPr>
          <p:nvPr/>
        </p:nvPicPr>
        <p:blipFill>
          <a:blip r:embed="rId4"/>
          <a:stretch>
            <a:fillRect/>
          </a:stretch>
        </p:blipFill>
        <p:spPr>
          <a:xfrm>
            <a:off x="2591699" y="3466558"/>
            <a:ext cx="1250110" cy="1250110"/>
          </a:xfrm>
          <a:prstGeom prst="rect">
            <a:avLst/>
          </a:prstGeom>
        </p:spPr>
      </p:pic>
      <p:pic>
        <p:nvPicPr>
          <p:cNvPr id="11" name="Picture 10" descr="A blue and black flower logo&#10;&#10;Description automatically generated">
            <a:extLst>
              <a:ext uri="{FF2B5EF4-FFF2-40B4-BE49-F238E27FC236}">
                <a16:creationId xmlns:a16="http://schemas.microsoft.com/office/drawing/2014/main" id="{B53E0F6E-9629-1288-2A1F-627E5D310940}"/>
              </a:ext>
            </a:extLst>
          </p:cNvPr>
          <p:cNvPicPr>
            <a:picLocks noChangeAspect="1"/>
          </p:cNvPicPr>
          <p:nvPr/>
        </p:nvPicPr>
        <p:blipFill>
          <a:blip r:embed="rId5"/>
          <a:stretch>
            <a:fillRect/>
          </a:stretch>
        </p:blipFill>
        <p:spPr>
          <a:xfrm>
            <a:off x="2527300" y="5261160"/>
            <a:ext cx="1278262" cy="1278262"/>
          </a:xfrm>
          <a:prstGeom prst="rect">
            <a:avLst/>
          </a:prstGeom>
        </p:spPr>
      </p:pic>
      <p:sp>
        <p:nvSpPr>
          <p:cNvPr id="9" name="Google Shape;499;p61">
            <a:extLst>
              <a:ext uri="{FF2B5EF4-FFF2-40B4-BE49-F238E27FC236}">
                <a16:creationId xmlns:a16="http://schemas.microsoft.com/office/drawing/2014/main" id="{39F74C9F-68CE-172F-0EF7-0F57EA2AA5FE}"/>
              </a:ext>
            </a:extLst>
          </p:cNvPr>
          <p:cNvSpPr txBox="1"/>
          <p:nvPr/>
        </p:nvSpPr>
        <p:spPr>
          <a:xfrm>
            <a:off x="3916801" y="3852106"/>
            <a:ext cx="10618312" cy="478232"/>
          </a:xfrm>
          <a:prstGeom prst="rect">
            <a:avLst/>
          </a:prstGeom>
          <a:noFill/>
          <a:ln>
            <a:noFill/>
          </a:ln>
        </p:spPr>
        <p:txBody>
          <a:bodyPr spcFirstLastPara="1" wrap="square" lIns="91425" tIns="45700" rIns="91425" bIns="45700" anchor="t" anchorCtr="0">
            <a:spAutoFit/>
          </a:bodyPr>
          <a:lstStyle/>
          <a:p>
            <a:pPr lvl="1">
              <a:lnSpc>
                <a:spcPct val="114000"/>
              </a:lnSpc>
              <a:buSzPts val="2200"/>
            </a:pPr>
            <a:r>
              <a:rPr lang="en-US" sz="2200">
                <a:solidFill>
                  <a:srgbClr val="3F3F3F"/>
                </a:solidFill>
                <a:latin typeface="Open Sans"/>
                <a:ea typeface="Open Sans"/>
                <a:cs typeface="Open Sans"/>
              </a:rPr>
              <a:t>Goal:  Hackers aim to steal sensitive data, acquire money, or disrupt operations.</a:t>
            </a:r>
          </a:p>
        </p:txBody>
      </p:sp>
      <p:sp>
        <p:nvSpPr>
          <p:cNvPr id="31" name="Rectangle: Rounded Corners 30">
            <a:extLst>
              <a:ext uri="{FF2B5EF4-FFF2-40B4-BE49-F238E27FC236}">
                <a16:creationId xmlns:a16="http://schemas.microsoft.com/office/drawing/2014/main" id="{4FFF7352-F9B3-F398-8F4B-A606D49295C9}"/>
              </a:ext>
            </a:extLst>
          </p:cNvPr>
          <p:cNvSpPr/>
          <p:nvPr/>
        </p:nvSpPr>
        <p:spPr>
          <a:xfrm>
            <a:off x="2693539" y="7007715"/>
            <a:ext cx="10868922" cy="90904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rPr>
              <a:t>Examples: Phishing emails, malware, unpatched software vulnerabilities, and weak passwords are all common attack vectors.</a:t>
            </a:r>
            <a:endParaRPr lang="en-IN" sz="2200">
              <a:solidFill>
                <a:srgbClr val="404040"/>
              </a:solidFill>
              <a:latin typeface="Open Sans" pitchFamily="2" charset="0"/>
            </a:endParaRPr>
          </a:p>
        </p:txBody>
      </p:sp>
    </p:spTree>
    <p:extLst>
      <p:ext uri="{BB962C8B-B14F-4D97-AF65-F5344CB8AC3E}">
        <p14:creationId xmlns:p14="http://schemas.microsoft.com/office/powerpoint/2010/main" val="2260282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e961dd843d_0_40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100"/>
              <a:buFont typeface="Arial"/>
              <a:buNone/>
            </a:pPr>
            <a:r>
              <a:rPr lang="en-US">
                <a:latin typeface="Open Sans"/>
                <a:ea typeface="Open Sans"/>
                <a:cs typeface="Open Sans"/>
                <a:sym typeface="Open Sans"/>
              </a:rPr>
              <a:t>Different Types of Attack Vectors</a:t>
            </a:r>
            <a:endParaRPr>
              <a:latin typeface="Open Sans"/>
              <a:ea typeface="Open Sans"/>
              <a:cs typeface="Open Sans"/>
              <a:sym typeface="Open Sans"/>
            </a:endParaRPr>
          </a:p>
        </p:txBody>
      </p:sp>
      <p:sp>
        <p:nvSpPr>
          <p:cNvPr id="3" name="Brandline_LVC">
            <a:extLst>
              <a:ext uri="{FF2B5EF4-FFF2-40B4-BE49-F238E27FC236}">
                <a16:creationId xmlns:a16="http://schemas.microsoft.com/office/drawing/2014/main" id="{A6627385-CC78-6765-83C4-4922A91A56C2}"/>
              </a:ext>
            </a:extLst>
          </p:cNvPr>
          <p:cNvSpPr/>
          <p:nvPr/>
        </p:nvSpPr>
        <p:spPr>
          <a:xfrm>
            <a:off x="4356100" y="816352"/>
            <a:ext cx="7556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03E9AF7D-709E-DDA0-CDD9-9DD351337636}"/>
              </a:ext>
            </a:extLst>
          </p:cNvPr>
          <p:cNvGrpSpPr/>
          <p:nvPr/>
        </p:nvGrpSpPr>
        <p:grpSpPr>
          <a:xfrm>
            <a:off x="11985463" y="5303957"/>
            <a:ext cx="3056100" cy="2910446"/>
            <a:chOff x="12749400" y="5043957"/>
            <a:chExt cx="3056100" cy="2910446"/>
          </a:xfrm>
        </p:grpSpPr>
        <p:pic>
          <p:nvPicPr>
            <p:cNvPr id="5" name="Picture 4" descr="A computer screen with a skull on it&#10;&#10;Description automatically generated">
              <a:extLst>
                <a:ext uri="{FF2B5EF4-FFF2-40B4-BE49-F238E27FC236}">
                  <a16:creationId xmlns:a16="http://schemas.microsoft.com/office/drawing/2014/main" id="{070CF6BB-B2D5-C333-384C-B947E5AFDC79}"/>
                </a:ext>
              </a:extLst>
            </p:cNvPr>
            <p:cNvPicPr>
              <a:picLocks noChangeAspect="1"/>
            </p:cNvPicPr>
            <p:nvPr/>
          </p:nvPicPr>
          <p:blipFill>
            <a:blip r:embed="rId3"/>
            <a:stretch>
              <a:fillRect/>
            </a:stretch>
          </p:blipFill>
          <p:spPr>
            <a:xfrm>
              <a:off x="13273101" y="5043957"/>
              <a:ext cx="2008698" cy="2008698"/>
            </a:xfrm>
            <a:prstGeom prst="rect">
              <a:avLst/>
            </a:prstGeom>
          </p:spPr>
        </p:pic>
        <p:grpSp>
          <p:nvGrpSpPr>
            <p:cNvPr id="33" name="Group 32">
              <a:extLst>
                <a:ext uri="{FF2B5EF4-FFF2-40B4-BE49-F238E27FC236}">
                  <a16:creationId xmlns:a16="http://schemas.microsoft.com/office/drawing/2014/main" id="{C9572A2F-BC54-8996-809D-2E86D40A869D}"/>
                </a:ext>
              </a:extLst>
            </p:cNvPr>
            <p:cNvGrpSpPr/>
            <p:nvPr/>
          </p:nvGrpSpPr>
          <p:grpSpPr>
            <a:xfrm>
              <a:off x="12749400" y="7267103"/>
              <a:ext cx="3056100" cy="687300"/>
              <a:chOff x="12836457" y="7267103"/>
              <a:chExt cx="3056100" cy="687300"/>
            </a:xfrm>
          </p:grpSpPr>
          <p:sp>
            <p:nvSpPr>
              <p:cNvPr id="16" name="Google Shape;657;ge961dd843d_0_403">
                <a:extLst>
                  <a:ext uri="{FF2B5EF4-FFF2-40B4-BE49-F238E27FC236}">
                    <a16:creationId xmlns:a16="http://schemas.microsoft.com/office/drawing/2014/main" id="{2B6578AC-9DE9-EFEF-BE9B-BC0AFC7BADCE}"/>
                  </a:ext>
                </a:extLst>
              </p:cNvPr>
              <p:cNvSpPr txBox="1"/>
              <p:nvPr/>
            </p:nvSpPr>
            <p:spPr>
              <a:xfrm>
                <a:off x="12836457" y="7349153"/>
                <a:ext cx="30561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Vulnerable software</a:t>
                </a:r>
                <a:endParaRPr lang="en-IN" sz="2200" i="0" u="none" strike="noStrike" cap="none">
                  <a:solidFill>
                    <a:srgbClr val="3F3F3F"/>
                  </a:solidFill>
                  <a:latin typeface="Open Sans"/>
                  <a:ea typeface="Open Sans"/>
                  <a:cs typeface="Open Sans"/>
                  <a:sym typeface="Open Sans"/>
                </a:endParaRPr>
              </a:p>
            </p:txBody>
          </p:sp>
          <p:sp>
            <p:nvSpPr>
              <p:cNvPr id="6" name="Rectangle: Rounded Corners 5">
                <a:extLst>
                  <a:ext uri="{FF2B5EF4-FFF2-40B4-BE49-F238E27FC236}">
                    <a16:creationId xmlns:a16="http://schemas.microsoft.com/office/drawing/2014/main" id="{589B9963-7F6D-D701-E0CD-56D9487F276A}"/>
                  </a:ext>
                </a:extLst>
              </p:cNvPr>
              <p:cNvSpPr/>
              <p:nvPr/>
            </p:nvSpPr>
            <p:spPr>
              <a:xfrm>
                <a:off x="12836457" y="7267103"/>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0" name="Group 39">
            <a:extLst>
              <a:ext uri="{FF2B5EF4-FFF2-40B4-BE49-F238E27FC236}">
                <a16:creationId xmlns:a16="http://schemas.microsoft.com/office/drawing/2014/main" id="{31FB28C2-5D2F-59BC-DC1E-17A7B58F18DF}"/>
              </a:ext>
            </a:extLst>
          </p:cNvPr>
          <p:cNvGrpSpPr/>
          <p:nvPr/>
        </p:nvGrpSpPr>
        <p:grpSpPr>
          <a:xfrm>
            <a:off x="8508006" y="5253157"/>
            <a:ext cx="3056100" cy="2948921"/>
            <a:chOff x="9154240" y="5271690"/>
            <a:chExt cx="3056100" cy="2948921"/>
          </a:xfrm>
        </p:grpSpPr>
        <p:pic>
          <p:nvPicPr>
            <p:cNvPr id="20" name="Picture 19">
              <a:extLst>
                <a:ext uri="{FF2B5EF4-FFF2-40B4-BE49-F238E27FC236}">
                  <a16:creationId xmlns:a16="http://schemas.microsoft.com/office/drawing/2014/main" id="{0E18580D-61CF-E7C5-1CA5-924EE76BCE8E}"/>
                </a:ext>
              </a:extLst>
            </p:cNvPr>
            <p:cNvPicPr>
              <a:picLocks noChangeAspect="1"/>
            </p:cNvPicPr>
            <p:nvPr/>
          </p:nvPicPr>
          <p:blipFill>
            <a:blip r:embed="rId4"/>
            <a:stretch>
              <a:fillRect/>
            </a:stretch>
          </p:blipFill>
          <p:spPr>
            <a:xfrm>
              <a:off x="9700319" y="5271690"/>
              <a:ext cx="1963943" cy="1963943"/>
            </a:xfrm>
            <a:prstGeom prst="rect">
              <a:avLst/>
            </a:prstGeom>
          </p:spPr>
        </p:pic>
        <p:grpSp>
          <p:nvGrpSpPr>
            <p:cNvPr id="32" name="Group 31">
              <a:extLst>
                <a:ext uri="{FF2B5EF4-FFF2-40B4-BE49-F238E27FC236}">
                  <a16:creationId xmlns:a16="http://schemas.microsoft.com/office/drawing/2014/main" id="{1164DA50-0710-8C4C-2D8B-7DE1F82D984C}"/>
                </a:ext>
              </a:extLst>
            </p:cNvPr>
            <p:cNvGrpSpPr/>
            <p:nvPr/>
          </p:nvGrpSpPr>
          <p:grpSpPr>
            <a:xfrm>
              <a:off x="9154240" y="7533311"/>
              <a:ext cx="3056100" cy="687300"/>
              <a:chOff x="9154240" y="7533311"/>
              <a:chExt cx="3056100" cy="687300"/>
            </a:xfrm>
          </p:grpSpPr>
          <p:sp>
            <p:nvSpPr>
              <p:cNvPr id="17" name="Google Shape;657;ge961dd843d_0_403">
                <a:extLst>
                  <a:ext uri="{FF2B5EF4-FFF2-40B4-BE49-F238E27FC236}">
                    <a16:creationId xmlns:a16="http://schemas.microsoft.com/office/drawing/2014/main" id="{9C85C7A1-0954-8015-8C13-AF0D840CEF8D}"/>
                  </a:ext>
                </a:extLst>
              </p:cNvPr>
              <p:cNvSpPr txBox="1"/>
              <p:nvPr/>
            </p:nvSpPr>
            <p:spPr>
              <a:xfrm>
                <a:off x="9154240" y="7615361"/>
                <a:ext cx="3056100"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Removable d</a:t>
                </a:r>
                <a:r>
                  <a:rPr lang="en-US" sz="2200" i="0" u="none" strike="noStrike" cap="none">
                    <a:solidFill>
                      <a:srgbClr val="3F3F3F"/>
                    </a:solidFill>
                    <a:latin typeface="Open Sans"/>
                    <a:ea typeface="Open Sans"/>
                    <a:cs typeface="Open Sans"/>
                    <a:sym typeface="Open Sans"/>
                  </a:rPr>
                  <a:t>evice</a:t>
                </a:r>
                <a:endParaRPr lang="en-IN" sz="2200" i="0" u="none" strike="noStrike" cap="none">
                  <a:solidFill>
                    <a:srgbClr val="3F3F3F"/>
                  </a:solidFill>
                  <a:latin typeface="Open Sans"/>
                  <a:ea typeface="Open Sans"/>
                  <a:cs typeface="Open Sans"/>
                  <a:sym typeface="Open Sans"/>
                </a:endParaRPr>
              </a:p>
            </p:txBody>
          </p:sp>
          <p:sp>
            <p:nvSpPr>
              <p:cNvPr id="12" name="Rectangle: Rounded Corners 11">
                <a:extLst>
                  <a:ext uri="{FF2B5EF4-FFF2-40B4-BE49-F238E27FC236}">
                    <a16:creationId xmlns:a16="http://schemas.microsoft.com/office/drawing/2014/main" id="{4120F91D-1CEF-A0EA-A71D-24A7500865BE}"/>
                  </a:ext>
                </a:extLst>
              </p:cNvPr>
              <p:cNvSpPr/>
              <p:nvPr/>
            </p:nvSpPr>
            <p:spPr>
              <a:xfrm>
                <a:off x="9154240" y="7533311"/>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 name="Group 37">
            <a:extLst>
              <a:ext uri="{FF2B5EF4-FFF2-40B4-BE49-F238E27FC236}">
                <a16:creationId xmlns:a16="http://schemas.microsoft.com/office/drawing/2014/main" id="{9BE30016-54EB-ED88-1A16-B9511BDCF414}"/>
              </a:ext>
            </a:extLst>
          </p:cNvPr>
          <p:cNvGrpSpPr/>
          <p:nvPr/>
        </p:nvGrpSpPr>
        <p:grpSpPr>
          <a:xfrm>
            <a:off x="4691895" y="5317955"/>
            <a:ext cx="3056100" cy="2928517"/>
            <a:chOff x="4905388" y="5182245"/>
            <a:chExt cx="3056100" cy="2928517"/>
          </a:xfrm>
        </p:grpSpPr>
        <p:pic>
          <p:nvPicPr>
            <p:cNvPr id="9" name="Picture 8">
              <a:extLst>
                <a:ext uri="{FF2B5EF4-FFF2-40B4-BE49-F238E27FC236}">
                  <a16:creationId xmlns:a16="http://schemas.microsoft.com/office/drawing/2014/main" id="{794116D2-33BD-FD4D-2F95-75DA1A8926E8}"/>
                </a:ext>
              </a:extLst>
            </p:cNvPr>
            <p:cNvPicPr>
              <a:picLocks noChangeAspect="1"/>
            </p:cNvPicPr>
            <p:nvPr/>
          </p:nvPicPr>
          <p:blipFill>
            <a:blip r:embed="rId5"/>
            <a:stretch>
              <a:fillRect/>
            </a:stretch>
          </p:blipFill>
          <p:spPr>
            <a:xfrm>
              <a:off x="5421422" y="5182245"/>
              <a:ext cx="2024032" cy="2024032"/>
            </a:xfrm>
            <a:prstGeom prst="rect">
              <a:avLst/>
            </a:prstGeom>
          </p:spPr>
        </p:pic>
        <p:grpSp>
          <p:nvGrpSpPr>
            <p:cNvPr id="31" name="Group 30">
              <a:extLst>
                <a:ext uri="{FF2B5EF4-FFF2-40B4-BE49-F238E27FC236}">
                  <a16:creationId xmlns:a16="http://schemas.microsoft.com/office/drawing/2014/main" id="{0C140330-9CA3-4C04-B2F7-30DC90AE4B61}"/>
                </a:ext>
              </a:extLst>
            </p:cNvPr>
            <p:cNvGrpSpPr/>
            <p:nvPr/>
          </p:nvGrpSpPr>
          <p:grpSpPr>
            <a:xfrm>
              <a:off x="4905388" y="7423462"/>
              <a:ext cx="3056100" cy="687300"/>
              <a:chOff x="4905388" y="7423462"/>
              <a:chExt cx="3056100" cy="687300"/>
            </a:xfrm>
          </p:grpSpPr>
          <p:sp>
            <p:nvSpPr>
              <p:cNvPr id="660" name="Google Shape;660;ge961dd843d_0_403"/>
              <p:cNvSpPr txBox="1"/>
              <p:nvPr/>
            </p:nvSpPr>
            <p:spPr>
              <a:xfrm>
                <a:off x="4955829" y="7488640"/>
                <a:ext cx="2955219"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Image-based threat</a:t>
                </a:r>
                <a:endParaRPr lang="en-IN" sz="2200" i="0" u="none" strike="noStrike" cap="none">
                  <a:solidFill>
                    <a:srgbClr val="3F3F3F"/>
                  </a:solidFill>
                  <a:latin typeface="Open Sans"/>
                  <a:ea typeface="Open Sans"/>
                  <a:cs typeface="Open Sans"/>
                  <a:sym typeface="Open Sans"/>
                </a:endParaRPr>
              </a:p>
            </p:txBody>
          </p:sp>
          <p:sp>
            <p:nvSpPr>
              <p:cNvPr id="13" name="Rectangle: Rounded Corners 12">
                <a:extLst>
                  <a:ext uri="{FF2B5EF4-FFF2-40B4-BE49-F238E27FC236}">
                    <a16:creationId xmlns:a16="http://schemas.microsoft.com/office/drawing/2014/main" id="{205C8EFC-8B65-BBA2-8C5C-D99AE0D7C59F}"/>
                  </a:ext>
                </a:extLst>
              </p:cNvPr>
              <p:cNvSpPr/>
              <p:nvPr/>
            </p:nvSpPr>
            <p:spPr>
              <a:xfrm>
                <a:off x="4905388" y="7423462"/>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0" name="Group 29">
            <a:extLst>
              <a:ext uri="{FF2B5EF4-FFF2-40B4-BE49-F238E27FC236}">
                <a16:creationId xmlns:a16="http://schemas.microsoft.com/office/drawing/2014/main" id="{A0F785B7-7378-35D3-95BB-E4043E84B049}"/>
              </a:ext>
            </a:extLst>
          </p:cNvPr>
          <p:cNvGrpSpPr/>
          <p:nvPr/>
        </p:nvGrpSpPr>
        <p:grpSpPr>
          <a:xfrm>
            <a:off x="974201" y="7369234"/>
            <a:ext cx="3056100" cy="861744"/>
            <a:chOff x="764471" y="7662862"/>
            <a:chExt cx="3056100" cy="861744"/>
          </a:xfrm>
        </p:grpSpPr>
        <p:sp>
          <p:nvSpPr>
            <p:cNvPr id="659" name="Google Shape;659;ge961dd843d_0_403"/>
            <p:cNvSpPr txBox="1"/>
            <p:nvPr/>
          </p:nvSpPr>
          <p:spPr>
            <a:xfrm>
              <a:off x="1016806" y="7662862"/>
              <a:ext cx="2551430"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Short message </a:t>
              </a:r>
              <a:r>
                <a:rPr lang="en-US" sz="2200">
                  <a:solidFill>
                    <a:srgbClr val="3F3F3F"/>
                  </a:solidFill>
                  <a:latin typeface="Open Sans"/>
                  <a:ea typeface="Open Sans"/>
                  <a:cs typeface="Open Sans"/>
                  <a:sym typeface="Open Sans"/>
                </a:rPr>
                <a:t>s</a:t>
              </a:r>
              <a:r>
                <a:rPr lang="en-US" sz="2200" i="0" u="none" strike="noStrike" cap="none">
                  <a:solidFill>
                    <a:srgbClr val="3F3F3F"/>
                  </a:solidFill>
                  <a:latin typeface="Open Sans"/>
                  <a:ea typeface="Open Sans"/>
                  <a:cs typeface="Open Sans"/>
                  <a:sym typeface="Open Sans"/>
                </a:rPr>
                <a:t>ervice</a:t>
              </a:r>
              <a:endParaRPr lang="en-IN" sz="2200" i="0" u="none" strike="noStrike" cap="none">
                <a:solidFill>
                  <a:srgbClr val="3F3F3F"/>
                </a:solidFill>
                <a:latin typeface="Open Sans"/>
                <a:ea typeface="Open Sans"/>
                <a:cs typeface="Open Sans"/>
                <a:sym typeface="Open Sans"/>
              </a:endParaRPr>
            </a:p>
          </p:txBody>
        </p:sp>
        <p:sp>
          <p:nvSpPr>
            <p:cNvPr id="15" name="Rectangle: Rounded Corners 14">
              <a:extLst>
                <a:ext uri="{FF2B5EF4-FFF2-40B4-BE49-F238E27FC236}">
                  <a16:creationId xmlns:a16="http://schemas.microsoft.com/office/drawing/2014/main" id="{DA1224EA-2AA9-7745-DCAF-E2D7C0A2B284}"/>
                </a:ext>
              </a:extLst>
            </p:cNvPr>
            <p:cNvSpPr/>
            <p:nvPr/>
          </p:nvSpPr>
          <p:spPr>
            <a:xfrm>
              <a:off x="764471" y="7750084"/>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90240459-ADF6-2608-264A-FA4CCEDA547D}"/>
              </a:ext>
            </a:extLst>
          </p:cNvPr>
          <p:cNvGrpSpPr/>
          <p:nvPr/>
        </p:nvGrpSpPr>
        <p:grpSpPr>
          <a:xfrm>
            <a:off x="11942300" y="3884700"/>
            <a:ext cx="3056100" cy="687300"/>
            <a:chOff x="11942300" y="3884700"/>
            <a:chExt cx="3056100" cy="687300"/>
          </a:xfrm>
        </p:grpSpPr>
        <p:sp>
          <p:nvSpPr>
            <p:cNvPr id="10" name="Google Shape;657;ge961dd843d_0_403">
              <a:extLst>
                <a:ext uri="{FF2B5EF4-FFF2-40B4-BE49-F238E27FC236}">
                  <a16:creationId xmlns:a16="http://schemas.microsoft.com/office/drawing/2014/main" id="{257C2BEF-8296-F982-21AA-2A695F4AB453}"/>
                </a:ext>
              </a:extLst>
            </p:cNvPr>
            <p:cNvSpPr txBox="1"/>
            <p:nvPr/>
          </p:nvSpPr>
          <p:spPr>
            <a:xfrm>
              <a:off x="11942300" y="3966750"/>
              <a:ext cx="30561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Voice call</a:t>
              </a:r>
              <a:endParaRPr lang="en-IN" sz="2200" i="0" u="none" strike="noStrike" cap="none">
                <a:solidFill>
                  <a:srgbClr val="3F3F3F"/>
                </a:solidFill>
                <a:latin typeface="Open Sans"/>
                <a:ea typeface="Open Sans"/>
                <a:cs typeface="Open Sans"/>
                <a:sym typeface="Open Sans"/>
              </a:endParaRPr>
            </a:p>
          </p:txBody>
        </p:sp>
        <p:sp>
          <p:nvSpPr>
            <p:cNvPr id="18" name="Rectangle: Rounded Corners 17">
              <a:extLst>
                <a:ext uri="{FF2B5EF4-FFF2-40B4-BE49-F238E27FC236}">
                  <a16:creationId xmlns:a16="http://schemas.microsoft.com/office/drawing/2014/main" id="{32896E6B-0294-55E7-96A5-CCEC3A98609C}"/>
                </a:ext>
              </a:extLst>
            </p:cNvPr>
            <p:cNvSpPr/>
            <p:nvPr/>
          </p:nvSpPr>
          <p:spPr>
            <a:xfrm>
              <a:off x="11942300" y="3884700"/>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CA180AC2-70D2-27EA-A6C5-13EDD8B53BB8}"/>
              </a:ext>
            </a:extLst>
          </p:cNvPr>
          <p:cNvGrpSpPr/>
          <p:nvPr/>
        </p:nvGrpSpPr>
        <p:grpSpPr>
          <a:xfrm>
            <a:off x="8508006" y="3805154"/>
            <a:ext cx="3056100" cy="687300"/>
            <a:chOff x="8705810" y="3855626"/>
            <a:chExt cx="3056100" cy="687300"/>
          </a:xfrm>
        </p:grpSpPr>
        <p:sp>
          <p:nvSpPr>
            <p:cNvPr id="11" name="Google Shape;657;ge961dd843d_0_403">
              <a:extLst>
                <a:ext uri="{FF2B5EF4-FFF2-40B4-BE49-F238E27FC236}">
                  <a16:creationId xmlns:a16="http://schemas.microsoft.com/office/drawing/2014/main" id="{FC1B0E55-45DB-21A0-42C7-E75049024459}"/>
                </a:ext>
              </a:extLst>
            </p:cNvPr>
            <p:cNvSpPr txBox="1"/>
            <p:nvPr/>
          </p:nvSpPr>
          <p:spPr>
            <a:xfrm>
              <a:off x="8705810" y="3937676"/>
              <a:ext cx="30561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File-based threat</a:t>
              </a:r>
            </a:p>
          </p:txBody>
        </p:sp>
        <p:sp>
          <p:nvSpPr>
            <p:cNvPr id="19" name="Rectangle: Rounded Corners 18">
              <a:extLst>
                <a:ext uri="{FF2B5EF4-FFF2-40B4-BE49-F238E27FC236}">
                  <a16:creationId xmlns:a16="http://schemas.microsoft.com/office/drawing/2014/main" id="{52DC7363-6363-8D18-12BB-28883120EBED}"/>
                </a:ext>
              </a:extLst>
            </p:cNvPr>
            <p:cNvSpPr/>
            <p:nvPr/>
          </p:nvSpPr>
          <p:spPr>
            <a:xfrm>
              <a:off x="8705810" y="3855626"/>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86069DC6-A29E-AD53-294F-90FE67A65261}"/>
              </a:ext>
            </a:extLst>
          </p:cNvPr>
          <p:cNvGrpSpPr/>
          <p:nvPr/>
        </p:nvGrpSpPr>
        <p:grpSpPr>
          <a:xfrm>
            <a:off x="4691895" y="3748490"/>
            <a:ext cx="3056100" cy="687300"/>
            <a:chOff x="5073390" y="3749144"/>
            <a:chExt cx="3056100" cy="687300"/>
          </a:xfrm>
        </p:grpSpPr>
        <p:sp>
          <p:nvSpPr>
            <p:cNvPr id="657" name="Google Shape;657;ge961dd843d_0_403"/>
            <p:cNvSpPr txBox="1"/>
            <p:nvPr/>
          </p:nvSpPr>
          <p:spPr>
            <a:xfrm>
              <a:off x="5073390" y="3805808"/>
              <a:ext cx="30561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Instant messag</a:t>
              </a:r>
              <a:r>
                <a:rPr lang="en-US" sz="2200">
                  <a:solidFill>
                    <a:srgbClr val="404040"/>
                  </a:solidFill>
                  <a:latin typeface="Open Sans" pitchFamily="2" charset="0"/>
                  <a:ea typeface="Open Sans"/>
                  <a:cs typeface="Open Sans"/>
                  <a:sym typeface="Open Sans"/>
                </a:rPr>
                <a:t>e</a:t>
              </a:r>
              <a:endParaRPr lang="en-US" sz="2200" i="0" u="none" strike="noStrike" cap="none">
                <a:solidFill>
                  <a:srgbClr val="404040"/>
                </a:solidFill>
                <a:latin typeface="Open Sans" pitchFamily="2" charset="0"/>
                <a:ea typeface="Open Sans"/>
                <a:cs typeface="Open Sans"/>
                <a:sym typeface="Open Sans"/>
              </a:endParaRPr>
            </a:p>
          </p:txBody>
        </p:sp>
        <p:sp>
          <p:nvSpPr>
            <p:cNvPr id="21" name="Rectangle: Rounded Corners 20">
              <a:extLst>
                <a:ext uri="{FF2B5EF4-FFF2-40B4-BE49-F238E27FC236}">
                  <a16:creationId xmlns:a16="http://schemas.microsoft.com/office/drawing/2014/main" id="{F9452825-023B-3E81-7400-DA809BAAD139}"/>
                </a:ext>
              </a:extLst>
            </p:cNvPr>
            <p:cNvSpPr/>
            <p:nvPr/>
          </p:nvSpPr>
          <p:spPr>
            <a:xfrm>
              <a:off x="5073390" y="3749144"/>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34">
            <a:extLst>
              <a:ext uri="{FF2B5EF4-FFF2-40B4-BE49-F238E27FC236}">
                <a16:creationId xmlns:a16="http://schemas.microsoft.com/office/drawing/2014/main" id="{50BAABD9-6695-793C-6C35-EC3DECE902E2}"/>
              </a:ext>
            </a:extLst>
          </p:cNvPr>
          <p:cNvGrpSpPr/>
          <p:nvPr/>
        </p:nvGrpSpPr>
        <p:grpSpPr>
          <a:xfrm>
            <a:off x="1077925" y="1567335"/>
            <a:ext cx="3056100" cy="2868455"/>
            <a:chOff x="1077925" y="1567335"/>
            <a:chExt cx="3056100" cy="2868455"/>
          </a:xfrm>
        </p:grpSpPr>
        <p:pic>
          <p:nvPicPr>
            <p:cNvPr id="8" name="Picture 7">
              <a:extLst>
                <a:ext uri="{FF2B5EF4-FFF2-40B4-BE49-F238E27FC236}">
                  <a16:creationId xmlns:a16="http://schemas.microsoft.com/office/drawing/2014/main" id="{8C9CC4FC-562E-15DE-A15F-F74C786CD4BD}"/>
                </a:ext>
              </a:extLst>
            </p:cNvPr>
            <p:cNvPicPr>
              <a:picLocks noChangeAspect="1"/>
            </p:cNvPicPr>
            <p:nvPr/>
          </p:nvPicPr>
          <p:blipFill>
            <a:blip r:embed="rId6"/>
            <a:stretch>
              <a:fillRect/>
            </a:stretch>
          </p:blipFill>
          <p:spPr>
            <a:xfrm>
              <a:off x="1643715" y="1567335"/>
              <a:ext cx="1924521" cy="1924521"/>
            </a:xfrm>
            <a:prstGeom prst="rect">
              <a:avLst/>
            </a:prstGeom>
          </p:spPr>
        </p:pic>
        <p:grpSp>
          <p:nvGrpSpPr>
            <p:cNvPr id="26" name="Group 25">
              <a:extLst>
                <a:ext uri="{FF2B5EF4-FFF2-40B4-BE49-F238E27FC236}">
                  <a16:creationId xmlns:a16="http://schemas.microsoft.com/office/drawing/2014/main" id="{2EB56462-4228-6584-7A41-465965968EAB}"/>
                </a:ext>
              </a:extLst>
            </p:cNvPr>
            <p:cNvGrpSpPr/>
            <p:nvPr/>
          </p:nvGrpSpPr>
          <p:grpSpPr>
            <a:xfrm>
              <a:off x="1077925" y="3748490"/>
              <a:ext cx="3056100" cy="687300"/>
              <a:chOff x="557965" y="3731918"/>
              <a:chExt cx="3056100" cy="687300"/>
            </a:xfrm>
          </p:grpSpPr>
          <p:sp>
            <p:nvSpPr>
              <p:cNvPr id="658" name="Google Shape;658;ge961dd843d_0_403"/>
              <p:cNvSpPr txBox="1"/>
              <p:nvPr/>
            </p:nvSpPr>
            <p:spPr>
              <a:xfrm>
                <a:off x="975865" y="3813968"/>
                <a:ext cx="22203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Email</a:t>
                </a:r>
                <a:endParaRPr lang="en-IN" sz="2200" i="0" u="none" strike="noStrike" cap="none">
                  <a:solidFill>
                    <a:srgbClr val="404040"/>
                  </a:solidFill>
                  <a:latin typeface="Open Sans" pitchFamily="2" charset="0"/>
                  <a:ea typeface="Open Sans"/>
                  <a:cs typeface="Open Sans"/>
                  <a:sym typeface="Open Sans"/>
                </a:endParaRPr>
              </a:p>
            </p:txBody>
          </p:sp>
          <p:sp>
            <p:nvSpPr>
              <p:cNvPr id="24" name="Rectangle: Rounded Corners 23">
                <a:extLst>
                  <a:ext uri="{FF2B5EF4-FFF2-40B4-BE49-F238E27FC236}">
                    <a16:creationId xmlns:a16="http://schemas.microsoft.com/office/drawing/2014/main" id="{6FF1D071-98DD-A9D9-A301-6E5D27FB5F27}"/>
                  </a:ext>
                </a:extLst>
              </p:cNvPr>
              <p:cNvSpPr/>
              <p:nvPr/>
            </p:nvSpPr>
            <p:spPr>
              <a:xfrm>
                <a:off x="557965" y="3731918"/>
                <a:ext cx="3056100" cy="68730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IN" sz="2200">
                  <a:solidFill>
                    <a:srgbClr val="404040"/>
                  </a:solidFill>
                  <a:latin typeface="Open Sans" pitchFamily="2" charset="0"/>
                </a:endParaRPr>
              </a:p>
            </p:txBody>
          </p:sp>
        </p:grpSp>
      </p:grpSp>
      <p:pic>
        <p:nvPicPr>
          <p:cNvPr id="46" name="Picture 45">
            <a:extLst>
              <a:ext uri="{FF2B5EF4-FFF2-40B4-BE49-F238E27FC236}">
                <a16:creationId xmlns:a16="http://schemas.microsoft.com/office/drawing/2014/main" id="{D453B9D5-BDB6-7295-C4C9-DD1D21CA0705}"/>
              </a:ext>
            </a:extLst>
          </p:cNvPr>
          <p:cNvPicPr>
            <a:picLocks noChangeAspect="1"/>
          </p:cNvPicPr>
          <p:nvPr/>
        </p:nvPicPr>
        <p:blipFill>
          <a:blip r:embed="rId7"/>
          <a:stretch>
            <a:fillRect/>
          </a:stretch>
        </p:blipFill>
        <p:spPr>
          <a:xfrm>
            <a:off x="9054085" y="1567335"/>
            <a:ext cx="2106324" cy="2106324"/>
          </a:xfrm>
          <a:prstGeom prst="rect">
            <a:avLst/>
          </a:prstGeom>
        </p:spPr>
      </p:pic>
      <p:grpSp>
        <p:nvGrpSpPr>
          <p:cNvPr id="47" name="Group 46">
            <a:extLst>
              <a:ext uri="{FF2B5EF4-FFF2-40B4-BE49-F238E27FC236}">
                <a16:creationId xmlns:a16="http://schemas.microsoft.com/office/drawing/2014/main" id="{3E759668-8C4B-FF43-8BF2-A7A1C7C80476}"/>
              </a:ext>
            </a:extLst>
          </p:cNvPr>
          <p:cNvGrpSpPr/>
          <p:nvPr/>
        </p:nvGrpSpPr>
        <p:grpSpPr>
          <a:xfrm>
            <a:off x="12393849" y="1350908"/>
            <a:ext cx="2024032" cy="2357370"/>
            <a:chOff x="9875520" y="1920239"/>
            <a:chExt cx="5491480" cy="6177817"/>
          </a:xfrm>
        </p:grpSpPr>
        <p:pic>
          <p:nvPicPr>
            <p:cNvPr id="48" name="Picture 47">
              <a:extLst>
                <a:ext uri="{FF2B5EF4-FFF2-40B4-BE49-F238E27FC236}">
                  <a16:creationId xmlns:a16="http://schemas.microsoft.com/office/drawing/2014/main" id="{34C56051-EF6B-E5B2-30F7-A12035D24226}"/>
                </a:ext>
              </a:extLst>
            </p:cNvPr>
            <p:cNvPicPr>
              <a:picLocks noChangeAspect="1"/>
            </p:cNvPicPr>
            <p:nvPr/>
          </p:nvPicPr>
          <p:blipFill>
            <a:blip r:embed="rId8"/>
            <a:stretch>
              <a:fillRect/>
            </a:stretch>
          </p:blipFill>
          <p:spPr>
            <a:xfrm>
              <a:off x="11003280" y="4008119"/>
              <a:ext cx="4363720" cy="4089937"/>
            </a:xfrm>
            <a:prstGeom prst="rect">
              <a:avLst/>
            </a:prstGeom>
          </p:spPr>
        </p:pic>
        <p:pic>
          <p:nvPicPr>
            <p:cNvPr id="49" name="Picture 48">
              <a:extLst>
                <a:ext uri="{FF2B5EF4-FFF2-40B4-BE49-F238E27FC236}">
                  <a16:creationId xmlns:a16="http://schemas.microsoft.com/office/drawing/2014/main" id="{0E9EE992-7BF3-A4E8-5CF6-5B00E28FF08D}"/>
                </a:ext>
              </a:extLst>
            </p:cNvPr>
            <p:cNvPicPr>
              <a:picLocks noChangeAspect="1"/>
            </p:cNvPicPr>
            <p:nvPr/>
          </p:nvPicPr>
          <p:blipFill>
            <a:blip r:embed="rId9"/>
            <a:stretch>
              <a:fillRect/>
            </a:stretch>
          </p:blipFill>
          <p:spPr>
            <a:xfrm>
              <a:off x="9875520" y="1920239"/>
              <a:ext cx="3611880" cy="3671525"/>
            </a:xfrm>
            <a:prstGeom prst="rect">
              <a:avLst/>
            </a:prstGeom>
          </p:spPr>
        </p:pic>
      </p:grpSp>
      <p:grpSp>
        <p:nvGrpSpPr>
          <p:cNvPr id="50" name="Group 49">
            <a:extLst>
              <a:ext uri="{FF2B5EF4-FFF2-40B4-BE49-F238E27FC236}">
                <a16:creationId xmlns:a16="http://schemas.microsoft.com/office/drawing/2014/main" id="{230D6E6F-A218-27B3-7575-CC4C0D9A697C}"/>
              </a:ext>
            </a:extLst>
          </p:cNvPr>
          <p:cNvGrpSpPr/>
          <p:nvPr/>
        </p:nvGrpSpPr>
        <p:grpSpPr>
          <a:xfrm>
            <a:off x="1299795" y="5253157"/>
            <a:ext cx="2289332" cy="2059498"/>
            <a:chOff x="9850120" y="2011679"/>
            <a:chExt cx="6050280" cy="6902443"/>
          </a:xfrm>
        </p:grpSpPr>
        <p:pic>
          <p:nvPicPr>
            <p:cNvPr id="51" name="Picture 50">
              <a:extLst>
                <a:ext uri="{FF2B5EF4-FFF2-40B4-BE49-F238E27FC236}">
                  <a16:creationId xmlns:a16="http://schemas.microsoft.com/office/drawing/2014/main" id="{05C4D09D-526C-65DD-C8FB-19172F72DC8B}"/>
                </a:ext>
              </a:extLst>
            </p:cNvPr>
            <p:cNvPicPr>
              <a:picLocks noChangeAspect="1"/>
            </p:cNvPicPr>
            <p:nvPr/>
          </p:nvPicPr>
          <p:blipFill>
            <a:blip r:embed="rId10"/>
            <a:stretch>
              <a:fillRect/>
            </a:stretch>
          </p:blipFill>
          <p:spPr>
            <a:xfrm>
              <a:off x="11023600" y="4037322"/>
              <a:ext cx="4876800" cy="4876800"/>
            </a:xfrm>
            <a:prstGeom prst="rect">
              <a:avLst/>
            </a:prstGeom>
          </p:spPr>
        </p:pic>
        <p:pic>
          <p:nvPicPr>
            <p:cNvPr id="52" name="Picture 51">
              <a:extLst>
                <a:ext uri="{FF2B5EF4-FFF2-40B4-BE49-F238E27FC236}">
                  <a16:creationId xmlns:a16="http://schemas.microsoft.com/office/drawing/2014/main" id="{314092ED-9E46-0ECB-F3F7-8D4A70EF62A0}"/>
                </a:ext>
              </a:extLst>
            </p:cNvPr>
            <p:cNvPicPr>
              <a:picLocks noChangeAspect="1"/>
            </p:cNvPicPr>
            <p:nvPr/>
          </p:nvPicPr>
          <p:blipFill>
            <a:blip r:embed="rId9"/>
            <a:stretch>
              <a:fillRect/>
            </a:stretch>
          </p:blipFill>
          <p:spPr>
            <a:xfrm>
              <a:off x="9850120" y="2011679"/>
              <a:ext cx="3611880" cy="3671525"/>
            </a:xfrm>
            <a:prstGeom prst="rect">
              <a:avLst/>
            </a:prstGeom>
          </p:spPr>
        </p:pic>
      </p:grpSp>
      <p:grpSp>
        <p:nvGrpSpPr>
          <p:cNvPr id="53" name="Group 52">
            <a:extLst>
              <a:ext uri="{FF2B5EF4-FFF2-40B4-BE49-F238E27FC236}">
                <a16:creationId xmlns:a16="http://schemas.microsoft.com/office/drawing/2014/main" id="{D4E5B2A4-A00B-4BB5-662B-6B8915444BFE}"/>
              </a:ext>
            </a:extLst>
          </p:cNvPr>
          <p:cNvGrpSpPr/>
          <p:nvPr/>
        </p:nvGrpSpPr>
        <p:grpSpPr>
          <a:xfrm>
            <a:off x="5366654" y="1472532"/>
            <a:ext cx="1706582" cy="2106324"/>
            <a:chOff x="10307320" y="1554479"/>
            <a:chExt cx="5257800" cy="6583681"/>
          </a:xfrm>
        </p:grpSpPr>
        <p:pic>
          <p:nvPicPr>
            <p:cNvPr id="54" name="Picture 53">
              <a:extLst>
                <a:ext uri="{FF2B5EF4-FFF2-40B4-BE49-F238E27FC236}">
                  <a16:creationId xmlns:a16="http://schemas.microsoft.com/office/drawing/2014/main" id="{9EF23665-93EB-BF5A-FC32-AD1641439B86}"/>
                </a:ext>
              </a:extLst>
            </p:cNvPr>
            <p:cNvPicPr>
              <a:picLocks noChangeAspect="1"/>
            </p:cNvPicPr>
            <p:nvPr/>
          </p:nvPicPr>
          <p:blipFill>
            <a:blip r:embed="rId11"/>
            <a:stretch>
              <a:fillRect/>
            </a:stretch>
          </p:blipFill>
          <p:spPr>
            <a:xfrm>
              <a:off x="11917680" y="3261360"/>
              <a:ext cx="3647440" cy="4876800"/>
            </a:xfrm>
            <a:prstGeom prst="rect">
              <a:avLst/>
            </a:prstGeom>
          </p:spPr>
        </p:pic>
        <p:pic>
          <p:nvPicPr>
            <p:cNvPr id="55" name="Picture 54">
              <a:extLst>
                <a:ext uri="{FF2B5EF4-FFF2-40B4-BE49-F238E27FC236}">
                  <a16:creationId xmlns:a16="http://schemas.microsoft.com/office/drawing/2014/main" id="{42DCD048-CAA1-8A15-D8B0-718FB0ABE4B4}"/>
                </a:ext>
              </a:extLst>
            </p:cNvPr>
            <p:cNvPicPr>
              <a:picLocks noChangeAspect="1"/>
            </p:cNvPicPr>
            <p:nvPr/>
          </p:nvPicPr>
          <p:blipFill>
            <a:blip r:embed="rId9"/>
            <a:stretch>
              <a:fillRect/>
            </a:stretch>
          </p:blipFill>
          <p:spPr>
            <a:xfrm>
              <a:off x="10307320" y="1554479"/>
              <a:ext cx="3611880" cy="3671525"/>
            </a:xfrm>
            <a:prstGeom prst="rect">
              <a:avLst/>
            </a:prstGeom>
          </p:spPr>
        </p:pic>
      </p:grpSp>
    </p:spTree>
    <p:extLst>
      <p:ext uri="{BB962C8B-B14F-4D97-AF65-F5344CB8AC3E}">
        <p14:creationId xmlns:p14="http://schemas.microsoft.com/office/powerpoint/2010/main" val="721523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DF0-FB14-E584-3123-0D2A0B44CEE9}"/>
              </a:ext>
            </a:extLst>
          </p:cNvPr>
          <p:cNvSpPr>
            <a:spLocks noGrp="1"/>
          </p:cNvSpPr>
          <p:nvPr>
            <p:ph type="title"/>
          </p:nvPr>
        </p:nvSpPr>
        <p:spPr/>
        <p:txBody>
          <a:bodyPr/>
          <a:lstStyle/>
          <a:p>
            <a:r>
              <a:rPr lang="en-US"/>
              <a:t>Different Types of Attack Vectors</a:t>
            </a:r>
          </a:p>
        </p:txBody>
      </p:sp>
      <p:pic>
        <p:nvPicPr>
          <p:cNvPr id="15" name="Picture 14">
            <a:extLst>
              <a:ext uri="{FF2B5EF4-FFF2-40B4-BE49-F238E27FC236}">
                <a16:creationId xmlns:a16="http://schemas.microsoft.com/office/drawing/2014/main" id="{8167ED9A-A3FE-B12F-95C0-FBE211E40320}"/>
              </a:ext>
            </a:extLst>
          </p:cNvPr>
          <p:cNvPicPr>
            <a:picLocks noChangeAspect="1"/>
          </p:cNvPicPr>
          <p:nvPr/>
        </p:nvPicPr>
        <p:blipFill>
          <a:blip r:embed="rId3"/>
          <a:stretch>
            <a:fillRect/>
          </a:stretch>
        </p:blipFill>
        <p:spPr>
          <a:xfrm>
            <a:off x="11661737" y="1864775"/>
            <a:ext cx="1990695" cy="1990695"/>
          </a:xfrm>
          <a:prstGeom prst="rect">
            <a:avLst/>
          </a:prstGeom>
        </p:spPr>
      </p:pic>
      <p:pic>
        <p:nvPicPr>
          <p:cNvPr id="22" name="Google Shape;507;p63">
            <a:extLst>
              <a:ext uri="{FF2B5EF4-FFF2-40B4-BE49-F238E27FC236}">
                <a16:creationId xmlns:a16="http://schemas.microsoft.com/office/drawing/2014/main" id="{924E3FA7-FC18-1ABA-DF2B-F88989FE1820}"/>
              </a:ext>
            </a:extLst>
          </p:cNvPr>
          <p:cNvPicPr preferRelativeResize="0"/>
          <p:nvPr/>
        </p:nvPicPr>
        <p:blipFill rotWithShape="1">
          <a:blip r:embed="rId4">
            <a:alphaModFix/>
          </a:blip>
          <a:srcRect/>
          <a:stretch/>
        </p:blipFill>
        <p:spPr>
          <a:xfrm>
            <a:off x="4193540" y="712611"/>
            <a:ext cx="7160260" cy="346214"/>
          </a:xfrm>
          <a:prstGeom prst="rect">
            <a:avLst/>
          </a:prstGeom>
          <a:noFill/>
          <a:ln>
            <a:noFill/>
          </a:ln>
        </p:spPr>
      </p:pic>
      <p:pic>
        <p:nvPicPr>
          <p:cNvPr id="23" name="Picture 22">
            <a:extLst>
              <a:ext uri="{FF2B5EF4-FFF2-40B4-BE49-F238E27FC236}">
                <a16:creationId xmlns:a16="http://schemas.microsoft.com/office/drawing/2014/main" id="{9340FF3F-E682-9F37-E5AD-0068F5330E91}"/>
              </a:ext>
            </a:extLst>
          </p:cNvPr>
          <p:cNvPicPr>
            <a:picLocks noChangeAspect="1"/>
          </p:cNvPicPr>
          <p:nvPr/>
        </p:nvPicPr>
        <p:blipFill>
          <a:blip r:embed="rId5"/>
          <a:stretch>
            <a:fillRect/>
          </a:stretch>
        </p:blipFill>
        <p:spPr>
          <a:xfrm>
            <a:off x="7294638" y="1805702"/>
            <a:ext cx="1666724" cy="1666724"/>
          </a:xfrm>
          <a:prstGeom prst="rect">
            <a:avLst/>
          </a:prstGeom>
        </p:spPr>
      </p:pic>
      <p:pic>
        <p:nvPicPr>
          <p:cNvPr id="25" name="Picture 24">
            <a:extLst>
              <a:ext uri="{FF2B5EF4-FFF2-40B4-BE49-F238E27FC236}">
                <a16:creationId xmlns:a16="http://schemas.microsoft.com/office/drawing/2014/main" id="{3FDC40B4-2557-0C1D-0C0F-196BC39ED6B7}"/>
              </a:ext>
            </a:extLst>
          </p:cNvPr>
          <p:cNvPicPr>
            <a:picLocks noChangeAspect="1"/>
          </p:cNvPicPr>
          <p:nvPr/>
        </p:nvPicPr>
        <p:blipFill>
          <a:blip r:embed="rId6"/>
          <a:stretch>
            <a:fillRect/>
          </a:stretch>
        </p:blipFill>
        <p:spPr>
          <a:xfrm>
            <a:off x="11705921" y="5074967"/>
            <a:ext cx="1902328" cy="1902328"/>
          </a:xfrm>
          <a:prstGeom prst="rect">
            <a:avLst/>
          </a:prstGeom>
        </p:spPr>
      </p:pic>
      <p:pic>
        <p:nvPicPr>
          <p:cNvPr id="27" name="Picture 26">
            <a:extLst>
              <a:ext uri="{FF2B5EF4-FFF2-40B4-BE49-F238E27FC236}">
                <a16:creationId xmlns:a16="http://schemas.microsoft.com/office/drawing/2014/main" id="{E9284ABE-BD5A-0DB6-D5E1-86F3BEA30F40}"/>
              </a:ext>
            </a:extLst>
          </p:cNvPr>
          <p:cNvPicPr>
            <a:picLocks noChangeAspect="1"/>
          </p:cNvPicPr>
          <p:nvPr/>
        </p:nvPicPr>
        <p:blipFill>
          <a:blip r:embed="rId7"/>
          <a:stretch>
            <a:fillRect/>
          </a:stretch>
        </p:blipFill>
        <p:spPr>
          <a:xfrm>
            <a:off x="7176836" y="5153197"/>
            <a:ext cx="1902328" cy="1902328"/>
          </a:xfrm>
          <a:prstGeom prst="rect">
            <a:avLst/>
          </a:prstGeom>
        </p:spPr>
      </p:pic>
      <p:grpSp>
        <p:nvGrpSpPr>
          <p:cNvPr id="24" name="Group 23">
            <a:extLst>
              <a:ext uri="{FF2B5EF4-FFF2-40B4-BE49-F238E27FC236}">
                <a16:creationId xmlns:a16="http://schemas.microsoft.com/office/drawing/2014/main" id="{409F3A73-D4F4-CF70-A596-9D15C2C5AC9F}"/>
              </a:ext>
            </a:extLst>
          </p:cNvPr>
          <p:cNvGrpSpPr/>
          <p:nvPr/>
        </p:nvGrpSpPr>
        <p:grpSpPr>
          <a:xfrm>
            <a:off x="6493727" y="3642603"/>
            <a:ext cx="3268546" cy="851982"/>
            <a:chOff x="6588977" y="2730880"/>
            <a:chExt cx="3268546" cy="851982"/>
          </a:xfrm>
        </p:grpSpPr>
        <p:sp>
          <p:nvSpPr>
            <p:cNvPr id="5" name="Google Shape;658;ge961dd843d_0_403">
              <a:extLst>
                <a:ext uri="{FF2B5EF4-FFF2-40B4-BE49-F238E27FC236}">
                  <a16:creationId xmlns:a16="http://schemas.microsoft.com/office/drawing/2014/main" id="{3D958186-E5F4-9455-40C5-032005006285}"/>
                </a:ext>
              </a:extLst>
            </p:cNvPr>
            <p:cNvSpPr txBox="1"/>
            <p:nvPr/>
          </p:nvSpPr>
          <p:spPr>
            <a:xfrm>
              <a:off x="6748998" y="2895276"/>
              <a:ext cx="2948505"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Unsecure networks</a:t>
              </a:r>
            </a:p>
          </p:txBody>
        </p:sp>
        <p:sp>
          <p:nvSpPr>
            <p:cNvPr id="3" name="Rectangle: Rounded Corners 2">
              <a:extLst>
                <a:ext uri="{FF2B5EF4-FFF2-40B4-BE49-F238E27FC236}">
                  <a16:creationId xmlns:a16="http://schemas.microsoft.com/office/drawing/2014/main" id="{05173543-0C67-BAE4-E7A6-C2C360FD62CB}"/>
                </a:ext>
              </a:extLst>
            </p:cNvPr>
            <p:cNvSpPr/>
            <p:nvPr/>
          </p:nvSpPr>
          <p:spPr>
            <a:xfrm>
              <a:off x="6588977" y="2730880"/>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40AF50A3-4CA2-A8AD-345E-5297BEE2E925}"/>
              </a:ext>
            </a:extLst>
          </p:cNvPr>
          <p:cNvGrpSpPr/>
          <p:nvPr/>
        </p:nvGrpSpPr>
        <p:grpSpPr>
          <a:xfrm>
            <a:off x="1152821" y="3614256"/>
            <a:ext cx="3299026" cy="861744"/>
            <a:chOff x="546317" y="1327566"/>
            <a:chExt cx="3299026" cy="861744"/>
          </a:xfrm>
        </p:grpSpPr>
        <p:sp>
          <p:nvSpPr>
            <p:cNvPr id="4" name="Google Shape;658;ge961dd843d_0_403">
              <a:extLst>
                <a:ext uri="{FF2B5EF4-FFF2-40B4-BE49-F238E27FC236}">
                  <a16:creationId xmlns:a16="http://schemas.microsoft.com/office/drawing/2014/main" id="{1F8CE4E7-A647-B542-9B38-4DA5676C3CA6}"/>
                </a:ext>
              </a:extLst>
            </p:cNvPr>
            <p:cNvSpPr txBox="1"/>
            <p:nvPr/>
          </p:nvSpPr>
          <p:spPr>
            <a:xfrm>
              <a:off x="546317" y="1327566"/>
              <a:ext cx="3299026"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Unsupported systems and applications</a:t>
              </a:r>
              <a:endParaRPr lang="en-IN" sz="2200" i="0" u="none" strike="noStrike" cap="none">
                <a:solidFill>
                  <a:srgbClr val="3F3F3F"/>
                </a:solidFill>
                <a:latin typeface="Open Sans"/>
                <a:ea typeface="Open Sans"/>
                <a:cs typeface="Open Sans"/>
                <a:sym typeface="Open Sans"/>
              </a:endParaRPr>
            </a:p>
          </p:txBody>
        </p:sp>
        <p:sp>
          <p:nvSpPr>
            <p:cNvPr id="10" name="Rectangle: Rounded Corners 9">
              <a:extLst>
                <a:ext uri="{FF2B5EF4-FFF2-40B4-BE49-F238E27FC236}">
                  <a16:creationId xmlns:a16="http://schemas.microsoft.com/office/drawing/2014/main" id="{19CBAFE2-54D3-78CF-0C78-C13DEAFE3538}"/>
                </a:ext>
              </a:extLst>
            </p:cNvPr>
            <p:cNvSpPr/>
            <p:nvPr/>
          </p:nvSpPr>
          <p:spPr>
            <a:xfrm>
              <a:off x="561557" y="1332447"/>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412665A-08CD-8CA2-3831-56CCD42A281F}"/>
              </a:ext>
            </a:extLst>
          </p:cNvPr>
          <p:cNvGrpSpPr/>
          <p:nvPr/>
        </p:nvGrpSpPr>
        <p:grpSpPr>
          <a:xfrm>
            <a:off x="11095811" y="3713148"/>
            <a:ext cx="3299026" cy="937180"/>
            <a:chOff x="11605805" y="2724682"/>
            <a:chExt cx="3299026" cy="937180"/>
          </a:xfrm>
        </p:grpSpPr>
        <p:sp>
          <p:nvSpPr>
            <p:cNvPr id="7" name="Google Shape;658;ge961dd843d_0_403">
              <a:extLst>
                <a:ext uri="{FF2B5EF4-FFF2-40B4-BE49-F238E27FC236}">
                  <a16:creationId xmlns:a16="http://schemas.microsoft.com/office/drawing/2014/main" id="{ECDB900E-1B3F-0BBC-D9A8-FE32130D170F}"/>
                </a:ext>
              </a:extLst>
            </p:cNvPr>
            <p:cNvSpPr txBox="1"/>
            <p:nvPr/>
          </p:nvSpPr>
          <p:spPr>
            <a:xfrm>
              <a:off x="11605805" y="2931677"/>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Open service </a:t>
              </a:r>
              <a:r>
                <a:rPr lang="en-US" sz="2200">
                  <a:solidFill>
                    <a:srgbClr val="3F3F3F"/>
                  </a:solidFill>
                  <a:latin typeface="Open Sans"/>
                  <a:ea typeface="Open Sans"/>
                  <a:cs typeface="Open Sans"/>
                  <a:sym typeface="Open Sans"/>
                </a:rPr>
                <a:t>p</a:t>
              </a:r>
              <a:r>
                <a:rPr lang="en-US" sz="2200" i="0" u="none" strike="noStrike" cap="none">
                  <a:solidFill>
                    <a:srgbClr val="3F3F3F"/>
                  </a:solidFill>
                  <a:latin typeface="Open Sans"/>
                  <a:ea typeface="Open Sans"/>
                  <a:cs typeface="Open Sans"/>
                  <a:sym typeface="Open Sans"/>
                </a:rPr>
                <a:t>orts</a:t>
              </a:r>
            </a:p>
          </p:txBody>
        </p:sp>
        <p:sp>
          <p:nvSpPr>
            <p:cNvPr id="11" name="Rectangle: Rounded Corners 10">
              <a:extLst>
                <a:ext uri="{FF2B5EF4-FFF2-40B4-BE49-F238E27FC236}">
                  <a16:creationId xmlns:a16="http://schemas.microsoft.com/office/drawing/2014/main" id="{D4D580CE-76BD-B275-C754-02290083EA96}"/>
                </a:ext>
              </a:extLst>
            </p:cNvPr>
            <p:cNvSpPr/>
            <p:nvPr/>
          </p:nvSpPr>
          <p:spPr>
            <a:xfrm>
              <a:off x="11621045" y="2724682"/>
              <a:ext cx="3268546" cy="93718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1A0FE4A3-FFD6-7E80-EAD9-35F35ECFFD1D}"/>
              </a:ext>
            </a:extLst>
          </p:cNvPr>
          <p:cNvGrpSpPr/>
          <p:nvPr/>
        </p:nvGrpSpPr>
        <p:grpSpPr>
          <a:xfrm>
            <a:off x="1137581" y="7135842"/>
            <a:ext cx="3299026" cy="851982"/>
            <a:chOff x="857738" y="5403831"/>
            <a:chExt cx="3299026" cy="851982"/>
          </a:xfrm>
        </p:grpSpPr>
        <p:sp>
          <p:nvSpPr>
            <p:cNvPr id="8" name="Google Shape;658;ge961dd843d_0_403">
              <a:extLst>
                <a:ext uri="{FF2B5EF4-FFF2-40B4-BE49-F238E27FC236}">
                  <a16:creationId xmlns:a16="http://schemas.microsoft.com/office/drawing/2014/main" id="{8F54D175-DF86-59DC-9253-09A95CAAA896}"/>
                </a:ext>
              </a:extLst>
            </p:cNvPr>
            <p:cNvSpPr txBox="1"/>
            <p:nvPr/>
          </p:nvSpPr>
          <p:spPr>
            <a:xfrm>
              <a:off x="857738" y="5568227"/>
              <a:ext cx="3299026"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Default credentials</a:t>
              </a:r>
              <a:endParaRPr sz="2200" i="0" u="none" strike="noStrike" cap="none">
                <a:solidFill>
                  <a:srgbClr val="3F3F3F"/>
                </a:solidFill>
                <a:latin typeface="Open Sans"/>
                <a:ea typeface="Open Sans"/>
                <a:cs typeface="Open Sans"/>
                <a:sym typeface="Open Sans"/>
              </a:endParaRPr>
            </a:p>
          </p:txBody>
        </p:sp>
        <p:sp>
          <p:nvSpPr>
            <p:cNvPr id="12" name="Rectangle: Rounded Corners 11">
              <a:extLst>
                <a:ext uri="{FF2B5EF4-FFF2-40B4-BE49-F238E27FC236}">
                  <a16:creationId xmlns:a16="http://schemas.microsoft.com/office/drawing/2014/main" id="{43736404-90DD-EAE9-F7A9-0F50674CF67F}"/>
                </a:ext>
              </a:extLst>
            </p:cNvPr>
            <p:cNvSpPr/>
            <p:nvPr/>
          </p:nvSpPr>
          <p:spPr>
            <a:xfrm>
              <a:off x="872978" y="5403831"/>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E9BC95A2-09F7-C6FE-534B-EFC6B73AF6A6}"/>
              </a:ext>
            </a:extLst>
          </p:cNvPr>
          <p:cNvGrpSpPr/>
          <p:nvPr/>
        </p:nvGrpSpPr>
        <p:grpSpPr>
          <a:xfrm>
            <a:off x="6528614" y="7114465"/>
            <a:ext cx="3268546" cy="851982"/>
            <a:chOff x="6575006" y="5234628"/>
            <a:chExt cx="3268546" cy="851982"/>
          </a:xfrm>
        </p:grpSpPr>
        <p:sp>
          <p:nvSpPr>
            <p:cNvPr id="6" name="Google Shape;658;ge961dd843d_0_403">
              <a:extLst>
                <a:ext uri="{FF2B5EF4-FFF2-40B4-BE49-F238E27FC236}">
                  <a16:creationId xmlns:a16="http://schemas.microsoft.com/office/drawing/2014/main" id="{5DC27166-D3D8-B318-2056-DD146291F80F}"/>
                </a:ext>
              </a:extLst>
            </p:cNvPr>
            <p:cNvSpPr txBox="1"/>
            <p:nvPr/>
          </p:nvSpPr>
          <p:spPr>
            <a:xfrm>
              <a:off x="6925527" y="5399024"/>
              <a:ext cx="2567505"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Supply chain</a:t>
              </a:r>
              <a:endParaRPr sz="2200" i="0" u="none" strike="noStrike" cap="none">
                <a:solidFill>
                  <a:srgbClr val="3F3F3F"/>
                </a:solidFill>
                <a:latin typeface="Open Sans"/>
                <a:ea typeface="Open Sans"/>
                <a:cs typeface="Open Sans"/>
                <a:sym typeface="Open Sans"/>
              </a:endParaRPr>
            </a:p>
          </p:txBody>
        </p:sp>
        <p:sp>
          <p:nvSpPr>
            <p:cNvPr id="13" name="Rectangle: Rounded Corners 12">
              <a:extLst>
                <a:ext uri="{FF2B5EF4-FFF2-40B4-BE49-F238E27FC236}">
                  <a16:creationId xmlns:a16="http://schemas.microsoft.com/office/drawing/2014/main" id="{1F7A7473-16CD-8E29-75BF-88C89968F5C7}"/>
                </a:ext>
              </a:extLst>
            </p:cNvPr>
            <p:cNvSpPr/>
            <p:nvPr/>
          </p:nvSpPr>
          <p:spPr>
            <a:xfrm>
              <a:off x="6575006" y="5234628"/>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581B7A95-7C49-143F-97A2-E3C111F85973}"/>
              </a:ext>
            </a:extLst>
          </p:cNvPr>
          <p:cNvGrpSpPr/>
          <p:nvPr/>
        </p:nvGrpSpPr>
        <p:grpSpPr>
          <a:xfrm>
            <a:off x="11001088" y="7093243"/>
            <a:ext cx="3488473" cy="861744"/>
            <a:chOff x="12269687" y="5130877"/>
            <a:chExt cx="3488473" cy="861744"/>
          </a:xfrm>
        </p:grpSpPr>
        <p:sp>
          <p:nvSpPr>
            <p:cNvPr id="9" name="Google Shape;658;ge961dd843d_0_403">
              <a:extLst>
                <a:ext uri="{FF2B5EF4-FFF2-40B4-BE49-F238E27FC236}">
                  <a16:creationId xmlns:a16="http://schemas.microsoft.com/office/drawing/2014/main" id="{F0282A26-E3AF-2259-7A1A-DFA1876F5F66}"/>
                </a:ext>
              </a:extLst>
            </p:cNvPr>
            <p:cNvSpPr txBox="1"/>
            <p:nvPr/>
          </p:nvSpPr>
          <p:spPr>
            <a:xfrm>
              <a:off x="12269687" y="5130877"/>
              <a:ext cx="3488473" cy="86174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Human vectors/social </a:t>
              </a:r>
              <a:r>
                <a:rPr lang="en-US" sz="2200">
                  <a:solidFill>
                    <a:srgbClr val="3F3F3F"/>
                  </a:solidFill>
                  <a:latin typeface="Open Sans"/>
                  <a:ea typeface="Open Sans"/>
                  <a:cs typeface="Open Sans"/>
                  <a:sym typeface="Open Sans"/>
                </a:rPr>
                <a:t>e</a:t>
              </a:r>
              <a:r>
                <a:rPr lang="en-US" sz="2200" i="0" u="none" strike="noStrike" cap="none">
                  <a:solidFill>
                    <a:srgbClr val="3F3F3F"/>
                  </a:solidFill>
                  <a:latin typeface="Open Sans"/>
                  <a:ea typeface="Open Sans"/>
                  <a:cs typeface="Open Sans"/>
                  <a:sym typeface="Open Sans"/>
                </a:rPr>
                <a:t>ngineering</a:t>
              </a:r>
              <a:endParaRPr sz="2200" i="0" u="none" strike="noStrike" cap="none">
                <a:solidFill>
                  <a:srgbClr val="3F3F3F"/>
                </a:solidFill>
                <a:latin typeface="Open Sans"/>
                <a:ea typeface="Open Sans"/>
                <a:cs typeface="Open Sans"/>
                <a:sym typeface="Open Sans"/>
              </a:endParaRPr>
            </a:p>
          </p:txBody>
        </p:sp>
        <p:sp>
          <p:nvSpPr>
            <p:cNvPr id="14" name="Rectangle: Rounded Corners 13">
              <a:extLst>
                <a:ext uri="{FF2B5EF4-FFF2-40B4-BE49-F238E27FC236}">
                  <a16:creationId xmlns:a16="http://schemas.microsoft.com/office/drawing/2014/main" id="{426C1348-1E51-811B-002B-9FAB634A6D8F}"/>
                </a:ext>
              </a:extLst>
            </p:cNvPr>
            <p:cNvSpPr/>
            <p:nvPr/>
          </p:nvSpPr>
          <p:spPr>
            <a:xfrm>
              <a:off x="12379650" y="5135758"/>
              <a:ext cx="3268546" cy="851982"/>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6" name="Picture 25">
            <a:extLst>
              <a:ext uri="{FF2B5EF4-FFF2-40B4-BE49-F238E27FC236}">
                <a16:creationId xmlns:a16="http://schemas.microsoft.com/office/drawing/2014/main" id="{8FE18E93-7AD0-E3D1-339B-CEF04BEAB780}"/>
              </a:ext>
            </a:extLst>
          </p:cNvPr>
          <p:cNvPicPr>
            <a:picLocks noChangeAspect="1"/>
          </p:cNvPicPr>
          <p:nvPr/>
        </p:nvPicPr>
        <p:blipFill>
          <a:blip r:embed="rId8"/>
          <a:stretch>
            <a:fillRect/>
          </a:stretch>
        </p:blipFill>
        <p:spPr>
          <a:xfrm>
            <a:off x="1838755" y="1715445"/>
            <a:ext cx="1927158" cy="1927158"/>
          </a:xfrm>
          <a:prstGeom prst="rect">
            <a:avLst/>
          </a:prstGeom>
        </p:spPr>
      </p:pic>
      <p:pic>
        <p:nvPicPr>
          <p:cNvPr id="28" name="Picture 27">
            <a:extLst>
              <a:ext uri="{FF2B5EF4-FFF2-40B4-BE49-F238E27FC236}">
                <a16:creationId xmlns:a16="http://schemas.microsoft.com/office/drawing/2014/main" id="{8E6411D0-4315-6358-A3F8-D90F2E43614E}"/>
              </a:ext>
            </a:extLst>
          </p:cNvPr>
          <p:cNvPicPr>
            <a:picLocks noChangeAspect="1"/>
          </p:cNvPicPr>
          <p:nvPr/>
        </p:nvPicPr>
        <p:blipFill>
          <a:blip r:embed="rId9"/>
          <a:stretch>
            <a:fillRect/>
          </a:stretch>
        </p:blipFill>
        <p:spPr>
          <a:xfrm>
            <a:off x="1851170" y="5293766"/>
            <a:ext cx="1902328" cy="1902328"/>
          </a:xfrm>
          <a:prstGeom prst="rect">
            <a:avLst/>
          </a:prstGeom>
        </p:spPr>
      </p:pic>
    </p:spTree>
    <p:extLst>
      <p:ext uri="{BB962C8B-B14F-4D97-AF65-F5344CB8AC3E}">
        <p14:creationId xmlns:p14="http://schemas.microsoft.com/office/powerpoint/2010/main" val="2795426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Email</a:t>
            </a:r>
          </a:p>
        </p:txBody>
      </p:sp>
      <p:sp>
        <p:nvSpPr>
          <p:cNvPr id="582" name="Google Shape;582;ge961dd843d_0_334"/>
          <p:cNvSpPr/>
          <p:nvPr/>
        </p:nvSpPr>
        <p:spPr>
          <a:xfrm>
            <a:off x="1807490" y="2739994"/>
            <a:ext cx="7687800" cy="3664013"/>
          </a:xfrm>
          <a:prstGeom prst="roundRect">
            <a:avLst>
              <a:gd name="adj" fmla="val 520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Attackers frequently use email to spread malicious links or attachments that can cause a user’s system to download malware. </a:t>
            </a:r>
          </a:p>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Phishing emails are common;</a:t>
            </a:r>
            <a:r>
              <a:rPr lang="en-US" sz="3200" b="0" i="0">
                <a:solidFill>
                  <a:srgbClr val="3D3B49"/>
                </a:solidFill>
                <a:effectLst/>
                <a:latin typeface="Noto serif" panose="02020600060500020200" pitchFamily="18" charset="0"/>
              </a:rPr>
              <a:t> </a:t>
            </a:r>
            <a:r>
              <a:rPr lang="en-US" sz="2200" b="0" i="0">
                <a:solidFill>
                  <a:srgbClr val="3F3F3F"/>
                </a:solidFill>
                <a:effectLst/>
                <a:latin typeface="Open Sans"/>
                <a:ea typeface="Open Sans"/>
                <a:cs typeface="Open Sans"/>
              </a:rPr>
              <a:t>t</a:t>
            </a:r>
            <a:r>
              <a:rPr lang="en-US" sz="2200">
                <a:solidFill>
                  <a:srgbClr val="3F3F3F"/>
                </a:solidFill>
                <a:latin typeface="Open Sans"/>
                <a:ea typeface="Open Sans"/>
                <a:cs typeface="Open Sans"/>
              </a:rPr>
              <a:t>hey may pretend to be from reliable sources to trick users into disclosing personal or financial information.</a:t>
            </a:r>
            <a:endParaRPr sz="2200">
              <a:solidFill>
                <a:srgbClr val="3F3F3F"/>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F664AD3C-C786-8675-5E9A-2BEE93512125}"/>
              </a:ext>
            </a:extLst>
          </p:cNvPr>
          <p:cNvPicPr>
            <a:picLocks noChangeAspect="1"/>
          </p:cNvPicPr>
          <p:nvPr/>
        </p:nvPicPr>
        <p:blipFill>
          <a:blip r:embed="rId3"/>
          <a:stretch>
            <a:fillRect/>
          </a:stretch>
        </p:blipFill>
        <p:spPr>
          <a:xfrm>
            <a:off x="10563585" y="2739994"/>
            <a:ext cx="3180990" cy="3180990"/>
          </a:xfrm>
          <a:prstGeom prst="rect">
            <a:avLst/>
          </a:prstGeom>
        </p:spPr>
      </p:pic>
      <p:sp>
        <p:nvSpPr>
          <p:cNvPr id="6" name="Brandline_LVC">
            <a:extLst>
              <a:ext uri="{FF2B5EF4-FFF2-40B4-BE49-F238E27FC236}">
                <a16:creationId xmlns:a16="http://schemas.microsoft.com/office/drawing/2014/main" id="{16DD26E8-474F-82E0-7C5B-CF258BE275E5}"/>
              </a:ext>
            </a:extLst>
          </p:cNvPr>
          <p:cNvSpPr/>
          <p:nvPr/>
        </p:nvSpPr>
        <p:spPr>
          <a:xfrm>
            <a:off x="5778500" y="816352"/>
            <a:ext cx="4714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4648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Instant Message (IM)</a:t>
            </a:r>
            <a:endParaRPr>
              <a:latin typeface="Open Sans"/>
              <a:ea typeface="Open Sans"/>
              <a:cs typeface="Open Sans"/>
              <a:sym typeface="Open Sans"/>
            </a:endParaRPr>
          </a:p>
        </p:txBody>
      </p:sp>
      <p:sp>
        <p:nvSpPr>
          <p:cNvPr id="582" name="Google Shape;582;ge961dd843d_0_334"/>
          <p:cNvSpPr/>
          <p:nvPr/>
        </p:nvSpPr>
        <p:spPr>
          <a:xfrm>
            <a:off x="1179513" y="2931160"/>
            <a:ext cx="9297390" cy="3938814"/>
          </a:xfrm>
          <a:prstGeom prst="roundRect">
            <a:avLst>
              <a:gd name="adj" fmla="val 634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IM platforms are widely used for personal and business communication and are frequently targeted by cyber attackers.</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Attackers may use IM to spread malware via nefarious links or attachments, take advantage of holes in the IM software, or carry out phishing scams. </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p:txBody>
      </p:sp>
      <p:grpSp>
        <p:nvGrpSpPr>
          <p:cNvPr id="8" name="Group 7">
            <a:extLst>
              <a:ext uri="{FF2B5EF4-FFF2-40B4-BE49-F238E27FC236}">
                <a16:creationId xmlns:a16="http://schemas.microsoft.com/office/drawing/2014/main" id="{0F1DB1FC-879A-E8F3-A8C1-0028D8560048}"/>
              </a:ext>
            </a:extLst>
          </p:cNvPr>
          <p:cNvGrpSpPr/>
          <p:nvPr/>
        </p:nvGrpSpPr>
        <p:grpSpPr>
          <a:xfrm>
            <a:off x="10956605" y="2202179"/>
            <a:ext cx="4119879" cy="4617722"/>
            <a:chOff x="10307320" y="1554479"/>
            <a:chExt cx="5257800" cy="6583681"/>
          </a:xfrm>
        </p:grpSpPr>
        <p:pic>
          <p:nvPicPr>
            <p:cNvPr id="4" name="Picture 3">
              <a:extLst>
                <a:ext uri="{FF2B5EF4-FFF2-40B4-BE49-F238E27FC236}">
                  <a16:creationId xmlns:a16="http://schemas.microsoft.com/office/drawing/2014/main" id="{ECDB32EB-6263-1A98-9518-418C6B2F73ED}"/>
                </a:ext>
              </a:extLst>
            </p:cNvPr>
            <p:cNvPicPr>
              <a:picLocks noChangeAspect="1"/>
            </p:cNvPicPr>
            <p:nvPr/>
          </p:nvPicPr>
          <p:blipFill>
            <a:blip r:embed="rId3"/>
            <a:stretch>
              <a:fillRect/>
            </a:stretch>
          </p:blipFill>
          <p:spPr>
            <a:xfrm>
              <a:off x="11917680" y="3261360"/>
              <a:ext cx="3647440" cy="4876800"/>
            </a:xfrm>
            <a:prstGeom prst="rect">
              <a:avLst/>
            </a:prstGeom>
          </p:spPr>
        </p:pic>
        <p:pic>
          <p:nvPicPr>
            <p:cNvPr id="6" name="Picture 5">
              <a:extLst>
                <a:ext uri="{FF2B5EF4-FFF2-40B4-BE49-F238E27FC236}">
                  <a16:creationId xmlns:a16="http://schemas.microsoft.com/office/drawing/2014/main" id="{B208D4CA-87E9-A3B8-2E6F-D520337B656E}"/>
                </a:ext>
              </a:extLst>
            </p:cNvPr>
            <p:cNvPicPr>
              <a:picLocks noChangeAspect="1"/>
            </p:cNvPicPr>
            <p:nvPr/>
          </p:nvPicPr>
          <p:blipFill>
            <a:blip r:embed="rId4"/>
            <a:stretch>
              <a:fillRect/>
            </a:stretch>
          </p:blipFill>
          <p:spPr>
            <a:xfrm>
              <a:off x="10307320" y="1554479"/>
              <a:ext cx="3611880" cy="3671525"/>
            </a:xfrm>
            <a:prstGeom prst="rect">
              <a:avLst/>
            </a:prstGeom>
          </p:spPr>
        </p:pic>
      </p:grpSp>
      <p:sp>
        <p:nvSpPr>
          <p:cNvPr id="10" name="Brandline_LVC">
            <a:extLst>
              <a:ext uri="{FF2B5EF4-FFF2-40B4-BE49-F238E27FC236}">
                <a16:creationId xmlns:a16="http://schemas.microsoft.com/office/drawing/2014/main" id="{98A24EEE-9B9B-890C-35E8-3EDDC5FA5F06}"/>
              </a:ext>
            </a:extLst>
          </p:cNvPr>
          <p:cNvSpPr/>
          <p:nvPr/>
        </p:nvSpPr>
        <p:spPr>
          <a:xfrm>
            <a:off x="4076700" y="816352"/>
            <a:ext cx="8096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155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File-Based Threat</a:t>
            </a:r>
            <a:endParaRPr>
              <a:latin typeface="Open Sans"/>
              <a:ea typeface="Open Sans"/>
              <a:cs typeface="Open Sans"/>
              <a:sym typeface="Open Sans"/>
            </a:endParaRPr>
          </a:p>
        </p:txBody>
      </p:sp>
      <p:sp>
        <p:nvSpPr>
          <p:cNvPr id="582" name="Google Shape;582;ge961dd843d_0_334"/>
          <p:cNvSpPr/>
          <p:nvPr/>
        </p:nvSpPr>
        <p:spPr>
          <a:xfrm>
            <a:off x="1578635" y="2912104"/>
            <a:ext cx="7570190" cy="4233381"/>
          </a:xfrm>
          <a:prstGeom prst="roundRect">
            <a:avLst>
              <a:gd name="adj" fmla="val 946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These threats occur when malicious code is embedded within or attached to these files, which are then transmitted or shared to infect systems or networks. </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This type of threat is common in attachments sent via email, downloaded from websites, or transferred through file-sharing services. </a:t>
            </a:r>
          </a:p>
        </p:txBody>
      </p:sp>
      <p:sp>
        <p:nvSpPr>
          <p:cNvPr id="5" name="TextBox 4">
            <a:extLst>
              <a:ext uri="{FF2B5EF4-FFF2-40B4-BE49-F238E27FC236}">
                <a16:creationId xmlns:a16="http://schemas.microsoft.com/office/drawing/2014/main" id="{84290F82-A946-99B6-9CA2-E8F95BF00FE0}"/>
              </a:ext>
            </a:extLst>
          </p:cNvPr>
          <p:cNvSpPr txBox="1"/>
          <p:nvPr/>
        </p:nvSpPr>
        <p:spPr>
          <a:xfrm>
            <a:off x="3396130" y="1295400"/>
            <a:ext cx="915993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File-based threats use common files, such as documents, spreadsheets, or PDFs, to carry harmful scripts. </a:t>
            </a:r>
          </a:p>
        </p:txBody>
      </p:sp>
      <p:pic>
        <p:nvPicPr>
          <p:cNvPr id="7" name="Picture 6">
            <a:extLst>
              <a:ext uri="{FF2B5EF4-FFF2-40B4-BE49-F238E27FC236}">
                <a16:creationId xmlns:a16="http://schemas.microsoft.com/office/drawing/2014/main" id="{179165DF-576D-6CA5-7943-94BD8C13B8D7}"/>
              </a:ext>
            </a:extLst>
          </p:cNvPr>
          <p:cNvPicPr>
            <a:picLocks noChangeAspect="1"/>
          </p:cNvPicPr>
          <p:nvPr/>
        </p:nvPicPr>
        <p:blipFill>
          <a:blip r:embed="rId3"/>
          <a:stretch>
            <a:fillRect/>
          </a:stretch>
        </p:blipFill>
        <p:spPr>
          <a:xfrm>
            <a:off x="10449736" y="3167063"/>
            <a:ext cx="3723464" cy="3723464"/>
          </a:xfrm>
          <a:prstGeom prst="rect">
            <a:avLst/>
          </a:prstGeom>
        </p:spPr>
      </p:pic>
      <p:sp>
        <p:nvSpPr>
          <p:cNvPr id="9" name="Brandline_LVC">
            <a:extLst>
              <a:ext uri="{FF2B5EF4-FFF2-40B4-BE49-F238E27FC236}">
                <a16:creationId xmlns:a16="http://schemas.microsoft.com/office/drawing/2014/main" id="{4B6CFEF9-D484-6B7F-04A3-0230AC5989F6}"/>
              </a:ext>
            </a:extLst>
          </p:cNvPr>
          <p:cNvSpPr/>
          <p:nvPr/>
        </p:nvSpPr>
        <p:spPr>
          <a:xfrm>
            <a:off x="4470400" y="816352"/>
            <a:ext cx="7332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44596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Voice Call</a:t>
            </a:r>
            <a:endParaRPr>
              <a:latin typeface="Open Sans"/>
              <a:ea typeface="Open Sans"/>
              <a:cs typeface="Open Sans"/>
              <a:sym typeface="Open Sans"/>
            </a:endParaRPr>
          </a:p>
        </p:txBody>
      </p:sp>
      <p:sp>
        <p:nvSpPr>
          <p:cNvPr id="582" name="Google Shape;582;ge961dd843d_0_334"/>
          <p:cNvSpPr/>
          <p:nvPr/>
        </p:nvSpPr>
        <p:spPr>
          <a:xfrm>
            <a:off x="1123773" y="2707639"/>
            <a:ext cx="8887815" cy="4233381"/>
          </a:xfrm>
          <a:prstGeom prst="roundRect">
            <a:avLst>
              <a:gd name="adj" fmla="val 810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5000"/>
              </a:lnSpc>
              <a:buSzPts val="2200"/>
              <a:buFont typeface="Arial" panose="020B0604020202020204" pitchFamily="34" charset="0"/>
              <a:buChar char="•"/>
            </a:pPr>
            <a:r>
              <a:rPr lang="en-US" sz="2200">
                <a:solidFill>
                  <a:srgbClr val="404040"/>
                </a:solidFill>
                <a:latin typeface="Open Sans" pitchFamily="2" charset="0"/>
                <a:ea typeface="Open Sans"/>
                <a:cs typeface="Open Sans"/>
              </a:rPr>
              <a:t>Voice call threats encompass a range of malicious activities conducted via phone calls, including deceptive practices such as vishing (voice phishing), unauthorized call interception, and fraudulent caller ID spoofing. </a:t>
            </a:r>
          </a:p>
          <a:p>
            <a:pPr marL="342900" lvl="1" indent="-342900">
              <a:lnSpc>
                <a:spcPct val="115000"/>
              </a:lnSpc>
              <a:buSzPts val="2200"/>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lvl="1" indent="-342900">
              <a:lnSpc>
                <a:spcPct val="115000"/>
              </a:lnSpc>
              <a:buSzPts val="2200"/>
              <a:buFont typeface="Arial" panose="020B0604020202020204" pitchFamily="34" charset="0"/>
              <a:buChar char="•"/>
            </a:pPr>
            <a:r>
              <a:rPr lang="en-US" sz="2200">
                <a:solidFill>
                  <a:srgbClr val="404040"/>
                </a:solidFill>
                <a:latin typeface="Open Sans" pitchFamily="2" charset="0"/>
                <a:ea typeface="Open Sans"/>
                <a:cs typeface="Open Sans"/>
              </a:rPr>
              <a:t>Often, an attacker impersonates a legitimate entity to solicit personal or financial information or manipulates caller ID information to appear trustworthy.</a:t>
            </a:r>
          </a:p>
        </p:txBody>
      </p:sp>
      <p:grpSp>
        <p:nvGrpSpPr>
          <p:cNvPr id="5" name="Group 4">
            <a:extLst>
              <a:ext uri="{FF2B5EF4-FFF2-40B4-BE49-F238E27FC236}">
                <a16:creationId xmlns:a16="http://schemas.microsoft.com/office/drawing/2014/main" id="{2B210B20-05F6-8BF5-3233-B278A96CF800}"/>
              </a:ext>
            </a:extLst>
          </p:cNvPr>
          <p:cNvGrpSpPr/>
          <p:nvPr/>
        </p:nvGrpSpPr>
        <p:grpSpPr>
          <a:xfrm>
            <a:off x="10688320" y="2707639"/>
            <a:ext cx="3942080" cy="4233380"/>
            <a:chOff x="9875520" y="1920239"/>
            <a:chExt cx="5491480" cy="6177817"/>
          </a:xfrm>
        </p:grpSpPr>
        <p:pic>
          <p:nvPicPr>
            <p:cNvPr id="3" name="Picture 2">
              <a:extLst>
                <a:ext uri="{FF2B5EF4-FFF2-40B4-BE49-F238E27FC236}">
                  <a16:creationId xmlns:a16="http://schemas.microsoft.com/office/drawing/2014/main" id="{0374F7FB-9D0F-D753-082C-D94A44D0446F}"/>
                </a:ext>
              </a:extLst>
            </p:cNvPr>
            <p:cNvPicPr>
              <a:picLocks noChangeAspect="1"/>
            </p:cNvPicPr>
            <p:nvPr/>
          </p:nvPicPr>
          <p:blipFill>
            <a:blip r:embed="rId3"/>
            <a:stretch>
              <a:fillRect/>
            </a:stretch>
          </p:blipFill>
          <p:spPr>
            <a:xfrm>
              <a:off x="11003280" y="4008119"/>
              <a:ext cx="4363720" cy="4089937"/>
            </a:xfrm>
            <a:prstGeom prst="rect">
              <a:avLst/>
            </a:prstGeom>
          </p:spPr>
        </p:pic>
        <p:pic>
          <p:nvPicPr>
            <p:cNvPr id="6" name="Picture 5">
              <a:extLst>
                <a:ext uri="{FF2B5EF4-FFF2-40B4-BE49-F238E27FC236}">
                  <a16:creationId xmlns:a16="http://schemas.microsoft.com/office/drawing/2014/main" id="{FD493B6D-A306-849F-1964-A3C4873BCA65}"/>
                </a:ext>
              </a:extLst>
            </p:cNvPr>
            <p:cNvPicPr>
              <a:picLocks noChangeAspect="1"/>
            </p:cNvPicPr>
            <p:nvPr/>
          </p:nvPicPr>
          <p:blipFill>
            <a:blip r:embed="rId4"/>
            <a:stretch>
              <a:fillRect/>
            </a:stretch>
          </p:blipFill>
          <p:spPr>
            <a:xfrm>
              <a:off x="9875520" y="1920239"/>
              <a:ext cx="3611880" cy="3671525"/>
            </a:xfrm>
            <a:prstGeom prst="rect">
              <a:avLst/>
            </a:prstGeom>
          </p:spPr>
        </p:pic>
      </p:grpSp>
      <p:sp>
        <p:nvSpPr>
          <p:cNvPr id="8" name="Brandline_LVC">
            <a:extLst>
              <a:ext uri="{FF2B5EF4-FFF2-40B4-BE49-F238E27FC236}">
                <a16:creationId xmlns:a16="http://schemas.microsoft.com/office/drawing/2014/main" id="{E16AD5F9-7C2E-A3AE-197B-8A70973071E5}"/>
              </a:ext>
            </a:extLst>
          </p:cNvPr>
          <p:cNvSpPr/>
          <p:nvPr/>
        </p:nvSpPr>
        <p:spPr>
          <a:xfrm>
            <a:off x="5321300" y="816352"/>
            <a:ext cx="5619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3635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Short Message Service (SMS)</a:t>
            </a:r>
            <a:endParaRPr>
              <a:latin typeface="Open Sans"/>
              <a:ea typeface="Open Sans"/>
              <a:cs typeface="Open Sans"/>
              <a:sym typeface="Open Sans"/>
            </a:endParaRPr>
          </a:p>
        </p:txBody>
      </p:sp>
      <p:sp>
        <p:nvSpPr>
          <p:cNvPr id="582" name="Google Shape;582;ge961dd843d_0_334"/>
          <p:cNvSpPr/>
          <p:nvPr/>
        </p:nvSpPr>
        <p:spPr>
          <a:xfrm>
            <a:off x="1588776" y="2523697"/>
            <a:ext cx="7687800" cy="3848528"/>
          </a:xfrm>
          <a:prstGeom prst="roundRect">
            <a:avLst>
              <a:gd name="adj" fmla="val 6750"/>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Due to the growing reliance on mobile devices, SMS vulnerabilities have become a prominent threat. </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SMS phishing (smishing) uses text messages to deceive users into revealing personal information or downloading malicious attachments. </a:t>
            </a:r>
          </a:p>
        </p:txBody>
      </p:sp>
      <p:grpSp>
        <p:nvGrpSpPr>
          <p:cNvPr id="4" name="Group 3">
            <a:extLst>
              <a:ext uri="{FF2B5EF4-FFF2-40B4-BE49-F238E27FC236}">
                <a16:creationId xmlns:a16="http://schemas.microsoft.com/office/drawing/2014/main" id="{27FF6B1A-18AE-ACB3-0FB6-88CE46DA0052}"/>
              </a:ext>
            </a:extLst>
          </p:cNvPr>
          <p:cNvGrpSpPr/>
          <p:nvPr/>
        </p:nvGrpSpPr>
        <p:grpSpPr>
          <a:xfrm>
            <a:off x="10408920" y="2761400"/>
            <a:ext cx="3459480" cy="3373120"/>
            <a:chOff x="9850120" y="2011679"/>
            <a:chExt cx="6050280" cy="6902443"/>
          </a:xfrm>
        </p:grpSpPr>
        <p:pic>
          <p:nvPicPr>
            <p:cNvPr id="11" name="Picture 10">
              <a:extLst>
                <a:ext uri="{FF2B5EF4-FFF2-40B4-BE49-F238E27FC236}">
                  <a16:creationId xmlns:a16="http://schemas.microsoft.com/office/drawing/2014/main" id="{30423176-278A-94A1-BFF3-E7ED9D99E9F9}"/>
                </a:ext>
              </a:extLst>
            </p:cNvPr>
            <p:cNvPicPr>
              <a:picLocks noChangeAspect="1"/>
            </p:cNvPicPr>
            <p:nvPr/>
          </p:nvPicPr>
          <p:blipFill>
            <a:blip r:embed="rId3"/>
            <a:stretch>
              <a:fillRect/>
            </a:stretch>
          </p:blipFill>
          <p:spPr>
            <a:xfrm>
              <a:off x="11023600" y="4037322"/>
              <a:ext cx="4876800" cy="4876800"/>
            </a:xfrm>
            <a:prstGeom prst="rect">
              <a:avLst/>
            </a:prstGeom>
          </p:spPr>
        </p:pic>
        <p:pic>
          <p:nvPicPr>
            <p:cNvPr id="12" name="Picture 11">
              <a:extLst>
                <a:ext uri="{FF2B5EF4-FFF2-40B4-BE49-F238E27FC236}">
                  <a16:creationId xmlns:a16="http://schemas.microsoft.com/office/drawing/2014/main" id="{DEF883DE-52CD-9557-8A20-393C35ED8060}"/>
                </a:ext>
              </a:extLst>
            </p:cNvPr>
            <p:cNvPicPr>
              <a:picLocks noChangeAspect="1"/>
            </p:cNvPicPr>
            <p:nvPr/>
          </p:nvPicPr>
          <p:blipFill>
            <a:blip r:embed="rId4"/>
            <a:stretch>
              <a:fillRect/>
            </a:stretch>
          </p:blipFill>
          <p:spPr>
            <a:xfrm>
              <a:off x="9850120" y="2011679"/>
              <a:ext cx="3611880" cy="3671525"/>
            </a:xfrm>
            <a:prstGeom prst="rect">
              <a:avLst/>
            </a:prstGeom>
          </p:spPr>
        </p:pic>
      </p:grpSp>
      <p:sp>
        <p:nvSpPr>
          <p:cNvPr id="8" name="Brandline_LVC">
            <a:extLst>
              <a:ext uri="{FF2B5EF4-FFF2-40B4-BE49-F238E27FC236}">
                <a16:creationId xmlns:a16="http://schemas.microsoft.com/office/drawing/2014/main" id="{98819FCC-8835-9554-F975-C3D1002DA7E1}"/>
              </a:ext>
            </a:extLst>
          </p:cNvPr>
          <p:cNvSpPr/>
          <p:nvPr/>
        </p:nvSpPr>
        <p:spPr>
          <a:xfrm>
            <a:off x="3263900" y="816352"/>
            <a:ext cx="974137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0519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Image-Based Threat</a:t>
            </a:r>
            <a:endParaRPr>
              <a:latin typeface="Open Sans"/>
              <a:ea typeface="Open Sans"/>
              <a:cs typeface="Open Sans"/>
              <a:sym typeface="Open Sans"/>
            </a:endParaRPr>
          </a:p>
        </p:txBody>
      </p:sp>
      <p:sp>
        <p:nvSpPr>
          <p:cNvPr id="582" name="Google Shape;582;ge961dd843d_0_334"/>
          <p:cNvSpPr/>
          <p:nvPr/>
        </p:nvSpPr>
        <p:spPr>
          <a:xfrm>
            <a:off x="1299490" y="3484799"/>
            <a:ext cx="7570190" cy="3180602"/>
          </a:xfrm>
          <a:prstGeom prst="roundRect">
            <a:avLst>
              <a:gd name="adj" fmla="val 494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Attackers embed destructive code or manipulated image metadata to spread malware through email, social media, or other online platforms.</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 When the image is opened, the hidden code can compromise the system.</a:t>
            </a:r>
          </a:p>
          <a:p>
            <a:pPr lvl="1">
              <a:lnSpc>
                <a:spcPct val="114000"/>
              </a:lnSpc>
              <a:buSzPts val="2200"/>
            </a:pPr>
            <a:endParaRPr lang="en-US" sz="2200">
              <a:solidFill>
                <a:srgbClr val="3F3F3F"/>
              </a:solidFill>
              <a:latin typeface="Open Sans"/>
              <a:ea typeface="Open Sans"/>
              <a:cs typeface="Open Sans"/>
            </a:endParaRPr>
          </a:p>
        </p:txBody>
      </p:sp>
      <p:pic>
        <p:nvPicPr>
          <p:cNvPr id="6" name="Picture 5">
            <a:extLst>
              <a:ext uri="{FF2B5EF4-FFF2-40B4-BE49-F238E27FC236}">
                <a16:creationId xmlns:a16="http://schemas.microsoft.com/office/drawing/2014/main" id="{A00A079E-F95C-66BC-73EF-D925E319A0BC}"/>
              </a:ext>
            </a:extLst>
          </p:cNvPr>
          <p:cNvPicPr>
            <a:picLocks noChangeAspect="1"/>
          </p:cNvPicPr>
          <p:nvPr/>
        </p:nvPicPr>
        <p:blipFill>
          <a:blip r:embed="rId3"/>
          <a:stretch>
            <a:fillRect/>
          </a:stretch>
        </p:blipFill>
        <p:spPr>
          <a:xfrm>
            <a:off x="10117138" y="3021669"/>
            <a:ext cx="4106862" cy="4106862"/>
          </a:xfrm>
          <a:prstGeom prst="rect">
            <a:avLst/>
          </a:prstGeom>
        </p:spPr>
      </p:pic>
      <p:sp>
        <p:nvSpPr>
          <p:cNvPr id="7" name="TextBox 6">
            <a:extLst>
              <a:ext uri="{FF2B5EF4-FFF2-40B4-BE49-F238E27FC236}">
                <a16:creationId xmlns:a16="http://schemas.microsoft.com/office/drawing/2014/main" id="{12C09A00-BC37-926A-BFAE-4179BE538B31}"/>
              </a:ext>
            </a:extLst>
          </p:cNvPr>
          <p:cNvSpPr txBox="1"/>
          <p:nvPr/>
        </p:nvSpPr>
        <p:spPr>
          <a:xfrm>
            <a:off x="3090039" y="1422400"/>
            <a:ext cx="10075923"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Image-based threats involve manipulating digital images to hide or distribute malware, engage in phishing, or execute harmful actions. </a:t>
            </a:r>
          </a:p>
        </p:txBody>
      </p:sp>
      <p:sp>
        <p:nvSpPr>
          <p:cNvPr id="10" name="Brandline_LVC">
            <a:extLst>
              <a:ext uri="{FF2B5EF4-FFF2-40B4-BE49-F238E27FC236}">
                <a16:creationId xmlns:a16="http://schemas.microsoft.com/office/drawing/2014/main" id="{88A67ED0-8A1F-6C62-581E-F5619DE7C6C1}"/>
              </a:ext>
            </a:extLst>
          </p:cNvPr>
          <p:cNvSpPr/>
          <p:nvPr/>
        </p:nvSpPr>
        <p:spPr>
          <a:xfrm>
            <a:off x="4165600" y="816352"/>
            <a:ext cx="7921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4008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22" name="Google Shape;4846;p411">
            <a:extLst>
              <a:ext uri="{FF2B5EF4-FFF2-40B4-BE49-F238E27FC236}">
                <a16:creationId xmlns:a16="http://schemas.microsoft.com/office/drawing/2014/main" id="{DF9419B2-FDA7-46B5-A791-E3592B5944C8}"/>
              </a:ext>
            </a:extLst>
          </p:cNvPr>
          <p:cNvSpPr/>
          <p:nvPr/>
        </p:nvSpPr>
        <p:spPr>
          <a:xfrm>
            <a:off x="3817842" y="1433166"/>
            <a:ext cx="8577840"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An asset is any resource that adds value to an organization. It can be tangible or intangible.</a:t>
            </a:r>
            <a:endParaRPr sz="2200" b="0" i="0" u="none" strike="noStrike" cap="none">
              <a:solidFill>
                <a:srgbClr val="FFFFFF"/>
              </a:solidFill>
              <a:latin typeface="Open Sans"/>
              <a:ea typeface="Open Sans"/>
              <a:cs typeface="Open Sans"/>
              <a:sym typeface="Open Sans"/>
            </a:endParaRPr>
          </a:p>
        </p:txBody>
      </p:sp>
      <p:sp>
        <p:nvSpPr>
          <p:cNvPr id="310" name="Google Shape;310;p40"/>
          <p:cNvSpPr txBox="1">
            <a:spLocks noGrp="1"/>
          </p:cNvSpPr>
          <p:nvPr>
            <p:ph type="title"/>
          </p:nvPr>
        </p:nvSpPr>
        <p:spPr>
          <a:xfrm>
            <a:off x="3077" y="358586"/>
            <a:ext cx="16258035" cy="66504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sz="2800" b="1">
                <a:solidFill>
                  <a:srgbClr val="3F3F3F"/>
                </a:solidFill>
                <a:latin typeface="Open Sans"/>
                <a:ea typeface="Open Sans"/>
                <a:cs typeface="Open Sans"/>
                <a:sym typeface="Open Sans"/>
              </a:rPr>
              <a:t>Asset</a:t>
            </a:r>
            <a:endParaRPr/>
          </a:p>
        </p:txBody>
      </p:sp>
      <p:sp>
        <p:nvSpPr>
          <p:cNvPr id="4" name="Brandline_LVC">
            <a:extLst>
              <a:ext uri="{FF2B5EF4-FFF2-40B4-BE49-F238E27FC236}">
                <a16:creationId xmlns:a16="http://schemas.microsoft.com/office/drawing/2014/main" id="{425CCE79-9146-5775-2FA4-8054CD2AC8A8}"/>
              </a:ext>
            </a:extLst>
          </p:cNvPr>
          <p:cNvSpPr/>
          <p:nvPr/>
        </p:nvSpPr>
        <p:spPr>
          <a:xfrm>
            <a:off x="7531101" y="933933"/>
            <a:ext cx="12026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C49073AE-3DF7-CB55-E303-EF9AC75DF590}"/>
              </a:ext>
            </a:extLst>
          </p:cNvPr>
          <p:cNvGrpSpPr/>
          <p:nvPr/>
        </p:nvGrpSpPr>
        <p:grpSpPr>
          <a:xfrm>
            <a:off x="3641464" y="3030413"/>
            <a:ext cx="4684367" cy="3364951"/>
            <a:chOff x="3437268" y="2915349"/>
            <a:chExt cx="4684367" cy="3364951"/>
          </a:xfrm>
        </p:grpSpPr>
        <p:sp>
          <p:nvSpPr>
            <p:cNvPr id="3" name="Freeform: Shape 2">
              <a:extLst>
                <a:ext uri="{FF2B5EF4-FFF2-40B4-BE49-F238E27FC236}">
                  <a16:creationId xmlns:a16="http://schemas.microsoft.com/office/drawing/2014/main" id="{F03280AC-F013-8D19-AF55-3E9E5D846E28}"/>
                </a:ext>
              </a:extLst>
            </p:cNvPr>
            <p:cNvSpPr/>
            <p:nvPr/>
          </p:nvSpPr>
          <p:spPr>
            <a:xfrm>
              <a:off x="3437268" y="2915349"/>
              <a:ext cx="4684367" cy="3364951"/>
            </a:xfrm>
            <a:custGeom>
              <a:avLst/>
              <a:gdLst>
                <a:gd name="connsiteX0" fmla="*/ 3779253 w 3871377"/>
                <a:gd name="connsiteY0" fmla="*/ 0 h 2780951"/>
                <a:gd name="connsiteX1" fmla="*/ 3688850 w 3871377"/>
                <a:gd name="connsiteY1" fmla="*/ 75766 h 2780951"/>
                <a:gd name="connsiteX2" fmla="*/ 2651805 w 3871377"/>
                <a:gd name="connsiteY2" fmla="*/ 529070 h 2780951"/>
                <a:gd name="connsiteX3" fmla="*/ 2162771 w 3871377"/>
                <a:gd name="connsiteY3" fmla="*/ 1563102 h 2780951"/>
                <a:gd name="connsiteX4" fmla="*/ 2157605 w 3871377"/>
                <a:gd name="connsiteY4" fmla="*/ 1695261 h 2780951"/>
                <a:gd name="connsiteX5" fmla="*/ 2162771 w 3871377"/>
                <a:gd name="connsiteY5" fmla="*/ 1826560 h 2780951"/>
                <a:gd name="connsiteX6" fmla="*/ 2162771 w 3871377"/>
                <a:gd name="connsiteY6" fmla="*/ 2523951 h 2780951"/>
                <a:gd name="connsiteX7" fmla="*/ 1942792 w 3871377"/>
                <a:gd name="connsiteY7" fmla="*/ 2743930 h 2780951"/>
                <a:gd name="connsiteX8" fmla="*/ 257001 w 3871377"/>
                <a:gd name="connsiteY8" fmla="*/ 2743930 h 2780951"/>
                <a:gd name="connsiteX9" fmla="*/ 37022 w 3871377"/>
                <a:gd name="connsiteY9" fmla="*/ 2523951 h 2780951"/>
                <a:gd name="connsiteX10" fmla="*/ 37022 w 3871377"/>
                <a:gd name="connsiteY10" fmla="*/ 866572 h 2780951"/>
                <a:gd name="connsiteX11" fmla="*/ 257001 w 3871377"/>
                <a:gd name="connsiteY11" fmla="*/ 646593 h 2780951"/>
                <a:gd name="connsiteX12" fmla="*/ 1852820 w 3871377"/>
                <a:gd name="connsiteY12" fmla="*/ 646593 h 2780951"/>
                <a:gd name="connsiteX13" fmla="*/ 1942792 w 3871377"/>
                <a:gd name="connsiteY13" fmla="*/ 719776 h 2780951"/>
                <a:gd name="connsiteX14" fmla="*/ 2034486 w 3871377"/>
                <a:gd name="connsiteY14" fmla="*/ 628082 h 2780951"/>
                <a:gd name="connsiteX15" fmla="*/ 1942792 w 3871377"/>
                <a:gd name="connsiteY15" fmla="*/ 536388 h 2780951"/>
                <a:gd name="connsiteX16" fmla="*/ 1852820 w 3871377"/>
                <a:gd name="connsiteY16" fmla="*/ 609571 h 2780951"/>
                <a:gd name="connsiteX17" fmla="*/ 257001 w 3871377"/>
                <a:gd name="connsiteY17" fmla="*/ 609571 h 2780951"/>
                <a:gd name="connsiteX18" fmla="*/ 0 w 3871377"/>
                <a:gd name="connsiteY18" fmla="*/ 866572 h 2780951"/>
                <a:gd name="connsiteX19" fmla="*/ 0 w 3871377"/>
                <a:gd name="connsiteY19" fmla="*/ 2523951 h 2780951"/>
                <a:gd name="connsiteX20" fmla="*/ 257001 w 3871377"/>
                <a:gd name="connsiteY20" fmla="*/ 2780952 h 2780951"/>
                <a:gd name="connsiteX21" fmla="*/ 1942792 w 3871377"/>
                <a:gd name="connsiteY21" fmla="*/ 2780952 h 2780951"/>
                <a:gd name="connsiteX22" fmla="*/ 2199793 w 3871377"/>
                <a:gd name="connsiteY22" fmla="*/ 2523951 h 2780951"/>
                <a:gd name="connsiteX23" fmla="*/ 2199793 w 3871377"/>
                <a:gd name="connsiteY23" fmla="*/ 1565685 h 2780951"/>
                <a:gd name="connsiteX24" fmla="*/ 3690572 w 3871377"/>
                <a:gd name="connsiteY24" fmla="*/ 112788 h 2780951"/>
                <a:gd name="connsiteX25" fmla="*/ 3779684 w 3871377"/>
                <a:gd name="connsiteY25" fmla="*/ 183818 h 2780951"/>
                <a:gd name="connsiteX26" fmla="*/ 3871377 w 3871377"/>
                <a:gd name="connsiteY26" fmla="*/ 92124 h 2780951"/>
                <a:gd name="connsiteX27" fmla="*/ 3779253 w 3871377"/>
                <a:gd name="connsiteY27" fmla="*/ 0 h 2780951"/>
                <a:gd name="connsiteX28" fmla="*/ 1942361 w 3871377"/>
                <a:gd name="connsiteY28" fmla="*/ 572979 h 2780951"/>
                <a:gd name="connsiteX29" fmla="*/ 1997464 w 3871377"/>
                <a:gd name="connsiteY29" fmla="*/ 628082 h 2780951"/>
                <a:gd name="connsiteX30" fmla="*/ 1942361 w 3871377"/>
                <a:gd name="connsiteY30" fmla="*/ 683184 h 2780951"/>
                <a:gd name="connsiteX31" fmla="*/ 1887259 w 3871377"/>
                <a:gd name="connsiteY31" fmla="*/ 628082 h 2780951"/>
                <a:gd name="connsiteX32" fmla="*/ 1942361 w 3871377"/>
                <a:gd name="connsiteY32" fmla="*/ 572979 h 2780951"/>
                <a:gd name="connsiteX33" fmla="*/ 3779253 w 3871377"/>
                <a:gd name="connsiteY33" fmla="*/ 146796 h 2780951"/>
                <a:gd name="connsiteX34" fmla="*/ 3724151 w 3871377"/>
                <a:gd name="connsiteY34" fmla="*/ 91694 h 2780951"/>
                <a:gd name="connsiteX35" fmla="*/ 3779253 w 3871377"/>
                <a:gd name="connsiteY35" fmla="*/ 36591 h 2780951"/>
                <a:gd name="connsiteX36" fmla="*/ 3834355 w 3871377"/>
                <a:gd name="connsiteY36" fmla="*/ 91694 h 2780951"/>
                <a:gd name="connsiteX37" fmla="*/ 3779253 w 3871377"/>
                <a:gd name="connsiteY37" fmla="*/ 146796 h 27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71377" h="2780951">
                  <a:moveTo>
                    <a:pt x="3779253" y="0"/>
                  </a:moveTo>
                  <a:cubicBezTo>
                    <a:pt x="3734051" y="0"/>
                    <a:pt x="3696599" y="32717"/>
                    <a:pt x="3688850" y="75766"/>
                  </a:cubicBezTo>
                  <a:cubicBezTo>
                    <a:pt x="3300120" y="97290"/>
                    <a:pt x="2932483" y="257862"/>
                    <a:pt x="2651805" y="529070"/>
                  </a:cubicBezTo>
                  <a:cubicBezTo>
                    <a:pt x="2368114" y="803721"/>
                    <a:pt x="2194197" y="1170927"/>
                    <a:pt x="2162771" y="1563102"/>
                  </a:cubicBezTo>
                  <a:cubicBezTo>
                    <a:pt x="2159327" y="1606581"/>
                    <a:pt x="2157605" y="1650921"/>
                    <a:pt x="2157605" y="1695261"/>
                  </a:cubicBezTo>
                  <a:cubicBezTo>
                    <a:pt x="2157605" y="1739171"/>
                    <a:pt x="2159327" y="1783081"/>
                    <a:pt x="2162771" y="1826560"/>
                  </a:cubicBezTo>
                  <a:lnTo>
                    <a:pt x="2162771" y="2523951"/>
                  </a:lnTo>
                  <a:cubicBezTo>
                    <a:pt x="2162771" y="2645348"/>
                    <a:pt x="2064189" y="2743930"/>
                    <a:pt x="1942792" y="2743930"/>
                  </a:cubicBezTo>
                  <a:lnTo>
                    <a:pt x="257001" y="2743930"/>
                  </a:lnTo>
                  <a:cubicBezTo>
                    <a:pt x="135604" y="2743930"/>
                    <a:pt x="37022" y="2645348"/>
                    <a:pt x="37022" y="2523951"/>
                  </a:cubicBezTo>
                  <a:lnTo>
                    <a:pt x="37022" y="866572"/>
                  </a:lnTo>
                  <a:cubicBezTo>
                    <a:pt x="37022" y="745175"/>
                    <a:pt x="135604" y="646593"/>
                    <a:pt x="257001" y="646593"/>
                  </a:cubicBezTo>
                  <a:lnTo>
                    <a:pt x="1852820" y="646593"/>
                  </a:lnTo>
                  <a:cubicBezTo>
                    <a:pt x="1861430" y="688350"/>
                    <a:pt x="1898451" y="719776"/>
                    <a:pt x="1942792" y="719776"/>
                  </a:cubicBezTo>
                  <a:cubicBezTo>
                    <a:pt x="1993159" y="719776"/>
                    <a:pt x="2034486" y="678449"/>
                    <a:pt x="2034486" y="628082"/>
                  </a:cubicBezTo>
                  <a:cubicBezTo>
                    <a:pt x="2034486" y="577715"/>
                    <a:pt x="1993159" y="536388"/>
                    <a:pt x="1942792" y="536388"/>
                  </a:cubicBezTo>
                  <a:cubicBezTo>
                    <a:pt x="1898451" y="536388"/>
                    <a:pt x="1861430" y="567814"/>
                    <a:pt x="1852820" y="609571"/>
                  </a:cubicBezTo>
                  <a:lnTo>
                    <a:pt x="257001" y="609571"/>
                  </a:lnTo>
                  <a:cubicBezTo>
                    <a:pt x="115371" y="609571"/>
                    <a:pt x="0" y="724942"/>
                    <a:pt x="0" y="866572"/>
                  </a:cubicBezTo>
                  <a:lnTo>
                    <a:pt x="0" y="2523951"/>
                  </a:lnTo>
                  <a:cubicBezTo>
                    <a:pt x="0" y="2665581"/>
                    <a:pt x="115371" y="2780952"/>
                    <a:pt x="257001" y="2780952"/>
                  </a:cubicBezTo>
                  <a:lnTo>
                    <a:pt x="1942792" y="2780952"/>
                  </a:lnTo>
                  <a:cubicBezTo>
                    <a:pt x="2084422" y="2780952"/>
                    <a:pt x="2199793" y="2665581"/>
                    <a:pt x="2199793" y="2523951"/>
                  </a:cubicBezTo>
                  <a:lnTo>
                    <a:pt x="2199793" y="1565685"/>
                  </a:lnTo>
                  <a:cubicBezTo>
                    <a:pt x="2263505" y="778322"/>
                    <a:pt x="2902780" y="156267"/>
                    <a:pt x="3690572" y="112788"/>
                  </a:cubicBezTo>
                  <a:cubicBezTo>
                    <a:pt x="3700043" y="153254"/>
                    <a:pt x="3736635" y="183818"/>
                    <a:pt x="3779684" y="183818"/>
                  </a:cubicBezTo>
                  <a:cubicBezTo>
                    <a:pt x="3830050" y="183818"/>
                    <a:pt x="3871377" y="142492"/>
                    <a:pt x="3871377" y="92124"/>
                  </a:cubicBezTo>
                  <a:cubicBezTo>
                    <a:pt x="3870947" y="40896"/>
                    <a:pt x="3830050" y="0"/>
                    <a:pt x="3779253" y="0"/>
                  </a:cubicBezTo>
                  <a:close/>
                  <a:moveTo>
                    <a:pt x="1942361" y="572979"/>
                  </a:moveTo>
                  <a:cubicBezTo>
                    <a:pt x="1972495" y="572979"/>
                    <a:pt x="1997464" y="597517"/>
                    <a:pt x="1997464" y="628082"/>
                  </a:cubicBezTo>
                  <a:cubicBezTo>
                    <a:pt x="1997464" y="658216"/>
                    <a:pt x="1972926" y="683184"/>
                    <a:pt x="1942361" y="683184"/>
                  </a:cubicBezTo>
                  <a:cubicBezTo>
                    <a:pt x="1912227" y="683184"/>
                    <a:pt x="1887259" y="658647"/>
                    <a:pt x="1887259" y="628082"/>
                  </a:cubicBezTo>
                  <a:cubicBezTo>
                    <a:pt x="1887689" y="597948"/>
                    <a:pt x="1912227" y="572979"/>
                    <a:pt x="1942361" y="572979"/>
                  </a:cubicBezTo>
                  <a:close/>
                  <a:moveTo>
                    <a:pt x="3779253" y="146796"/>
                  </a:moveTo>
                  <a:cubicBezTo>
                    <a:pt x="3749119" y="146796"/>
                    <a:pt x="3724151" y="122259"/>
                    <a:pt x="3724151" y="91694"/>
                  </a:cubicBezTo>
                  <a:cubicBezTo>
                    <a:pt x="3724151" y="61560"/>
                    <a:pt x="3748688" y="36591"/>
                    <a:pt x="3779253" y="36591"/>
                  </a:cubicBezTo>
                  <a:cubicBezTo>
                    <a:pt x="3809387" y="36591"/>
                    <a:pt x="3834355" y="61129"/>
                    <a:pt x="3834355" y="91694"/>
                  </a:cubicBezTo>
                  <a:cubicBezTo>
                    <a:pt x="3834355" y="121828"/>
                    <a:pt x="3809818" y="146796"/>
                    <a:pt x="3779253" y="146796"/>
                  </a:cubicBezTo>
                  <a:close/>
                </a:path>
              </a:pathLst>
            </a:custGeom>
            <a:solidFill>
              <a:srgbClr val="03B9AD"/>
            </a:solidFill>
            <a:ln w="4304"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9C2B6CD0-E5FA-0791-89CC-BE78048B0E0D}"/>
                </a:ext>
              </a:extLst>
            </p:cNvPr>
            <p:cNvSpPr txBox="1"/>
            <p:nvPr/>
          </p:nvSpPr>
          <p:spPr>
            <a:xfrm>
              <a:off x="3584714" y="4410805"/>
              <a:ext cx="2337317" cy="1028487"/>
            </a:xfrm>
            <a:prstGeom prst="rect">
              <a:avLst/>
            </a:prstGeom>
            <a:noFill/>
          </p:spPr>
          <p:txBody>
            <a:bodyPr wrap="square">
              <a:spAutoFit/>
            </a:bodyPr>
            <a:lstStyle/>
            <a:p>
              <a:pPr algn="ctr" rtl="0">
                <a:spcBef>
                  <a:spcPts val="115"/>
                </a:spcBef>
                <a:spcAft>
                  <a:spcPts val="0"/>
                </a:spcAft>
                <a:buClr>
                  <a:schemeClr val="tx1">
                    <a:lumMod val="75000"/>
                    <a:lumOff val="25000"/>
                  </a:schemeClr>
                </a:buClr>
              </a:pPr>
              <a:r>
                <a:rPr lang="en-US" sz="2000" b="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Tangible: </a:t>
              </a:r>
            </a:p>
            <a:p>
              <a:pPr algn="ctr" rtl="0">
                <a:spcBef>
                  <a:spcPts val="115"/>
                </a:spcBef>
                <a:spcAft>
                  <a:spcPts val="0"/>
                </a:spcAft>
                <a:buClr>
                  <a:schemeClr val="tx1">
                    <a:lumMod val="75000"/>
                    <a:lumOff val="25000"/>
                  </a:schemeClr>
                </a:buClr>
              </a:pPr>
              <a:r>
                <a:rPr lang="en-US" sz="2000" b="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Such as hardware and software</a:t>
              </a:r>
            </a:p>
          </p:txBody>
        </p:sp>
      </p:grpSp>
      <p:grpSp>
        <p:nvGrpSpPr>
          <p:cNvPr id="6" name="Group 5">
            <a:extLst>
              <a:ext uri="{FF2B5EF4-FFF2-40B4-BE49-F238E27FC236}">
                <a16:creationId xmlns:a16="http://schemas.microsoft.com/office/drawing/2014/main" id="{455895F3-A17F-0525-7FE0-442C473FFF2B}"/>
              </a:ext>
            </a:extLst>
          </p:cNvPr>
          <p:cNvGrpSpPr/>
          <p:nvPr/>
        </p:nvGrpSpPr>
        <p:grpSpPr>
          <a:xfrm>
            <a:off x="8351417" y="3700941"/>
            <a:ext cx="4683845" cy="3364951"/>
            <a:chOff x="8147221" y="3585877"/>
            <a:chExt cx="4683845" cy="3364951"/>
          </a:xfrm>
        </p:grpSpPr>
        <p:sp>
          <p:nvSpPr>
            <p:cNvPr id="7" name="Freeform: Shape 6">
              <a:extLst>
                <a:ext uri="{FF2B5EF4-FFF2-40B4-BE49-F238E27FC236}">
                  <a16:creationId xmlns:a16="http://schemas.microsoft.com/office/drawing/2014/main" id="{85864EF1-2A1D-B37D-02FA-9D83A3122D35}"/>
                </a:ext>
              </a:extLst>
            </p:cNvPr>
            <p:cNvSpPr/>
            <p:nvPr/>
          </p:nvSpPr>
          <p:spPr>
            <a:xfrm>
              <a:off x="8147221" y="3585877"/>
              <a:ext cx="4683845" cy="3364951"/>
            </a:xfrm>
            <a:custGeom>
              <a:avLst/>
              <a:gdLst>
                <a:gd name="connsiteX0" fmla="*/ 3613946 w 3870946"/>
                <a:gd name="connsiteY0" fmla="*/ 0 h 2780951"/>
                <a:gd name="connsiteX1" fmla="*/ 1928155 w 3870946"/>
                <a:gd name="connsiteY1" fmla="*/ 0 h 2780951"/>
                <a:gd name="connsiteX2" fmla="*/ 1671154 w 3870946"/>
                <a:gd name="connsiteY2" fmla="*/ 257001 h 2780951"/>
                <a:gd name="connsiteX3" fmla="*/ 1671154 w 3870946"/>
                <a:gd name="connsiteY3" fmla="*/ 1215698 h 2780951"/>
                <a:gd name="connsiteX4" fmla="*/ 180805 w 3870946"/>
                <a:gd name="connsiteY4" fmla="*/ 2668595 h 2780951"/>
                <a:gd name="connsiteX5" fmla="*/ 91694 w 3870946"/>
                <a:gd name="connsiteY5" fmla="*/ 2597564 h 2780951"/>
                <a:gd name="connsiteX6" fmla="*/ 0 w 3870946"/>
                <a:gd name="connsiteY6" fmla="*/ 2689258 h 2780951"/>
                <a:gd name="connsiteX7" fmla="*/ 91694 w 3870946"/>
                <a:gd name="connsiteY7" fmla="*/ 2780952 h 2780951"/>
                <a:gd name="connsiteX8" fmla="*/ 182097 w 3870946"/>
                <a:gd name="connsiteY8" fmla="*/ 2705186 h 2780951"/>
                <a:gd name="connsiteX9" fmla="*/ 1219141 w 3870946"/>
                <a:gd name="connsiteY9" fmla="*/ 2251882 h 2780951"/>
                <a:gd name="connsiteX10" fmla="*/ 1708176 w 3870946"/>
                <a:gd name="connsiteY10" fmla="*/ 1217850 h 2780951"/>
                <a:gd name="connsiteX11" fmla="*/ 1713342 w 3870946"/>
                <a:gd name="connsiteY11" fmla="*/ 1085690 h 2780951"/>
                <a:gd name="connsiteX12" fmla="*/ 1708176 w 3870946"/>
                <a:gd name="connsiteY12" fmla="*/ 954392 h 2780951"/>
                <a:gd name="connsiteX13" fmla="*/ 1708176 w 3870946"/>
                <a:gd name="connsiteY13" fmla="*/ 257001 h 2780951"/>
                <a:gd name="connsiteX14" fmla="*/ 1928155 w 3870946"/>
                <a:gd name="connsiteY14" fmla="*/ 37022 h 2780951"/>
                <a:gd name="connsiteX15" fmla="*/ 3613946 w 3870946"/>
                <a:gd name="connsiteY15" fmla="*/ 37022 h 2780951"/>
                <a:gd name="connsiteX16" fmla="*/ 3833925 w 3870946"/>
                <a:gd name="connsiteY16" fmla="*/ 257001 h 2780951"/>
                <a:gd name="connsiteX17" fmla="*/ 3833925 w 3870946"/>
                <a:gd name="connsiteY17" fmla="*/ 1914380 h 2780951"/>
                <a:gd name="connsiteX18" fmla="*/ 3613946 w 3870946"/>
                <a:gd name="connsiteY18" fmla="*/ 2134359 h 2780951"/>
                <a:gd name="connsiteX19" fmla="*/ 2018127 w 3870946"/>
                <a:gd name="connsiteY19" fmla="*/ 2134359 h 2780951"/>
                <a:gd name="connsiteX20" fmla="*/ 1928155 w 3870946"/>
                <a:gd name="connsiteY20" fmla="*/ 2061176 h 2780951"/>
                <a:gd name="connsiteX21" fmla="*/ 1836461 w 3870946"/>
                <a:gd name="connsiteY21" fmla="*/ 2152870 h 2780951"/>
                <a:gd name="connsiteX22" fmla="*/ 1928155 w 3870946"/>
                <a:gd name="connsiteY22" fmla="*/ 2244564 h 2780951"/>
                <a:gd name="connsiteX23" fmla="*/ 2018127 w 3870946"/>
                <a:gd name="connsiteY23" fmla="*/ 2171381 h 2780951"/>
                <a:gd name="connsiteX24" fmla="*/ 3613946 w 3870946"/>
                <a:gd name="connsiteY24" fmla="*/ 2171381 h 2780951"/>
                <a:gd name="connsiteX25" fmla="*/ 3870947 w 3870946"/>
                <a:gd name="connsiteY25" fmla="*/ 1914380 h 2780951"/>
                <a:gd name="connsiteX26" fmla="*/ 3870947 w 3870946"/>
                <a:gd name="connsiteY26" fmla="*/ 257001 h 2780951"/>
                <a:gd name="connsiteX27" fmla="*/ 3613946 w 3870946"/>
                <a:gd name="connsiteY27" fmla="*/ 0 h 2780951"/>
                <a:gd name="connsiteX28" fmla="*/ 91263 w 3870946"/>
                <a:gd name="connsiteY28" fmla="*/ 2744360 h 2780951"/>
                <a:gd name="connsiteX29" fmla="*/ 36161 w 3870946"/>
                <a:gd name="connsiteY29" fmla="*/ 2689258 h 2780951"/>
                <a:gd name="connsiteX30" fmla="*/ 91263 w 3870946"/>
                <a:gd name="connsiteY30" fmla="*/ 2634156 h 2780951"/>
                <a:gd name="connsiteX31" fmla="*/ 146366 w 3870946"/>
                <a:gd name="connsiteY31" fmla="*/ 2689258 h 2780951"/>
                <a:gd name="connsiteX32" fmla="*/ 91263 w 3870946"/>
                <a:gd name="connsiteY32" fmla="*/ 2744360 h 2780951"/>
                <a:gd name="connsiteX33" fmla="*/ 1928155 w 3870946"/>
                <a:gd name="connsiteY33" fmla="*/ 2207973 h 2780951"/>
                <a:gd name="connsiteX34" fmla="*/ 1873053 w 3870946"/>
                <a:gd name="connsiteY34" fmla="*/ 2152870 h 2780951"/>
                <a:gd name="connsiteX35" fmla="*/ 1928155 w 3870946"/>
                <a:gd name="connsiteY35" fmla="*/ 2097768 h 2780951"/>
                <a:gd name="connsiteX36" fmla="*/ 1983257 w 3870946"/>
                <a:gd name="connsiteY36" fmla="*/ 2152870 h 2780951"/>
                <a:gd name="connsiteX37" fmla="*/ 1928155 w 3870946"/>
                <a:gd name="connsiteY37" fmla="*/ 2207973 h 27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70946" h="2780951">
                  <a:moveTo>
                    <a:pt x="3613946" y="0"/>
                  </a:moveTo>
                  <a:lnTo>
                    <a:pt x="1928155" y="0"/>
                  </a:lnTo>
                  <a:cubicBezTo>
                    <a:pt x="1786525" y="0"/>
                    <a:pt x="1671154" y="115371"/>
                    <a:pt x="1671154" y="257001"/>
                  </a:cubicBezTo>
                  <a:lnTo>
                    <a:pt x="1671154" y="1215698"/>
                  </a:lnTo>
                  <a:cubicBezTo>
                    <a:pt x="1607872" y="2003060"/>
                    <a:pt x="968598" y="2624685"/>
                    <a:pt x="180805" y="2668595"/>
                  </a:cubicBezTo>
                  <a:cubicBezTo>
                    <a:pt x="171334" y="2628129"/>
                    <a:pt x="134743" y="2597564"/>
                    <a:pt x="91694" y="2597564"/>
                  </a:cubicBezTo>
                  <a:cubicBezTo>
                    <a:pt x="41327" y="2597564"/>
                    <a:pt x="0" y="2638891"/>
                    <a:pt x="0" y="2689258"/>
                  </a:cubicBezTo>
                  <a:cubicBezTo>
                    <a:pt x="0" y="2739625"/>
                    <a:pt x="41327" y="2780952"/>
                    <a:pt x="91694" y="2780952"/>
                  </a:cubicBezTo>
                  <a:cubicBezTo>
                    <a:pt x="136895" y="2780952"/>
                    <a:pt x="174348" y="2748235"/>
                    <a:pt x="182097" y="2705186"/>
                  </a:cubicBezTo>
                  <a:cubicBezTo>
                    <a:pt x="570827" y="2683662"/>
                    <a:pt x="938464" y="2523090"/>
                    <a:pt x="1219141" y="2251882"/>
                  </a:cubicBezTo>
                  <a:cubicBezTo>
                    <a:pt x="1502833" y="1977231"/>
                    <a:pt x="1676750" y="1610025"/>
                    <a:pt x="1708176" y="1217850"/>
                  </a:cubicBezTo>
                  <a:cubicBezTo>
                    <a:pt x="1711620" y="1174371"/>
                    <a:pt x="1713342" y="1130031"/>
                    <a:pt x="1713342" y="1085690"/>
                  </a:cubicBezTo>
                  <a:cubicBezTo>
                    <a:pt x="1713342" y="1041781"/>
                    <a:pt x="1711620" y="997871"/>
                    <a:pt x="1708176" y="954392"/>
                  </a:cubicBezTo>
                  <a:lnTo>
                    <a:pt x="1708176" y="257001"/>
                  </a:lnTo>
                  <a:cubicBezTo>
                    <a:pt x="1708176" y="135604"/>
                    <a:pt x="1806757" y="37022"/>
                    <a:pt x="1928155" y="37022"/>
                  </a:cubicBezTo>
                  <a:lnTo>
                    <a:pt x="3613946" y="37022"/>
                  </a:lnTo>
                  <a:cubicBezTo>
                    <a:pt x="3735343" y="37022"/>
                    <a:pt x="3833925" y="135604"/>
                    <a:pt x="3833925" y="257001"/>
                  </a:cubicBezTo>
                  <a:lnTo>
                    <a:pt x="3833925" y="1914380"/>
                  </a:lnTo>
                  <a:cubicBezTo>
                    <a:pt x="3833925" y="2035777"/>
                    <a:pt x="3735343" y="2134359"/>
                    <a:pt x="3613946" y="2134359"/>
                  </a:cubicBezTo>
                  <a:lnTo>
                    <a:pt x="2018127" y="2134359"/>
                  </a:lnTo>
                  <a:cubicBezTo>
                    <a:pt x="2009518" y="2092602"/>
                    <a:pt x="1972495" y="2061176"/>
                    <a:pt x="1928155" y="2061176"/>
                  </a:cubicBezTo>
                  <a:cubicBezTo>
                    <a:pt x="1877788" y="2061176"/>
                    <a:pt x="1836461" y="2102503"/>
                    <a:pt x="1836461" y="2152870"/>
                  </a:cubicBezTo>
                  <a:cubicBezTo>
                    <a:pt x="1836461" y="2203237"/>
                    <a:pt x="1877788" y="2244564"/>
                    <a:pt x="1928155" y="2244564"/>
                  </a:cubicBezTo>
                  <a:cubicBezTo>
                    <a:pt x="1972495" y="2244564"/>
                    <a:pt x="2009518" y="2213138"/>
                    <a:pt x="2018127" y="2171381"/>
                  </a:cubicBezTo>
                  <a:lnTo>
                    <a:pt x="3613946" y="2171381"/>
                  </a:lnTo>
                  <a:cubicBezTo>
                    <a:pt x="3755576" y="2171381"/>
                    <a:pt x="3870947" y="2056010"/>
                    <a:pt x="3870947" y="1914380"/>
                  </a:cubicBezTo>
                  <a:lnTo>
                    <a:pt x="3870947" y="257001"/>
                  </a:lnTo>
                  <a:cubicBezTo>
                    <a:pt x="3870947" y="115371"/>
                    <a:pt x="3755576" y="0"/>
                    <a:pt x="3613946" y="0"/>
                  </a:cubicBezTo>
                  <a:close/>
                  <a:moveTo>
                    <a:pt x="91263" y="2744360"/>
                  </a:moveTo>
                  <a:cubicBezTo>
                    <a:pt x="61129" y="2744360"/>
                    <a:pt x="36161" y="2719823"/>
                    <a:pt x="36161" y="2689258"/>
                  </a:cubicBezTo>
                  <a:cubicBezTo>
                    <a:pt x="36161" y="2659124"/>
                    <a:pt x="60699" y="2634156"/>
                    <a:pt x="91263" y="2634156"/>
                  </a:cubicBezTo>
                  <a:cubicBezTo>
                    <a:pt x="121397" y="2634156"/>
                    <a:pt x="146366" y="2658693"/>
                    <a:pt x="146366" y="2689258"/>
                  </a:cubicBezTo>
                  <a:cubicBezTo>
                    <a:pt x="146366" y="2719823"/>
                    <a:pt x="121828" y="2744360"/>
                    <a:pt x="91263" y="2744360"/>
                  </a:cubicBezTo>
                  <a:close/>
                  <a:moveTo>
                    <a:pt x="1928155" y="2207973"/>
                  </a:moveTo>
                  <a:cubicBezTo>
                    <a:pt x="1898021" y="2207973"/>
                    <a:pt x="1873053" y="2183435"/>
                    <a:pt x="1873053" y="2152870"/>
                  </a:cubicBezTo>
                  <a:cubicBezTo>
                    <a:pt x="1873053" y="2122736"/>
                    <a:pt x="1897591" y="2097768"/>
                    <a:pt x="1928155" y="2097768"/>
                  </a:cubicBezTo>
                  <a:cubicBezTo>
                    <a:pt x="1958720" y="2097768"/>
                    <a:pt x="1983257" y="2122305"/>
                    <a:pt x="1983257" y="2152870"/>
                  </a:cubicBezTo>
                  <a:cubicBezTo>
                    <a:pt x="1983257" y="2183435"/>
                    <a:pt x="1958720" y="2207973"/>
                    <a:pt x="1928155" y="2207973"/>
                  </a:cubicBezTo>
                  <a:close/>
                </a:path>
              </a:pathLst>
            </a:custGeom>
            <a:solidFill>
              <a:srgbClr val="FFC80C"/>
            </a:solidFill>
            <a:ln w="4304"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E06E2B12-3032-F044-FE64-DBB051A8760E}"/>
                </a:ext>
              </a:extLst>
            </p:cNvPr>
            <p:cNvSpPr txBox="1"/>
            <p:nvPr/>
          </p:nvSpPr>
          <p:spPr>
            <a:xfrm>
              <a:off x="10333969" y="3990193"/>
              <a:ext cx="2337317" cy="1631216"/>
            </a:xfrm>
            <a:prstGeom prst="rect">
              <a:avLst/>
            </a:prstGeom>
            <a:noFill/>
          </p:spPr>
          <p:txBody>
            <a:bodyPr wrap="square">
              <a:spAutoFit/>
            </a:bodyPr>
            <a:lstStyle>
              <a:defPPr>
                <a:defRPr lang="en-US"/>
              </a:defPPr>
              <a:lvl1pPr algn="ctr">
                <a:spcBef>
                  <a:spcPts val="115"/>
                </a:spcBef>
                <a:spcAft>
                  <a:spcPts val="0"/>
                </a:spcAft>
                <a:buClr>
                  <a:schemeClr val="tx1">
                    <a:lumMod val="75000"/>
                    <a:lumOff val="25000"/>
                  </a:schemeClr>
                </a:buClr>
                <a:defRPr sz="2200" b="0" i="0" u="none" strike="noStrike">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2000"/>
                <a:t>Intangible: Include data, information, people, and reputation</a:t>
              </a:r>
            </a:p>
          </p:txBody>
        </p:sp>
      </p:grpSp>
      <p:grpSp>
        <p:nvGrpSpPr>
          <p:cNvPr id="10" name="Group 9">
            <a:extLst>
              <a:ext uri="{FF2B5EF4-FFF2-40B4-BE49-F238E27FC236}">
                <a16:creationId xmlns:a16="http://schemas.microsoft.com/office/drawing/2014/main" id="{C190E3C2-7209-D139-428F-3CCEB19FE16E}"/>
              </a:ext>
            </a:extLst>
          </p:cNvPr>
          <p:cNvGrpSpPr/>
          <p:nvPr/>
        </p:nvGrpSpPr>
        <p:grpSpPr>
          <a:xfrm>
            <a:off x="6709847" y="3426621"/>
            <a:ext cx="3242542" cy="3243064"/>
            <a:chOff x="6505651" y="3311557"/>
            <a:chExt cx="3242542" cy="3243064"/>
          </a:xfrm>
        </p:grpSpPr>
        <p:grpSp>
          <p:nvGrpSpPr>
            <p:cNvPr id="13" name="Graphic 5">
              <a:extLst>
                <a:ext uri="{FF2B5EF4-FFF2-40B4-BE49-F238E27FC236}">
                  <a16:creationId xmlns:a16="http://schemas.microsoft.com/office/drawing/2014/main" id="{70C91E95-60CD-FAC3-BC12-E6AA1B57D722}"/>
                </a:ext>
              </a:extLst>
            </p:cNvPr>
            <p:cNvGrpSpPr/>
            <p:nvPr/>
          </p:nvGrpSpPr>
          <p:grpSpPr>
            <a:xfrm>
              <a:off x="6505651" y="3311557"/>
              <a:ext cx="3242542" cy="3243064"/>
              <a:chOff x="6787029" y="3231030"/>
              <a:chExt cx="2679786" cy="2680218"/>
            </a:xfrm>
          </p:grpSpPr>
          <p:sp>
            <p:nvSpPr>
              <p:cNvPr id="207" name="Freeform: Shape 206">
                <a:extLst>
                  <a:ext uri="{FF2B5EF4-FFF2-40B4-BE49-F238E27FC236}">
                    <a16:creationId xmlns:a16="http://schemas.microsoft.com/office/drawing/2014/main" id="{07A34468-BCDC-5D3B-9752-A32F5A48167E}"/>
                  </a:ext>
                </a:extLst>
              </p:cNvPr>
              <p:cNvSpPr/>
              <p:nvPr/>
            </p:nvSpPr>
            <p:spPr>
              <a:xfrm>
                <a:off x="6787029" y="3231031"/>
                <a:ext cx="1340108" cy="2680217"/>
              </a:xfrm>
              <a:custGeom>
                <a:avLst/>
                <a:gdLst>
                  <a:gd name="connsiteX0" fmla="*/ 0 w 1340108"/>
                  <a:gd name="connsiteY0" fmla="*/ 1340109 h 2680217"/>
                  <a:gd name="connsiteX1" fmla="*/ 1340109 w 1340108"/>
                  <a:gd name="connsiteY1" fmla="*/ 2680218 h 2680217"/>
                  <a:gd name="connsiteX2" fmla="*/ 1340109 w 1340108"/>
                  <a:gd name="connsiteY2" fmla="*/ 0 h 2680217"/>
                  <a:gd name="connsiteX3" fmla="*/ 0 w 1340108"/>
                  <a:gd name="connsiteY3" fmla="*/ 1340109 h 2680217"/>
                </a:gdLst>
                <a:ahLst/>
                <a:cxnLst>
                  <a:cxn ang="0">
                    <a:pos x="connsiteX0" y="connsiteY0"/>
                  </a:cxn>
                  <a:cxn ang="0">
                    <a:pos x="connsiteX1" y="connsiteY1"/>
                  </a:cxn>
                  <a:cxn ang="0">
                    <a:pos x="connsiteX2" y="connsiteY2"/>
                  </a:cxn>
                  <a:cxn ang="0">
                    <a:pos x="connsiteX3" y="connsiteY3"/>
                  </a:cxn>
                </a:cxnLst>
                <a:rect l="l" t="t" r="r" b="b"/>
                <a:pathLst>
                  <a:path w="1340108" h="2680217">
                    <a:moveTo>
                      <a:pt x="0" y="1340109"/>
                    </a:moveTo>
                    <a:cubicBezTo>
                      <a:pt x="0" y="2080118"/>
                      <a:pt x="600100" y="2680218"/>
                      <a:pt x="1340109" y="2680218"/>
                    </a:cubicBezTo>
                    <a:lnTo>
                      <a:pt x="1340109" y="0"/>
                    </a:lnTo>
                    <a:cubicBezTo>
                      <a:pt x="599670" y="0"/>
                      <a:pt x="0" y="600100"/>
                      <a:pt x="0" y="1340109"/>
                    </a:cubicBezTo>
                    <a:close/>
                  </a:path>
                </a:pathLst>
              </a:custGeom>
              <a:solidFill>
                <a:srgbClr val="03B9AD"/>
              </a:solidFill>
              <a:ln w="43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A4112A3-A8B3-38B3-6914-602B6686B1BD}"/>
                  </a:ext>
                </a:extLst>
              </p:cNvPr>
              <p:cNvSpPr/>
              <p:nvPr/>
            </p:nvSpPr>
            <p:spPr>
              <a:xfrm>
                <a:off x="8126707" y="3231030"/>
                <a:ext cx="1340108" cy="2679787"/>
              </a:xfrm>
              <a:custGeom>
                <a:avLst/>
                <a:gdLst>
                  <a:gd name="connsiteX0" fmla="*/ 0 w 1340108"/>
                  <a:gd name="connsiteY0" fmla="*/ 0 h 2679787"/>
                  <a:gd name="connsiteX1" fmla="*/ 0 w 1340108"/>
                  <a:gd name="connsiteY1" fmla="*/ 2679787 h 2679787"/>
                  <a:gd name="connsiteX2" fmla="*/ 1340109 w 1340108"/>
                  <a:gd name="connsiteY2" fmla="*/ 1339678 h 2679787"/>
                  <a:gd name="connsiteX3" fmla="*/ 0 w 1340108"/>
                  <a:gd name="connsiteY3" fmla="*/ 0 h 2679787"/>
                </a:gdLst>
                <a:ahLst/>
                <a:cxnLst>
                  <a:cxn ang="0">
                    <a:pos x="connsiteX0" y="connsiteY0"/>
                  </a:cxn>
                  <a:cxn ang="0">
                    <a:pos x="connsiteX1" y="connsiteY1"/>
                  </a:cxn>
                  <a:cxn ang="0">
                    <a:pos x="connsiteX2" y="connsiteY2"/>
                  </a:cxn>
                  <a:cxn ang="0">
                    <a:pos x="connsiteX3" y="connsiteY3"/>
                  </a:cxn>
                </a:cxnLst>
                <a:rect l="l" t="t" r="r" b="b"/>
                <a:pathLst>
                  <a:path w="1340108" h="2679787">
                    <a:moveTo>
                      <a:pt x="0" y="0"/>
                    </a:moveTo>
                    <a:lnTo>
                      <a:pt x="0" y="2679787"/>
                    </a:lnTo>
                    <a:cubicBezTo>
                      <a:pt x="740009" y="2679787"/>
                      <a:pt x="1340109" y="2079687"/>
                      <a:pt x="1340109" y="1339678"/>
                    </a:cubicBezTo>
                    <a:cubicBezTo>
                      <a:pt x="1340109" y="600100"/>
                      <a:pt x="740009" y="0"/>
                      <a:pt x="0" y="0"/>
                    </a:cubicBezTo>
                    <a:close/>
                  </a:path>
                </a:pathLst>
              </a:custGeom>
              <a:solidFill>
                <a:srgbClr val="FFC80C"/>
              </a:solidFill>
              <a:ln w="4304"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A21ADBAE-0A93-02DE-0BD9-1948C78C84E7}"/>
                </a:ext>
              </a:extLst>
            </p:cNvPr>
            <p:cNvSpPr/>
            <p:nvPr/>
          </p:nvSpPr>
          <p:spPr>
            <a:xfrm rot="18900000">
              <a:off x="6917748" y="3724304"/>
              <a:ext cx="2417854" cy="2417855"/>
            </a:xfrm>
            <a:custGeom>
              <a:avLst/>
              <a:gdLst>
                <a:gd name="connsiteX0" fmla="*/ 2198050 w 2198049"/>
                <a:gd name="connsiteY0" fmla="*/ 1099025 h 2198050"/>
                <a:gd name="connsiteX1" fmla="*/ 1099025 w 2198049"/>
                <a:gd name="connsiteY1" fmla="*/ 2198050 h 2198050"/>
                <a:gd name="connsiteX2" fmla="*/ 0 w 2198049"/>
                <a:gd name="connsiteY2" fmla="*/ 1099025 h 2198050"/>
                <a:gd name="connsiteX3" fmla="*/ 1099025 w 2198049"/>
                <a:gd name="connsiteY3" fmla="*/ 0 h 2198050"/>
                <a:gd name="connsiteX4" fmla="*/ 2198050 w 2198049"/>
                <a:gd name="connsiteY4" fmla="*/ 1099025 h 219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049" h="2198050">
                  <a:moveTo>
                    <a:pt x="2198050" y="1099025"/>
                  </a:moveTo>
                  <a:cubicBezTo>
                    <a:pt x="2198050" y="1706000"/>
                    <a:pt x="1705999" y="2198050"/>
                    <a:pt x="1099025" y="2198050"/>
                  </a:cubicBezTo>
                  <a:cubicBezTo>
                    <a:pt x="492050" y="2198050"/>
                    <a:pt x="0" y="1706000"/>
                    <a:pt x="0" y="1099025"/>
                  </a:cubicBezTo>
                  <a:cubicBezTo>
                    <a:pt x="0" y="492050"/>
                    <a:pt x="492050" y="0"/>
                    <a:pt x="1099025" y="0"/>
                  </a:cubicBezTo>
                  <a:cubicBezTo>
                    <a:pt x="1705999" y="0"/>
                    <a:pt x="2198050" y="492050"/>
                    <a:pt x="2198050" y="1099025"/>
                  </a:cubicBezTo>
                  <a:close/>
                </a:path>
              </a:pathLst>
            </a:custGeom>
            <a:solidFill>
              <a:srgbClr val="FFFFFF"/>
            </a:solidFill>
            <a:ln w="4304" cap="flat">
              <a:noFill/>
              <a:prstDash val="solid"/>
              <a:miter/>
            </a:ln>
          </p:spPr>
          <p:txBody>
            <a:bodyPr rtlCol="0" anchor="ctr"/>
            <a:lstStyle/>
            <a:p>
              <a:endParaRPr lang="en-US"/>
            </a:p>
          </p:txBody>
        </p:sp>
      </p:grpSp>
      <p:pic>
        <p:nvPicPr>
          <p:cNvPr id="210" name="Graphic 209" descr="Laptop with solid fill">
            <a:extLst>
              <a:ext uri="{FF2B5EF4-FFF2-40B4-BE49-F238E27FC236}">
                <a16:creationId xmlns:a16="http://schemas.microsoft.com/office/drawing/2014/main" id="{CA5115BD-F4D5-6737-502C-7ECCB44BA9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1797" y="4714073"/>
            <a:ext cx="1157591" cy="1157591"/>
          </a:xfrm>
          <a:prstGeom prst="rect">
            <a:avLst/>
          </a:prstGeom>
        </p:spPr>
      </p:pic>
      <p:pic>
        <p:nvPicPr>
          <p:cNvPr id="212" name="Graphic 211" descr="Male profile with solid fill">
            <a:extLst>
              <a:ext uri="{FF2B5EF4-FFF2-40B4-BE49-F238E27FC236}">
                <a16:creationId xmlns:a16="http://schemas.microsoft.com/office/drawing/2014/main" id="{EE9E77B8-DF09-3589-241A-62F85C402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8062" y="4255688"/>
            <a:ext cx="914400" cy="914400"/>
          </a:xfrm>
          <a:prstGeom prst="rect">
            <a:avLst/>
          </a:prstGeom>
        </p:spPr>
      </p:pic>
      <p:sp>
        <p:nvSpPr>
          <p:cNvPr id="213" name="Google Shape;318;p40">
            <a:extLst>
              <a:ext uri="{FF2B5EF4-FFF2-40B4-BE49-F238E27FC236}">
                <a16:creationId xmlns:a16="http://schemas.microsoft.com/office/drawing/2014/main" id="{FD9FE9E4-4A4C-F63F-AAAD-C19834CB5C8F}"/>
              </a:ext>
            </a:extLst>
          </p:cNvPr>
          <p:cNvSpPr/>
          <p:nvPr/>
        </p:nvSpPr>
        <p:spPr>
          <a:xfrm>
            <a:off x="3614235" y="7482893"/>
            <a:ext cx="9100556" cy="956104"/>
          </a:xfrm>
          <a:prstGeom prst="roundRect">
            <a:avLst>
              <a:gd name="adj" fmla="val 16667"/>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Recognizing the range of organizational assets is vital in identifying potential vulnerabilities and safeguarding against threat actors.</a:t>
            </a:r>
            <a:endParaRPr/>
          </a:p>
        </p:txBody>
      </p:sp>
    </p:spTree>
    <p:extLst>
      <p:ext uri="{BB962C8B-B14F-4D97-AF65-F5344CB8AC3E}">
        <p14:creationId xmlns:p14="http://schemas.microsoft.com/office/powerpoint/2010/main" val="2553260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Removable Device</a:t>
            </a:r>
            <a:endParaRPr>
              <a:latin typeface="Open Sans"/>
              <a:ea typeface="Open Sans"/>
              <a:cs typeface="Open Sans"/>
              <a:sym typeface="Open Sans"/>
            </a:endParaRPr>
          </a:p>
        </p:txBody>
      </p:sp>
      <p:sp>
        <p:nvSpPr>
          <p:cNvPr id="582" name="Google Shape;582;ge961dd843d_0_334"/>
          <p:cNvSpPr/>
          <p:nvPr/>
        </p:nvSpPr>
        <p:spPr>
          <a:xfrm>
            <a:off x="1172043" y="2670678"/>
            <a:ext cx="9159930" cy="3848528"/>
          </a:xfrm>
          <a:prstGeom prst="roundRect">
            <a:avLst>
              <a:gd name="adj" fmla="val 539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Portable storage devices like USB drives, external hard drives, or memory cards can introduce removable device threats, which can carry and transmit malware.​</a:t>
            </a:r>
          </a:p>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When an infected removable device connects to a computer, it can execute malicious code, leading to data theft, system compromise, or malware spreading to other connected systems.</a:t>
            </a:r>
          </a:p>
        </p:txBody>
      </p:sp>
      <p:pic>
        <p:nvPicPr>
          <p:cNvPr id="4" name="Picture 3">
            <a:extLst>
              <a:ext uri="{FF2B5EF4-FFF2-40B4-BE49-F238E27FC236}">
                <a16:creationId xmlns:a16="http://schemas.microsoft.com/office/drawing/2014/main" id="{6C7D37D0-4851-DD36-1524-836D161BB0FD}"/>
              </a:ext>
            </a:extLst>
          </p:cNvPr>
          <p:cNvPicPr>
            <a:picLocks noChangeAspect="1"/>
          </p:cNvPicPr>
          <p:nvPr/>
        </p:nvPicPr>
        <p:blipFill>
          <a:blip r:embed="rId3"/>
          <a:stretch>
            <a:fillRect/>
          </a:stretch>
        </p:blipFill>
        <p:spPr>
          <a:xfrm>
            <a:off x="11339988" y="2990342"/>
            <a:ext cx="3163315" cy="3163315"/>
          </a:xfrm>
          <a:prstGeom prst="rect">
            <a:avLst/>
          </a:prstGeom>
        </p:spPr>
      </p:pic>
      <p:sp>
        <p:nvSpPr>
          <p:cNvPr id="7" name="Brandline_LVC">
            <a:extLst>
              <a:ext uri="{FF2B5EF4-FFF2-40B4-BE49-F238E27FC236}">
                <a16:creationId xmlns:a16="http://schemas.microsoft.com/office/drawing/2014/main" id="{5A78486F-A77E-EC1F-B0E6-35927919A0E4}"/>
              </a:ext>
            </a:extLst>
          </p:cNvPr>
          <p:cNvSpPr/>
          <p:nvPr/>
        </p:nvSpPr>
        <p:spPr>
          <a:xfrm>
            <a:off x="4356100" y="816352"/>
            <a:ext cx="75426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4827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Vulnerable Software</a:t>
            </a:r>
            <a:endParaRPr>
              <a:latin typeface="Open Sans"/>
              <a:ea typeface="Open Sans"/>
              <a:cs typeface="Open Sans"/>
              <a:sym typeface="Open Sans"/>
            </a:endParaRPr>
          </a:p>
        </p:txBody>
      </p:sp>
      <p:sp>
        <p:nvSpPr>
          <p:cNvPr id="582" name="Google Shape;582;ge961dd843d_0_334"/>
          <p:cNvSpPr/>
          <p:nvPr/>
        </p:nvSpPr>
        <p:spPr>
          <a:xfrm>
            <a:off x="1612895" y="2887725"/>
            <a:ext cx="8327209" cy="3204508"/>
          </a:xfrm>
          <a:prstGeom prst="roundRect">
            <a:avLst>
              <a:gd name="adj" fmla="val 7271"/>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Vulnerable software has flaws or weaknesses in its code or design.</a:t>
            </a:r>
          </a:p>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Attackers can exploit vulnerable software to gain unauthorized access, disrupt operations, or cause other malicious activities.</a:t>
            </a:r>
          </a:p>
        </p:txBody>
      </p:sp>
      <p:pic>
        <p:nvPicPr>
          <p:cNvPr id="3" name="Picture 2" descr="A computer screen with a skull on it&#10;&#10;Description automatically generated">
            <a:extLst>
              <a:ext uri="{FF2B5EF4-FFF2-40B4-BE49-F238E27FC236}">
                <a16:creationId xmlns:a16="http://schemas.microsoft.com/office/drawing/2014/main" id="{E912025C-BC0E-A0CD-3AB0-A34E3185885F}"/>
              </a:ext>
            </a:extLst>
          </p:cNvPr>
          <p:cNvPicPr>
            <a:picLocks noChangeAspect="1"/>
          </p:cNvPicPr>
          <p:nvPr/>
        </p:nvPicPr>
        <p:blipFill>
          <a:blip r:embed="rId3"/>
          <a:stretch>
            <a:fillRect/>
          </a:stretch>
        </p:blipFill>
        <p:spPr>
          <a:xfrm>
            <a:off x="11061364" y="2510492"/>
            <a:ext cx="3581741" cy="3581741"/>
          </a:xfrm>
          <a:prstGeom prst="rect">
            <a:avLst/>
          </a:prstGeom>
        </p:spPr>
      </p:pic>
      <p:sp>
        <p:nvSpPr>
          <p:cNvPr id="5" name="Brandline_LVC">
            <a:extLst>
              <a:ext uri="{FF2B5EF4-FFF2-40B4-BE49-F238E27FC236}">
                <a16:creationId xmlns:a16="http://schemas.microsoft.com/office/drawing/2014/main" id="{4D95448D-2A35-E409-86D3-69262DCC3541}"/>
              </a:ext>
            </a:extLst>
          </p:cNvPr>
          <p:cNvSpPr/>
          <p:nvPr/>
        </p:nvSpPr>
        <p:spPr>
          <a:xfrm>
            <a:off x="4114800" y="816352"/>
            <a:ext cx="8024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9754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Vulnerable Software</a:t>
            </a:r>
            <a:r>
              <a:rPr lang="en-US"/>
              <a:t> - </a:t>
            </a:r>
            <a:r>
              <a:rPr lang="en-US">
                <a:latin typeface="Open Sans"/>
                <a:ea typeface="Open Sans"/>
                <a:cs typeface="Open Sans"/>
                <a:sym typeface="Open Sans"/>
              </a:rPr>
              <a:t>Prevention</a:t>
            </a:r>
            <a:endParaRPr>
              <a:latin typeface="Open Sans"/>
              <a:ea typeface="Open Sans"/>
              <a:cs typeface="Open Sans"/>
              <a:sym typeface="Open Sans"/>
            </a:endParaRPr>
          </a:p>
        </p:txBody>
      </p:sp>
      <p:sp>
        <p:nvSpPr>
          <p:cNvPr id="582" name="Google Shape;582;ge961dd843d_0_334"/>
          <p:cNvSpPr/>
          <p:nvPr/>
        </p:nvSpPr>
        <p:spPr>
          <a:xfrm>
            <a:off x="2193187" y="1447951"/>
            <a:ext cx="11869627" cy="1280010"/>
          </a:xfrm>
          <a:prstGeom prst="roundRect">
            <a:avLst>
              <a:gd name="adj" fmla="val 16667"/>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1" algn="ctr">
              <a:lnSpc>
                <a:spcPct val="115000"/>
              </a:lnSpc>
              <a:buSzPts val="2200"/>
            </a:pPr>
            <a:r>
              <a:rPr lang="en-US" sz="2200">
                <a:solidFill>
                  <a:srgbClr val="404040"/>
                </a:solidFill>
                <a:latin typeface="Open Sans" pitchFamily="2" charset="0"/>
                <a:ea typeface="Open Sans"/>
                <a:cs typeface="Open Sans"/>
              </a:rPr>
              <a:t>Understanding the concepts of client-based and agentless security solutions is essential to avoid vulnerable software.​</a:t>
            </a:r>
          </a:p>
        </p:txBody>
      </p:sp>
      <p:sp>
        <p:nvSpPr>
          <p:cNvPr id="5" name="Brandline_LVC">
            <a:extLst>
              <a:ext uri="{FF2B5EF4-FFF2-40B4-BE49-F238E27FC236}">
                <a16:creationId xmlns:a16="http://schemas.microsoft.com/office/drawing/2014/main" id="{55CEA26D-4BB6-6704-46AA-B0BA5DEA3E6E}"/>
              </a:ext>
            </a:extLst>
          </p:cNvPr>
          <p:cNvSpPr/>
          <p:nvPr/>
        </p:nvSpPr>
        <p:spPr>
          <a:xfrm>
            <a:off x="4521200" y="816352"/>
            <a:ext cx="72192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EFD28E7E-C399-0435-E853-30B9DF018AED}"/>
              </a:ext>
            </a:extLst>
          </p:cNvPr>
          <p:cNvSpPr/>
          <p:nvPr/>
        </p:nvSpPr>
        <p:spPr>
          <a:xfrm>
            <a:off x="1513840" y="3167063"/>
            <a:ext cx="6207760" cy="4757737"/>
          </a:xfrm>
          <a:prstGeom prst="roundRect">
            <a:avLst>
              <a:gd name="adj" fmla="val 7591"/>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u="sng">
                <a:solidFill>
                  <a:srgbClr val="404040"/>
                </a:solidFill>
                <a:latin typeface="Open Sans" pitchFamily="2" charset="0"/>
                <a:ea typeface="Open Sans"/>
                <a:cs typeface="Open Sans"/>
              </a:rPr>
              <a:t>Client-based security</a:t>
            </a:r>
          </a:p>
          <a:p>
            <a:pPr algn="ctr">
              <a:lnSpc>
                <a:spcPct val="115000"/>
              </a:lnSpc>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It requires installing software (an agent) on a client device itself.</a:t>
            </a:r>
          </a:p>
          <a:p>
            <a:pPr marL="342900" indent="-342900">
              <a:lnSpc>
                <a:spcPct val="115000"/>
              </a:lnSpc>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The agent actively monitors and protects against malicious activities, such as exploiting software vulnerabilities.</a:t>
            </a:r>
          </a:p>
        </p:txBody>
      </p:sp>
      <p:sp>
        <p:nvSpPr>
          <p:cNvPr id="7" name="Rectangle: Rounded Corners 6">
            <a:extLst>
              <a:ext uri="{FF2B5EF4-FFF2-40B4-BE49-F238E27FC236}">
                <a16:creationId xmlns:a16="http://schemas.microsoft.com/office/drawing/2014/main" id="{D02C78C8-EE6B-1604-4BB3-F189A636B67F}"/>
              </a:ext>
            </a:extLst>
          </p:cNvPr>
          <p:cNvSpPr/>
          <p:nvPr/>
        </p:nvSpPr>
        <p:spPr>
          <a:xfrm>
            <a:off x="8535219" y="3167063"/>
            <a:ext cx="6207760" cy="4757737"/>
          </a:xfrm>
          <a:prstGeom prst="roundRect">
            <a:avLst>
              <a:gd name="adj" fmla="val 7591"/>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u="sng">
                <a:solidFill>
                  <a:srgbClr val="404040"/>
                </a:solidFill>
                <a:latin typeface="Open Sans" pitchFamily="2" charset="0"/>
                <a:ea typeface="Open Sans"/>
                <a:cs typeface="Open Sans"/>
              </a:rPr>
              <a:t>Agentless security</a:t>
            </a:r>
          </a:p>
          <a:p>
            <a:pPr algn="ctr">
              <a:lnSpc>
                <a:spcPct val="115000"/>
              </a:lnSpc>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It does not require installing software on individual client devices. </a:t>
            </a:r>
          </a:p>
          <a:p>
            <a:pPr marL="342900" indent="-342900">
              <a:lnSpc>
                <a:spcPct val="115000"/>
              </a:lnSpc>
              <a:buFont typeface="Arial" panose="020B0604020202020204" pitchFamily="34" charset="0"/>
              <a:buChar char="•"/>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Instead, it involves monitoring and enforcing security policies centrally, often through network devices or virtual appliances.</a:t>
            </a:r>
          </a:p>
        </p:txBody>
      </p:sp>
    </p:spTree>
    <p:extLst>
      <p:ext uri="{BB962C8B-B14F-4D97-AF65-F5344CB8AC3E}">
        <p14:creationId xmlns:p14="http://schemas.microsoft.com/office/powerpoint/2010/main" val="2279374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Unsupported Systems and Application</a:t>
            </a:r>
            <a:endParaRPr>
              <a:latin typeface="Open Sans"/>
              <a:ea typeface="Open Sans"/>
              <a:cs typeface="Open Sans"/>
              <a:sym typeface="Open Sans"/>
            </a:endParaRPr>
          </a:p>
        </p:txBody>
      </p:sp>
      <p:sp>
        <p:nvSpPr>
          <p:cNvPr id="582" name="Google Shape;582;ge961dd843d_0_334"/>
          <p:cNvSpPr/>
          <p:nvPr/>
        </p:nvSpPr>
        <p:spPr>
          <a:xfrm>
            <a:off x="1213130" y="3042691"/>
            <a:ext cx="8413470" cy="4265201"/>
          </a:xfrm>
          <a:prstGeom prst="roundRect">
            <a:avLst>
              <a:gd name="adj" fmla="val 592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457200" lvl="1" indent="-457200">
              <a:lnSpc>
                <a:spcPct val="114000"/>
              </a:lnSpc>
              <a:buSzPts val="2200"/>
              <a:buAutoNum type="arabicPeriod"/>
            </a:pPr>
            <a:r>
              <a:rPr lang="en-US" sz="2200">
                <a:solidFill>
                  <a:srgbClr val="3F3F3F"/>
                </a:solidFill>
                <a:latin typeface="Open Sans"/>
                <a:ea typeface="Open Sans"/>
                <a:cs typeface="Open Sans"/>
              </a:rPr>
              <a:t>This situation often arises when a software version reaches its official end-of-life (EOL) or the company that developed the software goes out of business or discontinues to support the products.</a:t>
            </a:r>
            <a:endParaRPr lang="en-US"/>
          </a:p>
          <a:p>
            <a:pPr marL="457200" lvl="1" indent="-457200">
              <a:lnSpc>
                <a:spcPct val="114000"/>
              </a:lnSpc>
              <a:buSzPts val="2200"/>
              <a:buAutoNum type="arabicPeriod"/>
            </a:pPr>
            <a:endParaRPr lang="en-US" sz="2200">
              <a:solidFill>
                <a:srgbClr val="3F3F3F"/>
              </a:solidFill>
              <a:latin typeface="Open Sans"/>
              <a:ea typeface="Open Sans"/>
              <a:cs typeface="Open Sans"/>
            </a:endParaRPr>
          </a:p>
          <a:p>
            <a:pPr marL="457200" lvl="1" indent="-457200">
              <a:lnSpc>
                <a:spcPct val="114000"/>
              </a:lnSpc>
              <a:buSzPts val="2200"/>
              <a:buAutoNum type="arabicPeriod"/>
            </a:pPr>
            <a:r>
              <a:rPr lang="en-US" sz="2200">
                <a:solidFill>
                  <a:srgbClr val="3F3F3F"/>
                </a:solidFill>
                <a:latin typeface="Open Sans"/>
                <a:ea typeface="Open Sans"/>
                <a:cs typeface="Open Sans"/>
              </a:rPr>
              <a:t>The security risks associated with unsupported systems and applications can be high, particularly when known vulnerabilities remain unaddressed.</a:t>
            </a:r>
          </a:p>
        </p:txBody>
      </p:sp>
      <p:pic>
        <p:nvPicPr>
          <p:cNvPr id="6" name="Picture 5">
            <a:extLst>
              <a:ext uri="{FF2B5EF4-FFF2-40B4-BE49-F238E27FC236}">
                <a16:creationId xmlns:a16="http://schemas.microsoft.com/office/drawing/2014/main" id="{FE1555D4-E8B0-280C-95CA-81B3B21DC1A9}"/>
              </a:ext>
            </a:extLst>
          </p:cNvPr>
          <p:cNvPicPr>
            <a:picLocks noChangeAspect="1"/>
          </p:cNvPicPr>
          <p:nvPr/>
        </p:nvPicPr>
        <p:blipFill>
          <a:blip r:embed="rId3"/>
          <a:stretch>
            <a:fillRect/>
          </a:stretch>
        </p:blipFill>
        <p:spPr>
          <a:xfrm>
            <a:off x="10161270" y="2808287"/>
            <a:ext cx="4876800" cy="4876800"/>
          </a:xfrm>
          <a:prstGeom prst="rect">
            <a:avLst/>
          </a:prstGeom>
        </p:spPr>
      </p:pic>
      <p:sp>
        <p:nvSpPr>
          <p:cNvPr id="3" name="Brandline_LVC">
            <a:extLst>
              <a:ext uri="{FF2B5EF4-FFF2-40B4-BE49-F238E27FC236}">
                <a16:creationId xmlns:a16="http://schemas.microsoft.com/office/drawing/2014/main" id="{AA6E86A7-107F-068F-7817-F088F31C3065}"/>
              </a:ext>
            </a:extLst>
          </p:cNvPr>
          <p:cNvSpPr/>
          <p:nvPr/>
        </p:nvSpPr>
        <p:spPr>
          <a:xfrm>
            <a:off x="2159000" y="816352"/>
            <a:ext cx="119559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747526F-6F06-0EB7-64D6-9D9B55FEDB59}"/>
              </a:ext>
            </a:extLst>
          </p:cNvPr>
          <p:cNvSpPr txBox="1"/>
          <p:nvPr/>
        </p:nvSpPr>
        <p:spPr>
          <a:xfrm>
            <a:off x="2157730" y="1331913"/>
            <a:ext cx="1288034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These are software tools or platforms that do not receive regular updates, security patches, or technical support from the developer or vendor.</a:t>
            </a:r>
          </a:p>
        </p:txBody>
      </p:sp>
    </p:spTree>
    <p:extLst>
      <p:ext uri="{BB962C8B-B14F-4D97-AF65-F5344CB8AC3E}">
        <p14:creationId xmlns:p14="http://schemas.microsoft.com/office/powerpoint/2010/main" val="1009969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Unsecure Networks</a:t>
            </a:r>
            <a:endParaRPr>
              <a:latin typeface="Open Sans"/>
              <a:ea typeface="Open Sans"/>
              <a:cs typeface="Open Sans"/>
              <a:sym typeface="Open Sans"/>
            </a:endParaRPr>
          </a:p>
        </p:txBody>
      </p:sp>
      <p:sp>
        <p:nvSpPr>
          <p:cNvPr id="582" name="Google Shape;582;ge961dd843d_0_334"/>
          <p:cNvSpPr/>
          <p:nvPr/>
        </p:nvSpPr>
        <p:spPr>
          <a:xfrm>
            <a:off x="1263930" y="3414364"/>
            <a:ext cx="8210270" cy="3877455"/>
          </a:xfrm>
          <a:prstGeom prst="roundRect">
            <a:avLst>
              <a:gd name="adj" fmla="val 637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This lack of security makes them prime targets for hackers who can exploit these vulnerabilities to steal data or infect devices.</a:t>
            </a:r>
          </a:p>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 Risks associated with unsecured networks are:</a:t>
            </a:r>
          </a:p>
          <a:p>
            <a:pPr marL="342900" lvl="1" indent="292100">
              <a:lnSpc>
                <a:spcPct val="114000"/>
              </a:lnSpc>
              <a:buSzPct val="80000"/>
              <a:buFont typeface="Courier New" panose="02070309020205020404" pitchFamily="49" charset="0"/>
              <a:buChar char="o"/>
            </a:pPr>
            <a:r>
              <a:rPr lang="en-US" sz="2200">
                <a:solidFill>
                  <a:srgbClr val="3F3F3F"/>
                </a:solidFill>
                <a:latin typeface="Open Sans"/>
                <a:ea typeface="Open Sans"/>
                <a:cs typeface="Open Sans"/>
              </a:rPr>
              <a:t>Interception of data</a:t>
            </a:r>
          </a:p>
          <a:p>
            <a:pPr marL="342900" lvl="1" indent="292100">
              <a:lnSpc>
                <a:spcPct val="114000"/>
              </a:lnSpc>
              <a:buSzPct val="80000"/>
              <a:buFont typeface="Courier New" panose="02070309020205020404" pitchFamily="49" charset="0"/>
              <a:buChar char="o"/>
            </a:pPr>
            <a:r>
              <a:rPr lang="en-US" sz="2200">
                <a:solidFill>
                  <a:srgbClr val="3F3F3F"/>
                </a:solidFill>
                <a:latin typeface="Open Sans"/>
                <a:ea typeface="Open Sans"/>
                <a:cs typeface="Open Sans"/>
              </a:rPr>
              <a:t>Man-in-the-middle attacks</a:t>
            </a:r>
          </a:p>
          <a:p>
            <a:pPr marL="342900" lvl="1" indent="292100">
              <a:lnSpc>
                <a:spcPct val="114000"/>
              </a:lnSpc>
              <a:buSzPct val="80000"/>
              <a:buFont typeface="Courier New" panose="02070309020205020404" pitchFamily="49" charset="0"/>
              <a:buChar char="o"/>
            </a:pPr>
            <a:r>
              <a:rPr lang="en-US" sz="2200">
                <a:solidFill>
                  <a:srgbClr val="3F3F3F"/>
                </a:solidFill>
                <a:latin typeface="Open Sans"/>
                <a:ea typeface="Open Sans"/>
                <a:cs typeface="Open Sans"/>
              </a:rPr>
              <a:t>Malware distribution</a:t>
            </a:r>
          </a:p>
          <a:p>
            <a:pPr marL="342900" lvl="1">
              <a:lnSpc>
                <a:spcPct val="114000"/>
              </a:lnSpc>
              <a:buSzPts val="2200"/>
            </a:pPr>
            <a:endParaRPr lang="en-US" sz="2200">
              <a:solidFill>
                <a:srgbClr val="3F3F3F"/>
              </a:solidFill>
              <a:latin typeface="Open Sans"/>
              <a:ea typeface="Open Sans"/>
              <a:cs typeface="Open Sans"/>
            </a:endParaRPr>
          </a:p>
        </p:txBody>
      </p:sp>
      <p:pic>
        <p:nvPicPr>
          <p:cNvPr id="2" name="Picture 1">
            <a:extLst>
              <a:ext uri="{FF2B5EF4-FFF2-40B4-BE49-F238E27FC236}">
                <a16:creationId xmlns:a16="http://schemas.microsoft.com/office/drawing/2014/main" id="{3D0365B8-722A-CE46-3B2E-1A8C60A3CE3E}"/>
              </a:ext>
            </a:extLst>
          </p:cNvPr>
          <p:cNvPicPr>
            <a:picLocks noChangeAspect="1"/>
          </p:cNvPicPr>
          <p:nvPr/>
        </p:nvPicPr>
        <p:blipFill>
          <a:blip r:embed="rId3"/>
          <a:stretch>
            <a:fillRect/>
          </a:stretch>
        </p:blipFill>
        <p:spPr>
          <a:xfrm>
            <a:off x="10217366" y="2514600"/>
            <a:ext cx="4876800" cy="4876800"/>
          </a:xfrm>
          <a:prstGeom prst="rect">
            <a:avLst/>
          </a:prstGeom>
        </p:spPr>
      </p:pic>
      <p:sp>
        <p:nvSpPr>
          <p:cNvPr id="4" name="Brandline_LVC">
            <a:extLst>
              <a:ext uri="{FF2B5EF4-FFF2-40B4-BE49-F238E27FC236}">
                <a16:creationId xmlns:a16="http://schemas.microsoft.com/office/drawing/2014/main" id="{38262FA1-C652-51E8-4FA5-C42BBD96C7AF}"/>
              </a:ext>
            </a:extLst>
          </p:cNvPr>
          <p:cNvSpPr/>
          <p:nvPr/>
        </p:nvSpPr>
        <p:spPr>
          <a:xfrm>
            <a:off x="4191000" y="816352"/>
            <a:ext cx="7872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C655853-4D00-C430-A8E3-10FC263B37D6}"/>
              </a:ext>
            </a:extLst>
          </p:cNvPr>
          <p:cNvSpPr txBox="1"/>
          <p:nvPr/>
        </p:nvSpPr>
        <p:spPr>
          <a:xfrm>
            <a:off x="2330450" y="1374378"/>
            <a:ext cx="1159510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Unsecure networks are network, WIFI, or Bluetooth connections that one can join without a password or any other form of authentication.​</a:t>
            </a:r>
          </a:p>
        </p:txBody>
      </p:sp>
    </p:spTree>
    <p:extLst>
      <p:ext uri="{BB962C8B-B14F-4D97-AF65-F5344CB8AC3E}">
        <p14:creationId xmlns:p14="http://schemas.microsoft.com/office/powerpoint/2010/main" val="770088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Types of Networks</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3" name="Rectangle: Rounded Corners 2">
            <a:extLst>
              <a:ext uri="{FF2B5EF4-FFF2-40B4-BE49-F238E27FC236}">
                <a16:creationId xmlns:a16="http://schemas.microsoft.com/office/drawing/2014/main" id="{83C19920-A3A7-D9C2-9897-797563FAEB4E}"/>
              </a:ext>
            </a:extLst>
          </p:cNvPr>
          <p:cNvSpPr/>
          <p:nvPr/>
        </p:nvSpPr>
        <p:spPr>
          <a:xfrm>
            <a:off x="1179513" y="1873322"/>
            <a:ext cx="4484687" cy="5926443"/>
          </a:xfrm>
          <a:prstGeom prst="roundRect">
            <a:avLst>
              <a:gd name="adj" fmla="val 8738"/>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ea typeface="Open Sans"/>
                <a:cs typeface="Open Sans"/>
              </a:rPr>
              <a:t> </a:t>
            </a:r>
            <a:r>
              <a:rPr lang="en-US" sz="2200" b="1" u="sng">
                <a:solidFill>
                  <a:srgbClr val="404040"/>
                </a:solidFill>
                <a:latin typeface="Open Sans" pitchFamily="2" charset="0"/>
                <a:ea typeface="Open Sans"/>
                <a:cs typeface="Open Sans"/>
              </a:rPr>
              <a:t>Wireless networks </a:t>
            </a:r>
          </a:p>
          <a:p>
            <a:pPr marL="342900" indent="-342900">
              <a:lnSpc>
                <a:spcPct val="115000"/>
              </a:lnSpc>
              <a:buFont typeface="Arial" panose="020B0604020202020204" pitchFamily="34" charset="0"/>
              <a:buChar char="•"/>
            </a:pPr>
            <a:endParaRPr lang="en-US" sz="2200" b="1" u="sng">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Devices are connected without physical cables. </a:t>
            </a: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Wireless networks that are improperly configured or lack robust encryption protocols can be susceptible to unauthorized access and eavesdropping.</a:t>
            </a:r>
            <a:endParaRPr lang="en-IN" sz="2200">
              <a:solidFill>
                <a:srgbClr val="404040"/>
              </a:solidFill>
              <a:latin typeface="Open Sans" pitchFamily="2" charset="0"/>
            </a:endParaRPr>
          </a:p>
        </p:txBody>
      </p:sp>
      <p:sp>
        <p:nvSpPr>
          <p:cNvPr id="5" name="Rectangle: Rounded Corners 4">
            <a:extLst>
              <a:ext uri="{FF2B5EF4-FFF2-40B4-BE49-F238E27FC236}">
                <a16:creationId xmlns:a16="http://schemas.microsoft.com/office/drawing/2014/main" id="{4A5CAD58-9490-C657-5F27-A27A0CD2B5EA}"/>
              </a:ext>
            </a:extLst>
          </p:cNvPr>
          <p:cNvSpPr/>
          <p:nvPr/>
        </p:nvSpPr>
        <p:spPr>
          <a:xfrm>
            <a:off x="5885657" y="1873321"/>
            <a:ext cx="4484687" cy="5926443"/>
          </a:xfrm>
          <a:prstGeom prst="roundRect">
            <a:avLst>
              <a:gd name="adj" fmla="val 87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u="sng">
                <a:solidFill>
                  <a:srgbClr val="404040"/>
                </a:solidFill>
                <a:latin typeface="Open Sans" pitchFamily="2" charset="0"/>
                <a:ea typeface="Open Sans"/>
                <a:cs typeface="Open Sans"/>
              </a:rPr>
              <a:t>Wired networks</a:t>
            </a:r>
          </a:p>
          <a:p>
            <a:pPr algn="ctr">
              <a:lnSpc>
                <a:spcPct val="115000"/>
              </a:lnSpc>
            </a:pPr>
            <a:endParaRPr lang="en-US" sz="22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Devices are interconnected using physical cables.</a:t>
            </a: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These are generally considered more secure than their wireless counterparts. </a:t>
            </a: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They can still be vulnerable if proper segmentation and access controls are not implemented.</a:t>
            </a:r>
          </a:p>
        </p:txBody>
      </p:sp>
      <p:sp>
        <p:nvSpPr>
          <p:cNvPr id="7" name="Rectangle: Rounded Corners 6">
            <a:extLst>
              <a:ext uri="{FF2B5EF4-FFF2-40B4-BE49-F238E27FC236}">
                <a16:creationId xmlns:a16="http://schemas.microsoft.com/office/drawing/2014/main" id="{40F11037-E28B-3CC9-1869-5222B730C504}"/>
              </a:ext>
            </a:extLst>
          </p:cNvPr>
          <p:cNvSpPr/>
          <p:nvPr/>
        </p:nvSpPr>
        <p:spPr>
          <a:xfrm>
            <a:off x="10591800" y="1873320"/>
            <a:ext cx="4484687" cy="5926443"/>
          </a:xfrm>
          <a:prstGeom prst="roundRect">
            <a:avLst>
              <a:gd name="adj" fmla="val 8738"/>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u="sng">
                <a:solidFill>
                  <a:srgbClr val="404040"/>
                </a:solidFill>
                <a:latin typeface="Open Sans" pitchFamily="2" charset="0"/>
                <a:ea typeface="Open Sans"/>
                <a:cs typeface="Open Sans"/>
              </a:rPr>
              <a:t>Bluetooth networks</a:t>
            </a:r>
          </a:p>
          <a:p>
            <a:pPr algn="ctr">
              <a:lnSpc>
                <a:spcPct val="115000"/>
              </a:lnSpc>
            </a:pPr>
            <a:endParaRPr lang="en-US" sz="2200" b="1" i="1">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These networks allow short-range communication between devices.</a:t>
            </a: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They can be exploited if devices are set to ‘discoverable’ mode or known Bluetooth protocol vulnerabilities are not patched. </a:t>
            </a:r>
          </a:p>
        </p:txBody>
      </p:sp>
    </p:spTree>
    <p:extLst>
      <p:ext uri="{BB962C8B-B14F-4D97-AF65-F5344CB8AC3E}">
        <p14:creationId xmlns:p14="http://schemas.microsoft.com/office/powerpoint/2010/main" val="3520757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tabLst>
                <a:tab pos="4343400" algn="l"/>
              </a:tabLst>
            </a:pPr>
            <a:r>
              <a:rPr lang="en-US">
                <a:ea typeface="Open Sans"/>
                <a:cs typeface="Open Sans"/>
                <a:sym typeface="Open Sans"/>
              </a:rPr>
              <a:t>Attack Vectors: </a:t>
            </a:r>
            <a:r>
              <a:rPr lang="en-US">
                <a:latin typeface="Open Sans"/>
                <a:ea typeface="Open Sans"/>
                <a:cs typeface="Open Sans"/>
                <a:sym typeface="Open Sans"/>
              </a:rPr>
              <a:t>Open Service Ports</a:t>
            </a:r>
            <a:endParaRPr lang="en-IN">
              <a:latin typeface="Open Sans"/>
              <a:ea typeface="Open Sans"/>
              <a:cs typeface="Open Sans"/>
              <a:sym typeface="Open Sans"/>
            </a:endParaRPr>
          </a:p>
        </p:txBody>
      </p:sp>
      <p:sp>
        <p:nvSpPr>
          <p:cNvPr id="582" name="Google Shape;582;ge961dd843d_0_334"/>
          <p:cNvSpPr/>
          <p:nvPr/>
        </p:nvSpPr>
        <p:spPr>
          <a:xfrm>
            <a:off x="1303894" y="2579248"/>
            <a:ext cx="9433633" cy="5448663"/>
          </a:xfrm>
          <a:prstGeom prst="roundRect">
            <a:avLst>
              <a:gd name="adj" fmla="val 751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Applications use these ports to communicate with other devices over a network. </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Open service ports can present a significant security risk when not adequately secured.</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An open service port can be compared to an unlocked door in a building. </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Just as an unlocked door allows anyone to enter, an open service port can allow unauthorized access to an application or even the underlying operating system.</a:t>
            </a:r>
          </a:p>
          <a:p>
            <a:pPr lvl="1">
              <a:lnSpc>
                <a:spcPct val="114000"/>
              </a:lnSpc>
              <a:buSzPts val="2200"/>
            </a:pPr>
            <a:endParaRPr lang="en-US" sz="2200">
              <a:solidFill>
                <a:srgbClr val="3F3F3F"/>
              </a:solidFill>
              <a:latin typeface="Open Sans"/>
              <a:ea typeface="Open Sans"/>
              <a:cs typeface="Open Sans"/>
            </a:endParaRPr>
          </a:p>
        </p:txBody>
      </p:sp>
      <p:sp>
        <p:nvSpPr>
          <p:cNvPr id="3" name="Brandline_LVC">
            <a:extLst>
              <a:ext uri="{FF2B5EF4-FFF2-40B4-BE49-F238E27FC236}">
                <a16:creationId xmlns:a16="http://schemas.microsoft.com/office/drawing/2014/main" id="{DDD81878-5789-6E4F-D1FE-C775AE74C26D}"/>
              </a:ext>
            </a:extLst>
          </p:cNvPr>
          <p:cNvSpPr/>
          <p:nvPr/>
        </p:nvSpPr>
        <p:spPr>
          <a:xfrm>
            <a:off x="4292600" y="816352"/>
            <a:ext cx="7667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22F91A4-FB3F-B80D-6A91-F6FEE99A1B68}"/>
              </a:ext>
            </a:extLst>
          </p:cNvPr>
          <p:cNvPicPr>
            <a:picLocks noChangeAspect="1"/>
          </p:cNvPicPr>
          <p:nvPr/>
        </p:nvPicPr>
        <p:blipFill>
          <a:blip r:embed="rId3"/>
          <a:stretch>
            <a:fillRect/>
          </a:stretch>
        </p:blipFill>
        <p:spPr>
          <a:xfrm>
            <a:off x="11192108" y="3421047"/>
            <a:ext cx="3469225" cy="3469225"/>
          </a:xfrm>
          <a:prstGeom prst="rect">
            <a:avLst/>
          </a:prstGeom>
        </p:spPr>
      </p:pic>
      <p:sp>
        <p:nvSpPr>
          <p:cNvPr id="6" name="TextBox 5">
            <a:extLst>
              <a:ext uri="{FF2B5EF4-FFF2-40B4-BE49-F238E27FC236}">
                <a16:creationId xmlns:a16="http://schemas.microsoft.com/office/drawing/2014/main" id="{86160F56-558E-BA51-E844-902716124E71}"/>
              </a:ext>
            </a:extLst>
          </p:cNvPr>
          <p:cNvSpPr txBox="1"/>
          <p:nvPr/>
        </p:nvSpPr>
        <p:spPr>
          <a:xfrm>
            <a:off x="3618689" y="1264596"/>
            <a:ext cx="8871626"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These are network communication endpoints that are left accessible and unguarded on a computer system. </a:t>
            </a:r>
          </a:p>
        </p:txBody>
      </p:sp>
    </p:spTree>
    <p:extLst>
      <p:ext uri="{BB962C8B-B14F-4D97-AF65-F5344CB8AC3E}">
        <p14:creationId xmlns:p14="http://schemas.microsoft.com/office/powerpoint/2010/main" val="1216767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D50B-7DC9-FC65-0973-418115D19E23}"/>
              </a:ext>
            </a:extLst>
          </p:cNvPr>
          <p:cNvSpPr>
            <a:spLocks noGrp="1"/>
          </p:cNvSpPr>
          <p:nvPr>
            <p:ph type="title"/>
          </p:nvPr>
        </p:nvSpPr>
        <p:spPr>
          <a:xfrm>
            <a:off x="0" y="242427"/>
            <a:ext cx="16276320" cy="687244"/>
          </a:xfrm>
        </p:spPr>
        <p:txBody>
          <a:bodyPr/>
          <a:lstStyle/>
          <a:p>
            <a:r>
              <a:rPr lang="en-US"/>
              <a:t>Mitigating Risks Associated with Open Ports</a:t>
            </a:r>
          </a:p>
        </p:txBody>
      </p:sp>
      <p:grpSp>
        <p:nvGrpSpPr>
          <p:cNvPr id="3" name="Group 2">
            <a:extLst>
              <a:ext uri="{FF2B5EF4-FFF2-40B4-BE49-F238E27FC236}">
                <a16:creationId xmlns:a16="http://schemas.microsoft.com/office/drawing/2014/main" id="{51244572-AD4D-DED3-7770-81169B8669A6}"/>
              </a:ext>
            </a:extLst>
          </p:cNvPr>
          <p:cNvGrpSpPr/>
          <p:nvPr/>
        </p:nvGrpSpPr>
        <p:grpSpPr>
          <a:xfrm>
            <a:off x="3307136" y="1483014"/>
            <a:ext cx="2233174" cy="2066744"/>
            <a:chOff x="1029577" y="2014208"/>
            <a:chExt cx="2892263" cy="2303832"/>
          </a:xfrm>
        </p:grpSpPr>
        <p:pic>
          <p:nvPicPr>
            <p:cNvPr id="8" name="Picture 7">
              <a:extLst>
                <a:ext uri="{FF2B5EF4-FFF2-40B4-BE49-F238E27FC236}">
                  <a16:creationId xmlns:a16="http://schemas.microsoft.com/office/drawing/2014/main" id="{910153D2-A7BC-CA6D-65F3-3AECA057993D}"/>
                </a:ext>
              </a:extLst>
            </p:cNvPr>
            <p:cNvPicPr>
              <a:picLocks noChangeAspect="1"/>
            </p:cNvPicPr>
            <p:nvPr/>
          </p:nvPicPr>
          <p:blipFill>
            <a:blip r:embed="rId3"/>
            <a:stretch>
              <a:fillRect/>
            </a:stretch>
          </p:blipFill>
          <p:spPr>
            <a:xfrm>
              <a:off x="1688666" y="2084866"/>
              <a:ext cx="2233174" cy="2233174"/>
            </a:xfrm>
            <a:prstGeom prst="rect">
              <a:avLst/>
            </a:prstGeom>
          </p:spPr>
        </p:pic>
        <p:pic>
          <p:nvPicPr>
            <p:cNvPr id="11" name="Picture 10">
              <a:extLst>
                <a:ext uri="{FF2B5EF4-FFF2-40B4-BE49-F238E27FC236}">
                  <a16:creationId xmlns:a16="http://schemas.microsoft.com/office/drawing/2014/main" id="{C91ED56A-453A-32CF-41C9-5A1E76827769}"/>
                </a:ext>
              </a:extLst>
            </p:cNvPr>
            <p:cNvPicPr>
              <a:picLocks noChangeAspect="1"/>
            </p:cNvPicPr>
            <p:nvPr/>
          </p:nvPicPr>
          <p:blipFill>
            <a:blip r:embed="rId4"/>
            <a:stretch>
              <a:fillRect/>
            </a:stretch>
          </p:blipFill>
          <p:spPr>
            <a:xfrm>
              <a:off x="1029577" y="2014208"/>
              <a:ext cx="1259810" cy="1259810"/>
            </a:xfrm>
            <a:prstGeom prst="rect">
              <a:avLst/>
            </a:prstGeom>
          </p:spPr>
        </p:pic>
      </p:grpSp>
      <p:pic>
        <p:nvPicPr>
          <p:cNvPr id="15" name="Picture 14">
            <a:extLst>
              <a:ext uri="{FF2B5EF4-FFF2-40B4-BE49-F238E27FC236}">
                <a16:creationId xmlns:a16="http://schemas.microsoft.com/office/drawing/2014/main" id="{1886700A-5166-060A-238D-F8B30CA517DB}"/>
              </a:ext>
            </a:extLst>
          </p:cNvPr>
          <p:cNvPicPr>
            <a:picLocks noChangeAspect="1"/>
          </p:cNvPicPr>
          <p:nvPr/>
        </p:nvPicPr>
        <p:blipFill>
          <a:blip r:embed="rId5"/>
          <a:stretch>
            <a:fillRect/>
          </a:stretch>
        </p:blipFill>
        <p:spPr>
          <a:xfrm>
            <a:off x="10628208" y="1456049"/>
            <a:ext cx="1902835" cy="1902835"/>
          </a:xfrm>
          <a:prstGeom prst="rect">
            <a:avLst/>
          </a:prstGeom>
        </p:spPr>
      </p:pic>
      <p:grpSp>
        <p:nvGrpSpPr>
          <p:cNvPr id="9" name="Group 8">
            <a:extLst>
              <a:ext uri="{FF2B5EF4-FFF2-40B4-BE49-F238E27FC236}">
                <a16:creationId xmlns:a16="http://schemas.microsoft.com/office/drawing/2014/main" id="{4C947474-C0BC-8BC7-C366-B1E1DDC8BF5D}"/>
              </a:ext>
            </a:extLst>
          </p:cNvPr>
          <p:cNvGrpSpPr/>
          <p:nvPr/>
        </p:nvGrpSpPr>
        <p:grpSpPr>
          <a:xfrm>
            <a:off x="3006447" y="4960044"/>
            <a:ext cx="2826948" cy="2153930"/>
            <a:chOff x="1167058" y="5741468"/>
            <a:chExt cx="3429975" cy="2851451"/>
          </a:xfrm>
        </p:grpSpPr>
        <p:pic>
          <p:nvPicPr>
            <p:cNvPr id="22" name="Picture 21">
              <a:extLst>
                <a:ext uri="{FF2B5EF4-FFF2-40B4-BE49-F238E27FC236}">
                  <a16:creationId xmlns:a16="http://schemas.microsoft.com/office/drawing/2014/main" id="{27DBD06B-B636-5D69-AACF-97E608B35883}"/>
                </a:ext>
              </a:extLst>
            </p:cNvPr>
            <p:cNvPicPr>
              <a:picLocks noChangeAspect="1"/>
            </p:cNvPicPr>
            <p:nvPr/>
          </p:nvPicPr>
          <p:blipFill>
            <a:blip r:embed="rId6"/>
            <a:stretch>
              <a:fillRect/>
            </a:stretch>
          </p:blipFill>
          <p:spPr>
            <a:xfrm>
              <a:off x="2011580" y="6007466"/>
              <a:ext cx="2585453" cy="2585453"/>
            </a:xfrm>
            <a:prstGeom prst="rect">
              <a:avLst/>
            </a:prstGeom>
          </p:spPr>
        </p:pic>
        <p:pic>
          <p:nvPicPr>
            <p:cNvPr id="26" name="Picture 25">
              <a:extLst>
                <a:ext uri="{FF2B5EF4-FFF2-40B4-BE49-F238E27FC236}">
                  <a16:creationId xmlns:a16="http://schemas.microsoft.com/office/drawing/2014/main" id="{81348003-2BCB-78A9-E914-2005E89E53CE}"/>
                </a:ext>
              </a:extLst>
            </p:cNvPr>
            <p:cNvPicPr>
              <a:picLocks noChangeAspect="1"/>
            </p:cNvPicPr>
            <p:nvPr/>
          </p:nvPicPr>
          <p:blipFill>
            <a:blip r:embed="rId7"/>
            <a:stretch>
              <a:fillRect/>
            </a:stretch>
          </p:blipFill>
          <p:spPr>
            <a:xfrm>
              <a:off x="1167058" y="5741468"/>
              <a:ext cx="1984392" cy="1984392"/>
            </a:xfrm>
            <a:prstGeom prst="rect">
              <a:avLst/>
            </a:prstGeom>
          </p:spPr>
        </p:pic>
      </p:grpSp>
      <p:pic>
        <p:nvPicPr>
          <p:cNvPr id="28" name="Picture 27">
            <a:extLst>
              <a:ext uri="{FF2B5EF4-FFF2-40B4-BE49-F238E27FC236}">
                <a16:creationId xmlns:a16="http://schemas.microsoft.com/office/drawing/2014/main" id="{7171A0EA-55E3-9416-5448-DD400A89CF8A}"/>
              </a:ext>
            </a:extLst>
          </p:cNvPr>
          <p:cNvPicPr>
            <a:picLocks noChangeAspect="1"/>
          </p:cNvPicPr>
          <p:nvPr/>
        </p:nvPicPr>
        <p:blipFill>
          <a:blip r:embed="rId8"/>
          <a:stretch>
            <a:fillRect/>
          </a:stretch>
        </p:blipFill>
        <p:spPr>
          <a:xfrm>
            <a:off x="10712896" y="5160974"/>
            <a:ext cx="1953001" cy="1953001"/>
          </a:xfrm>
          <a:prstGeom prst="rect">
            <a:avLst/>
          </a:prstGeom>
        </p:spPr>
      </p:pic>
      <p:grpSp>
        <p:nvGrpSpPr>
          <p:cNvPr id="18" name="Group 17">
            <a:extLst>
              <a:ext uri="{FF2B5EF4-FFF2-40B4-BE49-F238E27FC236}">
                <a16:creationId xmlns:a16="http://schemas.microsoft.com/office/drawing/2014/main" id="{FF2C3011-08A9-95D5-11FA-711899D559AF}"/>
              </a:ext>
            </a:extLst>
          </p:cNvPr>
          <p:cNvGrpSpPr/>
          <p:nvPr/>
        </p:nvGrpSpPr>
        <p:grpSpPr>
          <a:xfrm>
            <a:off x="2347597" y="7306763"/>
            <a:ext cx="4509368" cy="733764"/>
            <a:chOff x="1401272" y="4799632"/>
            <a:chExt cx="4509368" cy="733764"/>
          </a:xfrm>
        </p:grpSpPr>
        <p:sp>
          <p:nvSpPr>
            <p:cNvPr id="5" name="Google Shape;658;ge961dd843d_0_403">
              <a:extLst>
                <a:ext uri="{FF2B5EF4-FFF2-40B4-BE49-F238E27FC236}">
                  <a16:creationId xmlns:a16="http://schemas.microsoft.com/office/drawing/2014/main" id="{300213E4-8C6B-33EE-B1BC-173F77F74DC7}"/>
                </a:ext>
              </a:extLst>
            </p:cNvPr>
            <p:cNvSpPr txBox="1"/>
            <p:nvPr/>
          </p:nvSpPr>
          <p:spPr>
            <a:xfrm>
              <a:off x="1792581" y="4858753"/>
              <a:ext cx="3726750" cy="573973"/>
            </a:xfrm>
            <a:prstGeom prst="rect">
              <a:avLst/>
            </a:prstGeom>
            <a:noFill/>
            <a:ln>
              <a:noFill/>
            </a:ln>
          </p:spPr>
          <p:txBody>
            <a:bodyPr spcFirstLastPara="1" wrap="square" lIns="91425" tIns="91425" rIns="91425" bIns="91425" anchor="t" anchorCtr="0">
              <a:spAutoFit/>
            </a:bodyPr>
            <a:lstStyle/>
            <a:p>
              <a:pPr marL="0" lvl="0" indent="0" algn="ctr">
                <a:lnSpc>
                  <a:spcPct val="115000"/>
                </a:lnSpc>
                <a:buSzPts val="2200"/>
                <a:buFont typeface="Arial"/>
                <a:buNone/>
              </a:pPr>
              <a:r>
                <a:rPr lang="en-US" sz="2200">
                  <a:solidFill>
                    <a:srgbClr val="404040"/>
                  </a:solidFill>
                  <a:latin typeface="Open Sans" pitchFamily="2" charset="0"/>
                  <a:ea typeface="Open Sans"/>
                  <a:cs typeface="Open Sans"/>
                  <a:sym typeface="Open Sans"/>
                </a:rPr>
                <a:t>Monitoring and logging</a:t>
              </a:r>
              <a:endParaRPr lang="en-IN" sz="2200">
                <a:solidFill>
                  <a:srgbClr val="404040"/>
                </a:solidFill>
                <a:latin typeface="Open Sans" pitchFamily="2" charset="0"/>
                <a:ea typeface="Open Sans"/>
                <a:cs typeface="Open Sans"/>
                <a:sym typeface="Open Sans"/>
              </a:endParaRPr>
            </a:p>
          </p:txBody>
        </p:sp>
        <p:sp>
          <p:nvSpPr>
            <p:cNvPr id="10" name="Rectangle: Rounded Corners 9">
              <a:extLst>
                <a:ext uri="{FF2B5EF4-FFF2-40B4-BE49-F238E27FC236}">
                  <a16:creationId xmlns:a16="http://schemas.microsoft.com/office/drawing/2014/main" id="{B1971669-C131-F457-D092-DC7EA1B8A596}"/>
                </a:ext>
              </a:extLst>
            </p:cNvPr>
            <p:cNvSpPr/>
            <p:nvPr/>
          </p:nvSpPr>
          <p:spPr>
            <a:xfrm>
              <a:off x="1401272" y="4799632"/>
              <a:ext cx="4509368" cy="7337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IN" sz="2200">
                <a:solidFill>
                  <a:srgbClr val="404040"/>
                </a:solidFill>
                <a:latin typeface="Open Sans" pitchFamily="2" charset="0"/>
              </a:endParaRPr>
            </a:p>
          </p:txBody>
        </p:sp>
      </p:grpSp>
      <p:grpSp>
        <p:nvGrpSpPr>
          <p:cNvPr id="17" name="Group 16">
            <a:extLst>
              <a:ext uri="{FF2B5EF4-FFF2-40B4-BE49-F238E27FC236}">
                <a16:creationId xmlns:a16="http://schemas.microsoft.com/office/drawing/2014/main" id="{4BBE3AFA-0C0D-E16C-347D-75215C1E77D1}"/>
              </a:ext>
            </a:extLst>
          </p:cNvPr>
          <p:cNvGrpSpPr/>
          <p:nvPr/>
        </p:nvGrpSpPr>
        <p:grpSpPr>
          <a:xfrm>
            <a:off x="2626595" y="3503230"/>
            <a:ext cx="3951372" cy="733764"/>
            <a:chOff x="1751732" y="1292224"/>
            <a:chExt cx="3951372" cy="733764"/>
          </a:xfrm>
        </p:grpSpPr>
        <p:sp>
          <p:nvSpPr>
            <p:cNvPr id="4" name="Google Shape;658;ge961dd843d_0_403">
              <a:extLst>
                <a:ext uri="{FF2B5EF4-FFF2-40B4-BE49-F238E27FC236}">
                  <a16:creationId xmlns:a16="http://schemas.microsoft.com/office/drawing/2014/main" id="{5BF112AD-73CB-E3D4-F158-7E614F10A890}"/>
                </a:ext>
              </a:extLst>
            </p:cNvPr>
            <p:cNvSpPr txBox="1"/>
            <p:nvPr/>
          </p:nvSpPr>
          <p:spPr>
            <a:xfrm>
              <a:off x="1751732" y="1351345"/>
              <a:ext cx="3951372"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404040"/>
                  </a:solidFill>
                  <a:latin typeface="Open Sans" pitchFamily="2" charset="0"/>
                  <a:ea typeface="Open Sans"/>
                  <a:cs typeface="Open Sans"/>
                  <a:sym typeface="Open Sans"/>
                </a:rPr>
                <a:t>Scanning </a:t>
              </a:r>
              <a:r>
                <a:rPr lang="en-US" sz="2200">
                  <a:solidFill>
                    <a:srgbClr val="404040"/>
                  </a:solidFill>
                  <a:latin typeface="Open Sans" pitchFamily="2" charset="0"/>
                  <a:ea typeface="Open Sans"/>
                  <a:cs typeface="Open Sans"/>
                  <a:sym typeface="Open Sans"/>
                </a:rPr>
                <a:t>p</a:t>
              </a:r>
              <a:r>
                <a:rPr lang="en-US" sz="2200" i="0" u="none" strike="noStrike" cap="none">
                  <a:solidFill>
                    <a:srgbClr val="404040"/>
                  </a:solidFill>
                  <a:latin typeface="Open Sans" pitchFamily="2" charset="0"/>
                  <a:ea typeface="Open Sans"/>
                  <a:cs typeface="Open Sans"/>
                  <a:sym typeface="Open Sans"/>
                </a:rPr>
                <a:t>orts</a:t>
              </a:r>
              <a:endParaRPr lang="en-IN" sz="2200" i="0" u="none" strike="noStrike" cap="none">
                <a:solidFill>
                  <a:srgbClr val="404040"/>
                </a:solidFill>
                <a:latin typeface="Open Sans" pitchFamily="2" charset="0"/>
                <a:ea typeface="Open Sans"/>
                <a:cs typeface="Open Sans"/>
                <a:sym typeface="Open Sans"/>
              </a:endParaRPr>
            </a:p>
          </p:txBody>
        </p:sp>
        <p:sp>
          <p:nvSpPr>
            <p:cNvPr id="12" name="Rectangle: Rounded Corners 11">
              <a:extLst>
                <a:ext uri="{FF2B5EF4-FFF2-40B4-BE49-F238E27FC236}">
                  <a16:creationId xmlns:a16="http://schemas.microsoft.com/office/drawing/2014/main" id="{D7E7B514-E72E-E474-E63E-7A88549B3BF7}"/>
                </a:ext>
              </a:extLst>
            </p:cNvPr>
            <p:cNvSpPr/>
            <p:nvPr/>
          </p:nvSpPr>
          <p:spPr>
            <a:xfrm>
              <a:off x="1864043" y="1292224"/>
              <a:ext cx="3726750" cy="7337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IN" sz="2200">
                <a:solidFill>
                  <a:srgbClr val="404040"/>
                </a:solidFill>
                <a:latin typeface="Open Sans" pitchFamily="2" charset="0"/>
              </a:endParaRPr>
            </a:p>
          </p:txBody>
        </p:sp>
      </p:grpSp>
      <p:grpSp>
        <p:nvGrpSpPr>
          <p:cNvPr id="19" name="Group 18">
            <a:extLst>
              <a:ext uri="{FF2B5EF4-FFF2-40B4-BE49-F238E27FC236}">
                <a16:creationId xmlns:a16="http://schemas.microsoft.com/office/drawing/2014/main" id="{325EEC05-7E72-D2A0-3F04-1389EF335AB9}"/>
              </a:ext>
            </a:extLst>
          </p:cNvPr>
          <p:cNvGrpSpPr/>
          <p:nvPr/>
        </p:nvGrpSpPr>
        <p:grpSpPr>
          <a:xfrm>
            <a:off x="9520120" y="7306763"/>
            <a:ext cx="4119012" cy="733764"/>
            <a:chOff x="8942504" y="4895440"/>
            <a:chExt cx="4119012" cy="733764"/>
          </a:xfrm>
        </p:grpSpPr>
        <p:sp>
          <p:nvSpPr>
            <p:cNvPr id="7" name="Google Shape;658;ge961dd843d_0_403">
              <a:extLst>
                <a:ext uri="{FF2B5EF4-FFF2-40B4-BE49-F238E27FC236}">
                  <a16:creationId xmlns:a16="http://schemas.microsoft.com/office/drawing/2014/main" id="{6FB99F3F-941D-E7E3-9F3B-7E0FB7873DD7}"/>
                </a:ext>
              </a:extLst>
            </p:cNvPr>
            <p:cNvSpPr txBox="1"/>
            <p:nvPr/>
          </p:nvSpPr>
          <p:spPr>
            <a:xfrm>
              <a:off x="8942504" y="4954561"/>
              <a:ext cx="4119012" cy="573973"/>
            </a:xfrm>
            <a:prstGeom prst="rect">
              <a:avLst/>
            </a:prstGeom>
            <a:noFill/>
            <a:ln>
              <a:noFill/>
            </a:ln>
          </p:spPr>
          <p:txBody>
            <a:bodyPr spcFirstLastPara="1" wrap="square" lIns="91425" tIns="91425" rIns="91425" bIns="91425" anchor="t" anchorCtr="0">
              <a:spAutoFit/>
            </a:bodyPr>
            <a:lstStyle/>
            <a:p>
              <a:pPr marL="0" lvl="0" indent="0" algn="ctr">
                <a:lnSpc>
                  <a:spcPct val="115000"/>
                </a:lnSpc>
                <a:buSzPts val="2200"/>
                <a:buFont typeface="Arial"/>
                <a:buNone/>
              </a:pPr>
              <a:r>
                <a:rPr lang="en-US" sz="2200">
                  <a:solidFill>
                    <a:srgbClr val="404040"/>
                  </a:solidFill>
                  <a:latin typeface="Open Sans" pitchFamily="2" charset="0"/>
                  <a:ea typeface="Open Sans"/>
                  <a:cs typeface="Open Sans"/>
                  <a:sym typeface="Open Sans"/>
                </a:rPr>
                <a:t>Patching and updating</a:t>
              </a:r>
              <a:endParaRPr lang="en-IN" sz="2200">
                <a:solidFill>
                  <a:srgbClr val="404040"/>
                </a:solidFill>
                <a:latin typeface="Open Sans" pitchFamily="2" charset="0"/>
                <a:ea typeface="Open Sans"/>
                <a:cs typeface="Open Sans"/>
                <a:sym typeface="Open Sans"/>
              </a:endParaRPr>
            </a:p>
          </p:txBody>
        </p:sp>
        <p:sp>
          <p:nvSpPr>
            <p:cNvPr id="13" name="Rectangle: Rounded Corners 12">
              <a:extLst>
                <a:ext uri="{FF2B5EF4-FFF2-40B4-BE49-F238E27FC236}">
                  <a16:creationId xmlns:a16="http://schemas.microsoft.com/office/drawing/2014/main" id="{ECA2A29A-1C7C-1B41-44AF-C8F43248084D}"/>
                </a:ext>
              </a:extLst>
            </p:cNvPr>
            <p:cNvSpPr/>
            <p:nvPr/>
          </p:nvSpPr>
          <p:spPr>
            <a:xfrm>
              <a:off x="9138635" y="4895440"/>
              <a:ext cx="3726750" cy="7337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IN" sz="2200">
                <a:solidFill>
                  <a:srgbClr val="404040"/>
                </a:solidFill>
                <a:latin typeface="Open Sans" pitchFamily="2" charset="0"/>
              </a:endParaRPr>
            </a:p>
          </p:txBody>
        </p:sp>
      </p:grpSp>
      <p:grpSp>
        <p:nvGrpSpPr>
          <p:cNvPr id="16" name="Group 15">
            <a:extLst>
              <a:ext uri="{FF2B5EF4-FFF2-40B4-BE49-F238E27FC236}">
                <a16:creationId xmlns:a16="http://schemas.microsoft.com/office/drawing/2014/main" id="{F8B6CB32-08CD-EFAC-5DCB-C74BB011986E}"/>
              </a:ext>
            </a:extLst>
          </p:cNvPr>
          <p:cNvGrpSpPr/>
          <p:nvPr/>
        </p:nvGrpSpPr>
        <p:grpSpPr>
          <a:xfrm>
            <a:off x="9487534" y="3536534"/>
            <a:ext cx="4332372" cy="733764"/>
            <a:chOff x="8476882" y="1292224"/>
            <a:chExt cx="4332372" cy="733764"/>
          </a:xfrm>
        </p:grpSpPr>
        <p:sp>
          <p:nvSpPr>
            <p:cNvPr id="6" name="Google Shape;658;ge961dd843d_0_403">
              <a:extLst>
                <a:ext uri="{FF2B5EF4-FFF2-40B4-BE49-F238E27FC236}">
                  <a16:creationId xmlns:a16="http://schemas.microsoft.com/office/drawing/2014/main" id="{CBA9DF98-72A8-9D9F-9262-5AAE3016D0B0}"/>
                </a:ext>
              </a:extLst>
            </p:cNvPr>
            <p:cNvSpPr txBox="1"/>
            <p:nvPr/>
          </p:nvSpPr>
          <p:spPr>
            <a:xfrm>
              <a:off x="8476882" y="1351345"/>
              <a:ext cx="4332372" cy="573973"/>
            </a:xfrm>
            <a:prstGeom prst="rect">
              <a:avLst/>
            </a:prstGeom>
            <a:noFill/>
            <a:ln>
              <a:noFill/>
            </a:ln>
          </p:spPr>
          <p:txBody>
            <a:bodyPr spcFirstLastPara="1" wrap="square" lIns="91425" tIns="91425" rIns="91425" bIns="91425" anchor="t" anchorCtr="0">
              <a:spAutoFit/>
            </a:bodyPr>
            <a:lstStyle/>
            <a:p>
              <a:pPr algn="ctr">
                <a:lnSpc>
                  <a:spcPct val="115000"/>
                </a:lnSpc>
                <a:buSzPts val="2200"/>
              </a:pPr>
              <a:r>
                <a:rPr lang="en-US" sz="2200">
                  <a:solidFill>
                    <a:srgbClr val="404040"/>
                  </a:solidFill>
                  <a:latin typeface="Open Sans" pitchFamily="2" charset="0"/>
                  <a:ea typeface="Open Sans"/>
                  <a:cs typeface="Open Sans"/>
                  <a:sym typeface="Open Sans"/>
                </a:rPr>
                <a:t>Configuring firewalls</a:t>
              </a:r>
              <a:endParaRPr lang="en-IN" sz="2200">
                <a:solidFill>
                  <a:srgbClr val="404040"/>
                </a:solidFill>
                <a:latin typeface="Open Sans" pitchFamily="2" charset="0"/>
                <a:ea typeface="Open Sans"/>
                <a:cs typeface="Open Sans"/>
                <a:sym typeface="Open Sans"/>
              </a:endParaRPr>
            </a:p>
          </p:txBody>
        </p:sp>
        <p:sp>
          <p:nvSpPr>
            <p:cNvPr id="14" name="Rectangle: Rounded Corners 13">
              <a:extLst>
                <a:ext uri="{FF2B5EF4-FFF2-40B4-BE49-F238E27FC236}">
                  <a16:creationId xmlns:a16="http://schemas.microsoft.com/office/drawing/2014/main" id="{8EF2AB12-095B-158E-2D55-BE5690B9C0A8}"/>
                </a:ext>
              </a:extLst>
            </p:cNvPr>
            <p:cNvSpPr/>
            <p:nvPr/>
          </p:nvSpPr>
          <p:spPr>
            <a:xfrm>
              <a:off x="8779693" y="1292224"/>
              <a:ext cx="3726750" cy="7337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IN" sz="2200">
                <a:solidFill>
                  <a:srgbClr val="404040"/>
                </a:solidFill>
                <a:latin typeface="Open Sans" pitchFamily="2" charset="0"/>
              </a:endParaRPr>
            </a:p>
          </p:txBody>
        </p:sp>
      </p:grpSp>
      <p:sp>
        <p:nvSpPr>
          <p:cNvPr id="23" name="Brandline_LVC">
            <a:extLst>
              <a:ext uri="{FF2B5EF4-FFF2-40B4-BE49-F238E27FC236}">
                <a16:creationId xmlns:a16="http://schemas.microsoft.com/office/drawing/2014/main" id="{C84DF5FA-9A1B-4D9B-B211-5C7E709E2EB5}"/>
              </a:ext>
            </a:extLst>
          </p:cNvPr>
          <p:cNvSpPr/>
          <p:nvPr/>
        </p:nvSpPr>
        <p:spPr>
          <a:xfrm>
            <a:off x="3365500" y="828873"/>
            <a:ext cx="9523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75321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ea typeface="Open Sans"/>
                <a:cs typeface="Open Sans"/>
                <a:sym typeface="Open Sans"/>
              </a:rPr>
              <a:t>Attack Vectors: </a:t>
            </a:r>
            <a:r>
              <a:rPr lang="en-US">
                <a:latin typeface="Open Sans"/>
                <a:ea typeface="Open Sans"/>
                <a:cs typeface="Open Sans"/>
                <a:sym typeface="Open Sans"/>
              </a:rPr>
              <a:t>Default Credentials</a:t>
            </a:r>
            <a:endParaRPr>
              <a:latin typeface="Open Sans"/>
              <a:ea typeface="Open Sans"/>
              <a:cs typeface="Open Sans"/>
              <a:sym typeface="Open Sans"/>
            </a:endParaRPr>
          </a:p>
        </p:txBody>
      </p:sp>
      <p:sp>
        <p:nvSpPr>
          <p:cNvPr id="582" name="Google Shape;582;ge961dd843d_0_334"/>
          <p:cNvSpPr/>
          <p:nvPr/>
        </p:nvSpPr>
        <p:spPr>
          <a:xfrm>
            <a:off x="1117406" y="2362578"/>
            <a:ext cx="8210270" cy="5448663"/>
          </a:xfrm>
          <a:prstGeom prst="roundRect">
            <a:avLst>
              <a:gd name="adj" fmla="val 468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Default credentials (often set by manufacturers for easy installation) are a glaring weakness. </a:t>
            </a:r>
          </a:p>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Attackers leverage default usernames and passwords to gain unauthorized access to systems and applications, and these default credentials are posted on several websites.</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Routers, switches, and other network device manufacturers often ship their products with simple default passwords, expecting the end user to change these credentials during initial setup. </a:t>
            </a:r>
          </a:p>
        </p:txBody>
      </p:sp>
      <p:pic>
        <p:nvPicPr>
          <p:cNvPr id="3" name="Picture 2">
            <a:extLst>
              <a:ext uri="{FF2B5EF4-FFF2-40B4-BE49-F238E27FC236}">
                <a16:creationId xmlns:a16="http://schemas.microsoft.com/office/drawing/2014/main" id="{1650293D-75EF-B37D-EAA9-22A0A7D4BAAF}"/>
              </a:ext>
            </a:extLst>
          </p:cNvPr>
          <p:cNvPicPr>
            <a:picLocks noChangeAspect="1"/>
          </p:cNvPicPr>
          <p:nvPr/>
        </p:nvPicPr>
        <p:blipFill>
          <a:blip r:embed="rId3"/>
          <a:stretch>
            <a:fillRect/>
          </a:stretch>
        </p:blipFill>
        <p:spPr>
          <a:xfrm>
            <a:off x="10081491" y="2648509"/>
            <a:ext cx="4876800" cy="4876800"/>
          </a:xfrm>
          <a:prstGeom prst="rect">
            <a:avLst/>
          </a:prstGeom>
        </p:spPr>
      </p:pic>
      <p:sp>
        <p:nvSpPr>
          <p:cNvPr id="4" name="Brandline_LVC">
            <a:extLst>
              <a:ext uri="{FF2B5EF4-FFF2-40B4-BE49-F238E27FC236}">
                <a16:creationId xmlns:a16="http://schemas.microsoft.com/office/drawing/2014/main" id="{4AF0286C-EDC6-6C0B-5716-41B0E4EBE9DA}"/>
              </a:ext>
            </a:extLst>
          </p:cNvPr>
          <p:cNvSpPr/>
          <p:nvPr/>
        </p:nvSpPr>
        <p:spPr>
          <a:xfrm>
            <a:off x="4229100" y="816352"/>
            <a:ext cx="7792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7669B6A-175C-21A9-177E-CF023997BCCB}"/>
              </a:ext>
            </a:extLst>
          </p:cNvPr>
          <p:cNvSpPr txBox="1"/>
          <p:nvPr/>
        </p:nvSpPr>
        <p:spPr>
          <a:xfrm>
            <a:off x="4229100" y="1143000"/>
            <a:ext cx="7387936" cy="307777"/>
          </a:xfrm>
          <a:prstGeom prst="rect">
            <a:avLst/>
          </a:prstGeom>
          <a:noFill/>
        </p:spPr>
        <p:txBody>
          <a:bodyPr wrap="square" rtlCol="0">
            <a:spAutoFit/>
          </a:bodyPr>
          <a:lstStyle/>
          <a:p>
            <a:endParaRPr lang="en-IN"/>
          </a:p>
        </p:txBody>
      </p:sp>
    </p:spTree>
    <p:extLst>
      <p:ext uri="{BB962C8B-B14F-4D97-AF65-F5344CB8AC3E}">
        <p14:creationId xmlns:p14="http://schemas.microsoft.com/office/powerpoint/2010/main" val="3627220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tabLst>
                <a:tab pos="4064000" algn="l"/>
              </a:tabLst>
            </a:pPr>
            <a:r>
              <a:rPr lang="en-US">
                <a:ea typeface="Open Sans"/>
                <a:cs typeface="Open Sans"/>
                <a:sym typeface="Open Sans"/>
              </a:rPr>
              <a:t>Attack Vectors: </a:t>
            </a:r>
            <a:r>
              <a:rPr lang="en-US">
                <a:latin typeface="Open Sans"/>
                <a:ea typeface="Open Sans"/>
                <a:cs typeface="Open Sans"/>
                <a:sym typeface="Open Sans"/>
              </a:rPr>
              <a:t>Supply Chain </a:t>
            </a:r>
            <a:endParaRPr lang="en-IN">
              <a:latin typeface="Open Sans"/>
              <a:ea typeface="Open Sans"/>
              <a:cs typeface="Open Sans"/>
              <a:sym typeface="Open Sans"/>
            </a:endParaRPr>
          </a:p>
        </p:txBody>
      </p:sp>
      <p:sp>
        <p:nvSpPr>
          <p:cNvPr id="582" name="Google Shape;582;ge961dd843d_0_334"/>
          <p:cNvSpPr/>
          <p:nvPr/>
        </p:nvSpPr>
        <p:spPr>
          <a:xfrm>
            <a:off x="1681443" y="2497280"/>
            <a:ext cx="8210270" cy="4093661"/>
          </a:xfrm>
          <a:prstGeom prst="roundRect">
            <a:avLst>
              <a:gd name="adj" fmla="val 6352"/>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SzPts val="2200"/>
            </a:pPr>
            <a:endParaRPr lang="en-US" sz="10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sym typeface="Open Sans"/>
              </a:rPr>
              <a:t>A supply chain compromise occurs when an adversary jeopardizes a system's confidentiality, integrity, or availability of the information it processes, stores, or transmits.​</a:t>
            </a:r>
          </a:p>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This chain, comprised of connected businesses, can be vulnerable at various points, making it a potential target for cybercriminals.</a:t>
            </a:r>
          </a:p>
        </p:txBody>
      </p:sp>
      <p:sp>
        <p:nvSpPr>
          <p:cNvPr id="3" name="Brandline_LVC">
            <a:extLst>
              <a:ext uri="{FF2B5EF4-FFF2-40B4-BE49-F238E27FC236}">
                <a16:creationId xmlns:a16="http://schemas.microsoft.com/office/drawing/2014/main" id="{2AF2B05C-33DC-4CF2-57B3-760EA081EAA1}"/>
              </a:ext>
            </a:extLst>
          </p:cNvPr>
          <p:cNvSpPr/>
          <p:nvPr/>
        </p:nvSpPr>
        <p:spPr>
          <a:xfrm>
            <a:off x="4889500" y="816352"/>
            <a:ext cx="647906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33863C5-F206-9C65-4A5E-DED942D77EB9}"/>
              </a:ext>
            </a:extLst>
          </p:cNvPr>
          <p:cNvPicPr>
            <a:picLocks noChangeAspect="1"/>
          </p:cNvPicPr>
          <p:nvPr/>
        </p:nvPicPr>
        <p:blipFill>
          <a:blip r:embed="rId3"/>
          <a:stretch>
            <a:fillRect/>
          </a:stretch>
        </p:blipFill>
        <p:spPr>
          <a:xfrm>
            <a:off x="10693581" y="2382621"/>
            <a:ext cx="4208320" cy="4208320"/>
          </a:xfrm>
          <a:prstGeom prst="rect">
            <a:avLst/>
          </a:prstGeom>
        </p:spPr>
      </p:pic>
    </p:spTree>
    <p:extLst>
      <p:ext uri="{BB962C8B-B14F-4D97-AF65-F5344CB8AC3E}">
        <p14:creationId xmlns:p14="http://schemas.microsoft.com/office/powerpoint/2010/main" val="68650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a:spLocks noGrp="1"/>
          </p:cNvSpPr>
          <p:nvPr>
            <p:ph type="title"/>
          </p:nvPr>
        </p:nvSpPr>
        <p:spPr>
          <a:xfrm>
            <a:off x="-10160" y="34660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Vulnerability</a:t>
            </a:r>
            <a:endParaRPr/>
          </a:p>
        </p:txBody>
      </p:sp>
      <p:pic>
        <p:nvPicPr>
          <p:cNvPr id="173" name="Google Shape;173;p8" descr="Vulnerability and bugs search, finding malware concept. Premium Vector"/>
          <p:cNvPicPr preferRelativeResize="0"/>
          <p:nvPr/>
        </p:nvPicPr>
        <p:blipFill rotWithShape="1">
          <a:blip r:embed="rId3"/>
          <a:stretch/>
        </p:blipFill>
        <p:spPr>
          <a:xfrm>
            <a:off x="4158689" y="2454300"/>
            <a:ext cx="4111791" cy="4111791"/>
          </a:xfrm>
          <a:prstGeom prst="rect">
            <a:avLst/>
          </a:prstGeom>
        </p:spPr>
      </p:pic>
      <p:sp>
        <p:nvSpPr>
          <p:cNvPr id="3" name="Brandline_LVC">
            <a:extLst>
              <a:ext uri="{FF2B5EF4-FFF2-40B4-BE49-F238E27FC236}">
                <a16:creationId xmlns:a16="http://schemas.microsoft.com/office/drawing/2014/main" id="{E2A50C36-5BA8-7615-E166-FA79C6D81B1D}"/>
              </a:ext>
            </a:extLst>
          </p:cNvPr>
          <p:cNvSpPr/>
          <p:nvPr/>
        </p:nvSpPr>
        <p:spPr>
          <a:xfrm>
            <a:off x="6692900" y="933054"/>
            <a:ext cx="2871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4846;p411">
            <a:extLst>
              <a:ext uri="{FF2B5EF4-FFF2-40B4-BE49-F238E27FC236}">
                <a16:creationId xmlns:a16="http://schemas.microsoft.com/office/drawing/2014/main" id="{B872624D-C197-0375-3629-8FF01657780A}"/>
              </a:ext>
            </a:extLst>
          </p:cNvPr>
          <p:cNvSpPr/>
          <p:nvPr/>
        </p:nvSpPr>
        <p:spPr>
          <a:xfrm>
            <a:off x="2398210" y="1433166"/>
            <a:ext cx="11417105"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Vulnerability refers to a condition in a system that, whether intentionally or accidentally, causes a security flaw. This compromises the system's security.</a:t>
            </a:r>
            <a:endParaRPr sz="2200" b="0" i="0" u="none" strike="noStrike" cap="none">
              <a:solidFill>
                <a:srgbClr val="FFFFFF"/>
              </a:solidFill>
              <a:latin typeface="Open Sans"/>
              <a:ea typeface="Open Sans"/>
              <a:cs typeface="Open Sans"/>
              <a:sym typeface="Open Sans"/>
            </a:endParaRPr>
          </a:p>
        </p:txBody>
      </p:sp>
      <p:sp>
        <p:nvSpPr>
          <p:cNvPr id="345" name="Rounded Rectangle 22">
            <a:extLst>
              <a:ext uri="{FF2B5EF4-FFF2-40B4-BE49-F238E27FC236}">
                <a16:creationId xmlns:a16="http://schemas.microsoft.com/office/drawing/2014/main" id="{5D6857C7-4265-2A1E-AF10-91D9461002BC}"/>
              </a:ext>
            </a:extLst>
          </p:cNvPr>
          <p:cNvSpPr/>
          <p:nvPr/>
        </p:nvSpPr>
        <p:spPr>
          <a:xfrm>
            <a:off x="8270480" y="4268585"/>
            <a:ext cx="4111791" cy="1225868"/>
          </a:xfrm>
          <a:prstGeom prst="roundRect">
            <a:avLst/>
          </a:prstGeom>
          <a:solidFill>
            <a:srgbClr val="EFD8B5"/>
          </a:solidFill>
        </p:spPr>
        <p:txBody>
          <a:bodyPr wrap="square" rtlCol="0">
            <a:spAutoFit/>
          </a:bodyP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Examples: Unpatched software, buffer overflow, lack of awareness training</a:t>
            </a:r>
          </a:p>
        </p:txBody>
      </p:sp>
      <p:sp>
        <p:nvSpPr>
          <p:cNvPr id="355" name="Google Shape;318;p40">
            <a:extLst>
              <a:ext uri="{FF2B5EF4-FFF2-40B4-BE49-F238E27FC236}">
                <a16:creationId xmlns:a16="http://schemas.microsoft.com/office/drawing/2014/main" id="{0584E9FC-2679-ABA9-5277-3A570CC3F631}"/>
              </a:ext>
            </a:extLst>
          </p:cNvPr>
          <p:cNvSpPr/>
          <p:nvPr/>
        </p:nvSpPr>
        <p:spPr>
          <a:xfrm>
            <a:off x="3556484" y="6830686"/>
            <a:ext cx="9100556" cy="956104"/>
          </a:xfrm>
          <a:prstGeom prst="roundRect">
            <a:avLst>
              <a:gd name="adj" fmla="val 16667"/>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Effective management of vulnerabilities is crucial for enhancing system security and preventing breaches.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ea typeface="Open Sans"/>
                <a:cs typeface="Open Sans"/>
                <a:sym typeface="Open Sans"/>
              </a:rPr>
              <a:t>Attack Vectors: </a:t>
            </a:r>
            <a:r>
              <a:rPr lang="en-US"/>
              <a:t>Social Engineering</a:t>
            </a:r>
            <a:endParaRPr/>
          </a:p>
        </p:txBody>
      </p:sp>
      <p:sp>
        <p:nvSpPr>
          <p:cNvPr id="160" name="Google Shape;160;p8"/>
          <p:cNvSpPr txBox="1"/>
          <p:nvPr/>
        </p:nvSpPr>
        <p:spPr>
          <a:xfrm>
            <a:off x="3368964" y="1503568"/>
            <a:ext cx="9518072" cy="478232"/>
          </a:xfrm>
          <a:prstGeom prst="rect">
            <a:avLst/>
          </a:prstGeom>
          <a:noFill/>
          <a:ln>
            <a:noFill/>
          </a:ln>
        </p:spPr>
        <p:txBody>
          <a:bodyPr spcFirstLastPara="1" wrap="square" lIns="91425" tIns="45700" rIns="91425" bIns="45700" anchor="t" anchorCtr="0">
            <a:sp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Social Engineering is the exploitation of human </a:t>
            </a:r>
            <a:r>
              <a:rPr lang="en-US" sz="2200">
                <a:solidFill>
                  <a:srgbClr val="3F3F3F"/>
                </a:solidFill>
                <a:latin typeface="Open Sans"/>
                <a:ea typeface="Open Sans"/>
                <a:cs typeface="Open Sans"/>
                <a:sym typeface="Open Sans"/>
              </a:rPr>
              <a:t>behavior and</a:t>
            </a:r>
            <a:r>
              <a:rPr lang="en-US" sz="2200" b="0" i="0" u="none" strike="noStrike" cap="none">
                <a:solidFill>
                  <a:srgbClr val="3F3F3F"/>
                </a:solidFill>
                <a:latin typeface="Open Sans"/>
                <a:ea typeface="Open Sans"/>
                <a:cs typeface="Open Sans"/>
                <a:sym typeface="Open Sans"/>
              </a:rPr>
              <a:t> trust.</a:t>
            </a:r>
            <a:endParaRPr lang="en-IN" sz="1400" b="0" i="0" u="none" strike="noStrike" cap="none">
              <a:solidFill>
                <a:srgbClr val="000000"/>
              </a:solidFill>
              <a:latin typeface="Arial"/>
              <a:ea typeface="Arial"/>
              <a:cs typeface="Arial"/>
              <a:sym typeface="Arial"/>
            </a:endParaRPr>
          </a:p>
        </p:txBody>
      </p:sp>
      <p:sp>
        <p:nvSpPr>
          <p:cNvPr id="3" name="Brandline_LVC">
            <a:extLst>
              <a:ext uri="{FF2B5EF4-FFF2-40B4-BE49-F238E27FC236}">
                <a16:creationId xmlns:a16="http://schemas.microsoft.com/office/drawing/2014/main" id="{C78FA30E-9B3C-1A72-D281-01B5D1E678F8}"/>
              </a:ext>
            </a:extLst>
          </p:cNvPr>
          <p:cNvSpPr/>
          <p:nvPr/>
        </p:nvSpPr>
        <p:spPr>
          <a:xfrm>
            <a:off x="4368800" y="816324"/>
            <a:ext cx="7516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79F816D6-BD91-CA35-F74A-C10F78869159}"/>
              </a:ext>
            </a:extLst>
          </p:cNvPr>
          <p:cNvPicPr>
            <a:picLocks noChangeAspect="1"/>
          </p:cNvPicPr>
          <p:nvPr/>
        </p:nvPicPr>
        <p:blipFill>
          <a:blip r:embed="rId3"/>
          <a:stretch>
            <a:fillRect/>
          </a:stretch>
        </p:blipFill>
        <p:spPr>
          <a:xfrm>
            <a:off x="10921483" y="3060166"/>
            <a:ext cx="3931106" cy="3931106"/>
          </a:xfrm>
          <a:prstGeom prst="rect">
            <a:avLst/>
          </a:prstGeom>
        </p:spPr>
      </p:pic>
      <p:grpSp>
        <p:nvGrpSpPr>
          <p:cNvPr id="5" name="Group 4">
            <a:extLst>
              <a:ext uri="{FF2B5EF4-FFF2-40B4-BE49-F238E27FC236}">
                <a16:creationId xmlns:a16="http://schemas.microsoft.com/office/drawing/2014/main" id="{0FF8F373-2290-61D2-5800-3358F6B2577D}"/>
              </a:ext>
            </a:extLst>
          </p:cNvPr>
          <p:cNvGrpSpPr/>
          <p:nvPr/>
        </p:nvGrpSpPr>
        <p:grpSpPr>
          <a:xfrm>
            <a:off x="1918010" y="2782792"/>
            <a:ext cx="8201412" cy="4666224"/>
            <a:chOff x="1918010" y="2782792"/>
            <a:chExt cx="8201412" cy="4666224"/>
          </a:xfrm>
        </p:grpSpPr>
        <p:sp>
          <p:nvSpPr>
            <p:cNvPr id="184" name="Google Shape;184;p8"/>
            <p:cNvSpPr txBox="1"/>
            <p:nvPr/>
          </p:nvSpPr>
          <p:spPr>
            <a:xfrm>
              <a:off x="2004277" y="3389619"/>
              <a:ext cx="8028878" cy="3452571"/>
            </a:xfrm>
            <a:prstGeom prst="rect">
              <a:avLst/>
            </a:prstGeom>
            <a:noFill/>
            <a:ln>
              <a:noFill/>
            </a:ln>
          </p:spPr>
          <p:txBody>
            <a:bodyPr spcFirstLastPara="1" wrap="square" lIns="91425" tIns="45700" rIns="91425" bIns="45700" anchor="t" anchorCtr="0">
              <a:spAutoFit/>
            </a:bodyPr>
            <a:lstStyle/>
            <a:p>
              <a:pPr marL="342900" marR="0" lvl="0" indent="-342900" rtl="0">
                <a:lnSpc>
                  <a:spcPct val="115000"/>
                </a:lnSpc>
                <a:spcBef>
                  <a:spcPts val="0"/>
                </a:spcBef>
                <a:spcAft>
                  <a:spcPts val="0"/>
                </a:spcAft>
                <a:buClr>
                  <a:srgbClr val="000000"/>
                </a:buClr>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It is a strategy that relies on human emotion, deceptive tricks, and outright lies.</a:t>
              </a:r>
            </a:p>
            <a:p>
              <a:pPr marR="0" lvl="0" rtl="0">
                <a:lnSpc>
                  <a:spcPct val="115000"/>
                </a:lnSpc>
                <a:spcBef>
                  <a:spcPts val="0"/>
                </a:spcBef>
                <a:spcAft>
                  <a:spcPts val="0"/>
                </a:spcAft>
                <a:buClr>
                  <a:srgbClr val="000000"/>
                </a:buClr>
                <a:buSzPts val="2200"/>
              </a:pPr>
              <a:endParaRPr lang="en-US" sz="2200" b="0" i="0" u="none" strike="noStrike" cap="none">
                <a:solidFill>
                  <a:srgbClr val="404040"/>
                </a:solidFill>
                <a:latin typeface="Open Sans" pitchFamily="2" charset="0"/>
                <a:ea typeface="Open Sans"/>
                <a:cs typeface="Open Sans"/>
                <a:sym typeface="Open Sans"/>
              </a:endParaRPr>
            </a:p>
            <a:p>
              <a:pPr marL="342900" indent="-342900">
                <a:lnSpc>
                  <a:spcPct val="115000"/>
                </a:lnSpc>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Social engineers predate on people's intrinsic wants and needs. </a:t>
              </a:r>
            </a:p>
            <a:p>
              <a:pPr>
                <a:lnSpc>
                  <a:spcPct val="115000"/>
                </a:lnSpc>
                <a:buSzPts val="2200"/>
              </a:pPr>
              <a:endParaRPr lang="en-US" sz="2200" b="0" i="0" u="none" strike="noStrike" cap="none">
                <a:solidFill>
                  <a:srgbClr val="404040"/>
                </a:solidFill>
                <a:latin typeface="Open Sans" pitchFamily="2" charset="0"/>
                <a:ea typeface="Open Sans"/>
                <a:cs typeface="Open Sans"/>
                <a:sym typeface="Open Sans"/>
              </a:endParaRPr>
            </a:p>
            <a:p>
              <a:pPr marL="342900" indent="-342900">
                <a:lnSpc>
                  <a:spcPct val="115000"/>
                </a:lnSpc>
                <a:buSzPts val="2200"/>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They are more knowledgeable of attributes and tailor their attacks accordingly.</a:t>
              </a:r>
              <a:endParaRPr lang="en-US" sz="2200" b="0" i="0" u="none" strike="noStrike" cap="none">
                <a:solidFill>
                  <a:srgbClr val="404040"/>
                </a:solidFill>
                <a:latin typeface="Open Sans" pitchFamily="2" charset="0"/>
                <a:ea typeface="Arial"/>
                <a:cs typeface="Arial"/>
                <a:sym typeface="Arial"/>
              </a:endParaRPr>
            </a:p>
            <a:p>
              <a:pPr marL="342900" marR="0" lvl="0" indent="-342900" rtl="0">
                <a:lnSpc>
                  <a:spcPct val="114000"/>
                </a:lnSpc>
                <a:spcBef>
                  <a:spcPts val="0"/>
                </a:spcBef>
                <a:spcAft>
                  <a:spcPts val="0"/>
                </a:spcAft>
                <a:buClr>
                  <a:srgbClr val="000000"/>
                </a:buClr>
                <a:buSzPts val="2200"/>
                <a:buFont typeface="Arial" panose="020B0604020202020204" pitchFamily="34" charset="0"/>
                <a:buChar char="•"/>
              </a:pPr>
              <a:endParaRPr sz="1400" b="0" i="0" u="none" strike="noStrike" cap="none">
                <a:solidFill>
                  <a:srgbClr val="000000"/>
                </a:solidFill>
                <a:latin typeface="Arial"/>
                <a:ea typeface="Arial"/>
                <a:cs typeface="Arial"/>
                <a:sym typeface="Arial"/>
              </a:endParaRPr>
            </a:p>
          </p:txBody>
        </p:sp>
        <p:sp>
          <p:nvSpPr>
            <p:cNvPr id="4" name="Rectangle: Rounded Corners 3">
              <a:extLst>
                <a:ext uri="{FF2B5EF4-FFF2-40B4-BE49-F238E27FC236}">
                  <a16:creationId xmlns:a16="http://schemas.microsoft.com/office/drawing/2014/main" id="{83D752E9-65CA-DDBC-E7D0-E64EAB18ABFB}"/>
                </a:ext>
              </a:extLst>
            </p:cNvPr>
            <p:cNvSpPr/>
            <p:nvPr/>
          </p:nvSpPr>
          <p:spPr>
            <a:xfrm>
              <a:off x="1918010" y="2782792"/>
              <a:ext cx="8201412" cy="4666224"/>
            </a:xfrm>
            <a:prstGeom prst="roundRect">
              <a:avLst>
                <a:gd name="adj" fmla="val 362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Social Engineering</a:t>
            </a:r>
            <a:endParaRPr/>
          </a:p>
        </p:txBody>
      </p:sp>
      <p:pic>
        <p:nvPicPr>
          <p:cNvPr id="192" name="Google Shape;192;p1"/>
          <p:cNvPicPr preferRelativeResize="0"/>
          <p:nvPr/>
        </p:nvPicPr>
        <p:blipFill rotWithShape="1">
          <a:blip r:embed="rId3">
            <a:alphaModFix/>
          </a:blip>
          <a:srcRect/>
          <a:stretch/>
        </p:blipFill>
        <p:spPr>
          <a:xfrm>
            <a:off x="5968000" y="760639"/>
            <a:ext cx="4320000" cy="365760"/>
          </a:xfrm>
          <a:prstGeom prst="rect">
            <a:avLst/>
          </a:prstGeom>
          <a:noFill/>
          <a:ln>
            <a:noFill/>
          </a:ln>
        </p:spPr>
      </p:pic>
      <p:sp>
        <p:nvSpPr>
          <p:cNvPr id="193" name="Google Shape;193;p1"/>
          <p:cNvSpPr txBox="1">
            <a:spLocks noGrp="1"/>
          </p:cNvSpPr>
          <p:nvPr>
            <p:ph type="body" idx="1"/>
          </p:nvPr>
        </p:nvSpPr>
        <p:spPr>
          <a:xfrm>
            <a:off x="1902092" y="1611661"/>
            <a:ext cx="12451817" cy="628135"/>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ts val="0"/>
              </a:spcAft>
              <a:buSzPts val="2800"/>
              <a:buNone/>
            </a:pPr>
            <a:r>
              <a:rPr lang="en-US">
                <a:solidFill>
                  <a:srgbClr val="3F3F3F"/>
                </a:solidFill>
              </a:rPr>
              <a:t>Examples of typical social engineering interference scenarios:</a:t>
            </a:r>
            <a:endParaRPr>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E3ACEED0-34BA-BED1-DC3E-EC8C1C8A4550}"/>
              </a:ext>
            </a:extLst>
          </p:cNvPr>
          <p:cNvGrpSpPr/>
          <p:nvPr/>
        </p:nvGrpSpPr>
        <p:grpSpPr>
          <a:xfrm>
            <a:off x="1727200" y="3490139"/>
            <a:ext cx="3282950" cy="3338435"/>
            <a:chOff x="1631950" y="3302501"/>
            <a:chExt cx="3282950" cy="3338435"/>
          </a:xfrm>
        </p:grpSpPr>
        <p:sp>
          <p:nvSpPr>
            <p:cNvPr id="3" name="Shape 713">
              <a:extLst>
                <a:ext uri="{FF2B5EF4-FFF2-40B4-BE49-F238E27FC236}">
                  <a16:creationId xmlns:a16="http://schemas.microsoft.com/office/drawing/2014/main" id="{7B811F8D-E048-18A0-2A0E-329D70074289}"/>
                </a:ext>
              </a:extLst>
            </p:cNvPr>
            <p:cNvSpPr/>
            <p:nvPr/>
          </p:nvSpPr>
          <p:spPr>
            <a:xfrm>
              <a:off x="1631950" y="3302501"/>
              <a:ext cx="3282950" cy="3338435"/>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solidFill>
              <a:srgbClr val="10B899"/>
            </a:solidFill>
            <a:ln w="12700">
              <a:miter lim="400000"/>
            </a:ln>
            <a:effectLst>
              <a:outerShdw blurRad="50800" dist="38100" dir="2700000" algn="tl" rotWithShape="0">
                <a:prstClr val="black">
                  <a:alpha val="40000"/>
                </a:prstClr>
              </a:outerShdw>
            </a:effectLst>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3200" cap="none">
                  <a:solidFill>
                    <a:srgbClr val="FFFFFF"/>
                  </a:solidFill>
                  <a:latin typeface="+mn-lt"/>
                  <a:ea typeface="+mn-ea"/>
                  <a:cs typeface="+mn-cs"/>
                  <a:sym typeface="Helvetica Light"/>
                </a:defRPr>
              </a:pPr>
              <a:endParaRPr kumimoji="0" sz="2200" b="0" i="0" u="none" strike="noStrike" kern="0" cap="none" spc="0" normalizeH="0" baseline="0" noProof="0">
                <a:ln>
                  <a:noFill/>
                </a:ln>
                <a:solidFill>
                  <a:schemeClr val="bg1"/>
                </a:solidFill>
                <a:effectLst/>
                <a:uLnTx/>
                <a:uFillTx/>
                <a:latin typeface="Open Sans" pitchFamily="2" charset="0"/>
                <a:cs typeface="Arial"/>
                <a:sym typeface="Helvetica Light"/>
              </a:endParaRPr>
            </a:p>
          </p:txBody>
        </p:sp>
        <p:sp>
          <p:nvSpPr>
            <p:cNvPr id="5" name="Google Shape;145;ge3d649bc6d_0_44">
              <a:extLst>
                <a:ext uri="{FF2B5EF4-FFF2-40B4-BE49-F238E27FC236}">
                  <a16:creationId xmlns:a16="http://schemas.microsoft.com/office/drawing/2014/main" id="{9987F1DC-DBC0-BEA3-9AB8-237FC0D9FAC8}"/>
                </a:ext>
              </a:extLst>
            </p:cNvPr>
            <p:cNvSpPr txBox="1"/>
            <p:nvPr/>
          </p:nvSpPr>
          <p:spPr>
            <a:xfrm>
              <a:off x="1631950" y="3717809"/>
              <a:ext cx="3282949" cy="240792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200" b="0" i="0" u="none" strike="noStrike" cap="none">
                  <a:solidFill>
                    <a:schemeClr val="bg1"/>
                  </a:solidFill>
                  <a:latin typeface="Open Sans" pitchFamily="2" charset="0"/>
                  <a:ea typeface="Open Sans"/>
                  <a:cs typeface="Open Sans"/>
                  <a:sym typeface="Open Sans"/>
                </a:rPr>
                <a:t>An attacker creates an executable file that prompts a user for their password and records whatever they type.</a:t>
              </a:r>
              <a:endParaRPr lang="en-US" sz="2200" b="0" i="0" u="none" strike="noStrike" cap="none">
                <a:solidFill>
                  <a:schemeClr val="bg1"/>
                </a:solidFill>
                <a:latin typeface="Open Sans" pitchFamily="2" charset="0"/>
                <a:ea typeface="Arial"/>
                <a:cs typeface="Arial"/>
                <a:sym typeface="Arial"/>
              </a:endParaRPr>
            </a:p>
          </p:txBody>
        </p:sp>
      </p:grpSp>
      <p:grpSp>
        <p:nvGrpSpPr>
          <p:cNvPr id="6" name="Group 5">
            <a:extLst>
              <a:ext uri="{FF2B5EF4-FFF2-40B4-BE49-F238E27FC236}">
                <a16:creationId xmlns:a16="http://schemas.microsoft.com/office/drawing/2014/main" id="{E917CC09-620D-B7AE-1708-39FAD51C9555}"/>
              </a:ext>
            </a:extLst>
          </p:cNvPr>
          <p:cNvGrpSpPr/>
          <p:nvPr/>
        </p:nvGrpSpPr>
        <p:grpSpPr>
          <a:xfrm>
            <a:off x="6378575" y="3487745"/>
            <a:ext cx="3324225" cy="3338435"/>
            <a:chOff x="6392070" y="3300107"/>
            <a:chExt cx="3324225" cy="3338435"/>
          </a:xfrm>
        </p:grpSpPr>
        <p:sp>
          <p:nvSpPr>
            <p:cNvPr id="7" name="Shape 713">
              <a:extLst>
                <a:ext uri="{FF2B5EF4-FFF2-40B4-BE49-F238E27FC236}">
                  <a16:creationId xmlns:a16="http://schemas.microsoft.com/office/drawing/2014/main" id="{0E6A22C8-5512-4160-F14B-EFE59359AE1C}"/>
                </a:ext>
              </a:extLst>
            </p:cNvPr>
            <p:cNvSpPr/>
            <p:nvPr/>
          </p:nvSpPr>
          <p:spPr>
            <a:xfrm>
              <a:off x="6433345" y="3300107"/>
              <a:ext cx="3282950" cy="3338435"/>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solidFill>
              <a:schemeClr val="accent4">
                <a:lumMod val="75000"/>
              </a:schemeClr>
            </a:solidFill>
            <a:ln w="12700">
              <a:miter lim="400000"/>
            </a:ln>
            <a:effectLst>
              <a:outerShdw blurRad="50800" dist="38100" dir="2700000" algn="tl" rotWithShape="0">
                <a:prstClr val="black">
                  <a:alpha val="40000"/>
                </a:prstClr>
              </a:outerShdw>
            </a:effectLst>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3200" cap="none">
                  <a:solidFill>
                    <a:srgbClr val="FFFFFF"/>
                  </a:solidFill>
                  <a:latin typeface="+mn-lt"/>
                  <a:ea typeface="+mn-ea"/>
                  <a:cs typeface="+mn-cs"/>
                  <a:sym typeface="Helvetica Light"/>
                </a:defRPr>
              </a:pPr>
              <a:endParaRPr kumimoji="0" sz="2200" b="0" i="0" u="none" strike="noStrike" kern="0" cap="none" spc="0" normalizeH="0" baseline="0" noProof="0">
                <a:ln>
                  <a:noFill/>
                </a:ln>
                <a:solidFill>
                  <a:schemeClr val="bg1"/>
                </a:solidFill>
                <a:effectLst/>
                <a:uLnTx/>
                <a:uFillTx/>
                <a:latin typeface="Open Sans" pitchFamily="2" charset="0"/>
                <a:cs typeface="Arial"/>
                <a:sym typeface="Helvetica Light"/>
              </a:endParaRPr>
            </a:p>
          </p:txBody>
        </p:sp>
        <p:sp>
          <p:nvSpPr>
            <p:cNvPr id="9" name="Google Shape;145;ge3d649bc6d_0_44">
              <a:extLst>
                <a:ext uri="{FF2B5EF4-FFF2-40B4-BE49-F238E27FC236}">
                  <a16:creationId xmlns:a16="http://schemas.microsoft.com/office/drawing/2014/main" id="{64FF073D-81EC-6BFB-508E-118A58CE7005}"/>
                </a:ext>
              </a:extLst>
            </p:cNvPr>
            <p:cNvSpPr txBox="1"/>
            <p:nvPr/>
          </p:nvSpPr>
          <p:spPr>
            <a:xfrm>
              <a:off x="6392070" y="3717809"/>
              <a:ext cx="3324225" cy="240792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3F3F3F"/>
                </a:buClr>
                <a:buSzPts val="2000"/>
                <a:buFont typeface="Arial"/>
                <a:buNone/>
              </a:pPr>
              <a:r>
                <a:rPr lang="en-US" sz="2200" b="0" i="0" u="none" strike="noStrike" cap="none">
                  <a:solidFill>
                    <a:schemeClr val="bg1"/>
                  </a:solidFill>
                  <a:latin typeface="Open Sans" pitchFamily="2" charset="0"/>
                  <a:ea typeface="Open Sans"/>
                  <a:cs typeface="Open Sans"/>
                  <a:sym typeface="Open Sans"/>
                </a:rPr>
                <a:t>An intruder impersonates a remote sales agent seeking help to set up remote access and contacts the help desk.</a:t>
              </a:r>
            </a:p>
          </p:txBody>
        </p:sp>
      </p:grpSp>
      <p:grpSp>
        <p:nvGrpSpPr>
          <p:cNvPr id="10" name="Group 9">
            <a:extLst>
              <a:ext uri="{FF2B5EF4-FFF2-40B4-BE49-F238E27FC236}">
                <a16:creationId xmlns:a16="http://schemas.microsoft.com/office/drawing/2014/main" id="{10536C2D-AAFA-39B5-4FB7-A96994BE24B4}"/>
              </a:ext>
            </a:extLst>
          </p:cNvPr>
          <p:cNvGrpSpPr/>
          <p:nvPr/>
        </p:nvGrpSpPr>
        <p:grpSpPr>
          <a:xfrm>
            <a:off x="11112500" y="3487745"/>
            <a:ext cx="3282950" cy="3338435"/>
            <a:chOff x="11017250" y="3300107"/>
            <a:chExt cx="3282950" cy="3338435"/>
          </a:xfrm>
        </p:grpSpPr>
        <p:sp>
          <p:nvSpPr>
            <p:cNvPr id="11" name="Shape 713">
              <a:extLst>
                <a:ext uri="{FF2B5EF4-FFF2-40B4-BE49-F238E27FC236}">
                  <a16:creationId xmlns:a16="http://schemas.microsoft.com/office/drawing/2014/main" id="{0ACBB620-CB83-9247-7DC8-11779F1F6A77}"/>
                </a:ext>
              </a:extLst>
            </p:cNvPr>
            <p:cNvSpPr/>
            <p:nvPr/>
          </p:nvSpPr>
          <p:spPr>
            <a:xfrm>
              <a:off x="11017250" y="3300107"/>
              <a:ext cx="3282950" cy="3338435"/>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solidFill>
              <a:schemeClr val="accent1">
                <a:lumMod val="75000"/>
              </a:schemeClr>
            </a:solidFill>
            <a:ln w="12700">
              <a:miter lim="400000"/>
            </a:ln>
            <a:effectLst>
              <a:outerShdw blurRad="50800" dist="38100" dir="2700000" algn="tl" rotWithShape="0">
                <a:prstClr val="black">
                  <a:alpha val="40000"/>
                </a:prstClr>
              </a:outerShdw>
            </a:effectLst>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3200" cap="none">
                  <a:solidFill>
                    <a:srgbClr val="FFFFFF"/>
                  </a:solidFill>
                  <a:latin typeface="+mn-lt"/>
                  <a:ea typeface="+mn-ea"/>
                  <a:cs typeface="+mn-cs"/>
                  <a:sym typeface="Helvetica Light"/>
                </a:defRPr>
              </a:pPr>
              <a:endParaRPr kumimoji="0" sz="2200" b="0" i="0" u="none" strike="noStrike" kern="0" cap="none" spc="0" normalizeH="0" baseline="0" noProof="0">
                <a:ln>
                  <a:noFill/>
                </a:ln>
                <a:solidFill>
                  <a:schemeClr val="bg1"/>
                </a:solidFill>
                <a:effectLst/>
                <a:uLnTx/>
                <a:uFillTx/>
                <a:latin typeface="Open Sans" pitchFamily="2" charset="0"/>
                <a:cs typeface="Arial"/>
                <a:sym typeface="Helvetica Light"/>
              </a:endParaRPr>
            </a:p>
          </p:txBody>
        </p:sp>
        <p:sp>
          <p:nvSpPr>
            <p:cNvPr id="13" name="Google Shape;145;ge3d649bc6d_0_44">
              <a:extLst>
                <a:ext uri="{FF2B5EF4-FFF2-40B4-BE49-F238E27FC236}">
                  <a16:creationId xmlns:a16="http://schemas.microsoft.com/office/drawing/2014/main" id="{82A0D07E-7DA0-0F10-7054-263C31765294}"/>
                </a:ext>
              </a:extLst>
            </p:cNvPr>
            <p:cNvSpPr txBox="1"/>
            <p:nvPr/>
          </p:nvSpPr>
          <p:spPr>
            <a:xfrm>
              <a:off x="11179175" y="3717809"/>
              <a:ext cx="2959100" cy="279386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200" b="0" i="0" u="none" strike="noStrike" cap="none">
                  <a:solidFill>
                    <a:schemeClr val="bg1"/>
                  </a:solidFill>
                  <a:latin typeface="Open Sans" pitchFamily="2" charset="0"/>
                  <a:ea typeface="Open Sans"/>
                  <a:cs typeface="Open Sans"/>
                  <a:sym typeface="Open Sans"/>
                </a:rPr>
                <a:t>An intruder sets off a fire alarm and connects a surveillance system to a network port while everyone is distracted.</a:t>
              </a:r>
              <a:endParaRPr lang="en-US" sz="2200" b="0" i="0" u="none" strike="noStrike" cap="none">
                <a:solidFill>
                  <a:schemeClr val="bg1"/>
                </a:solidFill>
                <a:latin typeface="Open Sans" pitchFamily="2" charset="0"/>
                <a:ea typeface="Arial"/>
                <a:cs typeface="Arial"/>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Social Engineering Principles</a:t>
            </a:r>
            <a:endParaRPr/>
          </a:p>
        </p:txBody>
      </p:sp>
      <p:pic>
        <p:nvPicPr>
          <p:cNvPr id="210" name="Google Shape;210;p2"/>
          <p:cNvPicPr preferRelativeResize="0"/>
          <p:nvPr/>
        </p:nvPicPr>
        <p:blipFill rotWithShape="1">
          <a:blip r:embed="rId3">
            <a:alphaModFix/>
          </a:blip>
          <a:srcRect/>
          <a:stretch/>
        </p:blipFill>
        <p:spPr>
          <a:xfrm>
            <a:off x="4528000" y="760639"/>
            <a:ext cx="7200000" cy="365760"/>
          </a:xfrm>
          <a:prstGeom prst="rect">
            <a:avLst/>
          </a:prstGeom>
          <a:noFill/>
          <a:ln>
            <a:noFill/>
          </a:ln>
        </p:spPr>
      </p:pic>
      <p:sp>
        <p:nvSpPr>
          <p:cNvPr id="211" name="Google Shape;211;p2"/>
          <p:cNvSpPr txBox="1">
            <a:spLocks noGrp="1"/>
          </p:cNvSpPr>
          <p:nvPr>
            <p:ph type="body" idx="1"/>
          </p:nvPr>
        </p:nvSpPr>
        <p:spPr>
          <a:xfrm>
            <a:off x="1902091" y="1384144"/>
            <a:ext cx="12451817" cy="678905"/>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ts val="0"/>
              </a:spcAft>
              <a:buSzPts val="2800"/>
              <a:buNone/>
            </a:pPr>
            <a:r>
              <a:rPr lang="en-US">
                <a:solidFill>
                  <a:srgbClr val="3F3F3F"/>
                </a:solidFill>
              </a:rPr>
              <a:t>Social engineering attacks rely on one or more of the following principles to be persuasive:</a:t>
            </a:r>
            <a:endParaRPr>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B167C9E9-0237-F60F-E279-992B390E3712}"/>
              </a:ext>
            </a:extLst>
          </p:cNvPr>
          <p:cNvGrpSpPr/>
          <p:nvPr/>
        </p:nvGrpSpPr>
        <p:grpSpPr>
          <a:xfrm>
            <a:off x="1902093" y="2545567"/>
            <a:ext cx="5252508" cy="2791976"/>
            <a:chOff x="1216025" y="3311106"/>
            <a:chExt cx="5252508" cy="3146022"/>
          </a:xfrm>
        </p:grpSpPr>
        <p:sp>
          <p:nvSpPr>
            <p:cNvPr id="212" name="Google Shape;212;p2"/>
            <p:cNvSpPr/>
            <p:nvPr/>
          </p:nvSpPr>
          <p:spPr>
            <a:xfrm>
              <a:off x="1216025" y="3687624"/>
              <a:ext cx="5252508" cy="2769504"/>
            </a:xfrm>
            <a:prstGeom prst="roundRect">
              <a:avLst>
                <a:gd name="adj" fmla="val 9284"/>
              </a:avLst>
            </a:prstGeom>
            <a:noFill/>
            <a:ln w="28575" cap="flat" cmpd="sng">
              <a:solidFill>
                <a:schemeClr val="accent1">
                  <a:lumMod val="75000"/>
                </a:schemeClr>
              </a:solidFill>
              <a:prstDash val="solid"/>
              <a:round/>
              <a:headEnd type="none" w="sm" len="sm"/>
              <a:tailEnd type="none" w="sm" len="sm"/>
            </a:ln>
          </p:spPr>
          <p:txBody>
            <a:bodyPr spcFirstLastPara="1" wrap="square" lIns="91425" tIns="0" rIns="91425" bIns="0" anchor="ctr" anchorCtr="0">
              <a:noAutofit/>
            </a:bodyPr>
            <a:lstStyle/>
            <a:p>
              <a:pPr marR="0" lvl="0" algn="l" rtl="0">
                <a:lnSpc>
                  <a:spcPct val="115000"/>
                </a:lnSpc>
                <a:spcBef>
                  <a:spcPts val="0"/>
                </a:spcBef>
                <a:spcAft>
                  <a:spcPts val="0"/>
                </a:spcAft>
                <a:buClr>
                  <a:srgbClr val="000000"/>
                </a:buClr>
                <a:buSzPts val="2200"/>
              </a:pPr>
              <a:endParaRPr sz="2200" b="0" i="0" u="none" strike="noStrike" cap="none">
                <a:solidFill>
                  <a:srgbClr val="404040"/>
                </a:solidFill>
                <a:latin typeface="Open Sans" pitchFamily="2" charset="0"/>
                <a:ea typeface="Arial"/>
                <a:cs typeface="Arial"/>
                <a:sym typeface="Arial"/>
              </a:endParaRPr>
            </a:p>
          </p:txBody>
        </p:sp>
        <p:sp>
          <p:nvSpPr>
            <p:cNvPr id="213" name="Google Shape;213;p2"/>
            <p:cNvSpPr/>
            <p:nvPr/>
          </p:nvSpPr>
          <p:spPr>
            <a:xfrm>
              <a:off x="2127462" y="3311106"/>
              <a:ext cx="3429635" cy="678905"/>
            </a:xfrm>
            <a:prstGeom prst="roundRect">
              <a:avLst>
                <a:gd name="adj" fmla="val 16667"/>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Familiarity or liking</a:t>
              </a:r>
              <a:endParaRPr sz="1400" b="0" i="0" u="none" strike="noStrike" cap="none">
                <a:solidFill>
                  <a:srgbClr val="000000"/>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6812002B-B61D-7374-1944-E17DC3BDF90D}"/>
              </a:ext>
            </a:extLst>
          </p:cNvPr>
          <p:cNvGrpSpPr/>
          <p:nvPr/>
        </p:nvGrpSpPr>
        <p:grpSpPr>
          <a:xfrm>
            <a:off x="9101400" y="2545566"/>
            <a:ext cx="5252508" cy="2834349"/>
            <a:chOff x="8374282" y="3311106"/>
            <a:chExt cx="5252508" cy="2834349"/>
          </a:xfrm>
        </p:grpSpPr>
        <p:sp>
          <p:nvSpPr>
            <p:cNvPr id="214" name="Google Shape;214;p2"/>
            <p:cNvSpPr/>
            <p:nvPr/>
          </p:nvSpPr>
          <p:spPr>
            <a:xfrm>
              <a:off x="8374282" y="3687625"/>
              <a:ext cx="5252508" cy="2457830"/>
            </a:xfrm>
            <a:prstGeom prst="roundRect">
              <a:avLst>
                <a:gd name="adj" fmla="val 10626"/>
              </a:avLst>
            </a:prstGeom>
            <a:noFill/>
            <a:ln w="28575" cap="flat" cmpd="sng">
              <a:solidFill>
                <a:schemeClr val="accent1">
                  <a:lumMod val="75000"/>
                </a:schemeClr>
              </a:solidFill>
              <a:prstDash val="solid"/>
              <a:round/>
              <a:headEnd type="none" w="sm" len="sm"/>
              <a:tailEnd type="none" w="sm" len="sm"/>
            </a:ln>
          </p:spPr>
          <p:txBody>
            <a:bodyPr spcFirstLastPara="1" wrap="square" lIns="91425" tIns="0" rIns="91425" bIns="0" anchor="ctr" anchorCtr="0">
              <a:noAutofit/>
            </a:bodyPr>
            <a:lstStyle/>
            <a:p>
              <a:pPr marR="0" lvl="0" algn="l" rtl="0">
                <a:lnSpc>
                  <a:spcPct val="115000"/>
                </a:lnSpc>
                <a:spcBef>
                  <a:spcPts val="0"/>
                </a:spcBef>
                <a:spcAft>
                  <a:spcPts val="0"/>
                </a:spcAft>
                <a:buClr>
                  <a:srgbClr val="000000"/>
                </a:buClr>
                <a:buSzPts val="2200"/>
              </a:pPr>
              <a:endParaRPr sz="2200" b="0" i="0" u="none" strike="noStrike" cap="none">
                <a:solidFill>
                  <a:srgbClr val="404040"/>
                </a:solidFill>
                <a:latin typeface="Open Sans" pitchFamily="2" charset="0"/>
                <a:ea typeface="Arial"/>
                <a:cs typeface="Arial"/>
                <a:sym typeface="Arial"/>
              </a:endParaRPr>
            </a:p>
          </p:txBody>
        </p:sp>
        <p:sp>
          <p:nvSpPr>
            <p:cNvPr id="215" name="Google Shape;215;p2"/>
            <p:cNvSpPr/>
            <p:nvPr/>
          </p:nvSpPr>
          <p:spPr>
            <a:xfrm>
              <a:off x="9285719" y="3311106"/>
              <a:ext cx="3429635" cy="678905"/>
            </a:xfrm>
            <a:prstGeom prst="roundRect">
              <a:avLst>
                <a:gd name="adj" fmla="val 16667"/>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Consensus or social </a:t>
              </a:r>
              <a:r>
                <a:rPr lang="en-US" sz="2200">
                  <a:solidFill>
                    <a:schemeClr val="lt1"/>
                  </a:solidFill>
                  <a:latin typeface="Open Sans"/>
                  <a:ea typeface="Open Sans"/>
                  <a:cs typeface="Open Sans"/>
                  <a:sym typeface="Open Sans"/>
                </a:rPr>
                <a:t>p</a:t>
              </a:r>
              <a:r>
                <a:rPr lang="en-US" sz="2200" b="0" i="0" u="none" strike="noStrike" cap="none">
                  <a:solidFill>
                    <a:schemeClr val="lt1"/>
                  </a:solidFill>
                  <a:latin typeface="Open Sans"/>
                  <a:ea typeface="Open Sans"/>
                  <a:cs typeface="Open Sans"/>
                  <a:sym typeface="Open Sans"/>
                </a:rPr>
                <a:t>roof</a:t>
              </a:r>
              <a:endParaRPr sz="1400" b="0" i="0" u="none" strike="noStrike" cap="none">
                <a:solidFill>
                  <a:srgbClr val="000000"/>
                </a:solidFill>
                <a:latin typeface="Arial"/>
                <a:ea typeface="Arial"/>
                <a:cs typeface="Arial"/>
                <a:sym typeface="Arial"/>
              </a:endParaRPr>
            </a:p>
          </p:txBody>
        </p:sp>
      </p:grpSp>
      <p:sp>
        <p:nvSpPr>
          <p:cNvPr id="5" name="TextBox 4">
            <a:extLst>
              <a:ext uri="{FF2B5EF4-FFF2-40B4-BE49-F238E27FC236}">
                <a16:creationId xmlns:a16="http://schemas.microsoft.com/office/drawing/2014/main" id="{4793FE26-E835-7D73-557C-45842F002598}"/>
              </a:ext>
            </a:extLst>
          </p:cNvPr>
          <p:cNvSpPr txBox="1"/>
          <p:nvPr/>
        </p:nvSpPr>
        <p:spPr>
          <a:xfrm>
            <a:off x="2211572" y="3482216"/>
            <a:ext cx="4614530" cy="1625188"/>
          </a:xfrm>
          <a:prstGeom prst="rect">
            <a:avLst/>
          </a:prstGeom>
          <a:noFill/>
        </p:spPr>
        <p:txBody>
          <a:bodyPr wrap="square" rtlCol="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pitchFamily="2" charset="0"/>
                <a:ea typeface="Open Sans"/>
                <a:cs typeface="Open Sans"/>
                <a:sym typeface="Open Sans"/>
              </a:rPr>
              <a:t>It creates trust.</a:t>
            </a:r>
          </a:p>
          <a:p>
            <a:pPr marR="0" lvl="0" algn="l" rtl="0">
              <a:lnSpc>
                <a:spcPct val="115000"/>
              </a:lnSpc>
              <a:spcBef>
                <a:spcPts val="0"/>
              </a:spcBef>
              <a:spcAft>
                <a:spcPts val="0"/>
              </a:spcAft>
              <a:buClr>
                <a:srgbClr val="000000"/>
              </a:buClr>
              <a:buSzPts val="2200"/>
            </a:pPr>
            <a:endParaRPr lang="en-US" sz="2200" b="0" i="0" u="none" strike="noStrike" cap="none">
              <a:solidFill>
                <a:srgbClr val="404040"/>
              </a:solidFill>
              <a:latin typeface="Open Sans" pitchFamily="2" charset="0"/>
              <a:ea typeface="Arial"/>
              <a:cs typeface="Arial"/>
              <a:sym typeface="Arial"/>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pitchFamily="2" charset="0"/>
                <a:ea typeface="Open Sans"/>
                <a:cs typeface="Open Sans"/>
                <a:sym typeface="Open Sans"/>
              </a:rPr>
              <a:t>It makes the request appear reasonable and natural.</a:t>
            </a:r>
            <a:endParaRPr lang="en-US" sz="2200" b="0" i="0" u="none" strike="noStrike" cap="none">
              <a:solidFill>
                <a:srgbClr val="404040"/>
              </a:solidFill>
              <a:latin typeface="Open Sans" pitchFamily="2" charset="0"/>
              <a:ea typeface="Arial"/>
              <a:cs typeface="Arial"/>
              <a:sym typeface="Arial"/>
            </a:endParaRPr>
          </a:p>
        </p:txBody>
      </p:sp>
      <p:sp>
        <p:nvSpPr>
          <p:cNvPr id="6" name="TextBox 5">
            <a:extLst>
              <a:ext uri="{FF2B5EF4-FFF2-40B4-BE49-F238E27FC236}">
                <a16:creationId xmlns:a16="http://schemas.microsoft.com/office/drawing/2014/main" id="{AED76918-4781-C5A8-F810-A8BC9A45E5DF}"/>
              </a:ext>
            </a:extLst>
          </p:cNvPr>
          <p:cNvSpPr txBox="1"/>
          <p:nvPr/>
        </p:nvSpPr>
        <p:spPr>
          <a:xfrm>
            <a:off x="9484242" y="3482216"/>
            <a:ext cx="4560186" cy="1625188"/>
          </a:xfrm>
          <a:prstGeom prst="rect">
            <a:avLst/>
          </a:prstGeom>
          <a:noFill/>
        </p:spPr>
        <p:txBody>
          <a:bodyPr wrap="square" rtlCol="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pitchFamily="2" charset="0"/>
                <a:ea typeface="Open Sans"/>
                <a:cs typeface="Open Sans"/>
                <a:sym typeface="Open Sans"/>
              </a:rPr>
              <a:t>It utilizes courteous behaviors.</a:t>
            </a:r>
          </a:p>
          <a:p>
            <a:pPr marR="0" lvl="0" algn="l" rtl="0">
              <a:lnSpc>
                <a:spcPct val="115000"/>
              </a:lnSpc>
              <a:spcBef>
                <a:spcPts val="0"/>
              </a:spcBef>
              <a:spcAft>
                <a:spcPts val="0"/>
              </a:spcAft>
              <a:buClr>
                <a:srgbClr val="000000"/>
              </a:buClr>
              <a:buSzPts val="2200"/>
            </a:pPr>
            <a:endParaRPr lang="en-US" sz="2200" b="0" i="0" u="none" strike="noStrike" cap="none">
              <a:solidFill>
                <a:srgbClr val="404040"/>
              </a:solidFill>
              <a:latin typeface="Open Sans" pitchFamily="2" charset="0"/>
              <a:ea typeface="Arial"/>
              <a:cs typeface="Arial"/>
              <a:sym typeface="Arial"/>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pitchFamily="2" charset="0"/>
                <a:ea typeface="Open Sans"/>
                <a:cs typeface="Open Sans"/>
                <a:sym typeface="Open Sans"/>
              </a:rPr>
              <a:t>It creates fabricated testimonials or contacts.</a:t>
            </a:r>
            <a:endParaRPr lang="en-US" sz="2200" b="0" i="0" u="none" strike="noStrike" cap="none">
              <a:solidFill>
                <a:srgbClr val="404040"/>
              </a:solidFill>
              <a:latin typeface="Open Sans" pitchFamily="2" charset="0"/>
              <a:ea typeface="Arial"/>
              <a:cs typeface="Arial"/>
              <a:sym typeface="Arial"/>
            </a:endParaRPr>
          </a:p>
        </p:txBody>
      </p:sp>
      <p:grpSp>
        <p:nvGrpSpPr>
          <p:cNvPr id="7" name="Group 6">
            <a:extLst>
              <a:ext uri="{FF2B5EF4-FFF2-40B4-BE49-F238E27FC236}">
                <a16:creationId xmlns:a16="http://schemas.microsoft.com/office/drawing/2014/main" id="{E439367F-6D82-D0FC-851E-B20AA10E7F61}"/>
              </a:ext>
            </a:extLst>
          </p:cNvPr>
          <p:cNvGrpSpPr/>
          <p:nvPr/>
        </p:nvGrpSpPr>
        <p:grpSpPr>
          <a:xfrm>
            <a:off x="1902091" y="5799117"/>
            <a:ext cx="5252508" cy="2919577"/>
            <a:chOff x="1902091" y="4204238"/>
            <a:chExt cx="5252508" cy="2919577"/>
          </a:xfrm>
        </p:grpSpPr>
        <p:grpSp>
          <p:nvGrpSpPr>
            <p:cNvPr id="8" name="Group 7">
              <a:extLst>
                <a:ext uri="{FF2B5EF4-FFF2-40B4-BE49-F238E27FC236}">
                  <a16:creationId xmlns:a16="http://schemas.microsoft.com/office/drawing/2014/main" id="{DA8E1B06-E352-961A-7848-15BFE6B20053}"/>
                </a:ext>
              </a:extLst>
            </p:cNvPr>
            <p:cNvGrpSpPr/>
            <p:nvPr/>
          </p:nvGrpSpPr>
          <p:grpSpPr>
            <a:xfrm>
              <a:off x="1902091" y="4204238"/>
              <a:ext cx="5252508" cy="2919577"/>
              <a:chOff x="1902091" y="4204238"/>
              <a:chExt cx="5252508" cy="2919577"/>
            </a:xfrm>
          </p:grpSpPr>
          <p:sp>
            <p:nvSpPr>
              <p:cNvPr id="10" name="Google Shape;222;p15">
                <a:extLst>
                  <a:ext uri="{FF2B5EF4-FFF2-40B4-BE49-F238E27FC236}">
                    <a16:creationId xmlns:a16="http://schemas.microsoft.com/office/drawing/2014/main" id="{90EA090F-9B82-DA28-0ED9-23EADF685A80}"/>
                  </a:ext>
                </a:extLst>
              </p:cNvPr>
              <p:cNvSpPr/>
              <p:nvPr/>
            </p:nvSpPr>
            <p:spPr>
              <a:xfrm>
                <a:off x="1902091" y="4580757"/>
                <a:ext cx="5252508" cy="2543058"/>
              </a:xfrm>
              <a:prstGeom prst="roundRect">
                <a:avLst>
                  <a:gd name="adj" fmla="val 8987"/>
                </a:avLst>
              </a:prstGeom>
              <a:noFill/>
              <a:ln w="28575" cap="flat" cmpd="sng">
                <a:solidFill>
                  <a:schemeClr val="accent1">
                    <a:lumMod val="75000"/>
                  </a:schemeClr>
                </a:solidFill>
                <a:prstDash val="solid"/>
                <a:round/>
                <a:headEnd type="none" w="sm" len="sm"/>
                <a:tailEnd type="none" w="sm" len="sm"/>
              </a:ln>
            </p:spPr>
            <p:txBody>
              <a:bodyPr spcFirstLastPara="1" wrap="square" lIns="91425" tIns="0" rIns="91425" bIns="0" anchor="ctr" anchorCtr="0">
                <a:noAutofit/>
              </a:bodyPr>
              <a:lstStyle/>
              <a:p>
                <a:pPr marR="0" lvl="1" algn="l" rtl="0">
                  <a:lnSpc>
                    <a:spcPct val="114000"/>
                  </a:lnSpc>
                  <a:spcBef>
                    <a:spcPts val="0"/>
                  </a:spcBef>
                  <a:spcAft>
                    <a:spcPts val="0"/>
                  </a:spcAft>
                  <a:buClr>
                    <a:srgbClr val="000000"/>
                  </a:buClr>
                  <a:buSzPts val="2200"/>
                </a:pPr>
                <a:endParaRPr sz="1400" b="0" i="0" u="none" strike="noStrike" cap="none">
                  <a:solidFill>
                    <a:srgbClr val="000000"/>
                  </a:solidFill>
                  <a:latin typeface="Arial"/>
                  <a:ea typeface="Arial"/>
                  <a:cs typeface="Arial"/>
                  <a:sym typeface="Arial"/>
                </a:endParaRPr>
              </a:p>
            </p:txBody>
          </p:sp>
          <p:sp>
            <p:nvSpPr>
              <p:cNvPr id="11" name="Google Shape;223;p15">
                <a:extLst>
                  <a:ext uri="{FF2B5EF4-FFF2-40B4-BE49-F238E27FC236}">
                    <a16:creationId xmlns:a16="http://schemas.microsoft.com/office/drawing/2014/main" id="{97252AF6-2A15-0462-E6F9-1EFF174E97ED}"/>
                  </a:ext>
                </a:extLst>
              </p:cNvPr>
              <p:cNvSpPr/>
              <p:nvPr/>
            </p:nvSpPr>
            <p:spPr>
              <a:xfrm>
                <a:off x="2646663" y="4204238"/>
                <a:ext cx="3924886" cy="678905"/>
              </a:xfrm>
              <a:prstGeom prst="roundRect">
                <a:avLst>
                  <a:gd name="adj" fmla="val 16667"/>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Authority and intimidation</a:t>
                </a:r>
                <a:endParaRPr sz="1400" b="0" i="0" u="none" strike="noStrike" cap="none">
                  <a:solidFill>
                    <a:srgbClr val="000000"/>
                  </a:solidFill>
                  <a:latin typeface="Arial"/>
                  <a:ea typeface="Arial"/>
                  <a:cs typeface="Arial"/>
                  <a:sym typeface="Arial"/>
                </a:endParaRPr>
              </a:p>
            </p:txBody>
          </p:sp>
        </p:grpSp>
        <p:sp>
          <p:nvSpPr>
            <p:cNvPr id="9" name="TextBox 8">
              <a:extLst>
                <a:ext uri="{FF2B5EF4-FFF2-40B4-BE49-F238E27FC236}">
                  <a16:creationId xmlns:a16="http://schemas.microsoft.com/office/drawing/2014/main" id="{14FA27C2-F7F4-3A18-4F05-F4FAFD527884}"/>
                </a:ext>
              </a:extLst>
            </p:cNvPr>
            <p:cNvSpPr txBox="1"/>
            <p:nvPr/>
          </p:nvSpPr>
          <p:spPr>
            <a:xfrm>
              <a:off x="2331452" y="5167907"/>
              <a:ext cx="4494650" cy="1625188"/>
            </a:xfrm>
            <a:prstGeom prst="rect">
              <a:avLst/>
            </a:prstGeom>
            <a:noFill/>
          </p:spPr>
          <p:txBody>
            <a:bodyPr wrap="square" rtlCol="0">
              <a:spAutoFit/>
            </a:bodyPr>
            <a:lstStyle/>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pitchFamily="2" charset="0"/>
                  <a:ea typeface="Open Sans"/>
                  <a:cs typeface="Open Sans"/>
                  <a:sym typeface="Open Sans"/>
                </a:rPr>
                <a:t>It makes the target fearful of refusing.</a:t>
              </a:r>
              <a:endParaRPr lang="en-US" sz="2200" b="0" i="0" u="none" strike="noStrike" cap="none">
                <a:solidFill>
                  <a:srgbClr val="404040"/>
                </a:solidFill>
                <a:latin typeface="Open Sans" pitchFamily="2" charset="0"/>
                <a:ea typeface="Arial"/>
                <a:cs typeface="Arial"/>
                <a:sym typeface="Arial"/>
              </a:endParaRPr>
            </a:p>
            <a:p>
              <a:pPr marL="342900" marR="0" lvl="1"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404040"/>
                  </a:solidFill>
                  <a:latin typeface="Open Sans" pitchFamily="2" charset="0"/>
                  <a:ea typeface="Open Sans"/>
                  <a:cs typeface="Open Sans"/>
                  <a:sym typeface="Open Sans"/>
                </a:rPr>
                <a:t>It takes advantage of a lack of knowledge or awareness.</a:t>
              </a:r>
              <a:endParaRPr lang="en-US" sz="2200" b="0" i="0" u="none" strike="noStrike" cap="none">
                <a:solidFill>
                  <a:srgbClr val="404040"/>
                </a:solidFill>
                <a:latin typeface="Open Sans" pitchFamily="2" charset="0"/>
                <a:ea typeface="Arial"/>
                <a:cs typeface="Arial"/>
                <a:sym typeface="Arial"/>
              </a:endParaRPr>
            </a:p>
          </p:txBody>
        </p:sp>
      </p:grpSp>
      <p:grpSp>
        <p:nvGrpSpPr>
          <p:cNvPr id="12" name="Group 11">
            <a:extLst>
              <a:ext uri="{FF2B5EF4-FFF2-40B4-BE49-F238E27FC236}">
                <a16:creationId xmlns:a16="http://schemas.microsoft.com/office/drawing/2014/main" id="{B175FD91-EF4E-BA6A-531D-805AEAAA84FC}"/>
              </a:ext>
            </a:extLst>
          </p:cNvPr>
          <p:cNvGrpSpPr/>
          <p:nvPr/>
        </p:nvGrpSpPr>
        <p:grpSpPr>
          <a:xfrm>
            <a:off x="9101400" y="5799117"/>
            <a:ext cx="5252508" cy="2919577"/>
            <a:chOff x="9101400" y="4204238"/>
            <a:chExt cx="5252508" cy="2919577"/>
          </a:xfrm>
        </p:grpSpPr>
        <p:grpSp>
          <p:nvGrpSpPr>
            <p:cNvPr id="13" name="Group 12">
              <a:extLst>
                <a:ext uri="{FF2B5EF4-FFF2-40B4-BE49-F238E27FC236}">
                  <a16:creationId xmlns:a16="http://schemas.microsoft.com/office/drawing/2014/main" id="{7A5C9473-7BC7-D891-BDE2-84F7F8F5F0E5}"/>
                </a:ext>
              </a:extLst>
            </p:cNvPr>
            <p:cNvGrpSpPr/>
            <p:nvPr/>
          </p:nvGrpSpPr>
          <p:grpSpPr>
            <a:xfrm>
              <a:off x="9101400" y="4204238"/>
              <a:ext cx="5252508" cy="2919577"/>
              <a:chOff x="9101400" y="4204238"/>
              <a:chExt cx="5252508" cy="2919577"/>
            </a:xfrm>
          </p:grpSpPr>
          <p:sp>
            <p:nvSpPr>
              <p:cNvPr id="15" name="Google Shape;224;p15">
                <a:extLst>
                  <a:ext uri="{FF2B5EF4-FFF2-40B4-BE49-F238E27FC236}">
                    <a16:creationId xmlns:a16="http://schemas.microsoft.com/office/drawing/2014/main" id="{C0CFB70F-30DF-6801-A1B2-1A02DC07E71E}"/>
                  </a:ext>
                </a:extLst>
              </p:cNvPr>
              <p:cNvSpPr/>
              <p:nvPr/>
            </p:nvSpPr>
            <p:spPr>
              <a:xfrm>
                <a:off x="9101400" y="4580756"/>
                <a:ext cx="5252508" cy="2543059"/>
              </a:xfrm>
              <a:prstGeom prst="roundRect">
                <a:avLst>
                  <a:gd name="adj" fmla="val 10907"/>
                </a:avLst>
              </a:prstGeom>
              <a:noFill/>
              <a:ln w="28575" cap="flat" cmpd="sng">
                <a:solidFill>
                  <a:schemeClr val="accent1">
                    <a:lumMod val="75000"/>
                  </a:schemeClr>
                </a:solidFill>
                <a:prstDash val="solid"/>
                <a:round/>
                <a:headEnd type="none" w="sm" len="sm"/>
                <a:tailEnd type="none" w="sm" len="sm"/>
              </a:ln>
            </p:spPr>
            <p:txBody>
              <a:bodyPr spcFirstLastPara="1" wrap="square" lIns="91425" tIns="0" rIns="91425" bIns="0" anchor="ctr" anchorCtr="0">
                <a:noAutofit/>
              </a:bodyPr>
              <a:lstStyle/>
              <a:p>
                <a:pPr marR="0" lvl="1" algn="l" rtl="0">
                  <a:lnSpc>
                    <a:spcPct val="100000"/>
                  </a:lnSpc>
                  <a:spcBef>
                    <a:spcPts val="0"/>
                  </a:spcBef>
                  <a:spcAft>
                    <a:spcPts val="0"/>
                  </a:spcAft>
                  <a:buClr>
                    <a:srgbClr val="000000"/>
                  </a:buClr>
                  <a:buSzPts val="2200"/>
                </a:pPr>
                <a:endParaRPr sz="1400" b="0" i="0" u="none" strike="noStrike" cap="none">
                  <a:solidFill>
                    <a:srgbClr val="000000"/>
                  </a:solidFill>
                  <a:latin typeface="Arial"/>
                  <a:ea typeface="Arial"/>
                  <a:cs typeface="Arial"/>
                  <a:sym typeface="Arial"/>
                </a:endParaRPr>
              </a:p>
            </p:txBody>
          </p:sp>
          <p:sp>
            <p:nvSpPr>
              <p:cNvPr id="16" name="Google Shape;225;p15">
                <a:extLst>
                  <a:ext uri="{FF2B5EF4-FFF2-40B4-BE49-F238E27FC236}">
                    <a16:creationId xmlns:a16="http://schemas.microsoft.com/office/drawing/2014/main" id="{2EB27A99-1794-D351-775B-C3A8B6A9F6C8}"/>
                  </a:ext>
                </a:extLst>
              </p:cNvPr>
              <p:cNvSpPr/>
              <p:nvPr/>
            </p:nvSpPr>
            <p:spPr>
              <a:xfrm>
                <a:off x="9932077" y="4204238"/>
                <a:ext cx="3429635" cy="678905"/>
              </a:xfrm>
              <a:prstGeom prst="roundRect">
                <a:avLst>
                  <a:gd name="adj" fmla="val 16667"/>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Scarcity and urgency</a:t>
                </a:r>
                <a:endParaRPr sz="1400" b="0" i="0" u="none" strike="noStrike" cap="none">
                  <a:solidFill>
                    <a:srgbClr val="000000"/>
                  </a:solidFill>
                  <a:latin typeface="Arial"/>
                  <a:ea typeface="Arial"/>
                  <a:cs typeface="Arial"/>
                  <a:sym typeface="Arial"/>
                </a:endParaRPr>
              </a:p>
            </p:txBody>
          </p:sp>
        </p:grpSp>
        <p:sp>
          <p:nvSpPr>
            <p:cNvPr id="14" name="TextBox 13">
              <a:extLst>
                <a:ext uri="{FF2B5EF4-FFF2-40B4-BE49-F238E27FC236}">
                  <a16:creationId xmlns:a16="http://schemas.microsoft.com/office/drawing/2014/main" id="{8BA60F83-8677-2786-CA64-08A1E9EF05FA}"/>
                </a:ext>
              </a:extLst>
            </p:cNvPr>
            <p:cNvSpPr txBox="1"/>
            <p:nvPr/>
          </p:nvSpPr>
          <p:spPr>
            <a:xfrm>
              <a:off x="9483499" y="5429028"/>
              <a:ext cx="4489002" cy="846514"/>
            </a:xfrm>
            <a:prstGeom prst="rect">
              <a:avLst/>
            </a:prstGeom>
            <a:noFill/>
          </p:spPr>
          <p:txBody>
            <a:bodyPr wrap="square" rtlCol="0">
              <a:spAutoFit/>
            </a:bodyPr>
            <a:lstStyle/>
            <a:p>
              <a:pPr marL="342900" indent="-342900">
                <a:lnSpc>
                  <a:spcPct val="115000"/>
                </a:lnSpc>
                <a:buFont typeface="Arial" panose="020B0604020202020204" pitchFamily="34" charset="0"/>
                <a:buChar char="•"/>
              </a:pPr>
              <a:r>
                <a:rPr lang="en-US" sz="2200" b="0" i="0" u="none" strike="noStrike" cap="none">
                  <a:solidFill>
                    <a:srgbClr val="404040"/>
                  </a:solidFill>
                  <a:latin typeface="Open Sans" pitchFamily="2" charset="0"/>
                  <a:ea typeface="Open Sans"/>
                  <a:cs typeface="Open Sans"/>
                  <a:sym typeface="Open Sans"/>
                </a:rPr>
                <a:t>It convinces the target to make a choice.</a:t>
              </a:r>
              <a:endParaRPr lang="en-US" sz="2200" b="0" i="0" u="none" strike="noStrike" cap="none">
                <a:solidFill>
                  <a:srgbClr val="404040"/>
                </a:solidFill>
                <a:latin typeface="Open Sans" pitchFamily="2" charset="0"/>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Phishing</a:t>
            </a:r>
            <a:endParaRPr/>
          </a:p>
        </p:txBody>
      </p:sp>
      <p:pic>
        <p:nvPicPr>
          <p:cNvPr id="321" name="Google Shape;321;p55"/>
          <p:cNvPicPr preferRelativeResize="0"/>
          <p:nvPr/>
        </p:nvPicPr>
        <p:blipFill rotWithShape="1">
          <a:blip r:embed="rId3">
            <a:alphaModFix/>
          </a:blip>
          <a:srcRect/>
          <a:stretch/>
        </p:blipFill>
        <p:spPr>
          <a:xfrm>
            <a:off x="7228000" y="760639"/>
            <a:ext cx="1800000" cy="365760"/>
          </a:xfrm>
          <a:prstGeom prst="rect">
            <a:avLst/>
          </a:prstGeom>
          <a:noFill/>
          <a:ln>
            <a:noFill/>
          </a:ln>
        </p:spPr>
      </p:pic>
      <p:sp>
        <p:nvSpPr>
          <p:cNvPr id="322" name="Google Shape;322;p55"/>
          <p:cNvSpPr txBox="1">
            <a:spLocks noGrp="1"/>
          </p:cNvSpPr>
          <p:nvPr>
            <p:ph type="body" idx="1"/>
          </p:nvPr>
        </p:nvSpPr>
        <p:spPr>
          <a:xfrm>
            <a:off x="1902092" y="1154352"/>
            <a:ext cx="12451817" cy="1619265"/>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Phishing is </a:t>
            </a:r>
            <a:r>
              <a:rPr lang="en-US"/>
              <a:t>a</a:t>
            </a:r>
            <a:r>
              <a:rPr lang="en-US">
                <a:solidFill>
                  <a:srgbClr val="3F3F3F"/>
                </a:solidFill>
                <a:latin typeface="Open Sans"/>
                <a:ea typeface="Open Sans"/>
                <a:cs typeface="Open Sans"/>
                <a:sym typeface="Open Sans"/>
              </a:rPr>
              <a:t> hybrid of social engineering and spoofing. </a:t>
            </a:r>
            <a:endParaRPr/>
          </a:p>
          <a:p>
            <a:pPr marL="0" lvl="0" indent="0" algn="ctr"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It tricks the target into interacting with a malicious resource masked as a trusted entity, typically via email as the vector.</a:t>
            </a:r>
            <a:endParaRPr/>
          </a:p>
        </p:txBody>
      </p:sp>
      <p:sp>
        <p:nvSpPr>
          <p:cNvPr id="323" name="Google Shape;323;p55"/>
          <p:cNvSpPr/>
          <p:nvPr/>
        </p:nvSpPr>
        <p:spPr>
          <a:xfrm>
            <a:off x="3381880" y="4318725"/>
            <a:ext cx="11644760" cy="1429562"/>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user's login credentials are recorded as they authenticate with the spoofed site.</a:t>
            </a:r>
            <a:endParaRPr sz="1400" b="0" i="0" u="none" strike="noStrike" cap="none">
              <a:solidFill>
                <a:srgbClr val="000000"/>
              </a:solidFill>
              <a:latin typeface="Arial"/>
              <a:ea typeface="Arial"/>
              <a:cs typeface="Arial"/>
              <a:sym typeface="Arial"/>
            </a:endParaRPr>
          </a:p>
        </p:txBody>
      </p:sp>
      <p:pic>
        <p:nvPicPr>
          <p:cNvPr id="324" name="Google Shape;324;p55" descr="Phishing Icons – Free Vector Download, PNG, SVG, GIF"/>
          <p:cNvPicPr preferRelativeResize="0"/>
          <p:nvPr/>
        </p:nvPicPr>
        <p:blipFill rotWithShape="1">
          <a:blip r:embed="rId4">
            <a:alphaModFix/>
          </a:blip>
          <a:srcRect/>
          <a:stretch/>
        </p:blipFill>
        <p:spPr>
          <a:xfrm>
            <a:off x="1215216" y="3560147"/>
            <a:ext cx="2855278" cy="285527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Phishing</a:t>
            </a:r>
            <a:endParaRPr/>
          </a:p>
        </p:txBody>
      </p:sp>
      <p:pic>
        <p:nvPicPr>
          <p:cNvPr id="330" name="Google Shape;330;p56"/>
          <p:cNvPicPr preferRelativeResize="0"/>
          <p:nvPr/>
        </p:nvPicPr>
        <p:blipFill rotWithShape="1">
          <a:blip r:embed="rId3">
            <a:alphaModFix/>
          </a:blip>
          <a:srcRect/>
          <a:stretch/>
        </p:blipFill>
        <p:spPr>
          <a:xfrm>
            <a:off x="7029880" y="760639"/>
            <a:ext cx="2160000" cy="365760"/>
          </a:xfrm>
          <a:prstGeom prst="rect">
            <a:avLst/>
          </a:prstGeom>
          <a:noFill/>
          <a:ln>
            <a:noFill/>
          </a:ln>
        </p:spPr>
      </p:pic>
      <p:sp>
        <p:nvSpPr>
          <p:cNvPr id="331" name="Google Shape;331;p56"/>
          <p:cNvSpPr txBox="1">
            <a:spLocks noGrp="1"/>
          </p:cNvSpPr>
          <p:nvPr>
            <p:ph type="body" idx="1"/>
          </p:nvPr>
        </p:nvSpPr>
        <p:spPr>
          <a:xfrm>
            <a:off x="1902091" y="1808291"/>
            <a:ext cx="12451817" cy="687244"/>
          </a:xfrm>
          <a:prstGeom prst="rect">
            <a:avLst/>
          </a:prstGeom>
          <a:noFill/>
          <a:ln>
            <a:noFill/>
          </a:ln>
        </p:spPr>
        <p:txBody>
          <a:bodyPr spcFirstLastPara="1" wrap="square" lIns="91425" tIns="0" rIns="91425" bIns="0" anchor="t" anchorCtr="0">
            <a:noAutofit/>
          </a:bodyPr>
          <a:lstStyle/>
          <a:p>
            <a:pPr marL="228600" lvl="0" indent="0" algn="ctr" rtl="0">
              <a:lnSpc>
                <a:spcPct val="115000"/>
              </a:lnSpc>
              <a:spcBef>
                <a:spcPts val="1000"/>
              </a:spcBef>
              <a:spcAft>
                <a:spcPts val="0"/>
              </a:spcAft>
              <a:buSzPts val="2800"/>
              <a:buFont typeface="Arial"/>
              <a:buNone/>
            </a:pPr>
            <a:r>
              <a:rPr lang="en-US">
                <a:solidFill>
                  <a:srgbClr val="3F3F3F"/>
                </a:solidFill>
              </a:rPr>
              <a:t>The different types of phishing techniques include:</a:t>
            </a:r>
            <a:endParaRPr strike="sngStrike">
              <a:solidFill>
                <a:srgbClr val="3F3F3F"/>
              </a:solidFill>
            </a:endParaRPr>
          </a:p>
        </p:txBody>
      </p:sp>
      <p:sp>
        <p:nvSpPr>
          <p:cNvPr id="332" name="Google Shape;332;p56"/>
          <p:cNvSpPr/>
          <p:nvPr/>
        </p:nvSpPr>
        <p:spPr>
          <a:xfrm>
            <a:off x="2028583" y="2632627"/>
            <a:ext cx="12360075" cy="1027109"/>
          </a:xfrm>
          <a:prstGeom prst="roundRect">
            <a:avLst>
              <a:gd name="adj" fmla="val 16667"/>
            </a:avLst>
          </a:prstGeom>
          <a:solidFill>
            <a:srgbClr val="3A405A"/>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Spear phishing: </a:t>
            </a:r>
            <a:r>
              <a:rPr lang="en-US" sz="2200" b="0" i="0" u="none" strike="noStrike" cap="none">
                <a:solidFill>
                  <a:schemeClr val="lt1"/>
                </a:solidFill>
                <a:latin typeface="Open Sans"/>
                <a:ea typeface="Open Sans"/>
                <a:cs typeface="Open Sans"/>
                <a:sym typeface="Open Sans"/>
              </a:rPr>
              <a:t>It is a phishing scam in which the attacker possesses data that makes an individual target more likely to be deceived by the attack.</a:t>
            </a:r>
            <a:endParaRPr sz="1400" b="0" i="0" u="none" strike="noStrike" cap="none">
              <a:solidFill>
                <a:srgbClr val="000000"/>
              </a:solidFill>
              <a:latin typeface="Arial"/>
              <a:ea typeface="Arial"/>
              <a:cs typeface="Arial"/>
              <a:sym typeface="Arial"/>
            </a:endParaRPr>
          </a:p>
        </p:txBody>
      </p:sp>
      <p:sp>
        <p:nvSpPr>
          <p:cNvPr id="333" name="Google Shape;333;p56"/>
          <p:cNvSpPr/>
          <p:nvPr/>
        </p:nvSpPr>
        <p:spPr>
          <a:xfrm>
            <a:off x="2028579" y="4109947"/>
            <a:ext cx="12360150" cy="1027200"/>
          </a:xfrm>
          <a:prstGeom prst="roundRect">
            <a:avLst>
              <a:gd name="adj" fmla="val 16667"/>
            </a:avLst>
          </a:prstGeom>
          <a:solidFill>
            <a:srgbClr val="3A405A"/>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Whaling:</a:t>
            </a:r>
            <a:r>
              <a:rPr lang="en-US" sz="2200" b="0" i="0" u="none" strike="noStrike" cap="none">
                <a:solidFill>
                  <a:schemeClr val="lt1"/>
                </a:solidFill>
                <a:latin typeface="Open Sans"/>
                <a:ea typeface="Open Sans"/>
                <a:cs typeface="Open Sans"/>
                <a:sym typeface="Open Sans"/>
              </a:rPr>
              <a:t> It is a spear phishing attack directed specifically against upper management levels in the organization.</a:t>
            </a:r>
            <a:endParaRPr sz="1400" b="0" i="0" u="none" strike="noStrike" cap="none">
              <a:solidFill>
                <a:srgbClr val="000000"/>
              </a:solidFill>
              <a:latin typeface="Arial"/>
              <a:ea typeface="Arial"/>
              <a:cs typeface="Arial"/>
              <a:sym typeface="Arial"/>
            </a:endParaRPr>
          </a:p>
        </p:txBody>
      </p:sp>
      <p:sp>
        <p:nvSpPr>
          <p:cNvPr id="334" name="Google Shape;334;p56"/>
          <p:cNvSpPr/>
          <p:nvPr/>
        </p:nvSpPr>
        <p:spPr>
          <a:xfrm>
            <a:off x="2028583" y="5595345"/>
            <a:ext cx="12360075" cy="1027109"/>
          </a:xfrm>
          <a:prstGeom prst="roundRect">
            <a:avLst>
              <a:gd name="adj" fmla="val 16667"/>
            </a:avLst>
          </a:prstGeom>
          <a:solidFill>
            <a:srgbClr val="3A405A"/>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Vishing:</a:t>
            </a:r>
            <a:r>
              <a:rPr lang="en-US" sz="2200" b="0" i="0" u="none" strike="noStrike" cap="none">
                <a:solidFill>
                  <a:schemeClr val="lt1"/>
                </a:solidFill>
                <a:latin typeface="Open Sans"/>
                <a:ea typeface="Open Sans"/>
                <a:cs typeface="Open Sans"/>
                <a:sym typeface="Open Sans"/>
              </a:rPr>
              <a:t> It is a phishing attack conducted through a voice channel.</a:t>
            </a:r>
            <a:endParaRPr sz="1400" b="0" i="0" u="none" strike="noStrike" cap="none">
              <a:solidFill>
                <a:srgbClr val="000000"/>
              </a:solidFill>
              <a:latin typeface="Arial"/>
              <a:ea typeface="Arial"/>
              <a:cs typeface="Arial"/>
              <a:sym typeface="Arial"/>
            </a:endParaRPr>
          </a:p>
        </p:txBody>
      </p:sp>
      <p:sp>
        <p:nvSpPr>
          <p:cNvPr id="335" name="Google Shape;335;p56"/>
          <p:cNvSpPr/>
          <p:nvPr/>
        </p:nvSpPr>
        <p:spPr>
          <a:xfrm>
            <a:off x="2028583" y="7072665"/>
            <a:ext cx="12360075" cy="1027109"/>
          </a:xfrm>
          <a:prstGeom prst="roundRect">
            <a:avLst>
              <a:gd name="adj" fmla="val 16667"/>
            </a:avLst>
          </a:prstGeom>
          <a:solidFill>
            <a:srgbClr val="3A405A"/>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Smishing:</a:t>
            </a:r>
            <a:r>
              <a:rPr lang="en-US" sz="2200" b="0" i="0" u="none" strike="noStrike" cap="none">
                <a:solidFill>
                  <a:schemeClr val="lt1"/>
                </a:solidFill>
                <a:latin typeface="Open Sans"/>
                <a:ea typeface="Open Sans"/>
                <a:cs typeface="Open Sans"/>
                <a:sym typeface="Open Sans"/>
              </a:rPr>
              <a:t> It refers to the use of text communications via simple message service as the vector.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Impersonation</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1684057" y="3311525"/>
            <a:ext cx="7843714" cy="3312832"/>
          </a:xfrm>
          <a:prstGeom prst="roundRect">
            <a:avLst>
              <a:gd name="adj" fmla="val 692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SzPts val="2200"/>
            </a:pPr>
            <a:endParaRPr lang="en-US" sz="1000">
              <a:solidFill>
                <a:srgbClr val="3F3F3F"/>
              </a:solidFill>
              <a:latin typeface="Open Sans"/>
              <a:ea typeface="Open Sans"/>
              <a:cs typeface="Open Sans"/>
            </a:endParaRPr>
          </a:p>
          <a:p>
            <a:pPr lvl="1">
              <a:lnSpc>
                <a:spcPct val="114000"/>
              </a:lnSpc>
              <a:buSzPts val="2200"/>
            </a:pPr>
            <a:r>
              <a:rPr lang="en-US" sz="2200">
                <a:solidFill>
                  <a:srgbClr val="3F3F3F"/>
                </a:solidFill>
                <a:latin typeface="Open Sans"/>
                <a:ea typeface="Open Sans"/>
                <a:cs typeface="Open Sans"/>
              </a:rPr>
              <a:t>An attacker might impersonate a colleague, a boss, or even a family member to trick an individual into divulging sensitive information. </a:t>
            </a:r>
          </a:p>
          <a:p>
            <a:pPr lvl="1">
              <a:lnSpc>
                <a:spcPct val="114000"/>
              </a:lnSpc>
              <a:buSzPts val="2200"/>
            </a:pPr>
            <a:endParaRPr lang="en-US" sz="2200">
              <a:solidFill>
                <a:srgbClr val="3F3F3F"/>
              </a:solidFill>
              <a:latin typeface="Open Sans"/>
              <a:ea typeface="Open Sans"/>
              <a:cs typeface="Open Sans"/>
            </a:endParaRPr>
          </a:p>
          <a:p>
            <a:pPr lvl="1">
              <a:lnSpc>
                <a:spcPct val="114000"/>
              </a:lnSpc>
              <a:buSzPts val="2200"/>
            </a:pPr>
            <a:r>
              <a:rPr lang="en-US" sz="2200">
                <a:solidFill>
                  <a:srgbClr val="3F3F3F"/>
                </a:solidFill>
                <a:latin typeface="Open Sans"/>
                <a:ea typeface="Open Sans"/>
                <a:cs typeface="Open Sans"/>
              </a:rPr>
              <a:t>Training employees to verify identities through multiple channels can mitigate this risk.</a:t>
            </a:r>
          </a:p>
        </p:txBody>
      </p:sp>
      <p:pic>
        <p:nvPicPr>
          <p:cNvPr id="4" name="Picture 3">
            <a:extLst>
              <a:ext uri="{FF2B5EF4-FFF2-40B4-BE49-F238E27FC236}">
                <a16:creationId xmlns:a16="http://schemas.microsoft.com/office/drawing/2014/main" id="{E8A93769-B5B2-6762-40B4-457A9128D6AC}"/>
              </a:ext>
            </a:extLst>
          </p:cNvPr>
          <p:cNvPicPr>
            <a:picLocks noChangeAspect="1"/>
          </p:cNvPicPr>
          <p:nvPr/>
        </p:nvPicPr>
        <p:blipFill>
          <a:blip r:embed="rId4"/>
          <a:stretch>
            <a:fillRect/>
          </a:stretch>
        </p:blipFill>
        <p:spPr>
          <a:xfrm>
            <a:off x="9918700" y="3700077"/>
            <a:ext cx="5959356" cy="2476715"/>
          </a:xfrm>
          <a:prstGeom prst="rect">
            <a:avLst/>
          </a:prstGeom>
        </p:spPr>
      </p:pic>
      <p:sp>
        <p:nvSpPr>
          <p:cNvPr id="2" name="TextBox 1">
            <a:extLst>
              <a:ext uri="{FF2B5EF4-FFF2-40B4-BE49-F238E27FC236}">
                <a16:creationId xmlns:a16="http://schemas.microsoft.com/office/drawing/2014/main" id="{3FF39813-073D-D818-8AD0-A071E5B9E38C}"/>
              </a:ext>
            </a:extLst>
          </p:cNvPr>
          <p:cNvSpPr txBox="1"/>
          <p:nvPr/>
        </p:nvSpPr>
        <p:spPr>
          <a:xfrm>
            <a:off x="2745509" y="1334220"/>
            <a:ext cx="10764982"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Impersonation involves pretending to be someone else to gain trust or access. </a:t>
            </a:r>
          </a:p>
        </p:txBody>
      </p:sp>
    </p:spTree>
    <p:extLst>
      <p:ext uri="{BB962C8B-B14F-4D97-AF65-F5344CB8AC3E}">
        <p14:creationId xmlns:p14="http://schemas.microsoft.com/office/powerpoint/2010/main" val="1427379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Watering Hole Attack</a:t>
            </a:r>
            <a:endParaRPr>
              <a:latin typeface="Open Sans"/>
              <a:ea typeface="Open Sans"/>
              <a:cs typeface="Open Sans"/>
              <a:sym typeface="Open Sans"/>
            </a:endParaRPr>
          </a:p>
        </p:txBody>
      </p:sp>
      <p:sp>
        <p:nvSpPr>
          <p:cNvPr id="582" name="Google Shape;582;ge961dd843d_0_334"/>
          <p:cNvSpPr/>
          <p:nvPr/>
        </p:nvSpPr>
        <p:spPr>
          <a:xfrm>
            <a:off x="1629035" y="3100872"/>
            <a:ext cx="7843714" cy="4614625"/>
          </a:xfrm>
          <a:prstGeom prst="roundRect">
            <a:avLst>
              <a:gd name="adj" fmla="val 581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SzPts val="2200"/>
            </a:pPr>
            <a:r>
              <a:rPr lang="en-US" sz="1000">
                <a:solidFill>
                  <a:srgbClr val="3F3F3F"/>
                </a:solidFill>
                <a:latin typeface="Open Sans"/>
                <a:ea typeface="Open Sans"/>
                <a:cs typeface="Open Sans"/>
              </a:rPr>
              <a:t>\</a:t>
            </a: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It is like a predator waiting near a watering hole in the wild, knowing their prey will eventually show up.</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To understand users’ browsing habits, an attacker might guess or use direct observation.</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This type of attack may also incorporate other social engineering techniques, such as eavesdropping, pretexting, and phishing.</a:t>
            </a:r>
          </a:p>
        </p:txBody>
      </p:sp>
      <p:pic>
        <p:nvPicPr>
          <p:cNvPr id="3" name="Picture 2">
            <a:extLst>
              <a:ext uri="{FF2B5EF4-FFF2-40B4-BE49-F238E27FC236}">
                <a16:creationId xmlns:a16="http://schemas.microsoft.com/office/drawing/2014/main" id="{81F3BDD2-4E35-EB85-5183-B46880D9E5A8}"/>
              </a:ext>
            </a:extLst>
          </p:cNvPr>
          <p:cNvPicPr>
            <a:picLocks noChangeAspect="1"/>
          </p:cNvPicPr>
          <p:nvPr/>
        </p:nvPicPr>
        <p:blipFill>
          <a:blip r:embed="rId3"/>
          <a:stretch>
            <a:fillRect/>
          </a:stretch>
        </p:blipFill>
        <p:spPr>
          <a:xfrm>
            <a:off x="10652228" y="3311525"/>
            <a:ext cx="3974737" cy="3974737"/>
          </a:xfrm>
          <a:prstGeom prst="rect">
            <a:avLst/>
          </a:prstGeom>
        </p:spPr>
      </p:pic>
      <p:sp>
        <p:nvSpPr>
          <p:cNvPr id="4" name="Brandline_LVC">
            <a:extLst>
              <a:ext uri="{FF2B5EF4-FFF2-40B4-BE49-F238E27FC236}">
                <a16:creationId xmlns:a16="http://schemas.microsoft.com/office/drawing/2014/main" id="{8DD2FABD-E2FD-5E0A-99EE-9CA781DF66EF}"/>
              </a:ext>
            </a:extLst>
          </p:cNvPr>
          <p:cNvSpPr/>
          <p:nvPr/>
        </p:nvSpPr>
        <p:spPr>
          <a:xfrm>
            <a:off x="5765800" y="816352"/>
            <a:ext cx="4740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1DC89C-3B31-E580-F8BA-4207D2DB450C}"/>
              </a:ext>
            </a:extLst>
          </p:cNvPr>
          <p:cNvSpPr txBox="1"/>
          <p:nvPr/>
        </p:nvSpPr>
        <p:spPr>
          <a:xfrm>
            <a:off x="2213429" y="1387228"/>
            <a:ext cx="11821885"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This cyberattack strategy targets specific users or organizations by compromising the websites they regularly visit.</a:t>
            </a:r>
          </a:p>
        </p:txBody>
      </p:sp>
    </p:spTree>
    <p:extLst>
      <p:ext uri="{BB962C8B-B14F-4D97-AF65-F5344CB8AC3E}">
        <p14:creationId xmlns:p14="http://schemas.microsoft.com/office/powerpoint/2010/main" val="655627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A8156A-5A51-1ABC-27A5-CA9A37E50F83}"/>
              </a:ext>
            </a:extLst>
          </p:cNvPr>
          <p:cNvPicPr>
            <a:picLocks noChangeAspect="1"/>
          </p:cNvPicPr>
          <p:nvPr/>
        </p:nvPicPr>
        <p:blipFill>
          <a:blip r:embed="rId3"/>
          <a:stretch>
            <a:fillRect/>
          </a:stretch>
        </p:blipFill>
        <p:spPr>
          <a:xfrm>
            <a:off x="723900" y="4003310"/>
            <a:ext cx="2340617" cy="2340617"/>
          </a:xfrm>
          <a:prstGeom prst="rect">
            <a:avLst/>
          </a:prstGeom>
        </p:spPr>
      </p:pic>
      <p:pic>
        <p:nvPicPr>
          <p:cNvPr id="9" name="Picture 8">
            <a:extLst>
              <a:ext uri="{FF2B5EF4-FFF2-40B4-BE49-F238E27FC236}">
                <a16:creationId xmlns:a16="http://schemas.microsoft.com/office/drawing/2014/main" id="{DE544A94-CA44-C8E5-922E-A6196A488DFB}"/>
              </a:ext>
            </a:extLst>
          </p:cNvPr>
          <p:cNvPicPr>
            <a:picLocks noChangeAspect="1"/>
          </p:cNvPicPr>
          <p:nvPr/>
        </p:nvPicPr>
        <p:blipFill>
          <a:blip r:embed="rId4"/>
          <a:stretch>
            <a:fillRect/>
          </a:stretch>
        </p:blipFill>
        <p:spPr>
          <a:xfrm flipH="1">
            <a:off x="3169920" y="3142255"/>
            <a:ext cx="2814320" cy="2935700"/>
          </a:xfrm>
          <a:prstGeom prst="rect">
            <a:avLst/>
          </a:prstGeom>
        </p:spPr>
      </p:pic>
      <p:pic>
        <p:nvPicPr>
          <p:cNvPr id="11" name="Picture 10">
            <a:extLst>
              <a:ext uri="{FF2B5EF4-FFF2-40B4-BE49-F238E27FC236}">
                <a16:creationId xmlns:a16="http://schemas.microsoft.com/office/drawing/2014/main" id="{12DA82FF-F177-9112-A9EB-B530535397D4}"/>
              </a:ext>
            </a:extLst>
          </p:cNvPr>
          <p:cNvPicPr>
            <a:picLocks noChangeAspect="1"/>
          </p:cNvPicPr>
          <p:nvPr/>
        </p:nvPicPr>
        <p:blipFill>
          <a:blip r:embed="rId5"/>
          <a:stretch>
            <a:fillRect/>
          </a:stretch>
        </p:blipFill>
        <p:spPr>
          <a:xfrm>
            <a:off x="6212114" y="2166986"/>
            <a:ext cx="2683601" cy="2683601"/>
          </a:xfrm>
          <a:prstGeom prst="rect">
            <a:avLst/>
          </a:prstGeom>
        </p:spPr>
      </p:pic>
      <p:pic>
        <p:nvPicPr>
          <p:cNvPr id="12" name="Picture 11">
            <a:extLst>
              <a:ext uri="{FF2B5EF4-FFF2-40B4-BE49-F238E27FC236}">
                <a16:creationId xmlns:a16="http://schemas.microsoft.com/office/drawing/2014/main" id="{3A07DB35-1A12-C330-B309-29623CCCE1EE}"/>
              </a:ext>
            </a:extLst>
          </p:cNvPr>
          <p:cNvPicPr>
            <a:picLocks noChangeAspect="1"/>
          </p:cNvPicPr>
          <p:nvPr/>
        </p:nvPicPr>
        <p:blipFill>
          <a:blip r:embed="rId4"/>
          <a:stretch>
            <a:fillRect/>
          </a:stretch>
        </p:blipFill>
        <p:spPr>
          <a:xfrm>
            <a:off x="8924290" y="2204990"/>
            <a:ext cx="3037840" cy="2709998"/>
          </a:xfrm>
          <a:prstGeom prst="rect">
            <a:avLst/>
          </a:prstGeom>
        </p:spPr>
      </p:pic>
      <p:pic>
        <p:nvPicPr>
          <p:cNvPr id="19" name="Picture 18">
            <a:extLst>
              <a:ext uri="{FF2B5EF4-FFF2-40B4-BE49-F238E27FC236}">
                <a16:creationId xmlns:a16="http://schemas.microsoft.com/office/drawing/2014/main" id="{F86F0B13-102B-6523-11B3-11D6D6A5739F}"/>
              </a:ext>
            </a:extLst>
          </p:cNvPr>
          <p:cNvPicPr>
            <a:picLocks noChangeAspect="1"/>
          </p:cNvPicPr>
          <p:nvPr/>
        </p:nvPicPr>
        <p:blipFill>
          <a:blip r:embed="rId4"/>
          <a:stretch>
            <a:fillRect/>
          </a:stretch>
        </p:blipFill>
        <p:spPr>
          <a:xfrm flipH="1" flipV="1">
            <a:off x="8981440" y="4003310"/>
            <a:ext cx="2961640" cy="2935700"/>
          </a:xfrm>
          <a:prstGeom prst="rect">
            <a:avLst/>
          </a:prstGeom>
        </p:spPr>
      </p:pic>
      <p:sp>
        <p:nvSpPr>
          <p:cNvPr id="22" name="Speech Bubble: Oval 21">
            <a:extLst>
              <a:ext uri="{FF2B5EF4-FFF2-40B4-BE49-F238E27FC236}">
                <a16:creationId xmlns:a16="http://schemas.microsoft.com/office/drawing/2014/main" id="{E864EF16-CA7C-C494-CA30-CFF6E22354F9}"/>
              </a:ext>
            </a:extLst>
          </p:cNvPr>
          <p:cNvSpPr/>
          <p:nvPr/>
        </p:nvSpPr>
        <p:spPr>
          <a:xfrm>
            <a:off x="723899" y="1619250"/>
            <a:ext cx="3652157" cy="2339062"/>
          </a:xfrm>
          <a:prstGeom prst="wedgeEllipseCallout">
            <a:avLst/>
          </a:prstGeom>
          <a:solidFill>
            <a:srgbClr val="0566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2200">
                <a:solidFill>
                  <a:schemeClr val="bg1"/>
                </a:solidFill>
                <a:latin typeface="Open Sans"/>
                <a:ea typeface="Open Sans"/>
                <a:cs typeface="Open Sans"/>
              </a:rPr>
              <a:t>The hacker hacks the most visited websites and uploads malicious code.</a:t>
            </a:r>
          </a:p>
        </p:txBody>
      </p:sp>
      <p:sp>
        <p:nvSpPr>
          <p:cNvPr id="23" name="Speech Bubble: Oval 22">
            <a:extLst>
              <a:ext uri="{FF2B5EF4-FFF2-40B4-BE49-F238E27FC236}">
                <a16:creationId xmlns:a16="http://schemas.microsoft.com/office/drawing/2014/main" id="{5BDB7BC9-ABBD-603E-11E8-61A9CC3EE7B5}"/>
              </a:ext>
            </a:extLst>
          </p:cNvPr>
          <p:cNvSpPr/>
          <p:nvPr/>
        </p:nvSpPr>
        <p:spPr>
          <a:xfrm>
            <a:off x="10888980" y="1375326"/>
            <a:ext cx="3360420" cy="1883584"/>
          </a:xfrm>
          <a:prstGeom prst="wedgeEllipseCallout">
            <a:avLst/>
          </a:prstGeom>
          <a:solidFill>
            <a:srgbClr val="0566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2200">
                <a:solidFill>
                  <a:schemeClr val="bg1"/>
                </a:solidFill>
                <a:latin typeface="Open Sans"/>
                <a:ea typeface="Open Sans"/>
                <a:cs typeface="Open Sans"/>
              </a:rPr>
              <a:t>The user accesses those websites. </a:t>
            </a:r>
          </a:p>
        </p:txBody>
      </p:sp>
      <p:grpSp>
        <p:nvGrpSpPr>
          <p:cNvPr id="3" name="Group 2">
            <a:extLst>
              <a:ext uri="{FF2B5EF4-FFF2-40B4-BE49-F238E27FC236}">
                <a16:creationId xmlns:a16="http://schemas.microsoft.com/office/drawing/2014/main" id="{CA0D7FAC-7717-91DA-DD11-9D3817347869}"/>
              </a:ext>
            </a:extLst>
          </p:cNvPr>
          <p:cNvGrpSpPr/>
          <p:nvPr/>
        </p:nvGrpSpPr>
        <p:grpSpPr>
          <a:xfrm>
            <a:off x="10094849" y="7132497"/>
            <a:ext cx="3696462" cy="1883584"/>
            <a:chOff x="10262870" y="7132497"/>
            <a:chExt cx="3360420" cy="1883584"/>
          </a:xfrm>
        </p:grpSpPr>
        <p:sp>
          <p:nvSpPr>
            <p:cNvPr id="24" name="Speech Bubble: Oval 23">
              <a:extLst>
                <a:ext uri="{FF2B5EF4-FFF2-40B4-BE49-F238E27FC236}">
                  <a16:creationId xmlns:a16="http://schemas.microsoft.com/office/drawing/2014/main" id="{FDF2337A-0DE5-2585-A790-2C1DDBB74421}"/>
                </a:ext>
              </a:extLst>
            </p:cNvPr>
            <p:cNvSpPr/>
            <p:nvPr/>
          </p:nvSpPr>
          <p:spPr>
            <a:xfrm flipV="1">
              <a:off x="10262870" y="7132497"/>
              <a:ext cx="3360420" cy="1883584"/>
            </a:xfrm>
            <a:prstGeom prst="wedgeEllipseCallout">
              <a:avLst/>
            </a:prstGeom>
            <a:solidFill>
              <a:srgbClr val="0566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solidFill>
                  <a:srgbClr val="3F3F3F"/>
                </a:solidFill>
                <a:latin typeface="Open Sans"/>
                <a:ea typeface="Open Sans"/>
                <a:cs typeface="Open Sans"/>
              </a:endParaRPr>
            </a:p>
          </p:txBody>
        </p:sp>
        <p:sp>
          <p:nvSpPr>
            <p:cNvPr id="25" name="TextBox 24">
              <a:extLst>
                <a:ext uri="{FF2B5EF4-FFF2-40B4-BE49-F238E27FC236}">
                  <a16:creationId xmlns:a16="http://schemas.microsoft.com/office/drawing/2014/main" id="{E37CE90E-B9EC-E6A7-D120-701A209FB760}"/>
                </a:ext>
              </a:extLst>
            </p:cNvPr>
            <p:cNvSpPr txBox="1"/>
            <p:nvPr/>
          </p:nvSpPr>
          <p:spPr>
            <a:xfrm>
              <a:off x="10792369" y="7333355"/>
              <a:ext cx="2339521" cy="1612493"/>
            </a:xfrm>
            <a:prstGeom prst="rect">
              <a:avLst/>
            </a:prstGeom>
            <a:noFill/>
          </p:spPr>
          <p:txBody>
            <a:bodyPr wrap="square" rtlCol="0">
              <a:spAutoFit/>
            </a:bodyPr>
            <a:lstStyle/>
            <a:p>
              <a:pPr algn="ctr">
                <a:lnSpc>
                  <a:spcPct val="114000"/>
                </a:lnSpc>
              </a:pPr>
              <a:r>
                <a:rPr lang="en-US" sz="2200">
                  <a:solidFill>
                    <a:schemeClr val="bg1"/>
                  </a:solidFill>
                  <a:latin typeface="Open Sans"/>
                  <a:ea typeface="Open Sans"/>
                  <a:cs typeface="Open Sans"/>
                </a:rPr>
                <a:t>The user’s system gets infected with the code injected by the hacker.</a:t>
              </a:r>
            </a:p>
          </p:txBody>
        </p:sp>
      </p:grpSp>
      <p:sp>
        <p:nvSpPr>
          <p:cNvPr id="13" name="Google Shape;579;ge961dd843d_0_334">
            <a:extLst>
              <a:ext uri="{FF2B5EF4-FFF2-40B4-BE49-F238E27FC236}">
                <a16:creationId xmlns:a16="http://schemas.microsoft.com/office/drawing/2014/main" id="{686772DC-E02F-DE13-EC1D-6953C303A541}"/>
              </a:ext>
            </a:extLst>
          </p:cNvPr>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Watering Hole Attack</a:t>
            </a:r>
            <a:endParaRPr>
              <a:latin typeface="Open Sans"/>
              <a:ea typeface="Open Sans"/>
              <a:cs typeface="Open Sans"/>
              <a:sym typeface="Open Sans"/>
            </a:endParaRPr>
          </a:p>
        </p:txBody>
      </p:sp>
      <p:sp>
        <p:nvSpPr>
          <p:cNvPr id="15" name="Brandline_LVC">
            <a:extLst>
              <a:ext uri="{FF2B5EF4-FFF2-40B4-BE49-F238E27FC236}">
                <a16:creationId xmlns:a16="http://schemas.microsoft.com/office/drawing/2014/main" id="{1C36BE8B-4695-4FDC-1B50-A0AFB1150173}"/>
              </a:ext>
            </a:extLst>
          </p:cNvPr>
          <p:cNvSpPr/>
          <p:nvPr/>
        </p:nvSpPr>
        <p:spPr>
          <a:xfrm>
            <a:off x="5765800" y="816352"/>
            <a:ext cx="47407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E49C551-8D09-028A-7B87-D712BC132E8E}"/>
              </a:ext>
            </a:extLst>
          </p:cNvPr>
          <p:cNvPicPr>
            <a:picLocks noChangeAspect="1"/>
          </p:cNvPicPr>
          <p:nvPr/>
        </p:nvPicPr>
        <p:blipFill>
          <a:blip r:embed="rId6"/>
          <a:stretch>
            <a:fillRect/>
          </a:stretch>
        </p:blipFill>
        <p:spPr>
          <a:xfrm>
            <a:off x="12020232" y="3619950"/>
            <a:ext cx="3206115" cy="3206115"/>
          </a:xfrm>
          <a:prstGeom prst="rect">
            <a:avLst/>
          </a:prstGeom>
        </p:spPr>
      </p:pic>
    </p:spTree>
    <p:extLst>
      <p:ext uri="{BB962C8B-B14F-4D97-AF65-F5344CB8AC3E}">
        <p14:creationId xmlns:p14="http://schemas.microsoft.com/office/powerpoint/2010/main" val="38283870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Typosquatting</a:t>
            </a:r>
            <a:endParaRPr>
              <a:latin typeface="Open Sans"/>
              <a:ea typeface="Open Sans"/>
              <a:cs typeface="Open Sans"/>
              <a:sym typeface="Open Sans"/>
            </a:endParaRPr>
          </a:p>
        </p:txBody>
      </p:sp>
      <p:pic>
        <p:nvPicPr>
          <p:cNvPr id="580" name="Google Shape;580;ge961dd843d_0_334"/>
          <p:cNvPicPr preferRelativeResize="0"/>
          <p:nvPr/>
        </p:nvPicPr>
        <p:blipFill rotWithShape="1">
          <a:blip r:embed="rId3">
            <a:alphaModFix/>
          </a:blip>
          <a:srcRect/>
          <a:stretch/>
        </p:blipFill>
        <p:spPr>
          <a:xfrm>
            <a:off x="6273500" y="760650"/>
            <a:ext cx="3801601" cy="365750"/>
          </a:xfrm>
          <a:prstGeom prst="rect">
            <a:avLst/>
          </a:prstGeom>
          <a:noFill/>
          <a:ln>
            <a:noFill/>
          </a:ln>
        </p:spPr>
      </p:pic>
      <p:sp>
        <p:nvSpPr>
          <p:cNvPr id="582" name="Google Shape;582;ge961dd843d_0_334"/>
          <p:cNvSpPr/>
          <p:nvPr/>
        </p:nvSpPr>
        <p:spPr>
          <a:xfrm>
            <a:off x="736406" y="2699656"/>
            <a:ext cx="8209474" cy="5226493"/>
          </a:xfrm>
          <a:prstGeom prst="roundRect">
            <a:avLst>
              <a:gd name="adj" fmla="val 803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SzPts val="2200"/>
            </a:pPr>
            <a:endParaRPr lang="en-US" sz="10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Knowing that users often type URLs incorrectly, a typosquatter registers a domain that is a common typo of a legitimate site. </a:t>
            </a:r>
          </a:p>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They then impersonate the real website to host malware or perform other malicious activities to compromise users' systems.</a:t>
            </a:r>
          </a:p>
          <a:p>
            <a:pPr lvl="1">
              <a:lnSpc>
                <a:spcPct val="114000"/>
              </a:lnSpc>
              <a:buSzPts val="2200"/>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Example: An attacker might register the domain gogle.com to impersonate the website google.com and host malware or perform other malicious activities to compromise users' systems.</a:t>
            </a:r>
          </a:p>
        </p:txBody>
      </p:sp>
      <p:grpSp>
        <p:nvGrpSpPr>
          <p:cNvPr id="7" name="Group 6">
            <a:extLst>
              <a:ext uri="{FF2B5EF4-FFF2-40B4-BE49-F238E27FC236}">
                <a16:creationId xmlns:a16="http://schemas.microsoft.com/office/drawing/2014/main" id="{762DA9BF-A525-5DFD-7329-0623AAB1FE0C}"/>
              </a:ext>
            </a:extLst>
          </p:cNvPr>
          <p:cNvGrpSpPr/>
          <p:nvPr/>
        </p:nvGrpSpPr>
        <p:grpSpPr>
          <a:xfrm>
            <a:off x="9555674" y="1804851"/>
            <a:ext cx="5963920" cy="5792550"/>
            <a:chOff x="10181781" y="2453640"/>
            <a:chExt cx="5963920" cy="5792550"/>
          </a:xfrm>
        </p:grpSpPr>
        <p:sp>
          <p:nvSpPr>
            <p:cNvPr id="2" name="Rectangle 1">
              <a:extLst>
                <a:ext uri="{FF2B5EF4-FFF2-40B4-BE49-F238E27FC236}">
                  <a16:creationId xmlns:a16="http://schemas.microsoft.com/office/drawing/2014/main" id="{6B4BBBFF-6077-5C14-1D2C-DB5CD548CBD0}"/>
                </a:ext>
              </a:extLst>
            </p:cNvPr>
            <p:cNvSpPr/>
            <p:nvPr/>
          </p:nvSpPr>
          <p:spPr>
            <a:xfrm>
              <a:off x="10181781" y="3611880"/>
              <a:ext cx="5850699" cy="46343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9E0219A-BCF6-E1EC-673F-1E4A6B9183CC}"/>
                </a:ext>
              </a:extLst>
            </p:cNvPr>
            <p:cNvSpPr/>
            <p:nvPr/>
          </p:nvSpPr>
          <p:spPr>
            <a:xfrm>
              <a:off x="10181781" y="3642358"/>
              <a:ext cx="5850698" cy="198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A816523-696B-685E-B050-55C86593E28F}"/>
                </a:ext>
              </a:extLst>
            </p:cNvPr>
            <p:cNvSpPr/>
            <p:nvPr/>
          </p:nvSpPr>
          <p:spPr>
            <a:xfrm>
              <a:off x="11544682" y="4419595"/>
              <a:ext cx="4343400" cy="746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F3F3F"/>
                  </a:solidFill>
                  <a:latin typeface="Open Sans"/>
                  <a:ea typeface="Open Sans"/>
                  <a:cs typeface="Open Sans"/>
                </a:rPr>
                <a:t>www.yourdoma1n.com</a:t>
              </a:r>
            </a:p>
          </p:txBody>
        </p:sp>
        <p:sp>
          <p:nvSpPr>
            <p:cNvPr id="6" name="Rectangle: Rounded Corners 5">
              <a:extLst>
                <a:ext uri="{FF2B5EF4-FFF2-40B4-BE49-F238E27FC236}">
                  <a16:creationId xmlns:a16="http://schemas.microsoft.com/office/drawing/2014/main" id="{4F2B4168-0624-7433-568C-B2D4417B1A3E}"/>
                </a:ext>
              </a:extLst>
            </p:cNvPr>
            <p:cNvSpPr/>
            <p:nvPr/>
          </p:nvSpPr>
          <p:spPr>
            <a:xfrm>
              <a:off x="11588941" y="5882640"/>
              <a:ext cx="4343400" cy="746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3F3F3F"/>
                  </a:solidFill>
                  <a:latin typeface="Open Sans"/>
                  <a:ea typeface="Open Sans"/>
                  <a:cs typeface="Open Sans"/>
                </a:rPr>
                <a:t>www.yourdomain.com</a:t>
              </a:r>
            </a:p>
          </p:txBody>
        </p:sp>
        <p:pic>
          <p:nvPicPr>
            <p:cNvPr id="9" name="Picture 8">
              <a:extLst>
                <a:ext uri="{FF2B5EF4-FFF2-40B4-BE49-F238E27FC236}">
                  <a16:creationId xmlns:a16="http://schemas.microsoft.com/office/drawing/2014/main" id="{2DB2C738-F269-76C7-BD06-FC704958B2D3}"/>
                </a:ext>
              </a:extLst>
            </p:cNvPr>
            <p:cNvPicPr>
              <a:picLocks noChangeAspect="1"/>
            </p:cNvPicPr>
            <p:nvPr/>
          </p:nvPicPr>
          <p:blipFill>
            <a:blip r:embed="rId4"/>
            <a:stretch>
              <a:fillRect/>
            </a:stretch>
          </p:blipFill>
          <p:spPr>
            <a:xfrm>
              <a:off x="10753281" y="5764527"/>
              <a:ext cx="1018540" cy="982985"/>
            </a:xfrm>
            <a:prstGeom prst="rect">
              <a:avLst/>
            </a:prstGeom>
          </p:spPr>
        </p:pic>
        <p:pic>
          <p:nvPicPr>
            <p:cNvPr id="11" name="Picture 10">
              <a:extLst>
                <a:ext uri="{FF2B5EF4-FFF2-40B4-BE49-F238E27FC236}">
                  <a16:creationId xmlns:a16="http://schemas.microsoft.com/office/drawing/2014/main" id="{BD206FDB-8478-21E0-63C0-D2E3D1C055EB}"/>
                </a:ext>
              </a:extLst>
            </p:cNvPr>
            <p:cNvPicPr>
              <a:picLocks noChangeAspect="1"/>
            </p:cNvPicPr>
            <p:nvPr/>
          </p:nvPicPr>
          <p:blipFill>
            <a:blip r:embed="rId5"/>
            <a:stretch>
              <a:fillRect/>
            </a:stretch>
          </p:blipFill>
          <p:spPr>
            <a:xfrm>
              <a:off x="10753281" y="4219568"/>
              <a:ext cx="1018540" cy="1245873"/>
            </a:xfrm>
            <a:prstGeom prst="rect">
              <a:avLst/>
            </a:prstGeom>
          </p:spPr>
        </p:pic>
        <p:pic>
          <p:nvPicPr>
            <p:cNvPr id="13" name="Picture 12">
              <a:extLst>
                <a:ext uri="{FF2B5EF4-FFF2-40B4-BE49-F238E27FC236}">
                  <a16:creationId xmlns:a16="http://schemas.microsoft.com/office/drawing/2014/main" id="{7F6DEBFC-B162-453E-FA81-12B601877863}"/>
                </a:ext>
              </a:extLst>
            </p:cNvPr>
            <p:cNvPicPr>
              <a:picLocks noChangeAspect="1"/>
            </p:cNvPicPr>
            <p:nvPr/>
          </p:nvPicPr>
          <p:blipFill>
            <a:blip r:embed="rId6"/>
            <a:stretch>
              <a:fillRect/>
            </a:stretch>
          </p:blipFill>
          <p:spPr>
            <a:xfrm>
              <a:off x="14157960" y="2453640"/>
              <a:ext cx="1987741" cy="1903652"/>
            </a:xfrm>
            <a:prstGeom prst="rect">
              <a:avLst/>
            </a:prstGeom>
          </p:spPr>
        </p:pic>
      </p:grpSp>
      <p:sp>
        <p:nvSpPr>
          <p:cNvPr id="8" name="TextBox 7">
            <a:extLst>
              <a:ext uri="{FF2B5EF4-FFF2-40B4-BE49-F238E27FC236}">
                <a16:creationId xmlns:a16="http://schemas.microsoft.com/office/drawing/2014/main" id="{56D8CF23-FDC9-AE16-C130-DC9F97ED3B22}"/>
              </a:ext>
            </a:extLst>
          </p:cNvPr>
          <p:cNvSpPr txBox="1"/>
          <p:nvPr/>
        </p:nvSpPr>
        <p:spPr>
          <a:xfrm>
            <a:off x="3518069" y="1187369"/>
            <a:ext cx="9219862"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Typosquatting is a technique that takes advantage of human error. </a:t>
            </a:r>
          </a:p>
        </p:txBody>
      </p:sp>
    </p:spTree>
    <p:extLst>
      <p:ext uri="{BB962C8B-B14F-4D97-AF65-F5344CB8AC3E}">
        <p14:creationId xmlns:p14="http://schemas.microsoft.com/office/powerpoint/2010/main" val="4122163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Brand Impersonation</a:t>
            </a:r>
            <a:endParaRPr>
              <a:latin typeface="Open Sans"/>
              <a:ea typeface="Open Sans"/>
              <a:cs typeface="Open Sans"/>
              <a:sym typeface="Open Sans"/>
            </a:endParaRPr>
          </a:p>
        </p:txBody>
      </p:sp>
      <p:sp>
        <p:nvSpPr>
          <p:cNvPr id="582" name="Google Shape;582;ge961dd843d_0_334"/>
          <p:cNvSpPr/>
          <p:nvPr/>
        </p:nvSpPr>
        <p:spPr>
          <a:xfrm>
            <a:off x="1563720" y="3311525"/>
            <a:ext cx="7843714" cy="3876664"/>
          </a:xfrm>
          <a:prstGeom prst="roundRect">
            <a:avLst>
              <a:gd name="adj" fmla="val 992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lvl="1">
              <a:lnSpc>
                <a:spcPct val="114000"/>
              </a:lnSpc>
              <a:buSzPts val="2200"/>
            </a:pPr>
            <a:endParaRPr lang="en-US" sz="10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This impersonation can be used in phishing emails or fake websites to deceive victims into providing personal or financial information. </a:t>
            </a:r>
          </a:p>
          <a:p>
            <a:pPr marL="342900" lvl="1" indent="-342900">
              <a:lnSpc>
                <a:spcPct val="114000"/>
              </a:lnSpc>
              <a:buSzPts val="2200"/>
              <a:buFont typeface="Arial" panose="020B0604020202020204" pitchFamily="34" charset="0"/>
              <a:buChar char="•"/>
            </a:pPr>
            <a:endParaRPr lang="en-US" sz="22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Regular education, awareness training, and technical controls like email filtering can help individuals recognize and avoid these impersonation attempts.</a:t>
            </a:r>
          </a:p>
        </p:txBody>
      </p:sp>
      <p:pic>
        <p:nvPicPr>
          <p:cNvPr id="3" name="Picture 2">
            <a:extLst>
              <a:ext uri="{FF2B5EF4-FFF2-40B4-BE49-F238E27FC236}">
                <a16:creationId xmlns:a16="http://schemas.microsoft.com/office/drawing/2014/main" id="{9D6F5C0E-7AAB-259F-9269-7345B5F91164}"/>
              </a:ext>
            </a:extLst>
          </p:cNvPr>
          <p:cNvPicPr>
            <a:picLocks noChangeAspect="1"/>
          </p:cNvPicPr>
          <p:nvPr/>
        </p:nvPicPr>
        <p:blipFill>
          <a:blip r:embed="rId3"/>
          <a:stretch>
            <a:fillRect/>
          </a:stretch>
        </p:blipFill>
        <p:spPr>
          <a:xfrm>
            <a:off x="10504567" y="2499039"/>
            <a:ext cx="4876800" cy="4876800"/>
          </a:xfrm>
          <a:prstGeom prst="rect">
            <a:avLst/>
          </a:prstGeom>
        </p:spPr>
      </p:pic>
      <p:sp>
        <p:nvSpPr>
          <p:cNvPr id="4" name="Brandline_LVC">
            <a:extLst>
              <a:ext uri="{FF2B5EF4-FFF2-40B4-BE49-F238E27FC236}">
                <a16:creationId xmlns:a16="http://schemas.microsoft.com/office/drawing/2014/main" id="{CCBA975B-5DF6-492C-E2B7-E2C7BEEB6C00}"/>
              </a:ext>
            </a:extLst>
          </p:cNvPr>
          <p:cNvSpPr/>
          <p:nvPr/>
        </p:nvSpPr>
        <p:spPr>
          <a:xfrm>
            <a:off x="5765800" y="816352"/>
            <a:ext cx="4738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96B3BA2-93E0-9749-A038-23F06DF53E59}"/>
              </a:ext>
            </a:extLst>
          </p:cNvPr>
          <p:cNvSpPr txBox="1"/>
          <p:nvPr/>
        </p:nvSpPr>
        <p:spPr>
          <a:xfrm>
            <a:off x="3214914" y="1333500"/>
            <a:ext cx="9826172"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ea typeface="Open Sans"/>
                <a:cs typeface="Open Sans"/>
              </a:rPr>
              <a:t>Brand impersonation is a tactic in which attackers pretend to represent a trusted brand, such as a well-known bank or technology company. </a:t>
            </a:r>
          </a:p>
        </p:txBody>
      </p:sp>
    </p:spTree>
    <p:extLst>
      <p:ext uri="{BB962C8B-B14F-4D97-AF65-F5344CB8AC3E}">
        <p14:creationId xmlns:p14="http://schemas.microsoft.com/office/powerpoint/2010/main" val="1336783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p:nvPr>
        </p:nvSpPr>
        <p:spPr>
          <a:xfrm>
            <a:off x="-10160" y="327153"/>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Threat</a:t>
            </a:r>
            <a:endParaRPr/>
          </a:p>
        </p:txBody>
      </p:sp>
      <p:grpSp>
        <p:nvGrpSpPr>
          <p:cNvPr id="180" name="Google Shape;180;p1"/>
          <p:cNvGrpSpPr/>
          <p:nvPr/>
        </p:nvGrpSpPr>
        <p:grpSpPr>
          <a:xfrm>
            <a:off x="1640590" y="2476605"/>
            <a:ext cx="12974820" cy="5634385"/>
            <a:chOff x="1326835" y="2426765"/>
            <a:chExt cx="12974820" cy="5634385"/>
          </a:xfrm>
        </p:grpSpPr>
        <p:sp>
          <p:nvSpPr>
            <p:cNvPr id="181" name="Google Shape;181;p1"/>
            <p:cNvSpPr/>
            <p:nvPr/>
          </p:nvSpPr>
          <p:spPr>
            <a:xfrm>
              <a:off x="5703687" y="2426765"/>
              <a:ext cx="4533689" cy="2016675"/>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1">
                  <a:solidFill>
                    <a:srgbClr val="3F3F3F"/>
                  </a:solidFill>
                  <a:latin typeface="Open Sans"/>
                  <a:ea typeface="Open Sans"/>
                  <a:cs typeface="Open Sans"/>
                </a:rPr>
                <a:t>Intentional threats: </a:t>
              </a:r>
              <a:endParaRPr lang="en-US" sz="2200">
                <a:solidFill>
                  <a:srgbClr val="3F3F3F"/>
                </a:solidFill>
                <a:latin typeface="Open Sans"/>
                <a:ea typeface="Open Sans"/>
                <a:cs typeface="Open Sans"/>
              </a:endParaRPr>
            </a:p>
            <a:p>
              <a:pPr algn="ctr">
                <a:lnSpc>
                  <a:spcPct val="114000"/>
                </a:lnSpc>
                <a:buSzPts val="2200"/>
              </a:pPr>
              <a:r>
                <a:rPr lang="en-US" sz="2200">
                  <a:solidFill>
                    <a:srgbClr val="3F3F3F"/>
                  </a:solidFill>
                  <a:latin typeface="Open Sans"/>
                  <a:ea typeface="Open Sans"/>
                  <a:cs typeface="Open Sans"/>
                </a:rPr>
                <a:t>These are deliberate, malicious attempts to harm a system or steal data.</a:t>
              </a:r>
              <a:endParaRPr sz="2200">
                <a:solidFill>
                  <a:srgbClr val="3F3F3F"/>
                </a:solidFill>
                <a:latin typeface="Open Sans"/>
                <a:ea typeface="Open Sans"/>
                <a:cs typeface="Open Sans"/>
                <a:sym typeface="Open Sans"/>
              </a:endParaRPr>
            </a:p>
          </p:txBody>
        </p:sp>
        <p:sp>
          <p:nvSpPr>
            <p:cNvPr id="182" name="Google Shape;182;p1"/>
            <p:cNvSpPr/>
            <p:nvPr/>
          </p:nvSpPr>
          <p:spPr>
            <a:xfrm>
              <a:off x="1326835" y="5717963"/>
              <a:ext cx="4201089" cy="2343187"/>
            </a:xfrm>
            <a:prstGeom prst="roundRect">
              <a:avLst>
                <a:gd name="adj" fmla="val 16667"/>
              </a:avLst>
            </a:prstGeom>
            <a:noFill/>
            <a:ln w="9525"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lvl="0" indent="0" algn="ctr">
                <a:lnSpc>
                  <a:spcPct val="114000"/>
                </a:lnSpc>
                <a:buSzPts val="2200"/>
                <a:buFont typeface="Arial"/>
                <a:buNone/>
              </a:pPr>
              <a:r>
                <a:rPr lang="en-US" sz="2200" b="1">
                  <a:solidFill>
                    <a:srgbClr val="3F3F3F"/>
                  </a:solidFill>
                  <a:latin typeface="Open Sans"/>
                  <a:ea typeface="Open Sans"/>
                  <a:cs typeface="Open Sans"/>
                </a:rPr>
                <a:t>Unintentional threats: </a:t>
              </a:r>
              <a:endParaRPr lang="en-US" sz="2200">
                <a:solidFill>
                  <a:srgbClr val="3F3F3F"/>
                </a:solidFill>
                <a:latin typeface="Open Sans"/>
                <a:ea typeface="Open Sans"/>
                <a:cs typeface="Open Sans"/>
              </a:endParaRPr>
            </a:p>
            <a:p>
              <a:pPr marL="0" lvl="0" indent="0" algn="ctr">
                <a:lnSpc>
                  <a:spcPct val="114000"/>
                </a:lnSpc>
                <a:buSzPts val="2200"/>
                <a:buFont typeface="Arial"/>
                <a:buNone/>
              </a:pPr>
              <a:r>
                <a:rPr lang="en-US" sz="2200">
                  <a:solidFill>
                    <a:srgbClr val="3F3F3F"/>
                  </a:solidFill>
                  <a:latin typeface="Open Sans"/>
                  <a:ea typeface="Open Sans"/>
                  <a:cs typeface="Open Sans"/>
                </a:rPr>
                <a:t>These are accidental events that can cause damage, even when not intended to be malicious.</a:t>
              </a:r>
              <a:endParaRPr sz="2200">
                <a:solidFill>
                  <a:srgbClr val="3F3F3F"/>
                </a:solidFill>
                <a:latin typeface="Open Sans"/>
                <a:ea typeface="Open Sans"/>
                <a:cs typeface="Open Sans"/>
              </a:endParaRPr>
            </a:p>
          </p:txBody>
        </p:sp>
        <p:sp>
          <p:nvSpPr>
            <p:cNvPr id="183" name="Google Shape;183;p1"/>
            <p:cNvSpPr/>
            <p:nvPr/>
          </p:nvSpPr>
          <p:spPr>
            <a:xfrm>
              <a:off x="10246311" y="5717963"/>
              <a:ext cx="4055344" cy="2343187"/>
            </a:xfrm>
            <a:prstGeom prst="roundRect">
              <a:avLst>
                <a:gd name="adj" fmla="val 16667"/>
              </a:avLst>
            </a:prstGeom>
            <a:no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1">
                  <a:solidFill>
                    <a:srgbClr val="3F3F3F"/>
                  </a:solidFill>
                  <a:latin typeface="Open Sans"/>
                  <a:ea typeface="Open Sans"/>
                  <a:cs typeface="Open Sans"/>
                  <a:sym typeface="Open Sans"/>
                </a:rPr>
                <a:t>Natural threats:</a:t>
              </a:r>
              <a:endParaRPr lang="en-US" sz="2200">
                <a:solidFill>
                  <a:srgbClr val="3F3F3F"/>
                </a:solidFill>
                <a:latin typeface="Open Sans"/>
                <a:ea typeface="Open Sans"/>
                <a:cs typeface="Open Sans"/>
                <a:sym typeface="Open Sans"/>
              </a:endParaRPr>
            </a:p>
            <a:p>
              <a:pPr algn="ctr">
                <a:lnSpc>
                  <a:spcPct val="114000"/>
                </a:lnSpc>
                <a:buSzPts val="2200"/>
              </a:pPr>
              <a:r>
                <a:rPr lang="en-US" sz="2200">
                  <a:solidFill>
                    <a:srgbClr val="3F3F3F"/>
                  </a:solidFill>
                  <a:latin typeface="Open Sans"/>
                  <a:ea typeface="Open Sans"/>
                  <a:cs typeface="Open Sans"/>
                  <a:sym typeface="Open Sans"/>
                </a:rPr>
                <a:t> </a:t>
              </a:r>
              <a:r>
                <a:rPr lang="en-US" sz="2200">
                  <a:solidFill>
                    <a:srgbClr val="3F3F3F"/>
                  </a:solidFill>
                  <a:latin typeface="Open Sans"/>
                  <a:ea typeface="Open Sans"/>
                  <a:cs typeface="Open Sans"/>
                </a:rPr>
                <a:t>Floods, earthquakes, fires, and other natural disasters can damage computer hardware and destroy data.</a:t>
              </a:r>
              <a:endParaRPr sz="2200">
                <a:solidFill>
                  <a:srgbClr val="3F3F3F"/>
                </a:solidFill>
                <a:latin typeface="Open Sans"/>
                <a:ea typeface="Open Sans"/>
                <a:cs typeface="Open Sans"/>
              </a:endParaRPr>
            </a:p>
          </p:txBody>
        </p:sp>
        <p:sp>
          <p:nvSpPr>
            <p:cNvPr id="184" name="Google Shape;184;p1"/>
            <p:cNvSpPr/>
            <p:nvPr/>
          </p:nvSpPr>
          <p:spPr>
            <a:xfrm>
              <a:off x="5397288" y="5636545"/>
              <a:ext cx="2422226" cy="242460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0FCF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85" name="Google Shape;185;p1"/>
            <p:cNvSpPr/>
            <p:nvPr/>
          </p:nvSpPr>
          <p:spPr>
            <a:xfrm>
              <a:off x="6685099" y="4350623"/>
              <a:ext cx="2422226" cy="2111867"/>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sp>
          <p:nvSpPr>
            <p:cNvPr id="186" name="Google Shape;186;p1"/>
            <p:cNvSpPr/>
            <p:nvPr/>
          </p:nvSpPr>
          <p:spPr>
            <a:xfrm>
              <a:off x="7970532" y="5636545"/>
              <a:ext cx="2425793" cy="242460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Helvetica Neue"/>
                <a:ea typeface="Helvetica Neue"/>
                <a:cs typeface="Helvetica Neue"/>
                <a:sym typeface="Helvetica Neue"/>
              </a:endParaRPr>
            </a:p>
          </p:txBody>
        </p:sp>
      </p:grpSp>
      <p:sp>
        <p:nvSpPr>
          <p:cNvPr id="187" name="Google Shape;187;p1"/>
          <p:cNvSpPr txBox="1"/>
          <p:nvPr/>
        </p:nvSpPr>
        <p:spPr>
          <a:xfrm>
            <a:off x="6505065" y="6723952"/>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188" name="Google Shape;188;p1"/>
          <p:cNvSpPr txBox="1"/>
          <p:nvPr/>
        </p:nvSpPr>
        <p:spPr>
          <a:xfrm>
            <a:off x="7708961" y="5372860"/>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189" name="Google Shape;189;p1"/>
          <p:cNvSpPr txBox="1"/>
          <p:nvPr/>
        </p:nvSpPr>
        <p:spPr>
          <a:xfrm>
            <a:off x="9001980" y="6686033"/>
            <a:ext cx="8382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a:t>
            </a:r>
            <a:endParaRPr sz="2200" b="1" i="0" u="none" strike="noStrike" cap="none">
              <a:solidFill>
                <a:srgbClr val="3F3F3F"/>
              </a:solidFill>
              <a:latin typeface="Open Sans"/>
              <a:ea typeface="Open Sans"/>
              <a:cs typeface="Open Sans"/>
              <a:sym typeface="Open Sans"/>
            </a:endParaRPr>
          </a:p>
        </p:txBody>
      </p:sp>
      <p:sp>
        <p:nvSpPr>
          <p:cNvPr id="190" name="Google Shape;190;p1"/>
          <p:cNvSpPr txBox="1">
            <a:spLocks noGrp="1"/>
          </p:cNvSpPr>
          <p:nvPr>
            <p:ph type="body" idx="1"/>
          </p:nvPr>
        </p:nvSpPr>
        <p:spPr>
          <a:xfrm>
            <a:off x="1902091" y="1283000"/>
            <a:ext cx="12451817" cy="1169386"/>
          </a:xfrm>
          <a:prstGeom prst="rect">
            <a:avLst/>
          </a:prstGeom>
          <a:noFill/>
          <a:ln>
            <a:noFill/>
          </a:ln>
        </p:spPr>
        <p:txBody>
          <a:bodyPr spcFirstLastPara="1" wrap="square" lIns="91425" tIns="0" rIns="91425" bIns="0" anchor="t" anchorCtr="0">
            <a:noAutofit/>
          </a:bodyPr>
          <a:lstStyle/>
          <a:p>
            <a:pPr marL="0" indent="0" algn="ctr">
              <a:lnSpc>
                <a:spcPct val="114000"/>
              </a:lnSpc>
              <a:spcBef>
                <a:spcPts val="0"/>
              </a:spcBef>
              <a:buClr>
                <a:srgbClr val="3F3F3F"/>
              </a:buClr>
              <a:buSzPts val="2200"/>
            </a:pPr>
            <a:r>
              <a:rPr lang="en-US">
                <a:sym typeface="Arial"/>
              </a:rPr>
              <a:t>A threat is anything with the potential to cause harm to a system or data. The following are the different types of threats:</a:t>
            </a:r>
            <a:endParaRPr/>
          </a:p>
        </p:txBody>
      </p:sp>
      <p:sp>
        <p:nvSpPr>
          <p:cNvPr id="3" name="Brandline_LVC">
            <a:extLst>
              <a:ext uri="{FF2B5EF4-FFF2-40B4-BE49-F238E27FC236}">
                <a16:creationId xmlns:a16="http://schemas.microsoft.com/office/drawing/2014/main" id="{0FF9822F-14B2-5072-2FFF-1F5832657A30}"/>
              </a:ext>
            </a:extLst>
          </p:cNvPr>
          <p:cNvSpPr/>
          <p:nvPr/>
        </p:nvSpPr>
        <p:spPr>
          <a:xfrm>
            <a:off x="7391400" y="913599"/>
            <a:ext cx="1474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indent="0">
              <a:lnSpc>
                <a:spcPct val="100000"/>
              </a:lnSpc>
            </a:pPr>
            <a:r>
              <a:rPr lang="en-US"/>
              <a:t>Common Threat Vectors and Attack Surfaces</a:t>
            </a:r>
          </a:p>
        </p:txBody>
      </p:sp>
    </p:spTree>
    <p:extLst>
      <p:ext uri="{BB962C8B-B14F-4D97-AF65-F5344CB8AC3E}">
        <p14:creationId xmlns:p14="http://schemas.microsoft.com/office/powerpoint/2010/main" val="3980957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09390"/>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Introduction to Threat Actors and Attack Surface</a:t>
            </a:r>
            <a:endParaRPr>
              <a:latin typeface="Open Sans"/>
              <a:ea typeface="Open Sans"/>
              <a:cs typeface="Open Sans"/>
              <a:sym typeface="Open Sans"/>
            </a:endParaRPr>
          </a:p>
        </p:txBody>
      </p:sp>
      <p:sp>
        <p:nvSpPr>
          <p:cNvPr id="6" name="Rectangle: Rounded Corners 5">
            <a:extLst>
              <a:ext uri="{FF2B5EF4-FFF2-40B4-BE49-F238E27FC236}">
                <a16:creationId xmlns:a16="http://schemas.microsoft.com/office/drawing/2014/main" id="{EFD28E7E-C399-0435-E853-30B9DF018AED}"/>
              </a:ext>
            </a:extLst>
          </p:cNvPr>
          <p:cNvSpPr/>
          <p:nvPr/>
        </p:nvSpPr>
        <p:spPr>
          <a:xfrm>
            <a:off x="1513840" y="2530960"/>
            <a:ext cx="6207760" cy="4757737"/>
          </a:xfrm>
          <a:prstGeom prst="roundRect">
            <a:avLst>
              <a:gd name="adj" fmla="val 7591"/>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u="sng">
                <a:solidFill>
                  <a:srgbClr val="404040"/>
                </a:solidFill>
                <a:latin typeface="Open Sans" pitchFamily="2" charset="0"/>
                <a:ea typeface="Open Sans"/>
                <a:cs typeface="Open Sans"/>
              </a:rPr>
              <a:t>Threat actors</a:t>
            </a:r>
          </a:p>
          <a:p>
            <a:pPr algn="ctr">
              <a:lnSpc>
                <a:spcPct val="115000"/>
              </a:lnSpc>
            </a:pPr>
            <a:endParaRPr lang="en-US" sz="10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Threat actors are individuals or groups that pose a potential risk to an organization's security.</a:t>
            </a:r>
          </a:p>
          <a:p>
            <a:pPr marL="342900" indent="-342900">
              <a:lnSpc>
                <a:spcPct val="115000"/>
              </a:lnSpc>
              <a:buFont typeface="Arial" panose="020B0604020202020204" pitchFamily="34" charset="0"/>
              <a:buChar char="•"/>
            </a:pPr>
            <a:endParaRPr lang="en-US" sz="10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Their motivations can vary and include financial gain, espionage, terrorism, or personal satisfaction.</a:t>
            </a:r>
          </a:p>
        </p:txBody>
      </p:sp>
      <p:sp>
        <p:nvSpPr>
          <p:cNvPr id="7" name="Rectangle: Rounded Corners 6">
            <a:extLst>
              <a:ext uri="{FF2B5EF4-FFF2-40B4-BE49-F238E27FC236}">
                <a16:creationId xmlns:a16="http://schemas.microsoft.com/office/drawing/2014/main" id="{D02C78C8-EE6B-1604-4BB3-F189A636B67F}"/>
              </a:ext>
            </a:extLst>
          </p:cNvPr>
          <p:cNvSpPr/>
          <p:nvPr/>
        </p:nvSpPr>
        <p:spPr>
          <a:xfrm>
            <a:off x="8535219" y="2530960"/>
            <a:ext cx="6207760" cy="4757737"/>
          </a:xfrm>
          <a:prstGeom prst="roundRect">
            <a:avLst>
              <a:gd name="adj" fmla="val 7591"/>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u="sng">
                <a:solidFill>
                  <a:srgbClr val="404040"/>
                </a:solidFill>
                <a:latin typeface="Open Sans" pitchFamily="2" charset="0"/>
                <a:ea typeface="Open Sans"/>
                <a:cs typeface="Open Sans"/>
              </a:rPr>
              <a:t>Attack surface</a:t>
            </a:r>
          </a:p>
          <a:p>
            <a:pPr algn="ctr">
              <a:lnSpc>
                <a:spcPct val="115000"/>
              </a:lnSpc>
            </a:pPr>
            <a:endParaRPr lang="en-US" sz="10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The attack surface refers to all potential entry points a threat actor could exploit to gain unauthorized access to a system or network. </a:t>
            </a:r>
          </a:p>
          <a:p>
            <a:pPr marL="342900" indent="-342900">
              <a:lnSpc>
                <a:spcPct val="115000"/>
              </a:lnSpc>
              <a:buFont typeface="Arial" panose="020B0604020202020204" pitchFamily="34" charset="0"/>
              <a:buChar char="•"/>
            </a:pPr>
            <a:endParaRPr lang="en-US" sz="1000">
              <a:solidFill>
                <a:srgbClr val="404040"/>
              </a:solidFill>
              <a:latin typeface="Open Sans" pitchFamily="2" charset="0"/>
              <a:ea typeface="Open Sans"/>
              <a:cs typeface="Open Sans"/>
            </a:endParaRPr>
          </a:p>
          <a:p>
            <a:pPr marL="342900" indent="-342900">
              <a:lnSpc>
                <a:spcPct val="115000"/>
              </a:lnSpc>
              <a:buFont typeface="Arial" panose="020B0604020202020204" pitchFamily="34" charset="0"/>
              <a:buChar char="•"/>
            </a:pPr>
            <a:r>
              <a:rPr lang="en-US" sz="2200">
                <a:solidFill>
                  <a:srgbClr val="404040"/>
                </a:solidFill>
                <a:latin typeface="Open Sans" pitchFamily="2" charset="0"/>
                <a:ea typeface="Open Sans"/>
                <a:cs typeface="Open Sans"/>
              </a:rPr>
              <a:t>It includes all vulnerabilities, exposed systems, and applications that could be targeted.</a:t>
            </a:r>
          </a:p>
        </p:txBody>
      </p:sp>
      <p:sp>
        <p:nvSpPr>
          <p:cNvPr id="3" name="Brandline_LVC">
            <a:extLst>
              <a:ext uri="{FF2B5EF4-FFF2-40B4-BE49-F238E27FC236}">
                <a16:creationId xmlns:a16="http://schemas.microsoft.com/office/drawing/2014/main" id="{160FAB60-9B99-D1D6-D1B5-63C73754AB9B}"/>
              </a:ext>
            </a:extLst>
          </p:cNvPr>
          <p:cNvSpPr/>
          <p:nvPr/>
        </p:nvSpPr>
        <p:spPr>
          <a:xfrm>
            <a:off x="2705100" y="875986"/>
            <a:ext cx="108407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636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49756"/>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Application Vulnerability</a:t>
            </a:r>
          </a:p>
        </p:txBody>
      </p:sp>
      <p:grpSp>
        <p:nvGrpSpPr>
          <p:cNvPr id="5" name="Group 4">
            <a:extLst>
              <a:ext uri="{FF2B5EF4-FFF2-40B4-BE49-F238E27FC236}">
                <a16:creationId xmlns:a16="http://schemas.microsoft.com/office/drawing/2014/main" id="{7B88B139-18A0-285C-2293-538DA9F925AD}"/>
              </a:ext>
            </a:extLst>
          </p:cNvPr>
          <p:cNvGrpSpPr/>
          <p:nvPr/>
        </p:nvGrpSpPr>
        <p:grpSpPr>
          <a:xfrm>
            <a:off x="2285573" y="1766337"/>
            <a:ext cx="11684855" cy="6167917"/>
            <a:chOff x="1577079" y="2139853"/>
            <a:chExt cx="11684855" cy="6167917"/>
          </a:xfrm>
        </p:grpSpPr>
        <p:sp>
          <p:nvSpPr>
            <p:cNvPr id="582" name="Google Shape;582;ge961dd843d_0_334"/>
            <p:cNvSpPr/>
            <p:nvPr/>
          </p:nvSpPr>
          <p:spPr>
            <a:xfrm>
              <a:off x="1577079" y="2139853"/>
              <a:ext cx="7843714" cy="6167917"/>
            </a:xfrm>
            <a:prstGeom prst="roundRect">
              <a:avLst>
                <a:gd name="adj" fmla="val 5065"/>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The application layer is often a prime target for attackers because it serves as a gateway to user interactions and data.</a:t>
              </a:r>
            </a:p>
            <a:p>
              <a:pPr marL="342900" lvl="1" indent="-342900">
                <a:lnSpc>
                  <a:spcPct val="114000"/>
                </a:lnSpc>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Vulnerabilities at this level can be especially detrimental, providing multiple avenues for malicious intrusion.</a:t>
              </a:r>
            </a:p>
            <a:p>
              <a:pPr marL="342900" lvl="1" indent="-342900">
                <a:lnSpc>
                  <a:spcPct val="114000"/>
                </a:lnSpc>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Application vulnerabilities arise from weaknesses in how an application is designed, developed, or configured.</a:t>
              </a:r>
            </a:p>
            <a:p>
              <a:pPr marL="342900" lvl="1" indent="-342900">
                <a:lnSpc>
                  <a:spcPct val="114000"/>
                </a:lnSpc>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Attackers can exploit these vulnerabilities to gain unauthorized access to systems or data.</a:t>
              </a:r>
            </a:p>
            <a:p>
              <a:pPr marL="342900" lvl="1" indent="-342900">
                <a:lnSpc>
                  <a:spcPct val="114000"/>
                </a:lnSpc>
                <a:buSzPts val="22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vulnerabilities can exist in various applications, ranging from web browsers and mobile apps to enterprise software.</a:t>
              </a:r>
            </a:p>
          </p:txBody>
        </p:sp>
        <p:pic>
          <p:nvPicPr>
            <p:cNvPr id="4" name="Picture 3">
              <a:extLst>
                <a:ext uri="{FF2B5EF4-FFF2-40B4-BE49-F238E27FC236}">
                  <a16:creationId xmlns:a16="http://schemas.microsoft.com/office/drawing/2014/main" id="{36CAE1AD-D4B8-58BF-4155-70BDA4CCF8B4}"/>
                </a:ext>
              </a:extLst>
            </p:cNvPr>
            <p:cNvPicPr>
              <a:picLocks noChangeAspect="1"/>
            </p:cNvPicPr>
            <p:nvPr/>
          </p:nvPicPr>
          <p:blipFill>
            <a:blip r:embed="rId3"/>
            <a:stretch>
              <a:fillRect/>
            </a:stretch>
          </p:blipFill>
          <p:spPr>
            <a:xfrm>
              <a:off x="10823838" y="4004763"/>
              <a:ext cx="2438096" cy="2438096"/>
            </a:xfrm>
            <a:prstGeom prst="rect">
              <a:avLst/>
            </a:prstGeom>
          </p:spPr>
        </p:pic>
      </p:grpSp>
      <p:sp>
        <p:nvSpPr>
          <p:cNvPr id="3" name="Brandline_LVC">
            <a:extLst>
              <a:ext uri="{FF2B5EF4-FFF2-40B4-BE49-F238E27FC236}">
                <a16:creationId xmlns:a16="http://schemas.microsoft.com/office/drawing/2014/main" id="{3E64F812-CD76-E835-DAE4-6EBFA3AE8531}"/>
              </a:ext>
            </a:extLst>
          </p:cNvPr>
          <p:cNvSpPr/>
          <p:nvPr/>
        </p:nvSpPr>
        <p:spPr>
          <a:xfrm>
            <a:off x="5372100" y="836230"/>
            <a:ext cx="551862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800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D50B-7DC9-FC65-0973-418115D19E23}"/>
              </a:ext>
            </a:extLst>
          </p:cNvPr>
          <p:cNvSpPr>
            <a:spLocks noGrp="1"/>
          </p:cNvSpPr>
          <p:nvPr>
            <p:ph type="title"/>
          </p:nvPr>
        </p:nvSpPr>
        <p:spPr>
          <a:xfrm>
            <a:off x="0" y="218658"/>
            <a:ext cx="16276320" cy="687244"/>
          </a:xfrm>
        </p:spPr>
        <p:txBody>
          <a:bodyPr/>
          <a:lstStyle/>
          <a:p>
            <a:r>
              <a:rPr lang="en-US">
                <a:solidFill>
                  <a:schemeClr val="tx1">
                    <a:lumMod val="75000"/>
                    <a:lumOff val="25000"/>
                  </a:schemeClr>
                </a:solidFill>
              </a:rPr>
              <a:t>Types of Application Vulnerabilities</a:t>
            </a:r>
          </a:p>
        </p:txBody>
      </p:sp>
      <p:grpSp>
        <p:nvGrpSpPr>
          <p:cNvPr id="19" name="Group 18">
            <a:extLst>
              <a:ext uri="{FF2B5EF4-FFF2-40B4-BE49-F238E27FC236}">
                <a16:creationId xmlns:a16="http://schemas.microsoft.com/office/drawing/2014/main" id="{B4B6FC46-EEAF-BEA5-5C91-4D9A10DA03DA}"/>
              </a:ext>
            </a:extLst>
          </p:cNvPr>
          <p:cNvGrpSpPr/>
          <p:nvPr/>
        </p:nvGrpSpPr>
        <p:grpSpPr>
          <a:xfrm>
            <a:off x="1454021" y="1488590"/>
            <a:ext cx="13347959" cy="6961955"/>
            <a:chOff x="1434313" y="1541017"/>
            <a:chExt cx="13347959" cy="6961955"/>
          </a:xfrm>
        </p:grpSpPr>
        <p:grpSp>
          <p:nvGrpSpPr>
            <p:cNvPr id="17" name="Group 16">
              <a:extLst>
                <a:ext uri="{FF2B5EF4-FFF2-40B4-BE49-F238E27FC236}">
                  <a16:creationId xmlns:a16="http://schemas.microsoft.com/office/drawing/2014/main" id="{3BDF2229-7313-6832-F00E-F5DF85FE9BBF}"/>
                </a:ext>
              </a:extLst>
            </p:cNvPr>
            <p:cNvGrpSpPr/>
            <p:nvPr/>
          </p:nvGrpSpPr>
          <p:grpSpPr>
            <a:xfrm>
              <a:off x="1434313" y="1541017"/>
              <a:ext cx="2899702" cy="6961955"/>
              <a:chOff x="1434313" y="1541017"/>
              <a:chExt cx="2899702" cy="6961955"/>
            </a:xfrm>
          </p:grpSpPr>
          <p:sp>
            <p:nvSpPr>
              <p:cNvPr id="4" name="Google Shape;658;ge961dd843d_0_403">
                <a:extLst>
                  <a:ext uri="{FF2B5EF4-FFF2-40B4-BE49-F238E27FC236}">
                    <a16:creationId xmlns:a16="http://schemas.microsoft.com/office/drawing/2014/main" id="{5BF112AD-73CB-E3D4-F158-7E614F10A890}"/>
                  </a:ext>
                </a:extLst>
              </p:cNvPr>
              <p:cNvSpPr txBox="1"/>
              <p:nvPr/>
            </p:nvSpPr>
            <p:spPr>
              <a:xfrm>
                <a:off x="1434313" y="1541017"/>
                <a:ext cx="2899702"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i="0" u="none" strike="noStrike" cap="none">
                    <a:solidFill>
                      <a:schemeClr val="tx1">
                        <a:lumMod val="75000"/>
                        <a:lumOff val="25000"/>
                      </a:schemeClr>
                    </a:solidFill>
                    <a:latin typeface="Open Sans"/>
                    <a:ea typeface="Open Sans"/>
                    <a:cs typeface="Open Sans"/>
                    <a:sym typeface="Open Sans"/>
                  </a:rPr>
                  <a:t>Memory injections</a:t>
                </a:r>
              </a:p>
            </p:txBody>
          </p:sp>
          <p:sp>
            <p:nvSpPr>
              <p:cNvPr id="5" name="Google Shape;658;ge961dd843d_0_403">
                <a:extLst>
                  <a:ext uri="{FF2B5EF4-FFF2-40B4-BE49-F238E27FC236}">
                    <a16:creationId xmlns:a16="http://schemas.microsoft.com/office/drawing/2014/main" id="{300213E4-8C6B-33EE-B1BC-173F77F74DC7}"/>
                  </a:ext>
                </a:extLst>
              </p:cNvPr>
              <p:cNvSpPr txBox="1"/>
              <p:nvPr/>
            </p:nvSpPr>
            <p:spPr>
              <a:xfrm>
                <a:off x="1613185" y="5492634"/>
                <a:ext cx="2541959" cy="523190"/>
              </a:xfrm>
              <a:prstGeom prst="rect">
                <a:avLst/>
              </a:prstGeom>
              <a:noFill/>
              <a:ln>
                <a:noFill/>
              </a:ln>
            </p:spPr>
            <p:txBody>
              <a:bodyPr spcFirstLastPara="1" wrap="square" lIns="91425" tIns="91425" rIns="91425" bIns="91425" anchor="t" anchorCtr="0">
                <a:spAutoFit/>
              </a:bodyPr>
              <a:lstStyle/>
              <a:p>
                <a:pPr marL="0" lvl="0" indent="0">
                  <a:buSzPts val="2200"/>
                  <a:buFont typeface="Arial"/>
                  <a:buNone/>
                </a:pPr>
                <a:r>
                  <a:rPr lang="en-US" sz="2200">
                    <a:solidFill>
                      <a:schemeClr val="tx1">
                        <a:lumMod val="75000"/>
                        <a:lumOff val="25000"/>
                      </a:schemeClr>
                    </a:solidFill>
                    <a:latin typeface="Open Sans"/>
                    <a:ea typeface="Open Sans"/>
                    <a:cs typeface="Open Sans"/>
                    <a:sym typeface="Open Sans"/>
                  </a:rPr>
                  <a:t>Race condition</a:t>
                </a:r>
              </a:p>
            </p:txBody>
          </p:sp>
          <p:grpSp>
            <p:nvGrpSpPr>
              <p:cNvPr id="14" name="Group 13">
                <a:extLst>
                  <a:ext uri="{FF2B5EF4-FFF2-40B4-BE49-F238E27FC236}">
                    <a16:creationId xmlns:a16="http://schemas.microsoft.com/office/drawing/2014/main" id="{03BBD51A-FE04-FD6E-220E-B1C85F6B57C2}"/>
                  </a:ext>
                </a:extLst>
              </p:cNvPr>
              <p:cNvGrpSpPr/>
              <p:nvPr/>
            </p:nvGrpSpPr>
            <p:grpSpPr>
              <a:xfrm>
                <a:off x="1707592" y="2188479"/>
                <a:ext cx="2353144" cy="2180901"/>
                <a:chOff x="1188722" y="2017998"/>
                <a:chExt cx="2438398" cy="2259914"/>
              </a:xfrm>
            </p:grpSpPr>
            <p:pic>
              <p:nvPicPr>
                <p:cNvPr id="8" name="Picture 7">
                  <a:extLst>
                    <a:ext uri="{FF2B5EF4-FFF2-40B4-BE49-F238E27FC236}">
                      <a16:creationId xmlns:a16="http://schemas.microsoft.com/office/drawing/2014/main" id="{CEA8DC0B-978F-097C-8241-3A54B5D9D3B7}"/>
                    </a:ext>
                  </a:extLst>
                </p:cNvPr>
                <p:cNvPicPr>
                  <a:picLocks noChangeAspect="1"/>
                </p:cNvPicPr>
                <p:nvPr/>
              </p:nvPicPr>
              <p:blipFill>
                <a:blip r:embed="rId3"/>
                <a:stretch>
                  <a:fillRect/>
                </a:stretch>
              </p:blipFill>
              <p:spPr>
                <a:xfrm>
                  <a:off x="1780136" y="2430928"/>
                  <a:ext cx="1846984" cy="1846984"/>
                </a:xfrm>
                <a:prstGeom prst="rect">
                  <a:avLst/>
                </a:prstGeom>
              </p:spPr>
            </p:pic>
            <p:pic>
              <p:nvPicPr>
                <p:cNvPr id="11" name="Picture 10">
                  <a:extLst>
                    <a:ext uri="{FF2B5EF4-FFF2-40B4-BE49-F238E27FC236}">
                      <a16:creationId xmlns:a16="http://schemas.microsoft.com/office/drawing/2014/main" id="{17A75375-ED2F-A1DC-56F5-EEB218D637C5}"/>
                    </a:ext>
                  </a:extLst>
                </p:cNvPr>
                <p:cNvPicPr>
                  <a:picLocks noChangeAspect="1"/>
                </p:cNvPicPr>
                <p:nvPr/>
              </p:nvPicPr>
              <p:blipFill>
                <a:blip r:embed="rId4"/>
                <a:stretch>
                  <a:fillRect/>
                </a:stretch>
              </p:blipFill>
              <p:spPr>
                <a:xfrm>
                  <a:off x="1188722" y="2017998"/>
                  <a:ext cx="1272089" cy="1272089"/>
                </a:xfrm>
                <a:prstGeom prst="rect">
                  <a:avLst/>
                </a:prstGeom>
              </p:spPr>
            </p:pic>
          </p:grpSp>
          <p:pic>
            <p:nvPicPr>
              <p:cNvPr id="10" name="Picture 9">
                <a:extLst>
                  <a:ext uri="{FF2B5EF4-FFF2-40B4-BE49-F238E27FC236}">
                    <a16:creationId xmlns:a16="http://schemas.microsoft.com/office/drawing/2014/main" id="{29AA9F54-FD0F-EF31-3D64-9DB1562908C2}"/>
                  </a:ext>
                </a:extLst>
              </p:cNvPr>
              <p:cNvPicPr>
                <a:picLocks noChangeAspect="1"/>
              </p:cNvPicPr>
              <p:nvPr/>
            </p:nvPicPr>
            <p:blipFill>
              <a:blip r:embed="rId5"/>
              <a:stretch>
                <a:fillRect/>
              </a:stretch>
            </p:blipFill>
            <p:spPr>
              <a:xfrm>
                <a:off x="1613185" y="5961013"/>
                <a:ext cx="2541959" cy="2541959"/>
              </a:xfrm>
              <a:prstGeom prst="rect">
                <a:avLst/>
              </a:prstGeom>
            </p:spPr>
          </p:pic>
        </p:grpSp>
        <p:grpSp>
          <p:nvGrpSpPr>
            <p:cNvPr id="16" name="Group 15">
              <a:extLst>
                <a:ext uri="{FF2B5EF4-FFF2-40B4-BE49-F238E27FC236}">
                  <a16:creationId xmlns:a16="http://schemas.microsoft.com/office/drawing/2014/main" id="{9AE805B1-D49F-E2C7-7BC7-0D1BF5137AEC}"/>
                </a:ext>
              </a:extLst>
            </p:cNvPr>
            <p:cNvGrpSpPr/>
            <p:nvPr/>
          </p:nvGrpSpPr>
          <p:grpSpPr>
            <a:xfrm>
              <a:off x="11971460" y="1541017"/>
              <a:ext cx="2810812" cy="6875419"/>
              <a:chOff x="11971460" y="1541017"/>
              <a:chExt cx="2810812" cy="6875419"/>
            </a:xfrm>
          </p:grpSpPr>
          <p:sp>
            <p:nvSpPr>
              <p:cNvPr id="6" name="Google Shape;658;ge961dd843d_0_403">
                <a:extLst>
                  <a:ext uri="{FF2B5EF4-FFF2-40B4-BE49-F238E27FC236}">
                    <a16:creationId xmlns:a16="http://schemas.microsoft.com/office/drawing/2014/main" id="{CBA9DF98-72A8-9D9F-9262-5AAE3016D0B0}"/>
                  </a:ext>
                </a:extLst>
              </p:cNvPr>
              <p:cNvSpPr txBox="1"/>
              <p:nvPr/>
            </p:nvSpPr>
            <p:spPr>
              <a:xfrm>
                <a:off x="12047329" y="1541017"/>
                <a:ext cx="2659075" cy="523190"/>
              </a:xfrm>
              <a:prstGeom prst="rect">
                <a:avLst/>
              </a:prstGeom>
              <a:noFill/>
              <a:ln>
                <a:noFill/>
              </a:ln>
            </p:spPr>
            <p:txBody>
              <a:bodyPr spcFirstLastPara="1" wrap="square" lIns="91425" tIns="91425" rIns="91425" bIns="91425" anchor="t" anchorCtr="0">
                <a:spAutoFit/>
              </a:bodyPr>
              <a:lstStyle/>
              <a:p>
                <a:pPr>
                  <a:buSzPts val="2200"/>
                </a:pPr>
                <a:r>
                  <a:rPr lang="en-US" sz="2200">
                    <a:solidFill>
                      <a:schemeClr val="tx1">
                        <a:lumMod val="75000"/>
                        <a:lumOff val="25000"/>
                      </a:schemeClr>
                    </a:solidFill>
                    <a:latin typeface="Open Sans"/>
                    <a:ea typeface="Open Sans"/>
                    <a:cs typeface="Open Sans"/>
                    <a:sym typeface="Open Sans"/>
                  </a:rPr>
                  <a:t>Buffer overflow</a:t>
                </a:r>
              </a:p>
            </p:txBody>
          </p:sp>
          <p:sp>
            <p:nvSpPr>
              <p:cNvPr id="7" name="Google Shape;658;ge961dd843d_0_403">
                <a:extLst>
                  <a:ext uri="{FF2B5EF4-FFF2-40B4-BE49-F238E27FC236}">
                    <a16:creationId xmlns:a16="http://schemas.microsoft.com/office/drawing/2014/main" id="{6FB99F3F-941D-E7E3-9F3B-7E0FB7873DD7}"/>
                  </a:ext>
                </a:extLst>
              </p:cNvPr>
              <p:cNvSpPr txBox="1"/>
              <p:nvPr/>
            </p:nvSpPr>
            <p:spPr>
              <a:xfrm>
                <a:off x="11971460" y="5492634"/>
                <a:ext cx="2810812" cy="523190"/>
              </a:xfrm>
              <a:prstGeom prst="rect">
                <a:avLst/>
              </a:prstGeom>
              <a:noFill/>
              <a:ln>
                <a:noFill/>
              </a:ln>
            </p:spPr>
            <p:txBody>
              <a:bodyPr spcFirstLastPara="1" wrap="square" lIns="91425" tIns="91425" rIns="91425" bIns="91425" anchor="t" anchorCtr="0">
                <a:spAutoFit/>
              </a:bodyPr>
              <a:lstStyle/>
              <a:p>
                <a:pPr marL="0" lvl="0" indent="0">
                  <a:buSzPts val="2200"/>
                  <a:buFont typeface="Arial"/>
                  <a:buNone/>
                </a:pPr>
                <a:r>
                  <a:rPr lang="en-US" sz="2200">
                    <a:solidFill>
                      <a:schemeClr val="tx1">
                        <a:lumMod val="75000"/>
                        <a:lumOff val="25000"/>
                      </a:schemeClr>
                    </a:solidFill>
                    <a:latin typeface="Open Sans"/>
                    <a:ea typeface="Open Sans"/>
                    <a:cs typeface="Open Sans"/>
                    <a:sym typeface="Open Sans"/>
                  </a:rPr>
                  <a:t>Malicious update</a:t>
                </a:r>
              </a:p>
            </p:txBody>
          </p:sp>
          <p:pic>
            <p:nvPicPr>
              <p:cNvPr id="9" name="Picture 8">
                <a:extLst>
                  <a:ext uri="{FF2B5EF4-FFF2-40B4-BE49-F238E27FC236}">
                    <a16:creationId xmlns:a16="http://schemas.microsoft.com/office/drawing/2014/main" id="{237A2649-4A02-CCD3-FD4F-89CE64826D0E}"/>
                  </a:ext>
                </a:extLst>
              </p:cNvPr>
              <p:cNvPicPr>
                <a:picLocks noChangeAspect="1"/>
              </p:cNvPicPr>
              <p:nvPr/>
            </p:nvPicPr>
            <p:blipFill>
              <a:blip r:embed="rId6"/>
              <a:stretch>
                <a:fillRect/>
              </a:stretch>
            </p:blipFill>
            <p:spPr>
              <a:xfrm>
                <a:off x="12192423" y="6047549"/>
                <a:ext cx="2368887" cy="2368887"/>
              </a:xfrm>
              <a:prstGeom prst="rect">
                <a:avLst/>
              </a:prstGeom>
            </p:spPr>
          </p:pic>
          <p:pic>
            <p:nvPicPr>
              <p:cNvPr id="13" name="Picture 12">
                <a:extLst>
                  <a:ext uri="{FF2B5EF4-FFF2-40B4-BE49-F238E27FC236}">
                    <a16:creationId xmlns:a16="http://schemas.microsoft.com/office/drawing/2014/main" id="{4F4FC77B-CE5B-01BF-2120-C61EDE15F2E3}"/>
                  </a:ext>
                </a:extLst>
              </p:cNvPr>
              <p:cNvPicPr>
                <a:picLocks noChangeAspect="1"/>
              </p:cNvPicPr>
              <p:nvPr/>
            </p:nvPicPr>
            <p:blipFill>
              <a:blip r:embed="rId7"/>
              <a:stretch>
                <a:fillRect/>
              </a:stretch>
            </p:blipFill>
            <p:spPr>
              <a:xfrm>
                <a:off x="12191863" y="2201994"/>
                <a:ext cx="2370006" cy="2370006"/>
              </a:xfrm>
              <a:prstGeom prst="rect">
                <a:avLst/>
              </a:prstGeom>
            </p:spPr>
          </p:pic>
        </p:grpSp>
        <p:grpSp>
          <p:nvGrpSpPr>
            <p:cNvPr id="18" name="Group 17">
              <a:extLst>
                <a:ext uri="{FF2B5EF4-FFF2-40B4-BE49-F238E27FC236}">
                  <a16:creationId xmlns:a16="http://schemas.microsoft.com/office/drawing/2014/main" id="{B515282A-59F7-7E23-0B0D-D832998E875E}"/>
                </a:ext>
              </a:extLst>
            </p:cNvPr>
            <p:cNvGrpSpPr/>
            <p:nvPr/>
          </p:nvGrpSpPr>
          <p:grpSpPr>
            <a:xfrm>
              <a:off x="4466823" y="2391251"/>
              <a:ext cx="7371830" cy="5706736"/>
              <a:chOff x="4449496" y="2391251"/>
              <a:chExt cx="7371830" cy="5706736"/>
            </a:xfrm>
          </p:grpSpPr>
          <p:grpSp>
            <p:nvGrpSpPr>
              <p:cNvPr id="15" name="Group 14">
                <a:extLst>
                  <a:ext uri="{FF2B5EF4-FFF2-40B4-BE49-F238E27FC236}">
                    <a16:creationId xmlns:a16="http://schemas.microsoft.com/office/drawing/2014/main" id="{0B61538D-A7A2-CD3D-5BB6-937C0BA2D9AA}"/>
                  </a:ext>
                </a:extLst>
              </p:cNvPr>
              <p:cNvGrpSpPr/>
              <p:nvPr/>
            </p:nvGrpSpPr>
            <p:grpSpPr>
              <a:xfrm>
                <a:off x="6167336" y="3368040"/>
                <a:ext cx="3921328" cy="3554572"/>
                <a:chOff x="5970204" y="3368040"/>
                <a:chExt cx="3921328" cy="3554572"/>
              </a:xfrm>
            </p:grpSpPr>
            <p:sp>
              <p:nvSpPr>
                <p:cNvPr id="25" name="Oval 24">
                  <a:extLst>
                    <a:ext uri="{FF2B5EF4-FFF2-40B4-BE49-F238E27FC236}">
                      <a16:creationId xmlns:a16="http://schemas.microsoft.com/office/drawing/2014/main" id="{CB70FDC4-CDB3-592A-34E6-C322F22B3D0A}"/>
                    </a:ext>
                  </a:extLst>
                </p:cNvPr>
                <p:cNvSpPr/>
                <p:nvPr/>
              </p:nvSpPr>
              <p:spPr>
                <a:xfrm>
                  <a:off x="5970204" y="3368040"/>
                  <a:ext cx="3921328" cy="355457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5F3BC0B-5A6F-3C7F-E4EF-9C3D55CFD4F5}"/>
                    </a:ext>
                  </a:extLst>
                </p:cNvPr>
                <p:cNvSpPr/>
                <p:nvPr/>
              </p:nvSpPr>
              <p:spPr>
                <a:xfrm>
                  <a:off x="5970204" y="4238893"/>
                  <a:ext cx="3921328" cy="1722120"/>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tx1">
                          <a:lumMod val="75000"/>
                          <a:lumOff val="25000"/>
                        </a:schemeClr>
                      </a:solidFill>
                      <a:latin typeface="Open Sans"/>
                      <a:ea typeface="Open Sans"/>
                      <a:cs typeface="Open Sans"/>
                    </a:rPr>
                    <a:t>Application vulnerabilities</a:t>
                  </a:r>
                </a:p>
              </p:txBody>
            </p:sp>
          </p:grpSp>
          <p:pic>
            <p:nvPicPr>
              <p:cNvPr id="28" name="Picture 27">
                <a:extLst>
                  <a:ext uri="{FF2B5EF4-FFF2-40B4-BE49-F238E27FC236}">
                    <a16:creationId xmlns:a16="http://schemas.microsoft.com/office/drawing/2014/main" id="{B0B8CFFC-B4F5-6D4D-C496-159618F67FA1}"/>
                  </a:ext>
                </a:extLst>
              </p:cNvPr>
              <p:cNvPicPr>
                <a:picLocks noChangeAspect="1"/>
              </p:cNvPicPr>
              <p:nvPr/>
            </p:nvPicPr>
            <p:blipFill>
              <a:blip r:embed="rId8"/>
              <a:stretch>
                <a:fillRect/>
              </a:stretch>
            </p:blipFill>
            <p:spPr>
              <a:xfrm>
                <a:off x="4463993" y="2391251"/>
                <a:ext cx="1846984" cy="1846984"/>
              </a:xfrm>
              <a:prstGeom prst="rect">
                <a:avLst/>
              </a:prstGeom>
            </p:spPr>
          </p:pic>
          <p:pic>
            <p:nvPicPr>
              <p:cNvPr id="29" name="Picture 28">
                <a:extLst>
                  <a:ext uri="{FF2B5EF4-FFF2-40B4-BE49-F238E27FC236}">
                    <a16:creationId xmlns:a16="http://schemas.microsoft.com/office/drawing/2014/main" id="{93D87121-7118-9640-31FE-5787A8941481}"/>
                  </a:ext>
                </a:extLst>
              </p:cNvPr>
              <p:cNvPicPr>
                <a:picLocks noChangeAspect="1"/>
              </p:cNvPicPr>
              <p:nvPr/>
            </p:nvPicPr>
            <p:blipFill>
              <a:blip r:embed="rId8"/>
              <a:stretch>
                <a:fillRect/>
              </a:stretch>
            </p:blipFill>
            <p:spPr>
              <a:xfrm flipH="1">
                <a:off x="9959520" y="2391251"/>
                <a:ext cx="1846984" cy="1846984"/>
              </a:xfrm>
              <a:prstGeom prst="rect">
                <a:avLst/>
              </a:prstGeom>
            </p:spPr>
          </p:pic>
          <p:pic>
            <p:nvPicPr>
              <p:cNvPr id="3" name="Picture 2">
                <a:extLst>
                  <a:ext uri="{FF2B5EF4-FFF2-40B4-BE49-F238E27FC236}">
                    <a16:creationId xmlns:a16="http://schemas.microsoft.com/office/drawing/2014/main" id="{991D50D5-BF2F-D937-5392-8F29AB7F5EB3}"/>
                  </a:ext>
                </a:extLst>
              </p:cNvPr>
              <p:cNvPicPr>
                <a:picLocks noChangeAspect="1"/>
              </p:cNvPicPr>
              <p:nvPr/>
            </p:nvPicPr>
            <p:blipFill>
              <a:blip r:embed="rId8"/>
              <a:stretch>
                <a:fillRect/>
              </a:stretch>
            </p:blipFill>
            <p:spPr>
              <a:xfrm flipH="1" flipV="1">
                <a:off x="9974342" y="6251003"/>
                <a:ext cx="1846984" cy="1846984"/>
              </a:xfrm>
              <a:prstGeom prst="rect">
                <a:avLst/>
              </a:prstGeom>
            </p:spPr>
          </p:pic>
          <p:pic>
            <p:nvPicPr>
              <p:cNvPr id="12" name="Picture 11">
                <a:extLst>
                  <a:ext uri="{FF2B5EF4-FFF2-40B4-BE49-F238E27FC236}">
                    <a16:creationId xmlns:a16="http://schemas.microsoft.com/office/drawing/2014/main" id="{A4DBD603-79A1-F370-C26D-4F4F2C71CA53}"/>
                  </a:ext>
                </a:extLst>
              </p:cNvPr>
              <p:cNvPicPr>
                <a:picLocks noChangeAspect="1"/>
              </p:cNvPicPr>
              <p:nvPr/>
            </p:nvPicPr>
            <p:blipFill>
              <a:blip r:embed="rId8"/>
              <a:stretch>
                <a:fillRect/>
              </a:stretch>
            </p:blipFill>
            <p:spPr>
              <a:xfrm flipV="1">
                <a:off x="4449496" y="6251003"/>
                <a:ext cx="1846984" cy="1846984"/>
              </a:xfrm>
              <a:prstGeom prst="rect">
                <a:avLst/>
              </a:prstGeom>
            </p:spPr>
          </p:pic>
        </p:grpSp>
      </p:grpSp>
      <p:sp>
        <p:nvSpPr>
          <p:cNvPr id="22" name="Brandline_LVC">
            <a:extLst>
              <a:ext uri="{FF2B5EF4-FFF2-40B4-BE49-F238E27FC236}">
                <a16:creationId xmlns:a16="http://schemas.microsoft.com/office/drawing/2014/main" id="{E19C7F85-C3F7-FC43-3ED0-CC7F78776E14}"/>
              </a:ext>
            </a:extLst>
          </p:cNvPr>
          <p:cNvSpPr/>
          <p:nvPr/>
        </p:nvSpPr>
        <p:spPr>
          <a:xfrm>
            <a:off x="4216400" y="805104"/>
            <a:ext cx="7836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592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099"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Memory Injections</a:t>
            </a:r>
          </a:p>
        </p:txBody>
      </p:sp>
      <p:grpSp>
        <p:nvGrpSpPr>
          <p:cNvPr id="4" name="Group 3">
            <a:extLst>
              <a:ext uri="{FF2B5EF4-FFF2-40B4-BE49-F238E27FC236}">
                <a16:creationId xmlns:a16="http://schemas.microsoft.com/office/drawing/2014/main" id="{BEE5CBBB-11CB-4C9D-401B-7BF59B6A7CE3}"/>
              </a:ext>
            </a:extLst>
          </p:cNvPr>
          <p:cNvGrpSpPr/>
          <p:nvPr/>
        </p:nvGrpSpPr>
        <p:grpSpPr>
          <a:xfrm>
            <a:off x="1716721" y="2206488"/>
            <a:ext cx="12822554" cy="5741502"/>
            <a:chOff x="1171738" y="2599724"/>
            <a:chExt cx="12822554" cy="5741502"/>
          </a:xfrm>
        </p:grpSpPr>
        <p:sp>
          <p:nvSpPr>
            <p:cNvPr id="582" name="Google Shape;582;ge961dd843d_0_334"/>
            <p:cNvSpPr/>
            <p:nvPr/>
          </p:nvSpPr>
          <p:spPr>
            <a:xfrm>
              <a:off x="1171738" y="2599724"/>
              <a:ext cx="8838635" cy="5741502"/>
            </a:xfrm>
            <a:prstGeom prst="roundRect">
              <a:avLst>
                <a:gd name="adj" fmla="val 499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A memory injection attack involves an attacker introducing (injecting) malicious code into a system’s memory.</a:t>
              </a:r>
            </a:p>
            <a:p>
              <a:pPr marL="342900" lvl="1" indent="-342900">
                <a:lnSpc>
                  <a:spcPct val="114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Instead of executing malicious code directly on a host system, an attacker exploits a vulnerability in a legitimate process running on the system.</a:t>
              </a:r>
            </a:p>
            <a:p>
              <a:pPr marL="342900" lvl="1" indent="-342900">
                <a:lnSpc>
                  <a:spcPct val="114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This exploitation allows the injected code to run within the security context of the legitimate process.</a:t>
              </a:r>
            </a:p>
            <a:p>
              <a:pPr marL="342900" lvl="1" indent="-342900">
                <a:lnSpc>
                  <a:spcPct val="114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This makes detection more challenging because the malicious code appears to be part of a trusted operation.</a:t>
              </a:r>
            </a:p>
            <a:p>
              <a:pPr marL="342900" lvl="1" indent="-342900">
                <a:lnSpc>
                  <a:spcPct val="114000"/>
                </a:lnSpc>
                <a:buSzPts val="2200"/>
                <a:buFont typeface="Arial" panose="020B0604020202020204" pitchFamily="34" charset="0"/>
                <a:buChar char="•"/>
              </a:pPr>
              <a:endParaRPr lang="en-US" sz="1000">
                <a:solidFill>
                  <a:srgbClr val="3F3F3F"/>
                </a:solidFill>
                <a:latin typeface="Open Sans"/>
                <a:ea typeface="Open Sans"/>
                <a:cs typeface="Open Sans"/>
              </a:endParaRPr>
            </a:p>
            <a:p>
              <a:pPr marL="342900" lvl="1" indent="-342900">
                <a:lnSpc>
                  <a:spcPct val="114000"/>
                </a:lnSpc>
                <a:buSzPts val="2200"/>
                <a:buFont typeface="Arial" panose="020B0604020202020204" pitchFamily="34" charset="0"/>
                <a:buChar char="•"/>
              </a:pPr>
              <a:r>
                <a:rPr lang="en-US" sz="2200">
                  <a:solidFill>
                    <a:srgbClr val="3F3F3F"/>
                  </a:solidFill>
                  <a:latin typeface="Open Sans"/>
                  <a:ea typeface="Open Sans"/>
                  <a:cs typeface="Open Sans"/>
                </a:rPr>
                <a:t>Memory injection attacks are particularly disastrous because they exploit legitimate processes to execute malicious code, making them difficult to detect.</a:t>
              </a:r>
            </a:p>
          </p:txBody>
        </p:sp>
        <p:grpSp>
          <p:nvGrpSpPr>
            <p:cNvPr id="3" name="Group 2">
              <a:extLst>
                <a:ext uri="{FF2B5EF4-FFF2-40B4-BE49-F238E27FC236}">
                  <a16:creationId xmlns:a16="http://schemas.microsoft.com/office/drawing/2014/main" id="{081E1B05-D6F3-A3C1-CA7E-22BC71E0E60F}"/>
                </a:ext>
              </a:extLst>
            </p:cNvPr>
            <p:cNvGrpSpPr/>
            <p:nvPr/>
          </p:nvGrpSpPr>
          <p:grpSpPr>
            <a:xfrm>
              <a:off x="10811783" y="3554468"/>
              <a:ext cx="3182509" cy="3099829"/>
              <a:chOff x="10652760" y="3825240"/>
              <a:chExt cx="3812982" cy="3713922"/>
            </a:xfrm>
          </p:grpSpPr>
          <p:pic>
            <p:nvPicPr>
              <p:cNvPr id="2" name="Picture 1">
                <a:extLst>
                  <a:ext uri="{FF2B5EF4-FFF2-40B4-BE49-F238E27FC236}">
                    <a16:creationId xmlns:a16="http://schemas.microsoft.com/office/drawing/2014/main" id="{904866B3-C006-AA18-39A0-FC19F1D2D1B6}"/>
                  </a:ext>
                </a:extLst>
              </p:cNvPr>
              <p:cNvPicPr>
                <a:picLocks noChangeAspect="1"/>
              </p:cNvPicPr>
              <p:nvPr/>
            </p:nvPicPr>
            <p:blipFill>
              <a:blip r:embed="rId3"/>
              <a:stretch>
                <a:fillRect/>
              </a:stretch>
            </p:blipFill>
            <p:spPr>
              <a:xfrm>
                <a:off x="10652760" y="3825240"/>
                <a:ext cx="1691640" cy="1691640"/>
              </a:xfrm>
              <a:prstGeom prst="rect">
                <a:avLst/>
              </a:prstGeom>
            </p:spPr>
          </p:pic>
          <p:pic>
            <p:nvPicPr>
              <p:cNvPr id="5" name="Picture 4">
                <a:extLst>
                  <a:ext uri="{FF2B5EF4-FFF2-40B4-BE49-F238E27FC236}">
                    <a16:creationId xmlns:a16="http://schemas.microsoft.com/office/drawing/2014/main" id="{A016759B-67FF-8DA2-44C5-3CC1B3EAC679}"/>
                  </a:ext>
                </a:extLst>
              </p:cNvPr>
              <p:cNvPicPr>
                <a:picLocks noChangeAspect="1"/>
              </p:cNvPicPr>
              <p:nvPr/>
            </p:nvPicPr>
            <p:blipFill>
              <a:blip r:embed="rId4"/>
              <a:stretch>
                <a:fillRect/>
              </a:stretch>
            </p:blipFill>
            <p:spPr>
              <a:xfrm>
                <a:off x="11498580" y="4572000"/>
                <a:ext cx="2967162" cy="2967162"/>
              </a:xfrm>
              <a:prstGeom prst="rect">
                <a:avLst/>
              </a:prstGeom>
            </p:spPr>
          </p:pic>
        </p:grpSp>
      </p:grpSp>
      <p:sp>
        <p:nvSpPr>
          <p:cNvPr id="7" name="Brandline_LVC">
            <a:extLst>
              <a:ext uri="{FF2B5EF4-FFF2-40B4-BE49-F238E27FC236}">
                <a16:creationId xmlns:a16="http://schemas.microsoft.com/office/drawing/2014/main" id="{51D6E0F4-FDBC-81BB-1536-E05E215B23C8}"/>
              </a:ext>
            </a:extLst>
          </p:cNvPr>
          <p:cNvSpPr/>
          <p:nvPr/>
        </p:nvSpPr>
        <p:spPr>
          <a:xfrm>
            <a:off x="6057900" y="816352"/>
            <a:ext cx="4141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524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099"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Controls for Memory Injections</a:t>
            </a:r>
          </a:p>
        </p:txBody>
      </p:sp>
      <p:sp>
        <p:nvSpPr>
          <p:cNvPr id="7" name="Brandline_LVC">
            <a:extLst>
              <a:ext uri="{FF2B5EF4-FFF2-40B4-BE49-F238E27FC236}">
                <a16:creationId xmlns:a16="http://schemas.microsoft.com/office/drawing/2014/main" id="{F5CB5094-5E4D-A2AE-74B5-2AEFF10310C2}"/>
              </a:ext>
            </a:extLst>
          </p:cNvPr>
          <p:cNvSpPr/>
          <p:nvPr/>
        </p:nvSpPr>
        <p:spPr>
          <a:xfrm>
            <a:off x="4686300" y="816352"/>
            <a:ext cx="6899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E2A4633-6E75-E1EC-39CF-4FE086766148}"/>
              </a:ext>
            </a:extLst>
          </p:cNvPr>
          <p:cNvGrpSpPr/>
          <p:nvPr/>
        </p:nvGrpSpPr>
        <p:grpSpPr>
          <a:xfrm>
            <a:off x="1157063" y="2286000"/>
            <a:ext cx="14248589" cy="5247800"/>
            <a:chOff x="1157063" y="2286000"/>
            <a:chExt cx="14248589" cy="5247800"/>
          </a:xfrm>
        </p:grpSpPr>
        <p:grpSp>
          <p:nvGrpSpPr>
            <p:cNvPr id="9" name="Group 8">
              <a:extLst>
                <a:ext uri="{FF2B5EF4-FFF2-40B4-BE49-F238E27FC236}">
                  <a16:creationId xmlns:a16="http://schemas.microsoft.com/office/drawing/2014/main" id="{C9951A7F-4C43-DA23-86BE-3DEB85B84AA8}"/>
                </a:ext>
              </a:extLst>
            </p:cNvPr>
            <p:cNvGrpSpPr/>
            <p:nvPr/>
          </p:nvGrpSpPr>
          <p:grpSpPr>
            <a:xfrm>
              <a:off x="1157063" y="2286000"/>
              <a:ext cx="14248589" cy="5247800"/>
              <a:chOff x="1157063" y="2286000"/>
              <a:chExt cx="14248589" cy="5247800"/>
            </a:xfrm>
          </p:grpSpPr>
          <p:sp>
            <p:nvSpPr>
              <p:cNvPr id="14" name="Google Shape;1345;ge994d2f512_0_215">
                <a:extLst>
                  <a:ext uri="{FF2B5EF4-FFF2-40B4-BE49-F238E27FC236}">
                    <a16:creationId xmlns:a16="http://schemas.microsoft.com/office/drawing/2014/main" id="{C59CE634-1A81-8999-39B6-A2788C728195}"/>
                  </a:ext>
                </a:extLst>
              </p:cNvPr>
              <p:cNvSpPr/>
              <p:nvPr/>
            </p:nvSpPr>
            <p:spPr>
              <a:xfrm>
                <a:off x="11175238" y="2286000"/>
                <a:ext cx="4230414" cy="2564296"/>
              </a:xfrm>
              <a:prstGeom prst="roundRect">
                <a:avLst>
                  <a:gd name="adj" fmla="val 16667"/>
                </a:avLst>
              </a:prstGeom>
              <a:solidFill>
                <a:srgbClr val="CFE2F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Data execution prevention</a:t>
                </a:r>
              </a:p>
              <a:p>
                <a:pPr marL="0" marR="0" lvl="0" indent="0" algn="ctr" rtl="0">
                  <a:lnSpc>
                    <a:spcPct val="115000"/>
                  </a:lnSpc>
                  <a:spcBef>
                    <a:spcPts val="0"/>
                  </a:spcBef>
                  <a:spcAft>
                    <a:spcPts val="1000"/>
                  </a:spcAft>
                  <a:buClr>
                    <a:srgbClr val="000000"/>
                  </a:buClr>
                  <a:buSzPts val="2200"/>
                  <a:buFont typeface="Arial"/>
                  <a:buNone/>
                </a:pPr>
                <a:r>
                  <a:rPr lang="en-US" sz="2200">
                    <a:solidFill>
                      <a:schemeClr val="tx1">
                        <a:lumMod val="75000"/>
                        <a:lumOff val="25000"/>
                      </a:schemeClr>
                    </a:solidFill>
                    <a:latin typeface="Open Sans"/>
                    <a:ea typeface="Open Sans"/>
                    <a:cs typeface="Open Sans"/>
                  </a:rPr>
                  <a:t>It prevents code from being executed from data pages, blocking many types of memory injection attacks.</a:t>
                </a:r>
                <a:endParaRPr lang="en-US" sz="2200">
                  <a:solidFill>
                    <a:schemeClr val="tx1">
                      <a:lumMod val="75000"/>
                      <a:lumOff val="25000"/>
                    </a:schemeClr>
                  </a:solidFill>
                  <a:latin typeface="Open Sans"/>
                  <a:ea typeface="Open Sans"/>
                  <a:cs typeface="Open Sans"/>
                  <a:sym typeface="Open Sans"/>
                </a:endParaRPr>
              </a:p>
            </p:txBody>
          </p:sp>
          <p:sp>
            <p:nvSpPr>
              <p:cNvPr id="15" name="Google Shape;1346;ge994d2f512_0_215">
                <a:extLst>
                  <a:ext uri="{FF2B5EF4-FFF2-40B4-BE49-F238E27FC236}">
                    <a16:creationId xmlns:a16="http://schemas.microsoft.com/office/drawing/2014/main" id="{2CA9949D-EFB9-C1F9-87A9-095F0421497B}"/>
                  </a:ext>
                </a:extLst>
              </p:cNvPr>
              <p:cNvSpPr/>
              <p:nvPr/>
            </p:nvSpPr>
            <p:spPr>
              <a:xfrm>
                <a:off x="11175238" y="5177454"/>
                <a:ext cx="4230414" cy="2356346"/>
              </a:xfrm>
              <a:prstGeom prst="roundRect">
                <a:avLst>
                  <a:gd name="adj" fmla="val 16667"/>
                </a:avLst>
              </a:prstGeom>
              <a:solidFill>
                <a:srgbClr val="A4C2F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a:solidFill>
                      <a:schemeClr val="tx1">
                        <a:lumMod val="75000"/>
                        <a:lumOff val="25000"/>
                      </a:schemeClr>
                    </a:solidFill>
                    <a:latin typeface="Open Sans"/>
                    <a:ea typeface="Open Sans"/>
                    <a:cs typeface="Open Sans"/>
                    <a:sym typeface="Open Sans"/>
                  </a:rPr>
                  <a:t>User awareness training</a:t>
                </a:r>
              </a:p>
              <a:p>
                <a:pPr marL="0" marR="0" lvl="0" indent="0" algn="ctr" rtl="0">
                  <a:lnSpc>
                    <a:spcPct val="115000"/>
                  </a:lnSpc>
                  <a:spcBef>
                    <a:spcPts val="0"/>
                  </a:spcBef>
                  <a:spcAft>
                    <a:spcPts val="0"/>
                  </a:spcAft>
                  <a:buClr>
                    <a:srgbClr val="000000"/>
                  </a:buClr>
                  <a:buSzPts val="2200"/>
                  <a:buFont typeface="Arial"/>
                  <a:buNone/>
                </a:pPr>
                <a:endParaRPr lang="en-US" sz="1000">
                  <a:solidFill>
                    <a:srgbClr val="3F3F3F"/>
                  </a:solidFill>
                  <a:latin typeface="Open Sans"/>
                  <a:ea typeface="Open Sans"/>
                  <a:cs typeface="Open Sans"/>
                </a:endParaRPr>
              </a:p>
              <a:p>
                <a:pPr marL="0" marR="0" lvl="0" indent="0" algn="ctr" rtl="0">
                  <a:lnSpc>
                    <a:spcPct val="115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rPr>
                  <a:t>It trains users to recognize phishing attempts and social engineering tactics.</a:t>
                </a:r>
                <a:endParaRPr lang="en-US" sz="2200">
                  <a:solidFill>
                    <a:schemeClr val="tx1">
                      <a:lumMod val="75000"/>
                      <a:lumOff val="25000"/>
                    </a:schemeClr>
                  </a:solidFill>
                  <a:latin typeface="Open Sans"/>
                  <a:ea typeface="Open Sans"/>
                  <a:cs typeface="Open Sans"/>
                  <a:sym typeface="Open Sans"/>
                </a:endParaRPr>
              </a:p>
            </p:txBody>
          </p:sp>
          <p:sp>
            <p:nvSpPr>
              <p:cNvPr id="16" name="Google Shape;1347;ge994d2f512_0_215">
                <a:extLst>
                  <a:ext uri="{FF2B5EF4-FFF2-40B4-BE49-F238E27FC236}">
                    <a16:creationId xmlns:a16="http://schemas.microsoft.com/office/drawing/2014/main" id="{EE65883F-9612-2ED3-2796-CBE9DA250F6F}"/>
                  </a:ext>
                </a:extLst>
              </p:cNvPr>
              <p:cNvSpPr/>
              <p:nvPr/>
            </p:nvSpPr>
            <p:spPr>
              <a:xfrm>
                <a:off x="1157063" y="2286000"/>
                <a:ext cx="3949200" cy="2488096"/>
              </a:xfrm>
              <a:prstGeom prst="roundRect">
                <a:avLst>
                  <a:gd name="adj" fmla="val 16667"/>
                </a:avLst>
              </a:prstGeom>
              <a:solidFill>
                <a:srgbClr val="F9DEC9"/>
              </a:solidFill>
              <a:ln w="9525" cap="flat" cmpd="sng">
                <a:solidFill>
                  <a:srgbClr val="F9DEC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End Point Detections and Response (EDR) </a:t>
                </a:r>
              </a:p>
              <a:p>
                <a:pPr marL="0" marR="0" lvl="0" indent="0" algn="ctr" rtl="0">
                  <a:lnSpc>
                    <a:spcPct val="115000"/>
                  </a:lnSpc>
                  <a:spcBef>
                    <a:spcPts val="0"/>
                  </a:spcBef>
                  <a:spcAft>
                    <a:spcPts val="100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It monitors abnormal behavior and flags anomalies.</a:t>
                </a:r>
              </a:p>
            </p:txBody>
          </p:sp>
          <p:sp>
            <p:nvSpPr>
              <p:cNvPr id="17" name="Google Shape;1348;ge994d2f512_0_215">
                <a:extLst>
                  <a:ext uri="{FF2B5EF4-FFF2-40B4-BE49-F238E27FC236}">
                    <a16:creationId xmlns:a16="http://schemas.microsoft.com/office/drawing/2014/main" id="{F2DC3947-5C4D-8A47-D0C8-4F990A0EF935}"/>
                  </a:ext>
                </a:extLst>
              </p:cNvPr>
              <p:cNvSpPr/>
              <p:nvPr/>
            </p:nvSpPr>
            <p:spPr>
              <a:xfrm>
                <a:off x="1157063" y="5177454"/>
                <a:ext cx="3949200" cy="2356346"/>
              </a:xfrm>
              <a:prstGeom prst="roundRect">
                <a:avLst>
                  <a:gd name="adj" fmla="val 16667"/>
                </a:avLst>
              </a:prstGeom>
              <a:solidFill>
                <a:srgbClr val="FFD96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Whitelisting</a:t>
                </a:r>
              </a:p>
              <a:p>
                <a:pPr marL="0" marR="0" lvl="0" indent="0" algn="ctr" rtl="0">
                  <a:lnSpc>
                    <a:spcPct val="115000"/>
                  </a:lnSpc>
                  <a:spcBef>
                    <a:spcPts val="0"/>
                  </a:spcBef>
                  <a:spcAft>
                    <a:spcPts val="100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It allows only pre-approved applications to run on the system.</a:t>
                </a:r>
              </a:p>
            </p:txBody>
          </p:sp>
          <p:pic>
            <p:nvPicPr>
              <p:cNvPr id="18" name="Google Shape;1350;ge994d2f512_0_215">
                <a:extLst>
                  <a:ext uri="{FF2B5EF4-FFF2-40B4-BE49-F238E27FC236}">
                    <a16:creationId xmlns:a16="http://schemas.microsoft.com/office/drawing/2014/main" id="{7BEED8DD-F70D-1A6D-864B-CAF27B40961E}"/>
                  </a:ext>
                </a:extLst>
              </p:cNvPr>
              <p:cNvPicPr preferRelativeResize="0"/>
              <p:nvPr/>
            </p:nvPicPr>
            <p:blipFill rotWithShape="1">
              <a:blip r:embed="rId3"/>
              <a:stretch/>
            </p:blipFill>
            <p:spPr>
              <a:xfrm>
                <a:off x="5319813" y="2646350"/>
                <a:ext cx="5667375" cy="4714875"/>
              </a:xfrm>
              <a:prstGeom prst="rect">
                <a:avLst/>
              </a:prstGeom>
            </p:spPr>
          </p:pic>
        </p:grpSp>
        <p:sp>
          <p:nvSpPr>
            <p:cNvPr id="10" name="Google Shape;1351;ge994d2f512_0_215">
              <a:extLst>
                <a:ext uri="{FF2B5EF4-FFF2-40B4-BE49-F238E27FC236}">
                  <a16:creationId xmlns:a16="http://schemas.microsoft.com/office/drawing/2014/main" id="{1F9ADC1C-BC4E-6B23-B50C-E8C8B99E9832}"/>
                </a:ext>
              </a:extLst>
            </p:cNvPr>
            <p:cNvSpPr txBox="1"/>
            <p:nvPr/>
          </p:nvSpPr>
          <p:spPr>
            <a:xfrm>
              <a:off x="5537200" y="2946400"/>
              <a:ext cx="533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1</a:t>
              </a:r>
              <a:endParaRPr sz="2800" b="1" i="0" u="none" strike="noStrike" cap="none">
                <a:solidFill>
                  <a:srgbClr val="434343"/>
                </a:solidFill>
                <a:latin typeface="Open Sans"/>
                <a:ea typeface="Open Sans"/>
                <a:cs typeface="Open Sans"/>
                <a:sym typeface="Open Sans"/>
              </a:endParaRPr>
            </a:p>
          </p:txBody>
        </p:sp>
        <p:sp>
          <p:nvSpPr>
            <p:cNvPr id="11" name="Google Shape;1352;ge994d2f512_0_215">
              <a:extLst>
                <a:ext uri="{FF2B5EF4-FFF2-40B4-BE49-F238E27FC236}">
                  <a16:creationId xmlns:a16="http://schemas.microsoft.com/office/drawing/2014/main" id="{52FB5802-E828-43F9-EA6B-EA8EAD11E702}"/>
                </a:ext>
              </a:extLst>
            </p:cNvPr>
            <p:cNvSpPr txBox="1"/>
            <p:nvPr/>
          </p:nvSpPr>
          <p:spPr>
            <a:xfrm>
              <a:off x="10134600" y="2946400"/>
              <a:ext cx="533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2</a:t>
              </a:r>
              <a:endParaRPr sz="2800" b="1" i="0" u="none" strike="noStrike" cap="none">
                <a:solidFill>
                  <a:srgbClr val="434343"/>
                </a:solidFill>
                <a:latin typeface="Open Sans"/>
                <a:ea typeface="Open Sans"/>
                <a:cs typeface="Open Sans"/>
                <a:sym typeface="Open Sans"/>
              </a:endParaRPr>
            </a:p>
          </p:txBody>
        </p:sp>
        <p:sp>
          <p:nvSpPr>
            <p:cNvPr id="12" name="Google Shape;1353;ge994d2f512_0_215">
              <a:extLst>
                <a:ext uri="{FF2B5EF4-FFF2-40B4-BE49-F238E27FC236}">
                  <a16:creationId xmlns:a16="http://schemas.microsoft.com/office/drawing/2014/main" id="{E1B4C918-0659-F1EF-8453-1B9D9950235F}"/>
                </a:ext>
              </a:extLst>
            </p:cNvPr>
            <p:cNvSpPr txBox="1"/>
            <p:nvPr/>
          </p:nvSpPr>
          <p:spPr>
            <a:xfrm>
              <a:off x="5537200" y="6157250"/>
              <a:ext cx="533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3</a:t>
              </a:r>
              <a:endParaRPr sz="2800" b="1" i="0" u="none" strike="noStrike" cap="none">
                <a:solidFill>
                  <a:srgbClr val="434343"/>
                </a:solidFill>
                <a:latin typeface="Open Sans"/>
                <a:ea typeface="Open Sans"/>
                <a:cs typeface="Open Sans"/>
                <a:sym typeface="Open Sans"/>
              </a:endParaRPr>
            </a:p>
          </p:txBody>
        </p:sp>
        <p:sp>
          <p:nvSpPr>
            <p:cNvPr id="13" name="Google Shape;1354;ge994d2f512_0_215">
              <a:extLst>
                <a:ext uri="{FF2B5EF4-FFF2-40B4-BE49-F238E27FC236}">
                  <a16:creationId xmlns:a16="http://schemas.microsoft.com/office/drawing/2014/main" id="{541CA335-5D00-D90F-EB13-C0F3E537B950}"/>
                </a:ext>
              </a:extLst>
            </p:cNvPr>
            <p:cNvSpPr txBox="1"/>
            <p:nvPr/>
          </p:nvSpPr>
          <p:spPr>
            <a:xfrm>
              <a:off x="10210800" y="6157250"/>
              <a:ext cx="533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4</a:t>
              </a:r>
              <a:endParaRPr sz="2800" b="1" i="0" u="none" strike="noStrike" cap="none">
                <a:solidFill>
                  <a:srgbClr val="434343"/>
                </a:solidFill>
                <a:latin typeface="Open Sans"/>
                <a:ea typeface="Open Sans"/>
                <a:cs typeface="Open Sans"/>
                <a:sym typeface="Open Sans"/>
              </a:endParaRPr>
            </a:p>
          </p:txBody>
        </p:sp>
      </p:grpSp>
    </p:spTree>
    <p:extLst>
      <p:ext uri="{BB962C8B-B14F-4D97-AF65-F5344CB8AC3E}">
        <p14:creationId xmlns:p14="http://schemas.microsoft.com/office/powerpoint/2010/main" val="3975565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09390"/>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Buffer Overflow</a:t>
            </a:r>
          </a:p>
        </p:txBody>
      </p:sp>
      <p:grpSp>
        <p:nvGrpSpPr>
          <p:cNvPr id="4" name="Group 3">
            <a:extLst>
              <a:ext uri="{FF2B5EF4-FFF2-40B4-BE49-F238E27FC236}">
                <a16:creationId xmlns:a16="http://schemas.microsoft.com/office/drawing/2014/main" id="{09F5F651-BFB2-DDAC-0E4A-3E1F30374485}"/>
              </a:ext>
            </a:extLst>
          </p:cNvPr>
          <p:cNvGrpSpPr/>
          <p:nvPr/>
        </p:nvGrpSpPr>
        <p:grpSpPr>
          <a:xfrm>
            <a:off x="1976133" y="3024809"/>
            <a:ext cx="12303734" cy="3094383"/>
            <a:chOff x="1179513" y="2610678"/>
            <a:chExt cx="12303734" cy="3094383"/>
          </a:xfrm>
        </p:grpSpPr>
        <p:sp>
          <p:nvSpPr>
            <p:cNvPr id="582" name="Google Shape;582;ge961dd843d_0_334"/>
            <p:cNvSpPr/>
            <p:nvPr/>
          </p:nvSpPr>
          <p:spPr>
            <a:xfrm>
              <a:off x="1179513" y="2610678"/>
              <a:ext cx="7843714" cy="3094383"/>
            </a:xfrm>
            <a:prstGeom prst="roundRect">
              <a:avLst>
                <a:gd name="adj" fmla="val 3177"/>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A buffer overflow, or buffer overrun, occurs when more data is placed into a fixed-length buffer than it can handle.</a:t>
              </a:r>
            </a:p>
            <a:p>
              <a:pPr marL="342900" lvl="0" indent="-342900">
                <a:lnSpc>
                  <a:spcPct val="114000"/>
                </a:lnSpc>
                <a:buFont typeface="Arial" panose="020B0604020202020204" pitchFamily="34" charset="0"/>
                <a:buChar char="•"/>
              </a:pPr>
              <a:endParaRPr lang="en-GB" sz="1000">
                <a:solidFill>
                  <a:srgbClr val="3F3F3F"/>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This extra information overflows into adjacent memory space, corrupting or overwriting the data held there.</a:t>
              </a:r>
              <a:endParaRPr lang="en-GB" sz="2200">
                <a:solidFill>
                  <a:schemeClr val="tx1">
                    <a:lumMod val="75000"/>
                    <a:lumOff val="25000"/>
                  </a:schemeClr>
                </a:solidFill>
                <a:latin typeface="Open Sans"/>
                <a:ea typeface="Open Sans"/>
                <a:cs typeface="Open Sans"/>
              </a:endParaRPr>
            </a:p>
          </p:txBody>
        </p:sp>
        <p:pic>
          <p:nvPicPr>
            <p:cNvPr id="6" name="Picture 5">
              <a:extLst>
                <a:ext uri="{FF2B5EF4-FFF2-40B4-BE49-F238E27FC236}">
                  <a16:creationId xmlns:a16="http://schemas.microsoft.com/office/drawing/2014/main" id="{1932009C-7F98-8620-6100-D9177E05C57E}"/>
                </a:ext>
              </a:extLst>
            </p:cNvPr>
            <p:cNvPicPr>
              <a:picLocks noChangeAspect="1"/>
            </p:cNvPicPr>
            <p:nvPr/>
          </p:nvPicPr>
          <p:blipFill>
            <a:blip r:embed="rId3"/>
            <a:stretch>
              <a:fillRect/>
            </a:stretch>
          </p:blipFill>
          <p:spPr>
            <a:xfrm>
              <a:off x="10666276" y="2749384"/>
              <a:ext cx="2816971" cy="2816971"/>
            </a:xfrm>
            <a:prstGeom prst="rect">
              <a:avLst/>
            </a:prstGeom>
          </p:spPr>
        </p:pic>
      </p:grpSp>
      <p:sp>
        <p:nvSpPr>
          <p:cNvPr id="3" name="Brandline_LVC">
            <a:extLst>
              <a:ext uri="{FF2B5EF4-FFF2-40B4-BE49-F238E27FC236}">
                <a16:creationId xmlns:a16="http://schemas.microsoft.com/office/drawing/2014/main" id="{7A2265CF-A86B-044E-97E0-1931D8CE6713}"/>
              </a:ext>
            </a:extLst>
          </p:cNvPr>
          <p:cNvSpPr/>
          <p:nvPr/>
        </p:nvSpPr>
        <p:spPr>
          <a:xfrm>
            <a:off x="6350000" y="856108"/>
            <a:ext cx="3550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28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89512"/>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Buffer Overflow - Example</a:t>
            </a:r>
          </a:p>
        </p:txBody>
      </p:sp>
      <p:grpSp>
        <p:nvGrpSpPr>
          <p:cNvPr id="2" name="Group 1">
            <a:extLst>
              <a:ext uri="{FF2B5EF4-FFF2-40B4-BE49-F238E27FC236}">
                <a16:creationId xmlns:a16="http://schemas.microsoft.com/office/drawing/2014/main" id="{58B8443F-1516-2F8C-312F-71CD61C1862D}"/>
              </a:ext>
            </a:extLst>
          </p:cNvPr>
          <p:cNvGrpSpPr/>
          <p:nvPr/>
        </p:nvGrpSpPr>
        <p:grpSpPr>
          <a:xfrm>
            <a:off x="1711422" y="2564296"/>
            <a:ext cx="12833156" cy="5039140"/>
            <a:chOff x="1181017" y="2713381"/>
            <a:chExt cx="12833156" cy="5039140"/>
          </a:xfrm>
        </p:grpSpPr>
        <p:sp>
          <p:nvSpPr>
            <p:cNvPr id="582" name="Google Shape;582;ge961dd843d_0_334"/>
            <p:cNvSpPr/>
            <p:nvPr/>
          </p:nvSpPr>
          <p:spPr>
            <a:xfrm>
              <a:off x="1181017" y="2713381"/>
              <a:ext cx="8636194" cy="5039140"/>
            </a:xfrm>
            <a:prstGeom prst="roundRect">
              <a:avLst>
                <a:gd name="adj" fmla="val 5373"/>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One real-world example of a buffer overflow attack is the Slammer worm, also known as the SQL Slammer. </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In January 2003, this malicious software exploited a buffer overflow vulnerability in Microsoft SQL Server. </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The worm was spread rapidly by sending a small, specially crafted data packet to vulnerable servers, causing a buffer overflow in the server’s memory. </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As a result of this overflow, the worm’s code was executed in the server’s memory space, generating a flood of network traffic as it attempted to infect other vulnerable systems.</a:t>
              </a:r>
            </a:p>
          </p:txBody>
        </p:sp>
        <p:pic>
          <p:nvPicPr>
            <p:cNvPr id="6" name="Picture 5">
              <a:extLst>
                <a:ext uri="{FF2B5EF4-FFF2-40B4-BE49-F238E27FC236}">
                  <a16:creationId xmlns:a16="http://schemas.microsoft.com/office/drawing/2014/main" id="{278B84C4-2F07-8D9A-A3DD-A1AAE958A3A1}"/>
                </a:ext>
              </a:extLst>
            </p:cNvPr>
            <p:cNvPicPr>
              <a:picLocks noChangeAspect="1"/>
            </p:cNvPicPr>
            <p:nvPr/>
          </p:nvPicPr>
          <p:blipFill rotWithShape="1">
            <a:blip r:embed="rId3"/>
            <a:srcRect t="26189" b="25785"/>
            <a:stretch/>
          </p:blipFill>
          <p:spPr>
            <a:xfrm>
              <a:off x="10785723" y="4204251"/>
              <a:ext cx="3228450" cy="1550505"/>
            </a:xfrm>
            <a:prstGeom prst="rect">
              <a:avLst/>
            </a:prstGeom>
          </p:spPr>
        </p:pic>
      </p:grpSp>
      <p:sp>
        <p:nvSpPr>
          <p:cNvPr id="4" name="Brandline_LVC">
            <a:extLst>
              <a:ext uri="{FF2B5EF4-FFF2-40B4-BE49-F238E27FC236}">
                <a16:creationId xmlns:a16="http://schemas.microsoft.com/office/drawing/2014/main" id="{DE2FEDA7-1E67-AE4D-1E69-6ADED9F5B0EE}"/>
              </a:ext>
            </a:extLst>
          </p:cNvPr>
          <p:cNvSpPr/>
          <p:nvPr/>
        </p:nvSpPr>
        <p:spPr>
          <a:xfrm>
            <a:off x="5219700" y="875986"/>
            <a:ext cx="5812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690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89512"/>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Reason for Buffer Overflow</a:t>
            </a:r>
            <a:endParaRPr lang="en-US">
              <a:solidFill>
                <a:schemeClr val="tx1">
                  <a:lumMod val="75000"/>
                  <a:lumOff val="25000"/>
                </a:schemeClr>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40D8C84F-0971-B9F0-7A27-3FBB9E81162D}"/>
              </a:ext>
            </a:extLst>
          </p:cNvPr>
          <p:cNvGrpSpPr/>
          <p:nvPr/>
        </p:nvGrpSpPr>
        <p:grpSpPr>
          <a:xfrm>
            <a:off x="1966294" y="2334465"/>
            <a:ext cx="12466288" cy="6099445"/>
            <a:chOff x="2123045" y="2190877"/>
            <a:chExt cx="12466288" cy="6099445"/>
          </a:xfrm>
        </p:grpSpPr>
        <p:sp>
          <p:nvSpPr>
            <p:cNvPr id="4" name="Freeform: Shape 3">
              <a:extLst>
                <a:ext uri="{FF2B5EF4-FFF2-40B4-BE49-F238E27FC236}">
                  <a16:creationId xmlns:a16="http://schemas.microsoft.com/office/drawing/2014/main" id="{6E6BBF16-3723-CF78-679C-5873FDCDBECA}"/>
                </a:ext>
              </a:extLst>
            </p:cNvPr>
            <p:cNvSpPr/>
            <p:nvPr/>
          </p:nvSpPr>
          <p:spPr>
            <a:xfrm>
              <a:off x="6673689" y="2825401"/>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 name="Freeform: Shape 4">
              <a:extLst>
                <a:ext uri="{FF2B5EF4-FFF2-40B4-BE49-F238E27FC236}">
                  <a16:creationId xmlns:a16="http://schemas.microsoft.com/office/drawing/2014/main" id="{F1DAAD98-9A20-E86C-3764-5DE5A33FEDFB}"/>
                </a:ext>
              </a:extLst>
            </p:cNvPr>
            <p:cNvSpPr/>
            <p:nvPr/>
          </p:nvSpPr>
          <p:spPr>
            <a:xfrm>
              <a:off x="6642692" y="5550942"/>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 name="Freeform: Shape 6">
              <a:extLst>
                <a:ext uri="{FF2B5EF4-FFF2-40B4-BE49-F238E27FC236}">
                  <a16:creationId xmlns:a16="http://schemas.microsoft.com/office/drawing/2014/main" id="{DB6F33ED-CDB3-2E3D-E088-FC170A00A8BC}"/>
                </a:ext>
              </a:extLst>
            </p:cNvPr>
            <p:cNvSpPr/>
            <p:nvPr/>
          </p:nvSpPr>
          <p:spPr>
            <a:xfrm>
              <a:off x="9462663" y="4227331"/>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 name="Freeform: Shape 7">
              <a:extLst>
                <a:ext uri="{FF2B5EF4-FFF2-40B4-BE49-F238E27FC236}">
                  <a16:creationId xmlns:a16="http://schemas.microsoft.com/office/drawing/2014/main" id="{333DD781-8D60-4DC6-3F4A-E9716D491577}"/>
                </a:ext>
              </a:extLst>
            </p:cNvPr>
            <p:cNvSpPr/>
            <p:nvPr/>
          </p:nvSpPr>
          <p:spPr>
            <a:xfrm>
              <a:off x="9462663" y="6828889"/>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nvGrpSpPr>
            <p:cNvPr id="9" name="Group 8">
              <a:extLst>
                <a:ext uri="{FF2B5EF4-FFF2-40B4-BE49-F238E27FC236}">
                  <a16:creationId xmlns:a16="http://schemas.microsoft.com/office/drawing/2014/main" id="{E772751C-E6F6-553E-4904-F5AB55ADA5B7}"/>
                </a:ext>
              </a:extLst>
            </p:cNvPr>
            <p:cNvGrpSpPr/>
            <p:nvPr/>
          </p:nvGrpSpPr>
          <p:grpSpPr>
            <a:xfrm>
              <a:off x="2123045" y="2190877"/>
              <a:ext cx="12466288" cy="6099445"/>
              <a:chOff x="2107547" y="2190877"/>
              <a:chExt cx="12466288" cy="6099445"/>
            </a:xfrm>
          </p:grpSpPr>
          <p:sp>
            <p:nvSpPr>
              <p:cNvPr id="10" name="TextBox 9">
                <a:extLst>
                  <a:ext uri="{FF2B5EF4-FFF2-40B4-BE49-F238E27FC236}">
                    <a16:creationId xmlns:a16="http://schemas.microsoft.com/office/drawing/2014/main" id="{E830351A-A0C1-2C45-E2FD-56CA86915341}"/>
                  </a:ext>
                </a:extLst>
              </p:cNvPr>
              <p:cNvSpPr txBox="1"/>
              <p:nvPr/>
            </p:nvSpPr>
            <p:spPr>
              <a:xfrm>
                <a:off x="2723028" y="2581360"/>
                <a:ext cx="3009083" cy="845360"/>
              </a:xfrm>
              <a:prstGeom prst="rect">
                <a:avLst/>
              </a:prstGeom>
              <a:noFill/>
            </p:spPr>
            <p:txBody>
              <a:bodyPr wrap="square" rtlCol="0">
                <a:spAutoFit/>
              </a:bodyPr>
              <a:lstStyle/>
              <a:p>
                <a:pPr>
                  <a:lnSpc>
                    <a:spcPct val="114000"/>
                  </a:lnSpc>
                </a:pPr>
                <a:r>
                  <a:rPr lang="en-US" sz="2200">
                    <a:solidFill>
                      <a:schemeClr val="tx1">
                        <a:lumMod val="75000"/>
                        <a:lumOff val="25000"/>
                      </a:schemeClr>
                    </a:solidFill>
                    <a:latin typeface="Open Sans"/>
                    <a:ea typeface="Open Sans"/>
                    <a:cs typeface="Open Sans"/>
                  </a:rPr>
                  <a:t>Poor programming practice</a:t>
                </a:r>
                <a:endParaRPr lang="en-US" sz="2200" spc="-13">
                  <a:solidFill>
                    <a:schemeClr val="tx1">
                      <a:lumMod val="75000"/>
                      <a:lumOff val="25000"/>
                    </a:schemeClr>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CF0AC78D-F3AD-3643-7866-4309D1875DA5}"/>
                  </a:ext>
                </a:extLst>
              </p:cNvPr>
              <p:cNvSpPr txBox="1"/>
              <p:nvPr/>
            </p:nvSpPr>
            <p:spPr>
              <a:xfrm>
                <a:off x="2107547" y="5313204"/>
                <a:ext cx="4043099" cy="454676"/>
              </a:xfrm>
              <a:prstGeom prst="rect">
                <a:avLst/>
              </a:prstGeom>
              <a:noFill/>
            </p:spPr>
            <p:txBody>
              <a:bodyPr wrap="square" rtlCol="0">
                <a:spAutoFit/>
              </a:bodyPr>
              <a:lstStyle/>
              <a:p>
                <a:pPr>
                  <a:lnSpc>
                    <a:spcPct val="114000"/>
                  </a:lnSpc>
                </a:pPr>
                <a:r>
                  <a:rPr lang="en-US" sz="2200">
                    <a:solidFill>
                      <a:srgbClr val="3F3F3F"/>
                    </a:solidFill>
                    <a:latin typeface="Open Sans"/>
                    <a:ea typeface="Open Sans"/>
                    <a:cs typeface="Open Sans"/>
                  </a:rPr>
                  <a:t>Lack of input validation</a:t>
                </a:r>
              </a:p>
            </p:txBody>
          </p:sp>
          <p:sp>
            <p:nvSpPr>
              <p:cNvPr id="12" name="TextBox 11">
                <a:extLst>
                  <a:ext uri="{FF2B5EF4-FFF2-40B4-BE49-F238E27FC236}">
                    <a16:creationId xmlns:a16="http://schemas.microsoft.com/office/drawing/2014/main" id="{AD012227-433C-E914-426D-47A4874FA4C8}"/>
                  </a:ext>
                </a:extLst>
              </p:cNvPr>
              <p:cNvSpPr txBox="1"/>
              <p:nvPr/>
            </p:nvSpPr>
            <p:spPr>
              <a:xfrm>
                <a:off x="10794662" y="3808372"/>
                <a:ext cx="3468591" cy="840615"/>
              </a:xfrm>
              <a:prstGeom prst="rect">
                <a:avLst/>
              </a:prstGeom>
              <a:noFill/>
            </p:spPr>
            <p:txBody>
              <a:bodyPr wrap="square" rtlCol="0">
                <a:spAutoFit/>
              </a:bodyPr>
              <a:lstStyle/>
              <a:p>
                <a:pPr>
                  <a:lnSpc>
                    <a:spcPct val="114000"/>
                  </a:lnSpc>
                </a:pPr>
                <a:r>
                  <a:rPr lang="en-US" sz="2200">
                    <a:solidFill>
                      <a:srgbClr val="3F3F3F"/>
                    </a:solidFill>
                    <a:latin typeface="Open Sans"/>
                    <a:ea typeface="Open Sans"/>
                    <a:cs typeface="Open Sans"/>
                  </a:rPr>
                  <a:t>Programming language weakness</a:t>
                </a:r>
              </a:p>
            </p:txBody>
          </p:sp>
          <p:sp>
            <p:nvSpPr>
              <p:cNvPr id="13" name="TextBox 12">
                <a:extLst>
                  <a:ext uri="{FF2B5EF4-FFF2-40B4-BE49-F238E27FC236}">
                    <a16:creationId xmlns:a16="http://schemas.microsoft.com/office/drawing/2014/main" id="{019F4CF8-0209-37D5-4CC1-380D55300A4A}"/>
                  </a:ext>
                </a:extLst>
              </p:cNvPr>
              <p:cNvSpPr txBox="1"/>
              <p:nvPr/>
            </p:nvSpPr>
            <p:spPr>
              <a:xfrm>
                <a:off x="10794662" y="6441150"/>
                <a:ext cx="3779173" cy="840615"/>
              </a:xfrm>
              <a:prstGeom prst="rect">
                <a:avLst/>
              </a:prstGeom>
              <a:noFill/>
            </p:spPr>
            <p:txBody>
              <a:bodyPr wrap="square" rtlCol="0">
                <a:spAutoFit/>
              </a:bodyPr>
              <a:lstStyle/>
              <a:p>
                <a:pPr>
                  <a:lnSpc>
                    <a:spcPct val="114000"/>
                  </a:lnSpc>
                </a:pPr>
                <a:r>
                  <a:rPr lang="en-US" sz="2200">
                    <a:solidFill>
                      <a:srgbClr val="3F3F3F"/>
                    </a:solidFill>
                    <a:latin typeface="Open Sans"/>
                    <a:ea typeface="Open Sans"/>
                    <a:cs typeface="Open Sans"/>
                  </a:rPr>
                  <a:t>Poor management of memory allocation</a:t>
                </a:r>
              </a:p>
            </p:txBody>
          </p:sp>
          <p:grpSp>
            <p:nvGrpSpPr>
              <p:cNvPr id="14" name="Group 13">
                <a:extLst>
                  <a:ext uri="{FF2B5EF4-FFF2-40B4-BE49-F238E27FC236}">
                    <a16:creationId xmlns:a16="http://schemas.microsoft.com/office/drawing/2014/main" id="{A1D0DD3A-6D5E-CEBB-17B8-91B4B8975CB2}"/>
                  </a:ext>
                </a:extLst>
              </p:cNvPr>
              <p:cNvGrpSpPr/>
              <p:nvPr/>
            </p:nvGrpSpPr>
            <p:grpSpPr>
              <a:xfrm>
                <a:off x="5625960" y="2190877"/>
                <a:ext cx="5137689" cy="6099445"/>
                <a:chOff x="5395181" y="2190877"/>
                <a:chExt cx="5432867" cy="6449880"/>
              </a:xfrm>
            </p:grpSpPr>
            <p:sp>
              <p:nvSpPr>
                <p:cNvPr id="15" name="Freeform: Shape 14">
                  <a:extLst>
                    <a:ext uri="{FF2B5EF4-FFF2-40B4-BE49-F238E27FC236}">
                      <a16:creationId xmlns:a16="http://schemas.microsoft.com/office/drawing/2014/main" id="{8183FAD1-0CDD-6B4B-5965-D72C5354BE54}"/>
                    </a:ext>
                  </a:extLst>
                </p:cNvPr>
                <p:cNvSpPr/>
                <p:nvPr/>
              </p:nvSpPr>
              <p:spPr>
                <a:xfrm>
                  <a:off x="5395181" y="2317948"/>
                  <a:ext cx="1071381"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1"/>
                        <a:pt x="1002" y="1291"/>
                        <a:pt x="646" y="1291"/>
                      </a:cubicBezTo>
                      <a:cubicBezTo>
                        <a:pt x="289" y="1291"/>
                        <a:pt x="0" y="1001"/>
                        <a:pt x="0" y="645"/>
                      </a:cubicBezTo>
                      <a:cubicBezTo>
                        <a:pt x="0" y="289"/>
                        <a:pt x="289" y="0"/>
                        <a:pt x="646" y="0"/>
                      </a:cubicBezTo>
                      <a:cubicBezTo>
                        <a:pt x="1002" y="0"/>
                        <a:pt x="1291" y="289"/>
                        <a:pt x="1291" y="645"/>
                      </a:cubicBez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6" name="Freeform: Shape 15">
                  <a:extLst>
                    <a:ext uri="{FF2B5EF4-FFF2-40B4-BE49-F238E27FC236}">
                      <a16:creationId xmlns:a16="http://schemas.microsoft.com/office/drawing/2014/main" id="{75B83B9A-DA59-715B-9E96-5C2EC464612E}"/>
                    </a:ext>
                  </a:extLst>
                </p:cNvPr>
                <p:cNvSpPr/>
                <p:nvPr/>
              </p:nvSpPr>
              <p:spPr>
                <a:xfrm>
                  <a:off x="9756667" y="3785432"/>
                  <a:ext cx="1071381" cy="1070551"/>
                </a:xfrm>
                <a:custGeom>
                  <a:avLst/>
                  <a:gdLst/>
                  <a:ahLst/>
                  <a:cxnLst>
                    <a:cxn ang="3cd4">
                      <a:pos x="hc" y="t"/>
                    </a:cxn>
                    <a:cxn ang="cd2">
                      <a:pos x="l" y="vc"/>
                    </a:cxn>
                    <a:cxn ang="cd4">
                      <a:pos x="hc" y="b"/>
                    </a:cxn>
                    <a:cxn ang="0">
                      <a:pos x="r" y="vc"/>
                    </a:cxn>
                  </a:cxnLst>
                  <a:rect l="l" t="t" r="r" b="b"/>
                  <a:pathLst>
                    <a:path w="1291" h="1290">
                      <a:moveTo>
                        <a:pt x="0" y="645"/>
                      </a:moveTo>
                      <a:cubicBezTo>
                        <a:pt x="0" y="1002"/>
                        <a:pt x="289" y="1290"/>
                        <a:pt x="646" y="1290"/>
                      </a:cubicBezTo>
                      <a:cubicBezTo>
                        <a:pt x="1002" y="1290"/>
                        <a:pt x="1291" y="1002"/>
                        <a:pt x="1291" y="645"/>
                      </a:cubicBezTo>
                      <a:cubicBezTo>
                        <a:pt x="1291" y="289"/>
                        <a:pt x="1002" y="0"/>
                        <a:pt x="646" y="0"/>
                      </a:cubicBezTo>
                      <a:cubicBezTo>
                        <a:pt x="289" y="0"/>
                        <a:pt x="0" y="289"/>
                        <a:pt x="0" y="645"/>
                      </a:cubicBez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7" name="Freeform: Shape 16">
                  <a:extLst>
                    <a:ext uri="{FF2B5EF4-FFF2-40B4-BE49-F238E27FC236}">
                      <a16:creationId xmlns:a16="http://schemas.microsoft.com/office/drawing/2014/main" id="{7DBA378F-EE6E-84A7-DC7A-5A58166A72A7}"/>
                    </a:ext>
                  </a:extLst>
                </p:cNvPr>
                <p:cNvSpPr/>
                <p:nvPr/>
              </p:nvSpPr>
              <p:spPr>
                <a:xfrm>
                  <a:off x="9756667" y="6654018"/>
                  <a:ext cx="1071381" cy="1071381"/>
                </a:xfrm>
                <a:custGeom>
                  <a:avLst/>
                  <a:gdLst/>
                  <a:ahLst/>
                  <a:cxnLst>
                    <a:cxn ang="3cd4">
                      <a:pos x="hc" y="t"/>
                    </a:cxn>
                    <a:cxn ang="cd2">
                      <a:pos x="l" y="vc"/>
                    </a:cxn>
                    <a:cxn ang="cd4">
                      <a:pos x="hc" y="b"/>
                    </a:cxn>
                    <a:cxn ang="0">
                      <a:pos x="r" y="vc"/>
                    </a:cxn>
                  </a:cxnLst>
                  <a:rect l="l" t="t" r="r" b="b"/>
                  <a:pathLst>
                    <a:path w="1291" h="1291">
                      <a:moveTo>
                        <a:pt x="0" y="646"/>
                      </a:moveTo>
                      <a:cubicBezTo>
                        <a:pt x="0" y="1003"/>
                        <a:pt x="289" y="1291"/>
                        <a:pt x="646" y="1291"/>
                      </a:cubicBezTo>
                      <a:cubicBezTo>
                        <a:pt x="1002" y="1291"/>
                        <a:pt x="1291" y="1003"/>
                        <a:pt x="1291" y="646"/>
                      </a:cubicBezTo>
                      <a:cubicBezTo>
                        <a:pt x="1291" y="289"/>
                        <a:pt x="1002" y="0"/>
                        <a:pt x="646" y="0"/>
                      </a:cubicBezTo>
                      <a:cubicBezTo>
                        <a:pt x="289" y="0"/>
                        <a:pt x="0" y="289"/>
                        <a:pt x="0" y="64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8" name="Freeform: Shape 17">
                  <a:extLst>
                    <a:ext uri="{FF2B5EF4-FFF2-40B4-BE49-F238E27FC236}">
                      <a16:creationId xmlns:a16="http://schemas.microsoft.com/office/drawing/2014/main" id="{4DD0B711-A685-6D53-5099-A89DC068B5F8}"/>
                    </a:ext>
                  </a:extLst>
                </p:cNvPr>
                <p:cNvSpPr/>
                <p:nvPr/>
              </p:nvSpPr>
              <p:spPr>
                <a:xfrm>
                  <a:off x="5395182" y="5235697"/>
                  <a:ext cx="1071379"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2"/>
                        <a:pt x="1002" y="1291"/>
                        <a:pt x="646" y="1291"/>
                      </a:cubicBezTo>
                      <a:cubicBezTo>
                        <a:pt x="289" y="1291"/>
                        <a:pt x="0" y="1002"/>
                        <a:pt x="0" y="645"/>
                      </a:cubicBezTo>
                      <a:cubicBezTo>
                        <a:pt x="0" y="289"/>
                        <a:pt x="289" y="0"/>
                        <a:pt x="646" y="0"/>
                      </a:cubicBezTo>
                      <a:cubicBezTo>
                        <a:pt x="1002" y="0"/>
                        <a:pt x="1291" y="289"/>
                        <a:pt x="1291" y="645"/>
                      </a:cubicBez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nvGrpSpPr>
                <p:cNvPr id="19" name="Group 18">
                  <a:extLst>
                    <a:ext uri="{FF2B5EF4-FFF2-40B4-BE49-F238E27FC236}">
                      <a16:creationId xmlns:a16="http://schemas.microsoft.com/office/drawing/2014/main" id="{4FFD12BA-08B3-79CF-1F71-61E0657C7BB8}"/>
                    </a:ext>
                  </a:extLst>
                </p:cNvPr>
                <p:cNvGrpSpPr/>
                <p:nvPr/>
              </p:nvGrpSpPr>
              <p:grpSpPr>
                <a:xfrm>
                  <a:off x="5512595" y="2190877"/>
                  <a:ext cx="5173186" cy="6449880"/>
                  <a:chOff x="5512595" y="2190877"/>
                  <a:chExt cx="5173186" cy="6449880"/>
                </a:xfrm>
              </p:grpSpPr>
              <p:sp>
                <p:nvSpPr>
                  <p:cNvPr id="20" name="TextBox 19">
                    <a:extLst>
                      <a:ext uri="{FF2B5EF4-FFF2-40B4-BE49-F238E27FC236}">
                        <a16:creationId xmlns:a16="http://schemas.microsoft.com/office/drawing/2014/main" id="{2B222CFA-3566-442B-3851-989D0335F3E2}"/>
                      </a:ext>
                    </a:extLst>
                  </p:cNvPr>
                  <p:cNvSpPr txBox="1"/>
                  <p:nvPr/>
                </p:nvSpPr>
                <p:spPr>
                  <a:xfrm>
                    <a:off x="5512595" y="2456443"/>
                    <a:ext cx="809288" cy="851644"/>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A</a:t>
                    </a:r>
                  </a:p>
                </p:txBody>
              </p:sp>
              <p:sp>
                <p:nvSpPr>
                  <p:cNvPr id="21" name="TextBox 20">
                    <a:extLst>
                      <a:ext uri="{FF2B5EF4-FFF2-40B4-BE49-F238E27FC236}">
                        <a16:creationId xmlns:a16="http://schemas.microsoft.com/office/drawing/2014/main" id="{44DF7134-8F8C-987E-8205-65FF2ACA4D5F}"/>
                      </a:ext>
                    </a:extLst>
                  </p:cNvPr>
                  <p:cNvSpPr txBox="1"/>
                  <p:nvPr/>
                </p:nvSpPr>
                <p:spPr>
                  <a:xfrm>
                    <a:off x="5516410" y="5373629"/>
                    <a:ext cx="809291" cy="851644"/>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C</a:t>
                    </a:r>
                  </a:p>
                </p:txBody>
              </p:sp>
              <p:sp>
                <p:nvSpPr>
                  <p:cNvPr id="22" name="TextBox 21">
                    <a:extLst>
                      <a:ext uri="{FF2B5EF4-FFF2-40B4-BE49-F238E27FC236}">
                        <a16:creationId xmlns:a16="http://schemas.microsoft.com/office/drawing/2014/main" id="{4854CC87-9664-557D-2173-1617487555AC}"/>
                      </a:ext>
                    </a:extLst>
                  </p:cNvPr>
                  <p:cNvSpPr txBox="1"/>
                  <p:nvPr/>
                </p:nvSpPr>
                <p:spPr>
                  <a:xfrm>
                    <a:off x="9874799" y="3923653"/>
                    <a:ext cx="809288" cy="851644"/>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B</a:t>
                    </a:r>
                  </a:p>
                </p:txBody>
              </p:sp>
              <p:sp>
                <p:nvSpPr>
                  <p:cNvPr id="23" name="TextBox 22">
                    <a:extLst>
                      <a:ext uri="{FF2B5EF4-FFF2-40B4-BE49-F238E27FC236}">
                        <a16:creationId xmlns:a16="http://schemas.microsoft.com/office/drawing/2014/main" id="{04EA5453-30E5-4DAC-CA0E-8D605470FC22}"/>
                      </a:ext>
                    </a:extLst>
                  </p:cNvPr>
                  <p:cNvSpPr txBox="1"/>
                  <p:nvPr/>
                </p:nvSpPr>
                <p:spPr>
                  <a:xfrm>
                    <a:off x="9876493" y="6792338"/>
                    <a:ext cx="809288" cy="851644"/>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D</a:t>
                    </a:r>
                  </a:p>
                </p:txBody>
              </p:sp>
              <p:grpSp>
                <p:nvGrpSpPr>
                  <p:cNvPr id="24" name="Group 23">
                    <a:extLst>
                      <a:ext uri="{FF2B5EF4-FFF2-40B4-BE49-F238E27FC236}">
                        <a16:creationId xmlns:a16="http://schemas.microsoft.com/office/drawing/2014/main" id="{56319DFD-CF9A-1B26-C6E9-2C5B1EAA1350}"/>
                      </a:ext>
                    </a:extLst>
                  </p:cNvPr>
                  <p:cNvGrpSpPr/>
                  <p:nvPr/>
                </p:nvGrpSpPr>
                <p:grpSpPr>
                  <a:xfrm>
                    <a:off x="6794177" y="4994739"/>
                    <a:ext cx="2668486" cy="1324692"/>
                    <a:chOff x="10188090" y="7492109"/>
                    <a:chExt cx="4002729" cy="1987038"/>
                  </a:xfrm>
                </p:grpSpPr>
                <p:sp>
                  <p:nvSpPr>
                    <p:cNvPr id="50" name="Freeform: Shape 49">
                      <a:extLst>
                        <a:ext uri="{FF2B5EF4-FFF2-40B4-BE49-F238E27FC236}">
                          <a16:creationId xmlns:a16="http://schemas.microsoft.com/office/drawing/2014/main" id="{13A3C872-3A94-55ED-6908-65AD0D8DB9F8}"/>
                        </a:ext>
                      </a:extLst>
                    </p:cNvPr>
                    <p:cNvSpPr/>
                    <p:nvPr/>
                  </p:nvSpPr>
                  <p:spPr>
                    <a:xfrm>
                      <a:off x="10188090" y="7492109"/>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89"/>
                          </a:cubicBezTo>
                          <a:cubicBezTo>
                            <a:pt x="1981" y="246"/>
                            <a:pt x="1814" y="212"/>
                            <a:pt x="1607" y="212"/>
                          </a:cubicBezTo>
                          <a:cubicBezTo>
                            <a:pt x="1400" y="212"/>
                            <a:pt x="1233" y="246"/>
                            <a:pt x="1233" y="289"/>
                          </a:cubicBezTo>
                          <a:cubicBezTo>
                            <a:pt x="1233" y="332"/>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1" name="Freeform: Shape 50">
                      <a:extLst>
                        <a:ext uri="{FF2B5EF4-FFF2-40B4-BE49-F238E27FC236}">
                          <a16:creationId xmlns:a16="http://schemas.microsoft.com/office/drawing/2014/main" id="{7B180DAD-B094-44F0-E04B-E1E38AB98DA3}"/>
                        </a:ext>
                      </a:extLst>
                    </p:cNvPr>
                    <p:cNvSpPr/>
                    <p:nvPr/>
                  </p:nvSpPr>
                  <p:spPr>
                    <a:xfrm>
                      <a:off x="11724151" y="7756217"/>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4"/>
                            <a:pt x="748" y="77"/>
                          </a:cubicBezTo>
                          <a:cubicBezTo>
                            <a:pt x="748" y="120"/>
                            <a:pt x="581" y="155"/>
                            <a:pt x="374" y="155"/>
                          </a:cubicBezTo>
                          <a:cubicBezTo>
                            <a:pt x="167" y="155"/>
                            <a:pt x="0" y="120"/>
                            <a:pt x="0" y="77"/>
                          </a:cubicBezTo>
                          <a:cubicBezTo>
                            <a:pt x="0" y="34"/>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2" name="Freeform: Shape 51">
                      <a:extLst>
                        <a:ext uri="{FF2B5EF4-FFF2-40B4-BE49-F238E27FC236}">
                          <a16:creationId xmlns:a16="http://schemas.microsoft.com/office/drawing/2014/main" id="{1C586509-DC8E-6C2B-7F1F-A0B46AFD2281}"/>
                        </a:ext>
                      </a:extLst>
                    </p:cNvPr>
                    <p:cNvSpPr/>
                    <p:nvPr/>
                  </p:nvSpPr>
                  <p:spPr>
                    <a:xfrm>
                      <a:off x="11189706" y="821342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3" name="Freeform: Shape 52">
                      <a:extLst>
                        <a:ext uri="{FF2B5EF4-FFF2-40B4-BE49-F238E27FC236}">
                          <a16:creationId xmlns:a16="http://schemas.microsoft.com/office/drawing/2014/main" id="{632E03B2-B95C-F532-74A2-6D1C62E915BA}"/>
                        </a:ext>
                      </a:extLst>
                    </p:cNvPr>
                    <p:cNvSpPr/>
                    <p:nvPr/>
                  </p:nvSpPr>
                  <p:spPr>
                    <a:xfrm>
                      <a:off x="13190448"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4" name="Freeform: Shape 53">
                      <a:extLst>
                        <a:ext uri="{FF2B5EF4-FFF2-40B4-BE49-F238E27FC236}">
                          <a16:creationId xmlns:a16="http://schemas.microsoft.com/office/drawing/2014/main" id="{9EEED0B9-5CF8-563F-7751-469E56A31BCD}"/>
                        </a:ext>
                      </a:extLst>
                    </p:cNvPr>
                    <p:cNvSpPr/>
                    <p:nvPr/>
                  </p:nvSpPr>
                  <p:spPr>
                    <a:xfrm>
                      <a:off x="10188090" y="7852143"/>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3">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5" name="Freeform: Shape 54">
                      <a:extLst>
                        <a:ext uri="{FF2B5EF4-FFF2-40B4-BE49-F238E27FC236}">
                          <a16:creationId xmlns:a16="http://schemas.microsoft.com/office/drawing/2014/main" id="{0A3E50A2-3E63-2C40-20E8-0AC880A7E319}"/>
                        </a:ext>
                      </a:extLst>
                    </p:cNvPr>
                    <p:cNvSpPr/>
                    <p:nvPr/>
                  </p:nvSpPr>
                  <p:spPr>
                    <a:xfrm>
                      <a:off x="13191694"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25" name="Group 24">
                    <a:extLst>
                      <a:ext uri="{FF2B5EF4-FFF2-40B4-BE49-F238E27FC236}">
                        <a16:creationId xmlns:a16="http://schemas.microsoft.com/office/drawing/2014/main" id="{CCD65880-CF5A-C88D-C1B1-BE6EF7EB2FCE}"/>
                      </a:ext>
                    </a:extLst>
                  </p:cNvPr>
                  <p:cNvGrpSpPr/>
                  <p:nvPr/>
                </p:nvGrpSpPr>
                <p:grpSpPr>
                  <a:xfrm>
                    <a:off x="6794177" y="3592806"/>
                    <a:ext cx="2668486" cy="1325525"/>
                    <a:chOff x="10188090" y="5389209"/>
                    <a:chExt cx="4002729" cy="1988287"/>
                  </a:xfrm>
                </p:grpSpPr>
                <p:sp>
                  <p:nvSpPr>
                    <p:cNvPr id="44" name="Freeform: Shape 43">
                      <a:extLst>
                        <a:ext uri="{FF2B5EF4-FFF2-40B4-BE49-F238E27FC236}">
                          <a16:creationId xmlns:a16="http://schemas.microsoft.com/office/drawing/2014/main" id="{8E703296-16EE-CB29-BE36-80D2C98AE284}"/>
                        </a:ext>
                      </a:extLst>
                    </p:cNvPr>
                    <p:cNvSpPr/>
                    <p:nvPr/>
                  </p:nvSpPr>
                  <p:spPr>
                    <a:xfrm>
                      <a:off x="10188090" y="5389209"/>
                      <a:ext cx="4002729" cy="721313"/>
                    </a:xfrm>
                    <a:custGeom>
                      <a:avLst/>
                      <a:gdLst/>
                      <a:ahLst/>
                      <a:cxnLst>
                        <a:cxn ang="3cd4">
                          <a:pos x="hc" y="t"/>
                        </a:cxn>
                        <a:cxn ang="cd2">
                          <a:pos x="l" y="vc"/>
                        </a:cxn>
                        <a:cxn ang="cd4">
                          <a:pos x="hc" y="b"/>
                        </a:cxn>
                        <a:cxn ang="0">
                          <a:pos x="r" y="vc"/>
                        </a:cxn>
                      </a:cxnLst>
                      <a:rect l="l" t="t" r="r" b="b"/>
                      <a:pathLst>
                        <a:path w="3214" h="580">
                          <a:moveTo>
                            <a:pt x="1607" y="368"/>
                          </a:moveTo>
                          <a:cubicBezTo>
                            <a:pt x="1814" y="368"/>
                            <a:pt x="1981" y="333"/>
                            <a:pt x="1981" y="290"/>
                          </a:cubicBezTo>
                          <a:cubicBezTo>
                            <a:pt x="1981" y="247"/>
                            <a:pt x="1814" y="212"/>
                            <a:pt x="1607" y="212"/>
                          </a:cubicBezTo>
                          <a:cubicBezTo>
                            <a:pt x="1400" y="212"/>
                            <a:pt x="1233" y="247"/>
                            <a:pt x="1233" y="290"/>
                          </a:cubicBezTo>
                          <a:cubicBezTo>
                            <a:pt x="1233" y="333"/>
                            <a:pt x="1400" y="368"/>
                            <a:pt x="1607" y="368"/>
                          </a:cubicBezTo>
                          <a:close/>
                          <a:moveTo>
                            <a:pt x="2411" y="0"/>
                          </a:moveTo>
                          <a:lnTo>
                            <a:pt x="3214" y="290"/>
                          </a:lnTo>
                          <a:lnTo>
                            <a:pt x="2411" y="580"/>
                          </a:lnTo>
                          <a:lnTo>
                            <a:pt x="804" y="580"/>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5" name="Freeform: Shape 44">
                      <a:extLst>
                        <a:ext uri="{FF2B5EF4-FFF2-40B4-BE49-F238E27FC236}">
                          <a16:creationId xmlns:a16="http://schemas.microsoft.com/office/drawing/2014/main" id="{AC7CE3DD-2995-DCFB-C64F-8A5C79D5FDFC}"/>
                        </a:ext>
                      </a:extLst>
                    </p:cNvPr>
                    <p:cNvSpPr/>
                    <p:nvPr/>
                  </p:nvSpPr>
                  <p:spPr>
                    <a:xfrm>
                      <a:off x="11724151" y="5653320"/>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1"/>
                            <a:pt x="581" y="156"/>
                            <a:pt x="374" y="156"/>
                          </a:cubicBezTo>
                          <a:cubicBezTo>
                            <a:pt x="167" y="156"/>
                            <a:pt x="0" y="121"/>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6" name="Freeform: Shape 45">
                      <a:extLst>
                        <a:ext uri="{FF2B5EF4-FFF2-40B4-BE49-F238E27FC236}">
                          <a16:creationId xmlns:a16="http://schemas.microsoft.com/office/drawing/2014/main" id="{86C1B479-9B1A-B003-E85E-FD00AA338FC8}"/>
                        </a:ext>
                      </a:extLst>
                    </p:cNvPr>
                    <p:cNvSpPr/>
                    <p:nvPr/>
                  </p:nvSpPr>
                  <p:spPr>
                    <a:xfrm>
                      <a:off x="11189706" y="611177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7" name="Freeform: Shape 46">
                      <a:extLst>
                        <a:ext uri="{FF2B5EF4-FFF2-40B4-BE49-F238E27FC236}">
                          <a16:creationId xmlns:a16="http://schemas.microsoft.com/office/drawing/2014/main" id="{A53C0F2F-C362-CAD6-62F1-A4755B255261}"/>
                        </a:ext>
                      </a:extLst>
                    </p:cNvPr>
                    <p:cNvSpPr/>
                    <p:nvPr/>
                  </p:nvSpPr>
                  <p:spPr>
                    <a:xfrm>
                      <a:off x="13190448"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8" name="Freeform: Shape 47">
                      <a:extLst>
                        <a:ext uri="{FF2B5EF4-FFF2-40B4-BE49-F238E27FC236}">
                          <a16:creationId xmlns:a16="http://schemas.microsoft.com/office/drawing/2014/main" id="{C43FA19A-2110-B747-2DCC-9BCBA9F9ACDA}"/>
                        </a:ext>
                      </a:extLst>
                    </p:cNvPr>
                    <p:cNvSpPr/>
                    <p:nvPr/>
                  </p:nvSpPr>
                  <p:spPr>
                    <a:xfrm>
                      <a:off x="10188090" y="5750492"/>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2">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9" name="Freeform: Shape 48">
                      <a:extLst>
                        <a:ext uri="{FF2B5EF4-FFF2-40B4-BE49-F238E27FC236}">
                          <a16:creationId xmlns:a16="http://schemas.microsoft.com/office/drawing/2014/main" id="{C2D5CB8C-FEF8-32F2-7040-ACDA2D09B087}"/>
                        </a:ext>
                      </a:extLst>
                    </p:cNvPr>
                    <p:cNvSpPr/>
                    <p:nvPr/>
                  </p:nvSpPr>
                  <p:spPr>
                    <a:xfrm>
                      <a:off x="13191694"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26" name="Group 25">
                    <a:extLst>
                      <a:ext uri="{FF2B5EF4-FFF2-40B4-BE49-F238E27FC236}">
                        <a16:creationId xmlns:a16="http://schemas.microsoft.com/office/drawing/2014/main" id="{AEF4AD29-1EEC-547E-97A3-9F1936F92611}"/>
                      </a:ext>
                    </a:extLst>
                  </p:cNvPr>
                  <p:cNvGrpSpPr/>
                  <p:nvPr/>
                </p:nvGrpSpPr>
                <p:grpSpPr>
                  <a:xfrm>
                    <a:off x="6794177" y="2190877"/>
                    <a:ext cx="2668486" cy="1324692"/>
                    <a:chOff x="10188090" y="3286316"/>
                    <a:chExt cx="4002729" cy="1987038"/>
                  </a:xfrm>
                </p:grpSpPr>
                <p:sp>
                  <p:nvSpPr>
                    <p:cNvPr id="38" name="Freeform: Shape 37">
                      <a:extLst>
                        <a:ext uri="{FF2B5EF4-FFF2-40B4-BE49-F238E27FC236}">
                          <a16:creationId xmlns:a16="http://schemas.microsoft.com/office/drawing/2014/main" id="{E6013494-A93E-75EF-BFCA-754FAFB10EF2}"/>
                        </a:ext>
                      </a:extLst>
                    </p:cNvPr>
                    <p:cNvSpPr/>
                    <p:nvPr/>
                  </p:nvSpPr>
                  <p:spPr>
                    <a:xfrm>
                      <a:off x="10188090" y="3286316"/>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90"/>
                          </a:cubicBezTo>
                          <a:cubicBezTo>
                            <a:pt x="1981" y="247"/>
                            <a:pt x="1814" y="212"/>
                            <a:pt x="1607" y="212"/>
                          </a:cubicBezTo>
                          <a:cubicBezTo>
                            <a:pt x="1400" y="212"/>
                            <a:pt x="1233" y="247"/>
                            <a:pt x="1233" y="290"/>
                          </a:cubicBezTo>
                          <a:cubicBezTo>
                            <a:pt x="1233" y="332"/>
                            <a:pt x="1400" y="367"/>
                            <a:pt x="1607" y="367"/>
                          </a:cubicBezTo>
                          <a:close/>
                          <a:moveTo>
                            <a:pt x="2411" y="0"/>
                          </a:moveTo>
                          <a:lnTo>
                            <a:pt x="3214" y="290"/>
                          </a:lnTo>
                          <a:lnTo>
                            <a:pt x="2411" y="579"/>
                          </a:lnTo>
                          <a:lnTo>
                            <a:pt x="804" y="579"/>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9" name="Freeform: Shape 38">
                      <a:extLst>
                        <a:ext uri="{FF2B5EF4-FFF2-40B4-BE49-F238E27FC236}">
                          <a16:creationId xmlns:a16="http://schemas.microsoft.com/office/drawing/2014/main" id="{527D44D4-5263-278D-3EC1-008B458BD034}"/>
                        </a:ext>
                      </a:extLst>
                    </p:cNvPr>
                    <p:cNvSpPr/>
                    <p:nvPr/>
                  </p:nvSpPr>
                  <p:spPr>
                    <a:xfrm>
                      <a:off x="11724151" y="3550424"/>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5"/>
                            <a:pt x="748" y="78"/>
                          </a:cubicBezTo>
                          <a:cubicBezTo>
                            <a:pt x="748" y="120"/>
                            <a:pt x="581" y="155"/>
                            <a:pt x="374" y="155"/>
                          </a:cubicBezTo>
                          <a:cubicBezTo>
                            <a:pt x="167" y="155"/>
                            <a:pt x="0" y="120"/>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 name="Freeform: Shape 39">
                      <a:extLst>
                        <a:ext uri="{FF2B5EF4-FFF2-40B4-BE49-F238E27FC236}">
                          <a16:creationId xmlns:a16="http://schemas.microsoft.com/office/drawing/2014/main" id="{25E43BB8-9836-F6B8-8AEC-A29E9C832273}"/>
                        </a:ext>
                      </a:extLst>
                    </p:cNvPr>
                    <p:cNvSpPr/>
                    <p:nvPr/>
                  </p:nvSpPr>
                  <p:spPr>
                    <a:xfrm>
                      <a:off x="11189706" y="4007629"/>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1" name="Freeform: Shape 40">
                      <a:extLst>
                        <a:ext uri="{FF2B5EF4-FFF2-40B4-BE49-F238E27FC236}">
                          <a16:creationId xmlns:a16="http://schemas.microsoft.com/office/drawing/2014/main" id="{65E8978D-B206-4A34-9C92-71B5EA01EE6C}"/>
                        </a:ext>
                      </a:extLst>
                    </p:cNvPr>
                    <p:cNvSpPr/>
                    <p:nvPr/>
                  </p:nvSpPr>
                  <p:spPr>
                    <a:xfrm>
                      <a:off x="13190448"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2" name="Freeform: Shape 41">
                      <a:extLst>
                        <a:ext uri="{FF2B5EF4-FFF2-40B4-BE49-F238E27FC236}">
                          <a16:creationId xmlns:a16="http://schemas.microsoft.com/office/drawing/2014/main" id="{4CBA7B99-35EC-7779-36E0-844013D90A42}"/>
                        </a:ext>
                      </a:extLst>
                    </p:cNvPr>
                    <p:cNvSpPr/>
                    <p:nvPr/>
                  </p:nvSpPr>
                  <p:spPr>
                    <a:xfrm>
                      <a:off x="10188090" y="3647596"/>
                      <a:ext cx="1000371" cy="1625758"/>
                    </a:xfrm>
                    <a:custGeom>
                      <a:avLst/>
                      <a:gdLst/>
                      <a:ahLst/>
                      <a:cxnLst>
                        <a:cxn ang="3cd4">
                          <a:pos x="hc" y="t"/>
                        </a:cxn>
                        <a:cxn ang="cd2">
                          <a:pos x="l" y="vc"/>
                        </a:cxn>
                        <a:cxn ang="cd4">
                          <a:pos x="hc" y="b"/>
                        </a:cxn>
                        <a:cxn ang="0">
                          <a:pos x="r" y="vc"/>
                        </a:cxn>
                      </a:cxnLst>
                      <a:rect l="l" t="t" r="r" b="b"/>
                      <a:pathLst>
                        <a:path w="804" h="1306">
                          <a:moveTo>
                            <a:pt x="804" y="289"/>
                          </a:moveTo>
                          <a:lnTo>
                            <a:pt x="804" y="1306"/>
                          </a:lnTo>
                          <a:lnTo>
                            <a:pt x="0" y="1017"/>
                          </a:lnTo>
                          <a:lnTo>
                            <a:pt x="0" y="0"/>
                          </a:lnTo>
                          <a:close/>
                        </a:path>
                      </a:pathLst>
                    </a:custGeom>
                    <a:solidFill>
                      <a:schemeClr val="accent1">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3" name="Freeform: Shape 42">
                      <a:extLst>
                        <a:ext uri="{FF2B5EF4-FFF2-40B4-BE49-F238E27FC236}">
                          <a16:creationId xmlns:a16="http://schemas.microsoft.com/office/drawing/2014/main" id="{3FA29482-F0BD-1CEB-8A9C-C946CC5F7610}"/>
                        </a:ext>
                      </a:extLst>
                    </p:cNvPr>
                    <p:cNvSpPr/>
                    <p:nvPr/>
                  </p:nvSpPr>
                  <p:spPr>
                    <a:xfrm>
                      <a:off x="13191694"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27" name="Group 26">
                    <a:extLst>
                      <a:ext uri="{FF2B5EF4-FFF2-40B4-BE49-F238E27FC236}">
                        <a16:creationId xmlns:a16="http://schemas.microsoft.com/office/drawing/2014/main" id="{FF9B83E1-CB73-8A93-3E36-FA70D51E3623}"/>
                      </a:ext>
                    </a:extLst>
                  </p:cNvPr>
                  <p:cNvGrpSpPr/>
                  <p:nvPr/>
                </p:nvGrpSpPr>
                <p:grpSpPr>
                  <a:xfrm>
                    <a:off x="6794177" y="6396670"/>
                    <a:ext cx="2668486" cy="2244087"/>
                    <a:chOff x="10188090" y="9595005"/>
                    <a:chExt cx="4002729" cy="3366130"/>
                  </a:xfrm>
                </p:grpSpPr>
                <p:sp>
                  <p:nvSpPr>
                    <p:cNvPr id="28" name="Freeform: Shape 27">
                      <a:extLst>
                        <a:ext uri="{FF2B5EF4-FFF2-40B4-BE49-F238E27FC236}">
                          <a16:creationId xmlns:a16="http://schemas.microsoft.com/office/drawing/2014/main" id="{8A243C06-5BFD-C376-B6A8-7ADB755B0645}"/>
                        </a:ext>
                      </a:extLst>
                    </p:cNvPr>
                    <p:cNvSpPr/>
                    <p:nvPr/>
                  </p:nvSpPr>
                  <p:spPr>
                    <a:xfrm>
                      <a:off x="10188090" y="11222010"/>
                      <a:ext cx="4002729" cy="1739125"/>
                    </a:xfrm>
                    <a:custGeom>
                      <a:avLst/>
                      <a:gdLst/>
                      <a:ahLst/>
                      <a:cxnLst>
                        <a:cxn ang="3cd4">
                          <a:pos x="hc" y="t"/>
                        </a:cxn>
                        <a:cxn ang="cd2">
                          <a:pos x="l" y="vc"/>
                        </a:cxn>
                        <a:cxn ang="cd4">
                          <a:pos x="hc" y="b"/>
                        </a:cxn>
                        <a:cxn ang="0">
                          <a:pos x="r" y="vc"/>
                        </a:cxn>
                      </a:cxnLst>
                      <a:rect l="l" t="t" r="r" b="b"/>
                      <a:pathLst>
                        <a:path w="3214" h="1397">
                          <a:moveTo>
                            <a:pt x="3214" y="0"/>
                          </a:moveTo>
                          <a:lnTo>
                            <a:pt x="1988" y="1066"/>
                          </a:lnTo>
                          <a:lnTo>
                            <a:pt x="1776" y="1250"/>
                          </a:lnTo>
                          <a:lnTo>
                            <a:pt x="1607" y="1397"/>
                          </a:lnTo>
                          <a:lnTo>
                            <a:pt x="1438" y="1250"/>
                          </a:lnTo>
                          <a:lnTo>
                            <a:pt x="1226" y="1066"/>
                          </a:lnTo>
                          <a:lnTo>
                            <a:pt x="0"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9" name="Freeform: Shape 28">
                      <a:extLst>
                        <a:ext uri="{FF2B5EF4-FFF2-40B4-BE49-F238E27FC236}">
                          <a16:creationId xmlns:a16="http://schemas.microsoft.com/office/drawing/2014/main" id="{966D300A-9A1E-16E8-C704-E5582F92FC44}"/>
                        </a:ext>
                      </a:extLst>
                    </p:cNvPr>
                    <p:cNvSpPr/>
                    <p:nvPr/>
                  </p:nvSpPr>
                  <p:spPr>
                    <a:xfrm>
                      <a:off x="11715430" y="12512650"/>
                      <a:ext cx="948048" cy="448485"/>
                    </a:xfrm>
                    <a:custGeom>
                      <a:avLst/>
                      <a:gdLst/>
                      <a:ahLst/>
                      <a:cxnLst>
                        <a:cxn ang="3cd4">
                          <a:pos x="hc" y="t"/>
                        </a:cxn>
                        <a:cxn ang="cd2">
                          <a:pos x="l" y="vc"/>
                        </a:cxn>
                        <a:cxn ang="cd4">
                          <a:pos x="hc" y="b"/>
                        </a:cxn>
                        <a:cxn ang="0">
                          <a:pos x="r" y="vc"/>
                        </a:cxn>
                      </a:cxnLst>
                      <a:rect l="l" t="t" r="r" b="b"/>
                      <a:pathLst>
                        <a:path w="762" h="361">
                          <a:moveTo>
                            <a:pt x="762" y="30"/>
                          </a:moveTo>
                          <a:lnTo>
                            <a:pt x="550" y="214"/>
                          </a:lnTo>
                          <a:lnTo>
                            <a:pt x="381" y="361"/>
                          </a:lnTo>
                          <a:lnTo>
                            <a:pt x="212" y="214"/>
                          </a:lnTo>
                          <a:lnTo>
                            <a:pt x="0" y="30"/>
                          </a:lnTo>
                          <a:cubicBezTo>
                            <a:pt x="113" y="11"/>
                            <a:pt x="243" y="0"/>
                            <a:pt x="381" y="0"/>
                          </a:cubicBezTo>
                          <a:cubicBezTo>
                            <a:pt x="519" y="0"/>
                            <a:pt x="650" y="11"/>
                            <a:pt x="762" y="3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0" name="Freeform: Shape 29">
                      <a:extLst>
                        <a:ext uri="{FF2B5EF4-FFF2-40B4-BE49-F238E27FC236}">
                          <a16:creationId xmlns:a16="http://schemas.microsoft.com/office/drawing/2014/main" id="{08325416-3AB1-1FC1-CC2F-64BBBED39078}"/>
                        </a:ext>
                      </a:extLst>
                    </p:cNvPr>
                    <p:cNvSpPr/>
                    <p:nvPr/>
                  </p:nvSpPr>
                  <p:spPr>
                    <a:xfrm>
                      <a:off x="12190077"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0" y="1397"/>
                          </a:lnTo>
                          <a:lnTo>
                            <a:pt x="1607" y="0"/>
                          </a:lnTo>
                          <a:lnTo>
                            <a:pt x="804" y="0"/>
                          </a:lnTo>
                          <a:close/>
                        </a:path>
                      </a:pathLst>
                    </a:custGeom>
                    <a:solidFill>
                      <a:schemeClr val="bg2">
                        <a:alpha val="2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1" name="Freeform: Shape 30">
                      <a:extLst>
                        <a:ext uri="{FF2B5EF4-FFF2-40B4-BE49-F238E27FC236}">
                          <a16:creationId xmlns:a16="http://schemas.microsoft.com/office/drawing/2014/main" id="{6C597DE6-74D5-14EA-6A52-1AE020524800}"/>
                        </a:ext>
                      </a:extLst>
                    </p:cNvPr>
                    <p:cNvSpPr/>
                    <p:nvPr/>
                  </p:nvSpPr>
                  <p:spPr>
                    <a:xfrm>
                      <a:off x="10188090"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1607" y="1397"/>
                          </a:lnTo>
                          <a:lnTo>
                            <a:pt x="0" y="0"/>
                          </a:lnTo>
                          <a:lnTo>
                            <a:pt x="804" y="0"/>
                          </a:lnTo>
                          <a:close/>
                        </a:path>
                      </a:pathLst>
                    </a:custGeom>
                    <a:solidFill>
                      <a:schemeClr val="accent3">
                        <a:alpha val="1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2" name="Freeform: Shape 31">
                      <a:extLst>
                        <a:ext uri="{FF2B5EF4-FFF2-40B4-BE49-F238E27FC236}">
                          <a16:creationId xmlns:a16="http://schemas.microsoft.com/office/drawing/2014/main" id="{BA84E556-B56E-3838-65E3-1CB522D4A742}"/>
                        </a:ext>
                      </a:extLst>
                    </p:cNvPr>
                    <p:cNvSpPr/>
                    <p:nvPr/>
                  </p:nvSpPr>
                  <p:spPr>
                    <a:xfrm>
                      <a:off x="10188090" y="9595005"/>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3"/>
                            <a:pt x="1981" y="289"/>
                          </a:cubicBezTo>
                          <a:cubicBezTo>
                            <a:pt x="1981" y="246"/>
                            <a:pt x="1814" y="211"/>
                            <a:pt x="1607" y="211"/>
                          </a:cubicBezTo>
                          <a:cubicBezTo>
                            <a:pt x="1400" y="211"/>
                            <a:pt x="1233" y="246"/>
                            <a:pt x="1233" y="289"/>
                          </a:cubicBezTo>
                          <a:cubicBezTo>
                            <a:pt x="1233" y="333"/>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3" name="Freeform: Shape 32">
                      <a:extLst>
                        <a:ext uri="{FF2B5EF4-FFF2-40B4-BE49-F238E27FC236}">
                          <a16:creationId xmlns:a16="http://schemas.microsoft.com/office/drawing/2014/main" id="{ADEA6601-5270-EC26-E0B8-E9DFA9F5AF2E}"/>
                        </a:ext>
                      </a:extLst>
                    </p:cNvPr>
                    <p:cNvSpPr/>
                    <p:nvPr/>
                  </p:nvSpPr>
                  <p:spPr>
                    <a:xfrm>
                      <a:off x="11724151" y="9857868"/>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2"/>
                            <a:pt x="581" y="156"/>
                            <a:pt x="374" y="156"/>
                          </a:cubicBezTo>
                          <a:cubicBezTo>
                            <a:pt x="167" y="156"/>
                            <a:pt x="0" y="122"/>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4" name="Freeform: Shape 33">
                      <a:extLst>
                        <a:ext uri="{FF2B5EF4-FFF2-40B4-BE49-F238E27FC236}">
                          <a16:creationId xmlns:a16="http://schemas.microsoft.com/office/drawing/2014/main" id="{71780567-04CA-4FC0-335F-621BB7C35568}"/>
                        </a:ext>
                      </a:extLst>
                    </p:cNvPr>
                    <p:cNvSpPr/>
                    <p:nvPr/>
                  </p:nvSpPr>
                  <p:spPr>
                    <a:xfrm>
                      <a:off x="10188090" y="9955039"/>
                      <a:ext cx="1000371" cy="1625758"/>
                    </a:xfrm>
                    <a:custGeom>
                      <a:avLst/>
                      <a:gdLst/>
                      <a:ahLst/>
                      <a:cxnLst>
                        <a:cxn ang="3cd4">
                          <a:pos x="hc" y="t"/>
                        </a:cxn>
                        <a:cxn ang="cd2">
                          <a:pos x="l" y="vc"/>
                        </a:cxn>
                        <a:cxn ang="cd4">
                          <a:pos x="hc" y="b"/>
                        </a:cxn>
                        <a:cxn ang="0">
                          <a:pos x="r" y="vc"/>
                        </a:cxn>
                      </a:cxnLst>
                      <a:rect l="l" t="t" r="r" b="b"/>
                      <a:pathLst>
                        <a:path w="804" h="1306">
                          <a:moveTo>
                            <a:pt x="0" y="0"/>
                          </a:moveTo>
                          <a:lnTo>
                            <a:pt x="0" y="1017"/>
                          </a:lnTo>
                          <a:cubicBezTo>
                            <a:pt x="0" y="1017"/>
                            <a:pt x="446" y="1037"/>
                            <a:pt x="804" y="1306"/>
                          </a:cubicBezTo>
                          <a:lnTo>
                            <a:pt x="804" y="290"/>
                          </a:lnTo>
                          <a:close/>
                        </a:path>
                      </a:pathLst>
                    </a:custGeom>
                    <a:solidFill>
                      <a:schemeClr val="accent4">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5" name="Freeform: Shape 34">
                      <a:extLst>
                        <a:ext uri="{FF2B5EF4-FFF2-40B4-BE49-F238E27FC236}">
                          <a16:creationId xmlns:a16="http://schemas.microsoft.com/office/drawing/2014/main" id="{E4428574-B33C-5578-6FCA-B9310FBE3BA6}"/>
                        </a:ext>
                      </a:extLst>
                    </p:cNvPr>
                    <p:cNvSpPr/>
                    <p:nvPr/>
                  </p:nvSpPr>
                  <p:spPr>
                    <a:xfrm>
                      <a:off x="13190448"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6" name="Freeform: Shape 35">
                      <a:extLst>
                        <a:ext uri="{FF2B5EF4-FFF2-40B4-BE49-F238E27FC236}">
                          <a16:creationId xmlns:a16="http://schemas.microsoft.com/office/drawing/2014/main" id="{F57FEEE3-207C-6930-AE96-E9507167DE19}"/>
                        </a:ext>
                      </a:extLst>
                    </p:cNvPr>
                    <p:cNvSpPr/>
                    <p:nvPr/>
                  </p:nvSpPr>
                  <p:spPr>
                    <a:xfrm>
                      <a:off x="11189706" y="10316315"/>
                      <a:ext cx="2000742" cy="1264475"/>
                    </a:xfrm>
                    <a:custGeom>
                      <a:avLst/>
                      <a:gdLst/>
                      <a:ahLst/>
                      <a:cxnLst>
                        <a:cxn ang="3cd4">
                          <a:pos x="hc" y="t"/>
                        </a:cxn>
                        <a:cxn ang="cd2">
                          <a:pos x="l" y="vc"/>
                        </a:cxn>
                        <a:cxn ang="cd4">
                          <a:pos x="hc" y="b"/>
                        </a:cxn>
                        <a:cxn ang="0">
                          <a:pos x="r" y="vc"/>
                        </a:cxn>
                      </a:cxnLst>
                      <a:rect l="l" t="t" r="r" b="b"/>
                      <a:pathLst>
                        <a:path w="1607" h="1016">
                          <a:moveTo>
                            <a:pt x="1607" y="1016"/>
                          </a:moveTo>
                          <a:lnTo>
                            <a:pt x="1607" y="0"/>
                          </a:lnTo>
                          <a:lnTo>
                            <a:pt x="0" y="0"/>
                          </a:lnTo>
                          <a:lnTo>
                            <a:pt x="0" y="1016"/>
                          </a:lnTo>
                          <a:cubicBezTo>
                            <a:pt x="0" y="1016"/>
                            <a:pt x="760" y="832"/>
                            <a:pt x="1607" y="101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7" name="Freeform: Shape 36">
                      <a:extLst>
                        <a:ext uri="{FF2B5EF4-FFF2-40B4-BE49-F238E27FC236}">
                          <a16:creationId xmlns:a16="http://schemas.microsoft.com/office/drawing/2014/main" id="{D12CE19C-D5C7-4864-A39D-225379403D5F}"/>
                        </a:ext>
                      </a:extLst>
                    </p:cNvPr>
                    <p:cNvSpPr/>
                    <p:nvPr/>
                  </p:nvSpPr>
                  <p:spPr>
                    <a:xfrm>
                      <a:off x="13191694"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grpSp>
        </p:grpSp>
      </p:grpSp>
      <p:sp>
        <p:nvSpPr>
          <p:cNvPr id="57" name="Brandline_LVC">
            <a:extLst>
              <a:ext uri="{FF2B5EF4-FFF2-40B4-BE49-F238E27FC236}">
                <a16:creationId xmlns:a16="http://schemas.microsoft.com/office/drawing/2014/main" id="{253B45AC-60BF-EA5C-1C76-DB135E69F1FE}"/>
              </a:ext>
            </a:extLst>
          </p:cNvPr>
          <p:cNvSpPr/>
          <p:nvPr/>
        </p:nvSpPr>
        <p:spPr>
          <a:xfrm>
            <a:off x="5105400" y="875986"/>
            <a:ext cx="604250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682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Prevention of Buffer Overflow</a:t>
            </a:r>
            <a:endParaRPr lang="en-US">
              <a:solidFill>
                <a:schemeClr val="tx1">
                  <a:lumMod val="75000"/>
                  <a:lumOff val="25000"/>
                </a:schemeClr>
              </a:solidFill>
              <a:latin typeface="Open Sans"/>
              <a:ea typeface="Open Sans"/>
              <a:cs typeface="Open Sans"/>
              <a:sym typeface="Open Sans"/>
            </a:endParaRPr>
          </a:p>
        </p:txBody>
      </p:sp>
      <p:sp>
        <p:nvSpPr>
          <p:cNvPr id="6" name="Brandline_LVC">
            <a:extLst>
              <a:ext uri="{FF2B5EF4-FFF2-40B4-BE49-F238E27FC236}">
                <a16:creationId xmlns:a16="http://schemas.microsoft.com/office/drawing/2014/main" id="{77731E17-E508-4F7C-A3CC-3A7AE5336FB3}"/>
              </a:ext>
            </a:extLst>
          </p:cNvPr>
          <p:cNvSpPr/>
          <p:nvPr/>
        </p:nvSpPr>
        <p:spPr>
          <a:xfrm>
            <a:off x="4800600" y="836230"/>
            <a:ext cx="66735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D9EED2E-A292-36C9-CF47-4FE085F8C7C8}"/>
              </a:ext>
            </a:extLst>
          </p:cNvPr>
          <p:cNvGrpSpPr/>
          <p:nvPr/>
        </p:nvGrpSpPr>
        <p:grpSpPr>
          <a:xfrm>
            <a:off x="2387524" y="2497146"/>
            <a:ext cx="11480952" cy="4266662"/>
            <a:chOff x="2987173" y="2627811"/>
            <a:chExt cx="11480952" cy="4266662"/>
          </a:xfrm>
        </p:grpSpPr>
        <p:grpSp>
          <p:nvGrpSpPr>
            <p:cNvPr id="9" name="Group 8">
              <a:extLst>
                <a:ext uri="{FF2B5EF4-FFF2-40B4-BE49-F238E27FC236}">
                  <a16:creationId xmlns:a16="http://schemas.microsoft.com/office/drawing/2014/main" id="{BD55AF74-BE5B-9494-423D-31F72C44EE0A}"/>
                </a:ext>
              </a:extLst>
            </p:cNvPr>
            <p:cNvGrpSpPr/>
            <p:nvPr/>
          </p:nvGrpSpPr>
          <p:grpSpPr>
            <a:xfrm>
              <a:off x="7174928" y="2627811"/>
              <a:ext cx="3105447" cy="3852616"/>
              <a:chOff x="7067578" y="2627811"/>
              <a:chExt cx="3105447" cy="3852616"/>
            </a:xfrm>
          </p:grpSpPr>
          <p:grpSp>
            <p:nvGrpSpPr>
              <p:cNvPr id="40" name="Group 39">
                <a:extLst>
                  <a:ext uri="{FF2B5EF4-FFF2-40B4-BE49-F238E27FC236}">
                    <a16:creationId xmlns:a16="http://schemas.microsoft.com/office/drawing/2014/main" id="{A5598318-E64D-45A4-3590-C9475D35339F}"/>
                  </a:ext>
                </a:extLst>
              </p:cNvPr>
              <p:cNvGrpSpPr/>
              <p:nvPr/>
            </p:nvGrpSpPr>
            <p:grpSpPr>
              <a:xfrm>
                <a:off x="7067581" y="2627811"/>
                <a:ext cx="3105444" cy="2858207"/>
                <a:chOff x="6267625" y="2681513"/>
                <a:chExt cx="3721596" cy="3425307"/>
              </a:xfrm>
            </p:grpSpPr>
            <p:grpSp>
              <p:nvGrpSpPr>
                <p:cNvPr id="42" name="Group 41">
                  <a:extLst>
                    <a:ext uri="{FF2B5EF4-FFF2-40B4-BE49-F238E27FC236}">
                      <a16:creationId xmlns:a16="http://schemas.microsoft.com/office/drawing/2014/main" id="{5E32C04D-3254-541E-F8C0-3FFE39534E05}"/>
                    </a:ext>
                  </a:extLst>
                </p:cNvPr>
                <p:cNvGrpSpPr/>
                <p:nvPr/>
              </p:nvGrpSpPr>
              <p:grpSpPr>
                <a:xfrm>
                  <a:off x="6267625" y="3381856"/>
                  <a:ext cx="3721596" cy="2724964"/>
                  <a:chOff x="9398257" y="5072781"/>
                  <a:chExt cx="5582393" cy="4087444"/>
                </a:xfrm>
              </p:grpSpPr>
              <p:sp>
                <p:nvSpPr>
                  <p:cNvPr id="45" name="Freeform: Shape 44">
                    <a:extLst>
                      <a:ext uri="{FF2B5EF4-FFF2-40B4-BE49-F238E27FC236}">
                        <a16:creationId xmlns:a16="http://schemas.microsoft.com/office/drawing/2014/main" id="{4A15AA6E-67BE-72AC-50C1-3C9D9713864A}"/>
                      </a:ext>
                    </a:extLst>
                  </p:cNvPr>
                  <p:cNvSpPr/>
                  <p:nvPr/>
                </p:nvSpPr>
                <p:spPr>
                  <a:xfrm>
                    <a:off x="10183105" y="5072781"/>
                    <a:ext cx="4012695" cy="1473772"/>
                  </a:xfrm>
                  <a:custGeom>
                    <a:avLst/>
                    <a:gdLst/>
                    <a:ahLst/>
                    <a:cxnLst>
                      <a:cxn ang="3cd4">
                        <a:pos x="hc" y="t"/>
                      </a:cxn>
                      <a:cxn ang="cd2">
                        <a:pos x="l" y="vc"/>
                      </a:cxn>
                      <a:cxn ang="cd4">
                        <a:pos x="hc" y="b"/>
                      </a:cxn>
                      <a:cxn ang="0">
                        <a:pos x="r" y="vc"/>
                      </a:cxn>
                    </a:cxnLst>
                    <a:rect l="l" t="t" r="r" b="b"/>
                    <a:pathLst>
                      <a:path w="3222" h="1184">
                        <a:moveTo>
                          <a:pt x="1611" y="0"/>
                        </a:moveTo>
                        <a:lnTo>
                          <a:pt x="0" y="592"/>
                        </a:lnTo>
                        <a:lnTo>
                          <a:pt x="1611" y="1184"/>
                        </a:lnTo>
                        <a:lnTo>
                          <a:pt x="3222" y="592"/>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6" name="Freeform: Shape 45">
                    <a:extLst>
                      <a:ext uri="{FF2B5EF4-FFF2-40B4-BE49-F238E27FC236}">
                        <a16:creationId xmlns:a16="http://schemas.microsoft.com/office/drawing/2014/main" id="{75443B64-B1A1-63BA-F734-CA800754166E}"/>
                      </a:ext>
                    </a:extLst>
                  </p:cNvPr>
                  <p:cNvSpPr/>
                  <p:nvPr/>
                </p:nvSpPr>
                <p:spPr>
                  <a:xfrm>
                    <a:off x="10183105" y="5072781"/>
                    <a:ext cx="4012695" cy="1473772"/>
                  </a:xfrm>
                  <a:custGeom>
                    <a:avLst/>
                    <a:gdLst/>
                    <a:ahLst/>
                    <a:cxnLst>
                      <a:cxn ang="3cd4">
                        <a:pos x="hc" y="t"/>
                      </a:cxn>
                      <a:cxn ang="cd2">
                        <a:pos x="l" y="vc"/>
                      </a:cxn>
                      <a:cxn ang="cd4">
                        <a:pos x="hc" y="b"/>
                      </a:cxn>
                      <a:cxn ang="0">
                        <a:pos x="r" y="vc"/>
                      </a:cxn>
                    </a:cxnLst>
                    <a:rect l="l" t="t" r="r" b="b"/>
                    <a:pathLst>
                      <a:path w="3222" h="1184">
                        <a:moveTo>
                          <a:pt x="1611" y="0"/>
                        </a:moveTo>
                        <a:lnTo>
                          <a:pt x="0" y="592"/>
                        </a:lnTo>
                        <a:lnTo>
                          <a:pt x="1611" y="1184"/>
                        </a:lnTo>
                        <a:lnTo>
                          <a:pt x="3222" y="592"/>
                        </a:lnTo>
                        <a:close/>
                      </a:path>
                    </a:pathLst>
                  </a:custGeom>
                  <a:solidFill>
                    <a:srgbClr val="121143">
                      <a:alpha val="5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47" name="Freeform: Shape 46">
                    <a:extLst>
                      <a:ext uri="{FF2B5EF4-FFF2-40B4-BE49-F238E27FC236}">
                        <a16:creationId xmlns:a16="http://schemas.microsoft.com/office/drawing/2014/main" id="{B7902C68-C779-5581-B683-75D1DD014BBF}"/>
                      </a:ext>
                    </a:extLst>
                  </p:cNvPr>
                  <p:cNvSpPr/>
                  <p:nvPr/>
                </p:nvSpPr>
                <p:spPr>
                  <a:xfrm>
                    <a:off x="12131520" y="5810290"/>
                    <a:ext cx="115859" cy="954277"/>
                  </a:xfrm>
                  <a:custGeom>
                    <a:avLst/>
                    <a:gdLst/>
                    <a:ahLst/>
                    <a:cxnLst>
                      <a:cxn ang="3cd4">
                        <a:pos x="hc" y="t"/>
                      </a:cxn>
                      <a:cxn ang="cd2">
                        <a:pos x="l" y="vc"/>
                      </a:cxn>
                      <a:cxn ang="cd4">
                        <a:pos x="hc" y="b"/>
                      </a:cxn>
                      <a:cxn ang="0">
                        <a:pos x="r" y="vc"/>
                      </a:cxn>
                    </a:cxnLst>
                    <a:rect l="l" t="t" r="r" b="b"/>
                    <a:pathLst>
                      <a:path w="94" h="767">
                        <a:moveTo>
                          <a:pt x="94" y="767"/>
                        </a:moveTo>
                        <a:lnTo>
                          <a:pt x="0" y="767"/>
                        </a:lnTo>
                        <a:lnTo>
                          <a:pt x="0" y="0"/>
                        </a:lnTo>
                        <a:lnTo>
                          <a:pt x="94"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8" name="Freeform: Shape 47">
                    <a:extLst>
                      <a:ext uri="{FF2B5EF4-FFF2-40B4-BE49-F238E27FC236}">
                        <a16:creationId xmlns:a16="http://schemas.microsoft.com/office/drawing/2014/main" id="{B92ACD16-DF4B-2214-CC1B-F780922EC4F0}"/>
                      </a:ext>
                    </a:extLst>
                  </p:cNvPr>
                  <p:cNvSpPr/>
                  <p:nvPr/>
                </p:nvSpPr>
                <p:spPr>
                  <a:xfrm>
                    <a:off x="10183105" y="5810290"/>
                    <a:ext cx="4012695" cy="3349935"/>
                  </a:xfrm>
                  <a:custGeom>
                    <a:avLst/>
                    <a:gdLst/>
                    <a:ahLst/>
                    <a:cxnLst>
                      <a:cxn ang="3cd4">
                        <a:pos x="hc" y="t"/>
                      </a:cxn>
                      <a:cxn ang="cd2">
                        <a:pos x="l" y="vc"/>
                      </a:cxn>
                      <a:cxn ang="cd4">
                        <a:pos x="hc" y="b"/>
                      </a:cxn>
                      <a:cxn ang="0">
                        <a:pos x="r" y="vc"/>
                      </a:cxn>
                    </a:cxnLst>
                    <a:rect l="l" t="t" r="r" b="b"/>
                    <a:pathLst>
                      <a:path w="3222" h="2690">
                        <a:moveTo>
                          <a:pt x="1611" y="2690"/>
                        </a:moveTo>
                        <a:lnTo>
                          <a:pt x="3222" y="2098"/>
                        </a:lnTo>
                        <a:lnTo>
                          <a:pt x="3222" y="0"/>
                        </a:lnTo>
                        <a:lnTo>
                          <a:pt x="3222" y="0"/>
                        </a:lnTo>
                        <a:lnTo>
                          <a:pt x="1611" y="592"/>
                        </a:lnTo>
                        <a:lnTo>
                          <a:pt x="0" y="0"/>
                        </a:lnTo>
                        <a:lnTo>
                          <a:pt x="0" y="2098"/>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9" name="Freeform: Shape 48">
                    <a:extLst>
                      <a:ext uri="{FF2B5EF4-FFF2-40B4-BE49-F238E27FC236}">
                        <a16:creationId xmlns:a16="http://schemas.microsoft.com/office/drawing/2014/main" id="{C017368D-BB36-29D5-8670-748F4F2C0790}"/>
                      </a:ext>
                    </a:extLst>
                  </p:cNvPr>
                  <p:cNvSpPr/>
                  <p:nvPr/>
                </p:nvSpPr>
                <p:spPr>
                  <a:xfrm>
                    <a:off x="12190076" y="5810290"/>
                    <a:ext cx="2005725" cy="3349935"/>
                  </a:xfrm>
                  <a:custGeom>
                    <a:avLst/>
                    <a:gdLst/>
                    <a:ahLst/>
                    <a:cxnLst>
                      <a:cxn ang="3cd4">
                        <a:pos x="hc" y="t"/>
                      </a:cxn>
                      <a:cxn ang="cd2">
                        <a:pos x="l" y="vc"/>
                      </a:cxn>
                      <a:cxn ang="cd4">
                        <a:pos x="hc" y="b"/>
                      </a:cxn>
                      <a:cxn ang="0">
                        <a:pos x="r" y="vc"/>
                      </a:cxn>
                    </a:cxnLst>
                    <a:rect l="l" t="t" r="r" b="b"/>
                    <a:pathLst>
                      <a:path w="1611" h="2690">
                        <a:moveTo>
                          <a:pt x="0" y="2690"/>
                        </a:moveTo>
                        <a:lnTo>
                          <a:pt x="1611" y="2098"/>
                        </a:lnTo>
                        <a:lnTo>
                          <a:pt x="1611" y="0"/>
                        </a:lnTo>
                        <a:lnTo>
                          <a:pt x="0" y="592"/>
                        </a:lnTo>
                        <a:close/>
                      </a:path>
                    </a:pathLst>
                  </a:custGeom>
                  <a:solidFill>
                    <a:srgbClr val="121143">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50" name="Freeform: Shape 49">
                    <a:extLst>
                      <a:ext uri="{FF2B5EF4-FFF2-40B4-BE49-F238E27FC236}">
                        <a16:creationId xmlns:a16="http://schemas.microsoft.com/office/drawing/2014/main" id="{F45BC34B-7526-2099-39B4-D1947D63F9B3}"/>
                      </a:ext>
                    </a:extLst>
                  </p:cNvPr>
                  <p:cNvSpPr/>
                  <p:nvPr/>
                </p:nvSpPr>
                <p:spPr>
                  <a:xfrm>
                    <a:off x="12190076" y="5810290"/>
                    <a:ext cx="2790574" cy="1524849"/>
                  </a:xfrm>
                  <a:custGeom>
                    <a:avLst/>
                    <a:gdLst/>
                    <a:ahLst/>
                    <a:cxnLst>
                      <a:cxn ang="3cd4">
                        <a:pos x="hc" y="t"/>
                      </a:cxn>
                      <a:cxn ang="cd2">
                        <a:pos x="l" y="vc"/>
                      </a:cxn>
                      <a:cxn ang="cd4">
                        <a:pos x="hc" y="b"/>
                      </a:cxn>
                      <a:cxn ang="0">
                        <a:pos x="r" y="vc"/>
                      </a:cxn>
                    </a:cxnLst>
                    <a:rect l="l" t="t" r="r" b="b"/>
                    <a:pathLst>
                      <a:path w="2241" h="1225">
                        <a:moveTo>
                          <a:pt x="0" y="592"/>
                        </a:moveTo>
                        <a:lnTo>
                          <a:pt x="630" y="1225"/>
                        </a:lnTo>
                        <a:lnTo>
                          <a:pt x="2241" y="633"/>
                        </a:lnTo>
                        <a:lnTo>
                          <a:pt x="1611"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1" name="Freeform: Shape 50">
                    <a:extLst>
                      <a:ext uri="{FF2B5EF4-FFF2-40B4-BE49-F238E27FC236}">
                        <a16:creationId xmlns:a16="http://schemas.microsoft.com/office/drawing/2014/main" id="{963B6BA5-7BFC-2A31-3813-B3C29B0D68B7}"/>
                      </a:ext>
                    </a:extLst>
                  </p:cNvPr>
                  <p:cNvSpPr/>
                  <p:nvPr/>
                </p:nvSpPr>
                <p:spPr>
                  <a:xfrm>
                    <a:off x="9398257"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2" name="Freeform: Shape 51">
                    <a:extLst>
                      <a:ext uri="{FF2B5EF4-FFF2-40B4-BE49-F238E27FC236}">
                        <a16:creationId xmlns:a16="http://schemas.microsoft.com/office/drawing/2014/main" id="{B408D42C-65D0-2AB7-FC04-923649AD4BAE}"/>
                      </a:ext>
                    </a:extLst>
                  </p:cNvPr>
                  <p:cNvSpPr/>
                  <p:nvPr/>
                </p:nvSpPr>
                <p:spPr>
                  <a:xfrm>
                    <a:off x="9398257"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grpSp>
            <p:sp>
              <p:nvSpPr>
                <p:cNvPr id="43" name="Freeform: Shape 42">
                  <a:extLst>
                    <a:ext uri="{FF2B5EF4-FFF2-40B4-BE49-F238E27FC236}">
                      <a16:creationId xmlns:a16="http://schemas.microsoft.com/office/drawing/2014/main" id="{270B8F8B-3248-D527-1124-A6FC32F11ED7}"/>
                    </a:ext>
                  </a:extLst>
                </p:cNvPr>
                <p:cNvSpPr/>
                <p:nvPr/>
              </p:nvSpPr>
              <p:spPr>
                <a:xfrm>
                  <a:off x="7575701" y="2681513"/>
                  <a:ext cx="1106263" cy="1211947"/>
                </a:xfrm>
                <a:custGeom>
                  <a:avLst/>
                  <a:gdLst>
                    <a:gd name="connsiteX0" fmla="*/ 829076 w 1659395"/>
                    <a:gd name="connsiteY0" fmla="*/ 65088 h 1817921"/>
                    <a:gd name="connsiteX1" fmla="*/ 699619 w 1659395"/>
                    <a:gd name="connsiteY1" fmla="*/ 99945 h 1817921"/>
                    <a:gd name="connsiteX2" fmla="*/ 192995 w 1659395"/>
                    <a:gd name="connsiteY2" fmla="*/ 392490 h 1817921"/>
                    <a:gd name="connsiteX3" fmla="*/ 62293 w 1659395"/>
                    <a:gd name="connsiteY3" fmla="*/ 616568 h 1817921"/>
                    <a:gd name="connsiteX4" fmla="*/ 62293 w 1659395"/>
                    <a:gd name="connsiteY4" fmla="*/ 1202904 h 1817921"/>
                    <a:gd name="connsiteX5" fmla="*/ 192995 w 1659395"/>
                    <a:gd name="connsiteY5" fmla="*/ 1426981 h 1817921"/>
                    <a:gd name="connsiteX6" fmla="*/ 699619 w 1659395"/>
                    <a:gd name="connsiteY6" fmla="*/ 1720772 h 1817921"/>
                    <a:gd name="connsiteX7" fmla="*/ 959778 w 1659395"/>
                    <a:gd name="connsiteY7" fmla="*/ 1720772 h 1817921"/>
                    <a:gd name="connsiteX8" fmla="*/ 1465157 w 1659395"/>
                    <a:gd name="connsiteY8" fmla="*/ 1426981 h 1817921"/>
                    <a:gd name="connsiteX9" fmla="*/ 1595859 w 1659395"/>
                    <a:gd name="connsiteY9" fmla="*/ 1202904 h 1817921"/>
                    <a:gd name="connsiteX10" fmla="*/ 1595859 w 1659395"/>
                    <a:gd name="connsiteY10" fmla="*/ 616568 h 1817921"/>
                    <a:gd name="connsiteX11" fmla="*/ 1465157 w 1659395"/>
                    <a:gd name="connsiteY11" fmla="*/ 392490 h 1817921"/>
                    <a:gd name="connsiteX12" fmla="*/ 959778 w 1659395"/>
                    <a:gd name="connsiteY12" fmla="*/ 99945 h 1817921"/>
                    <a:gd name="connsiteX13" fmla="*/ 829076 w 1659395"/>
                    <a:gd name="connsiteY13" fmla="*/ 65088 h 1817921"/>
                    <a:gd name="connsiteX14" fmla="*/ 829075 w 1659395"/>
                    <a:gd name="connsiteY14" fmla="*/ 0 h 1817921"/>
                    <a:gd name="connsiteX15" fmla="*/ 990907 w 1659395"/>
                    <a:gd name="connsiteY15" fmla="*/ 43884 h 1817921"/>
                    <a:gd name="connsiteX16" fmla="*/ 1497563 w 1659395"/>
                    <a:gd name="connsiteY16" fmla="*/ 335200 h 1817921"/>
                    <a:gd name="connsiteX17" fmla="*/ 1659395 w 1659395"/>
                    <a:gd name="connsiteY17" fmla="*/ 615311 h 1817921"/>
                    <a:gd name="connsiteX18" fmla="*/ 1659395 w 1659395"/>
                    <a:gd name="connsiteY18" fmla="*/ 1201677 h 1817921"/>
                    <a:gd name="connsiteX19" fmla="*/ 1497563 w 1659395"/>
                    <a:gd name="connsiteY19" fmla="*/ 1481788 h 1817921"/>
                    <a:gd name="connsiteX20" fmla="*/ 990907 w 1659395"/>
                    <a:gd name="connsiteY20" fmla="*/ 1774348 h 1817921"/>
                    <a:gd name="connsiteX21" fmla="*/ 829075 w 1659395"/>
                    <a:gd name="connsiteY21" fmla="*/ 1817921 h 1817921"/>
                    <a:gd name="connsiteX22" fmla="*/ 667244 w 1659395"/>
                    <a:gd name="connsiteY22" fmla="*/ 1774348 h 1817921"/>
                    <a:gd name="connsiteX23" fmla="*/ 160587 w 1659395"/>
                    <a:gd name="connsiteY23" fmla="*/ 1481788 h 1817921"/>
                    <a:gd name="connsiteX24" fmla="*/ 0 w 1659395"/>
                    <a:gd name="connsiteY24" fmla="*/ 1201677 h 1817921"/>
                    <a:gd name="connsiteX25" fmla="*/ 0 w 1659395"/>
                    <a:gd name="connsiteY25" fmla="*/ 615311 h 1817921"/>
                    <a:gd name="connsiteX26" fmla="*/ 160587 w 1659395"/>
                    <a:gd name="connsiteY26" fmla="*/ 335200 h 1817921"/>
                    <a:gd name="connsiteX27" fmla="*/ 667244 w 1659395"/>
                    <a:gd name="connsiteY27" fmla="*/ 43884 h 1817921"/>
                    <a:gd name="connsiteX28" fmla="*/ 829075 w 1659395"/>
                    <a:gd name="connsiteY28" fmla="*/ 0 h 181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59395" h="1817921">
                      <a:moveTo>
                        <a:pt x="829076" y="65088"/>
                      </a:moveTo>
                      <a:cubicBezTo>
                        <a:pt x="784264" y="65088"/>
                        <a:pt x="739452" y="76292"/>
                        <a:pt x="699619" y="99945"/>
                      </a:cubicBezTo>
                      <a:lnTo>
                        <a:pt x="192995" y="392490"/>
                      </a:lnTo>
                      <a:cubicBezTo>
                        <a:pt x="112084" y="438551"/>
                        <a:pt x="62293" y="525692"/>
                        <a:pt x="62293" y="616568"/>
                      </a:cubicBezTo>
                      <a:lnTo>
                        <a:pt x="62293" y="1202904"/>
                      </a:lnTo>
                      <a:cubicBezTo>
                        <a:pt x="62293" y="1295025"/>
                        <a:pt x="112084" y="1380921"/>
                        <a:pt x="192995" y="1426981"/>
                      </a:cubicBezTo>
                      <a:lnTo>
                        <a:pt x="699619" y="1720772"/>
                      </a:lnTo>
                      <a:cubicBezTo>
                        <a:pt x="779285" y="1766832"/>
                        <a:pt x="878867" y="1766832"/>
                        <a:pt x="959778" y="1720772"/>
                      </a:cubicBezTo>
                      <a:lnTo>
                        <a:pt x="1465157" y="1426981"/>
                      </a:lnTo>
                      <a:cubicBezTo>
                        <a:pt x="1546068" y="1380921"/>
                        <a:pt x="1595859" y="1295025"/>
                        <a:pt x="1595859" y="1202904"/>
                      </a:cubicBezTo>
                      <a:lnTo>
                        <a:pt x="1595859" y="616568"/>
                      </a:lnTo>
                      <a:cubicBezTo>
                        <a:pt x="1595859" y="525692"/>
                        <a:pt x="1546068" y="438551"/>
                        <a:pt x="1465157" y="392490"/>
                      </a:cubicBezTo>
                      <a:lnTo>
                        <a:pt x="959778" y="99945"/>
                      </a:lnTo>
                      <a:cubicBezTo>
                        <a:pt x="918700" y="76292"/>
                        <a:pt x="873888" y="65088"/>
                        <a:pt x="829076" y="65088"/>
                      </a:cubicBezTo>
                      <a:close/>
                      <a:moveTo>
                        <a:pt x="829075" y="0"/>
                      </a:moveTo>
                      <a:cubicBezTo>
                        <a:pt x="885094" y="0"/>
                        <a:pt x="941112" y="14628"/>
                        <a:pt x="990907" y="43884"/>
                      </a:cubicBezTo>
                      <a:lnTo>
                        <a:pt x="1497563" y="335200"/>
                      </a:lnTo>
                      <a:cubicBezTo>
                        <a:pt x="1597152" y="393712"/>
                        <a:pt x="1659395" y="500776"/>
                        <a:pt x="1659395" y="615311"/>
                      </a:cubicBezTo>
                      <a:lnTo>
                        <a:pt x="1659395" y="1201677"/>
                      </a:lnTo>
                      <a:cubicBezTo>
                        <a:pt x="1659395" y="1316211"/>
                        <a:pt x="1597152" y="1423276"/>
                        <a:pt x="1497563" y="1481788"/>
                      </a:cubicBezTo>
                      <a:lnTo>
                        <a:pt x="990907" y="1774348"/>
                      </a:lnTo>
                      <a:cubicBezTo>
                        <a:pt x="941112" y="1802982"/>
                        <a:pt x="885094" y="1817921"/>
                        <a:pt x="829075" y="1817921"/>
                      </a:cubicBezTo>
                      <a:cubicBezTo>
                        <a:pt x="773057" y="1817921"/>
                        <a:pt x="717038" y="1802982"/>
                        <a:pt x="667244" y="1774348"/>
                      </a:cubicBezTo>
                      <a:lnTo>
                        <a:pt x="160587" y="1481788"/>
                      </a:lnTo>
                      <a:cubicBezTo>
                        <a:pt x="60998" y="1423276"/>
                        <a:pt x="0" y="1316211"/>
                        <a:pt x="0" y="1201677"/>
                      </a:cubicBezTo>
                      <a:lnTo>
                        <a:pt x="0" y="615311"/>
                      </a:lnTo>
                      <a:cubicBezTo>
                        <a:pt x="0" y="500776"/>
                        <a:pt x="60998" y="393712"/>
                        <a:pt x="160587" y="335200"/>
                      </a:cubicBezTo>
                      <a:lnTo>
                        <a:pt x="667244" y="43884"/>
                      </a:lnTo>
                      <a:cubicBezTo>
                        <a:pt x="717038" y="14628"/>
                        <a:pt x="773057" y="0"/>
                        <a:pt x="829075" y="0"/>
                      </a:cubicBezTo>
                      <a:close/>
                    </a:path>
                  </a:pathLst>
                </a:custGeom>
                <a:solidFill>
                  <a:schemeClr val="accent2"/>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sp>
              <p:nvSpPr>
                <p:cNvPr id="44" name="TextBox 43">
                  <a:extLst>
                    <a:ext uri="{FF2B5EF4-FFF2-40B4-BE49-F238E27FC236}">
                      <a16:creationId xmlns:a16="http://schemas.microsoft.com/office/drawing/2014/main" id="{61FF38EC-BC32-3C1A-3F66-403224546486}"/>
                    </a:ext>
                  </a:extLst>
                </p:cNvPr>
                <p:cNvSpPr txBox="1"/>
                <p:nvPr/>
              </p:nvSpPr>
              <p:spPr>
                <a:xfrm>
                  <a:off x="7710655" y="287019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accent2"/>
                      </a:solidFill>
                      <a:latin typeface="Poppins" panose="00000500000000000000" pitchFamily="2" charset="0"/>
                      <a:cs typeface="Poppins" panose="00000500000000000000" pitchFamily="2" charset="0"/>
                    </a:rPr>
                    <a:t>B</a:t>
                  </a:r>
                </a:p>
              </p:txBody>
            </p:sp>
          </p:grpSp>
          <p:sp>
            <p:nvSpPr>
              <p:cNvPr id="41" name="TextBox 40">
                <a:extLst>
                  <a:ext uri="{FF2B5EF4-FFF2-40B4-BE49-F238E27FC236}">
                    <a16:creationId xmlns:a16="http://schemas.microsoft.com/office/drawing/2014/main" id="{BAC9F248-6AAF-91B8-A289-72082FAF2358}"/>
                  </a:ext>
                </a:extLst>
              </p:cNvPr>
              <p:cNvSpPr txBox="1"/>
              <p:nvPr/>
            </p:nvSpPr>
            <p:spPr>
              <a:xfrm>
                <a:off x="7067578" y="6025751"/>
                <a:ext cx="3105443" cy="454676"/>
              </a:xfrm>
              <a:prstGeom prst="rect">
                <a:avLst/>
              </a:prstGeom>
              <a:noFill/>
            </p:spPr>
            <p:txBody>
              <a:bodyPr wrap="square" rtlCol="0">
                <a:spAutoFit/>
              </a:bodyPr>
              <a:lstStyle/>
              <a:p>
                <a:pPr algn="ctr">
                  <a:lnSpc>
                    <a:spcPct val="114000"/>
                  </a:lnSpc>
                </a:pPr>
                <a:r>
                  <a:rPr lang="en-US" sz="2200">
                    <a:solidFill>
                      <a:srgbClr val="3F3F3F"/>
                    </a:solidFill>
                    <a:latin typeface="Open Sans"/>
                    <a:ea typeface="Open Sans"/>
                    <a:cs typeface="Open Sans"/>
                  </a:rPr>
                  <a:t>Proper code review</a:t>
                </a:r>
              </a:p>
            </p:txBody>
          </p:sp>
        </p:grpSp>
        <p:grpSp>
          <p:nvGrpSpPr>
            <p:cNvPr id="10" name="Group 9">
              <a:extLst>
                <a:ext uri="{FF2B5EF4-FFF2-40B4-BE49-F238E27FC236}">
                  <a16:creationId xmlns:a16="http://schemas.microsoft.com/office/drawing/2014/main" id="{EE7CE41E-BBDD-606F-37D2-1814D655EFD7}"/>
                </a:ext>
              </a:extLst>
            </p:cNvPr>
            <p:cNvGrpSpPr/>
            <p:nvPr/>
          </p:nvGrpSpPr>
          <p:grpSpPr>
            <a:xfrm>
              <a:off x="11362682" y="2627811"/>
              <a:ext cx="3105443" cy="4207619"/>
              <a:chOff x="11362682" y="2627811"/>
              <a:chExt cx="3105443" cy="4207619"/>
            </a:xfrm>
          </p:grpSpPr>
          <p:grpSp>
            <p:nvGrpSpPr>
              <p:cNvPr id="27" name="Group 26">
                <a:extLst>
                  <a:ext uri="{FF2B5EF4-FFF2-40B4-BE49-F238E27FC236}">
                    <a16:creationId xmlns:a16="http://schemas.microsoft.com/office/drawing/2014/main" id="{5861A3C1-9183-AC7A-EA6B-1D97CBE41442}"/>
                  </a:ext>
                </a:extLst>
              </p:cNvPr>
              <p:cNvGrpSpPr/>
              <p:nvPr/>
            </p:nvGrpSpPr>
            <p:grpSpPr>
              <a:xfrm>
                <a:off x="11362682" y="2627811"/>
                <a:ext cx="3105443" cy="2858207"/>
                <a:chOff x="10764098" y="2681513"/>
                <a:chExt cx="3721596" cy="3425307"/>
              </a:xfrm>
            </p:grpSpPr>
            <p:grpSp>
              <p:nvGrpSpPr>
                <p:cNvPr id="29" name="Group 28">
                  <a:extLst>
                    <a:ext uri="{FF2B5EF4-FFF2-40B4-BE49-F238E27FC236}">
                      <a16:creationId xmlns:a16="http://schemas.microsoft.com/office/drawing/2014/main" id="{C50AD05A-AF58-BCAB-AD59-6BE10278A518}"/>
                    </a:ext>
                  </a:extLst>
                </p:cNvPr>
                <p:cNvGrpSpPr/>
                <p:nvPr/>
              </p:nvGrpSpPr>
              <p:grpSpPr>
                <a:xfrm>
                  <a:off x="10764098" y="3381856"/>
                  <a:ext cx="3721596" cy="2724964"/>
                  <a:chOff x="16142973" y="5072781"/>
                  <a:chExt cx="5582394" cy="4087444"/>
                </a:xfrm>
              </p:grpSpPr>
              <p:sp>
                <p:nvSpPr>
                  <p:cNvPr id="32" name="Freeform: Shape 31">
                    <a:extLst>
                      <a:ext uri="{FF2B5EF4-FFF2-40B4-BE49-F238E27FC236}">
                        <a16:creationId xmlns:a16="http://schemas.microsoft.com/office/drawing/2014/main" id="{06E3638A-ADAE-B38B-4197-176091FCE2F6}"/>
                      </a:ext>
                    </a:extLst>
                  </p:cNvPr>
                  <p:cNvSpPr/>
                  <p:nvPr/>
                </p:nvSpPr>
                <p:spPr>
                  <a:xfrm>
                    <a:off x="16929068" y="5072781"/>
                    <a:ext cx="4011450" cy="1473772"/>
                  </a:xfrm>
                  <a:custGeom>
                    <a:avLst/>
                    <a:gdLst/>
                    <a:ahLst/>
                    <a:cxnLst>
                      <a:cxn ang="3cd4">
                        <a:pos x="hc" y="t"/>
                      </a:cxn>
                      <a:cxn ang="cd2">
                        <a:pos x="l" y="vc"/>
                      </a:cxn>
                      <a:cxn ang="cd4">
                        <a:pos x="hc" y="b"/>
                      </a:cxn>
                      <a:cxn ang="0">
                        <a:pos x="r" y="vc"/>
                      </a:cxn>
                    </a:cxnLst>
                    <a:rect l="l" t="t" r="r" b="b"/>
                    <a:pathLst>
                      <a:path w="3221" h="1184">
                        <a:moveTo>
                          <a:pt x="1610" y="0"/>
                        </a:moveTo>
                        <a:lnTo>
                          <a:pt x="0" y="592"/>
                        </a:lnTo>
                        <a:lnTo>
                          <a:pt x="1610" y="1184"/>
                        </a:lnTo>
                        <a:lnTo>
                          <a:pt x="3221" y="592"/>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3" name="Freeform: Shape 32">
                    <a:extLst>
                      <a:ext uri="{FF2B5EF4-FFF2-40B4-BE49-F238E27FC236}">
                        <a16:creationId xmlns:a16="http://schemas.microsoft.com/office/drawing/2014/main" id="{BF8809B6-4078-774F-4B46-E13B9A6F8C6F}"/>
                      </a:ext>
                    </a:extLst>
                  </p:cNvPr>
                  <p:cNvSpPr/>
                  <p:nvPr/>
                </p:nvSpPr>
                <p:spPr>
                  <a:xfrm>
                    <a:off x="16929068" y="5072781"/>
                    <a:ext cx="4011450" cy="1473772"/>
                  </a:xfrm>
                  <a:custGeom>
                    <a:avLst/>
                    <a:gdLst/>
                    <a:ahLst/>
                    <a:cxnLst>
                      <a:cxn ang="3cd4">
                        <a:pos x="hc" y="t"/>
                      </a:cxn>
                      <a:cxn ang="cd2">
                        <a:pos x="l" y="vc"/>
                      </a:cxn>
                      <a:cxn ang="cd4">
                        <a:pos x="hc" y="b"/>
                      </a:cxn>
                      <a:cxn ang="0">
                        <a:pos x="r" y="vc"/>
                      </a:cxn>
                    </a:cxnLst>
                    <a:rect l="l" t="t" r="r" b="b"/>
                    <a:pathLst>
                      <a:path w="3221" h="1184">
                        <a:moveTo>
                          <a:pt x="1610" y="0"/>
                        </a:moveTo>
                        <a:lnTo>
                          <a:pt x="0" y="592"/>
                        </a:lnTo>
                        <a:lnTo>
                          <a:pt x="1610" y="1184"/>
                        </a:lnTo>
                        <a:lnTo>
                          <a:pt x="3221" y="592"/>
                        </a:lnTo>
                        <a:close/>
                      </a:path>
                    </a:pathLst>
                  </a:custGeom>
                  <a:solidFill>
                    <a:srgbClr val="121143">
                      <a:alpha val="5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34" name="Freeform: Shape 33">
                    <a:extLst>
                      <a:ext uri="{FF2B5EF4-FFF2-40B4-BE49-F238E27FC236}">
                        <a16:creationId xmlns:a16="http://schemas.microsoft.com/office/drawing/2014/main" id="{433DABA7-6C0B-7EF5-D750-4A8D444A2984}"/>
                      </a:ext>
                    </a:extLst>
                  </p:cNvPr>
                  <p:cNvSpPr/>
                  <p:nvPr/>
                </p:nvSpPr>
                <p:spPr>
                  <a:xfrm>
                    <a:off x="18876240" y="5810290"/>
                    <a:ext cx="115859" cy="954277"/>
                  </a:xfrm>
                  <a:custGeom>
                    <a:avLst/>
                    <a:gdLst/>
                    <a:ahLst/>
                    <a:cxnLst>
                      <a:cxn ang="3cd4">
                        <a:pos x="hc" y="t"/>
                      </a:cxn>
                      <a:cxn ang="cd2">
                        <a:pos x="l" y="vc"/>
                      </a:cxn>
                      <a:cxn ang="cd4">
                        <a:pos x="hc" y="b"/>
                      </a:cxn>
                      <a:cxn ang="0">
                        <a:pos x="r" y="vc"/>
                      </a:cxn>
                    </a:cxnLst>
                    <a:rect l="l" t="t" r="r" b="b"/>
                    <a:pathLst>
                      <a:path w="94" h="767">
                        <a:moveTo>
                          <a:pt x="94" y="767"/>
                        </a:moveTo>
                        <a:lnTo>
                          <a:pt x="0" y="767"/>
                        </a:lnTo>
                        <a:lnTo>
                          <a:pt x="0" y="0"/>
                        </a:lnTo>
                        <a:lnTo>
                          <a:pt x="94"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5" name="Freeform: Shape 34">
                    <a:extLst>
                      <a:ext uri="{FF2B5EF4-FFF2-40B4-BE49-F238E27FC236}">
                        <a16:creationId xmlns:a16="http://schemas.microsoft.com/office/drawing/2014/main" id="{2465B2F8-297B-33D4-8CBB-86BCDDF6AD2C}"/>
                      </a:ext>
                    </a:extLst>
                  </p:cNvPr>
                  <p:cNvSpPr/>
                  <p:nvPr/>
                </p:nvSpPr>
                <p:spPr>
                  <a:xfrm>
                    <a:off x="16929068" y="5810290"/>
                    <a:ext cx="4011450" cy="3349935"/>
                  </a:xfrm>
                  <a:custGeom>
                    <a:avLst/>
                    <a:gdLst/>
                    <a:ahLst/>
                    <a:cxnLst>
                      <a:cxn ang="3cd4">
                        <a:pos x="hc" y="t"/>
                      </a:cxn>
                      <a:cxn ang="cd2">
                        <a:pos x="l" y="vc"/>
                      </a:cxn>
                      <a:cxn ang="cd4">
                        <a:pos x="hc" y="b"/>
                      </a:cxn>
                      <a:cxn ang="0">
                        <a:pos x="r" y="vc"/>
                      </a:cxn>
                    </a:cxnLst>
                    <a:rect l="l" t="t" r="r" b="b"/>
                    <a:pathLst>
                      <a:path w="3221" h="2690">
                        <a:moveTo>
                          <a:pt x="1610" y="2690"/>
                        </a:moveTo>
                        <a:lnTo>
                          <a:pt x="3221" y="2098"/>
                        </a:lnTo>
                        <a:lnTo>
                          <a:pt x="3221" y="0"/>
                        </a:lnTo>
                        <a:lnTo>
                          <a:pt x="1610" y="592"/>
                        </a:lnTo>
                        <a:lnTo>
                          <a:pt x="0" y="0"/>
                        </a:lnTo>
                        <a:lnTo>
                          <a:pt x="0" y="2098"/>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6" name="Freeform: Shape 35">
                    <a:extLst>
                      <a:ext uri="{FF2B5EF4-FFF2-40B4-BE49-F238E27FC236}">
                        <a16:creationId xmlns:a16="http://schemas.microsoft.com/office/drawing/2014/main" id="{D74DB948-FDB5-117F-5FE1-DC371E3BB1AF}"/>
                      </a:ext>
                    </a:extLst>
                  </p:cNvPr>
                  <p:cNvSpPr/>
                  <p:nvPr/>
                </p:nvSpPr>
                <p:spPr>
                  <a:xfrm>
                    <a:off x="18934793" y="5810290"/>
                    <a:ext cx="2005725" cy="3349935"/>
                  </a:xfrm>
                  <a:custGeom>
                    <a:avLst/>
                    <a:gdLst/>
                    <a:ahLst/>
                    <a:cxnLst>
                      <a:cxn ang="3cd4">
                        <a:pos x="hc" y="t"/>
                      </a:cxn>
                      <a:cxn ang="cd2">
                        <a:pos x="l" y="vc"/>
                      </a:cxn>
                      <a:cxn ang="cd4">
                        <a:pos x="hc" y="b"/>
                      </a:cxn>
                      <a:cxn ang="0">
                        <a:pos x="r" y="vc"/>
                      </a:cxn>
                    </a:cxnLst>
                    <a:rect l="l" t="t" r="r" b="b"/>
                    <a:pathLst>
                      <a:path w="1611" h="2690">
                        <a:moveTo>
                          <a:pt x="0" y="2690"/>
                        </a:moveTo>
                        <a:lnTo>
                          <a:pt x="1611" y="2098"/>
                        </a:lnTo>
                        <a:lnTo>
                          <a:pt x="1611" y="0"/>
                        </a:lnTo>
                        <a:lnTo>
                          <a:pt x="0" y="592"/>
                        </a:lnTo>
                        <a:close/>
                      </a:path>
                    </a:pathLst>
                  </a:custGeom>
                  <a:solidFill>
                    <a:srgbClr val="121143">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37" name="Freeform: Shape 36">
                    <a:extLst>
                      <a:ext uri="{FF2B5EF4-FFF2-40B4-BE49-F238E27FC236}">
                        <a16:creationId xmlns:a16="http://schemas.microsoft.com/office/drawing/2014/main" id="{4E1C5D49-2C1A-B98A-EB16-31D55E279D43}"/>
                      </a:ext>
                    </a:extLst>
                  </p:cNvPr>
                  <p:cNvSpPr/>
                  <p:nvPr/>
                </p:nvSpPr>
                <p:spPr>
                  <a:xfrm>
                    <a:off x="18934793" y="5810290"/>
                    <a:ext cx="2790574" cy="1524849"/>
                  </a:xfrm>
                  <a:custGeom>
                    <a:avLst/>
                    <a:gdLst/>
                    <a:ahLst/>
                    <a:cxnLst>
                      <a:cxn ang="3cd4">
                        <a:pos x="hc" y="t"/>
                      </a:cxn>
                      <a:cxn ang="cd2">
                        <a:pos x="l" y="vc"/>
                      </a:cxn>
                      <a:cxn ang="cd4">
                        <a:pos x="hc" y="b"/>
                      </a:cxn>
                      <a:cxn ang="0">
                        <a:pos x="r" y="vc"/>
                      </a:cxn>
                    </a:cxnLst>
                    <a:rect l="l" t="t" r="r" b="b"/>
                    <a:pathLst>
                      <a:path w="2241" h="1225">
                        <a:moveTo>
                          <a:pt x="0" y="592"/>
                        </a:moveTo>
                        <a:lnTo>
                          <a:pt x="630" y="1225"/>
                        </a:lnTo>
                        <a:lnTo>
                          <a:pt x="2241" y="633"/>
                        </a:lnTo>
                        <a:lnTo>
                          <a:pt x="1611"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 name="Freeform: Shape 37">
                    <a:extLst>
                      <a:ext uri="{FF2B5EF4-FFF2-40B4-BE49-F238E27FC236}">
                        <a16:creationId xmlns:a16="http://schemas.microsoft.com/office/drawing/2014/main" id="{FDDC78D9-35F1-B278-C638-825FAE754C77}"/>
                      </a:ext>
                    </a:extLst>
                  </p:cNvPr>
                  <p:cNvSpPr/>
                  <p:nvPr/>
                </p:nvSpPr>
                <p:spPr>
                  <a:xfrm>
                    <a:off x="16142973"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1"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9" name="Freeform: Shape 38">
                    <a:extLst>
                      <a:ext uri="{FF2B5EF4-FFF2-40B4-BE49-F238E27FC236}">
                        <a16:creationId xmlns:a16="http://schemas.microsoft.com/office/drawing/2014/main" id="{B03540F4-E9BC-E8B0-9070-E576B7FF3F90}"/>
                      </a:ext>
                    </a:extLst>
                  </p:cNvPr>
                  <p:cNvSpPr/>
                  <p:nvPr/>
                </p:nvSpPr>
                <p:spPr>
                  <a:xfrm>
                    <a:off x="16142973"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1" y="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grpSp>
            <p:sp>
              <p:nvSpPr>
                <p:cNvPr id="30" name="Freeform: Shape 29">
                  <a:extLst>
                    <a:ext uri="{FF2B5EF4-FFF2-40B4-BE49-F238E27FC236}">
                      <a16:creationId xmlns:a16="http://schemas.microsoft.com/office/drawing/2014/main" id="{72EC01E5-FD82-A6A1-6643-D89B311826B0}"/>
                    </a:ext>
                  </a:extLst>
                </p:cNvPr>
                <p:cNvSpPr/>
                <p:nvPr/>
              </p:nvSpPr>
              <p:spPr>
                <a:xfrm>
                  <a:off x="12071350" y="2681513"/>
                  <a:ext cx="1107093" cy="1211947"/>
                </a:xfrm>
                <a:custGeom>
                  <a:avLst/>
                  <a:gdLst>
                    <a:gd name="connsiteX0" fmla="*/ 830318 w 1660640"/>
                    <a:gd name="connsiteY0" fmla="*/ 65088 h 1817921"/>
                    <a:gd name="connsiteX1" fmla="*/ 699616 w 1660640"/>
                    <a:gd name="connsiteY1" fmla="*/ 99945 h 1817921"/>
                    <a:gd name="connsiteX2" fmla="*/ 194236 w 1660640"/>
                    <a:gd name="connsiteY2" fmla="*/ 392490 h 1817921"/>
                    <a:gd name="connsiteX3" fmla="*/ 63534 w 1660640"/>
                    <a:gd name="connsiteY3" fmla="*/ 616568 h 1817921"/>
                    <a:gd name="connsiteX4" fmla="*/ 63534 w 1660640"/>
                    <a:gd name="connsiteY4" fmla="*/ 1202904 h 1817921"/>
                    <a:gd name="connsiteX5" fmla="*/ 194236 w 1660640"/>
                    <a:gd name="connsiteY5" fmla="*/ 1426981 h 1817921"/>
                    <a:gd name="connsiteX6" fmla="*/ 699616 w 1660640"/>
                    <a:gd name="connsiteY6" fmla="*/ 1720772 h 1817921"/>
                    <a:gd name="connsiteX7" fmla="*/ 959774 w 1660640"/>
                    <a:gd name="connsiteY7" fmla="*/ 1720772 h 1817921"/>
                    <a:gd name="connsiteX8" fmla="*/ 1467644 w 1660640"/>
                    <a:gd name="connsiteY8" fmla="*/ 1426981 h 1817921"/>
                    <a:gd name="connsiteX9" fmla="*/ 1597102 w 1660640"/>
                    <a:gd name="connsiteY9" fmla="*/ 1202904 h 1817921"/>
                    <a:gd name="connsiteX10" fmla="*/ 1597102 w 1660640"/>
                    <a:gd name="connsiteY10" fmla="*/ 616568 h 1817921"/>
                    <a:gd name="connsiteX11" fmla="*/ 1467644 w 1660640"/>
                    <a:gd name="connsiteY11" fmla="*/ 392490 h 1817921"/>
                    <a:gd name="connsiteX12" fmla="*/ 959774 w 1660640"/>
                    <a:gd name="connsiteY12" fmla="*/ 99945 h 1817921"/>
                    <a:gd name="connsiteX13" fmla="*/ 830318 w 1660640"/>
                    <a:gd name="connsiteY13" fmla="*/ 65088 h 1817921"/>
                    <a:gd name="connsiteX14" fmla="*/ 830320 w 1660640"/>
                    <a:gd name="connsiteY14" fmla="*/ 0 h 1817921"/>
                    <a:gd name="connsiteX15" fmla="*/ 992152 w 1660640"/>
                    <a:gd name="connsiteY15" fmla="*/ 43884 h 1817921"/>
                    <a:gd name="connsiteX16" fmla="*/ 1498808 w 1660640"/>
                    <a:gd name="connsiteY16" fmla="*/ 335200 h 1817921"/>
                    <a:gd name="connsiteX17" fmla="*/ 1660640 w 1660640"/>
                    <a:gd name="connsiteY17" fmla="*/ 615311 h 1817921"/>
                    <a:gd name="connsiteX18" fmla="*/ 1660640 w 1660640"/>
                    <a:gd name="connsiteY18" fmla="*/ 1201677 h 1817921"/>
                    <a:gd name="connsiteX19" fmla="*/ 1498808 w 1660640"/>
                    <a:gd name="connsiteY19" fmla="*/ 1481788 h 1817921"/>
                    <a:gd name="connsiteX20" fmla="*/ 992152 w 1660640"/>
                    <a:gd name="connsiteY20" fmla="*/ 1774348 h 1817921"/>
                    <a:gd name="connsiteX21" fmla="*/ 830320 w 1660640"/>
                    <a:gd name="connsiteY21" fmla="*/ 1817921 h 1817921"/>
                    <a:gd name="connsiteX22" fmla="*/ 668488 w 1660640"/>
                    <a:gd name="connsiteY22" fmla="*/ 1774348 h 1817921"/>
                    <a:gd name="connsiteX23" fmla="*/ 161832 w 1660640"/>
                    <a:gd name="connsiteY23" fmla="*/ 1481788 h 1817921"/>
                    <a:gd name="connsiteX24" fmla="*/ 0 w 1660640"/>
                    <a:gd name="connsiteY24" fmla="*/ 1201677 h 1817921"/>
                    <a:gd name="connsiteX25" fmla="*/ 0 w 1660640"/>
                    <a:gd name="connsiteY25" fmla="*/ 615311 h 1817921"/>
                    <a:gd name="connsiteX26" fmla="*/ 161832 w 1660640"/>
                    <a:gd name="connsiteY26" fmla="*/ 335200 h 1817921"/>
                    <a:gd name="connsiteX27" fmla="*/ 668488 w 1660640"/>
                    <a:gd name="connsiteY27" fmla="*/ 43884 h 1817921"/>
                    <a:gd name="connsiteX28" fmla="*/ 830320 w 1660640"/>
                    <a:gd name="connsiteY28" fmla="*/ 0 h 181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0640" h="1817921">
                      <a:moveTo>
                        <a:pt x="830318" y="65088"/>
                      </a:moveTo>
                      <a:cubicBezTo>
                        <a:pt x="785506" y="65088"/>
                        <a:pt x="740694" y="76292"/>
                        <a:pt x="699616" y="99945"/>
                      </a:cubicBezTo>
                      <a:lnTo>
                        <a:pt x="194236" y="392490"/>
                      </a:lnTo>
                      <a:cubicBezTo>
                        <a:pt x="113326" y="438551"/>
                        <a:pt x="63534" y="525692"/>
                        <a:pt x="63534" y="616568"/>
                      </a:cubicBezTo>
                      <a:lnTo>
                        <a:pt x="63534" y="1202904"/>
                      </a:lnTo>
                      <a:cubicBezTo>
                        <a:pt x="63534" y="1295025"/>
                        <a:pt x="113326" y="1380921"/>
                        <a:pt x="194236" y="1426981"/>
                      </a:cubicBezTo>
                      <a:lnTo>
                        <a:pt x="699616" y="1720772"/>
                      </a:lnTo>
                      <a:cubicBezTo>
                        <a:pt x="780526" y="1766832"/>
                        <a:pt x="880110" y="1766832"/>
                        <a:pt x="959774" y="1720772"/>
                      </a:cubicBezTo>
                      <a:lnTo>
                        <a:pt x="1467644" y="1426981"/>
                      </a:lnTo>
                      <a:cubicBezTo>
                        <a:pt x="1547310" y="1380921"/>
                        <a:pt x="1597102" y="1295025"/>
                        <a:pt x="1597102" y="1202904"/>
                      </a:cubicBezTo>
                      <a:lnTo>
                        <a:pt x="1597102" y="616568"/>
                      </a:lnTo>
                      <a:cubicBezTo>
                        <a:pt x="1597102" y="525692"/>
                        <a:pt x="1547310" y="438551"/>
                        <a:pt x="1467644" y="392490"/>
                      </a:cubicBezTo>
                      <a:lnTo>
                        <a:pt x="959774" y="99945"/>
                      </a:lnTo>
                      <a:cubicBezTo>
                        <a:pt x="919942" y="76292"/>
                        <a:pt x="875130" y="65088"/>
                        <a:pt x="830318" y="65088"/>
                      </a:cubicBezTo>
                      <a:close/>
                      <a:moveTo>
                        <a:pt x="830320" y="0"/>
                      </a:moveTo>
                      <a:cubicBezTo>
                        <a:pt x="886338" y="0"/>
                        <a:pt x="942356" y="14628"/>
                        <a:pt x="992152" y="43884"/>
                      </a:cubicBezTo>
                      <a:lnTo>
                        <a:pt x="1498808" y="335200"/>
                      </a:lnTo>
                      <a:cubicBezTo>
                        <a:pt x="1598398" y="393712"/>
                        <a:pt x="1660640" y="500776"/>
                        <a:pt x="1660640" y="615311"/>
                      </a:cubicBezTo>
                      <a:lnTo>
                        <a:pt x="1660640" y="1201677"/>
                      </a:lnTo>
                      <a:cubicBezTo>
                        <a:pt x="1660640" y="1316211"/>
                        <a:pt x="1598398" y="1423276"/>
                        <a:pt x="1498808" y="1481788"/>
                      </a:cubicBezTo>
                      <a:lnTo>
                        <a:pt x="992152" y="1774348"/>
                      </a:lnTo>
                      <a:cubicBezTo>
                        <a:pt x="942358" y="1802982"/>
                        <a:pt x="886338" y="1817921"/>
                        <a:pt x="830320" y="1817921"/>
                      </a:cubicBezTo>
                      <a:cubicBezTo>
                        <a:pt x="774302" y="1817921"/>
                        <a:pt x="718282" y="1802982"/>
                        <a:pt x="668488" y="1774348"/>
                      </a:cubicBezTo>
                      <a:lnTo>
                        <a:pt x="161832" y="1481788"/>
                      </a:lnTo>
                      <a:cubicBezTo>
                        <a:pt x="62242" y="1423276"/>
                        <a:pt x="0" y="1316211"/>
                        <a:pt x="0" y="1201677"/>
                      </a:cubicBezTo>
                      <a:lnTo>
                        <a:pt x="0" y="615311"/>
                      </a:lnTo>
                      <a:cubicBezTo>
                        <a:pt x="0" y="500776"/>
                        <a:pt x="62242" y="393712"/>
                        <a:pt x="161832" y="335200"/>
                      </a:cubicBezTo>
                      <a:lnTo>
                        <a:pt x="668488" y="43884"/>
                      </a:lnTo>
                      <a:cubicBezTo>
                        <a:pt x="718284" y="14628"/>
                        <a:pt x="774302" y="0"/>
                        <a:pt x="830320" y="0"/>
                      </a:cubicBezTo>
                      <a:close/>
                    </a:path>
                  </a:pathLst>
                </a:custGeom>
                <a:solidFill>
                  <a:schemeClr val="accent3"/>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sp>
              <p:nvSpPr>
                <p:cNvPr id="31" name="TextBox 30">
                  <a:extLst>
                    <a:ext uri="{FF2B5EF4-FFF2-40B4-BE49-F238E27FC236}">
                      <a16:creationId xmlns:a16="http://schemas.microsoft.com/office/drawing/2014/main" id="{561A6C4D-C775-6F93-AB96-34029563AB3A}"/>
                    </a:ext>
                  </a:extLst>
                </p:cNvPr>
                <p:cNvSpPr txBox="1"/>
                <p:nvPr/>
              </p:nvSpPr>
              <p:spPr>
                <a:xfrm>
                  <a:off x="12207363" y="287019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accent3"/>
                      </a:solidFill>
                      <a:latin typeface="Poppins" panose="00000500000000000000" pitchFamily="2" charset="0"/>
                      <a:cs typeface="Poppins" panose="00000500000000000000" pitchFamily="2" charset="0"/>
                    </a:rPr>
                    <a:t>C</a:t>
                  </a:r>
                </a:p>
              </p:txBody>
            </p:sp>
          </p:grpSp>
          <p:sp>
            <p:nvSpPr>
              <p:cNvPr id="28" name="TextBox 27">
                <a:extLst>
                  <a:ext uri="{FF2B5EF4-FFF2-40B4-BE49-F238E27FC236}">
                    <a16:creationId xmlns:a16="http://schemas.microsoft.com/office/drawing/2014/main" id="{86A04866-B27A-AB67-370D-556DD6D64763}"/>
                  </a:ext>
                </a:extLst>
              </p:cNvPr>
              <p:cNvSpPr txBox="1"/>
              <p:nvPr/>
            </p:nvSpPr>
            <p:spPr>
              <a:xfrm>
                <a:off x="11362682" y="5994815"/>
                <a:ext cx="3105443" cy="840615"/>
              </a:xfrm>
              <a:prstGeom prst="rect">
                <a:avLst/>
              </a:prstGeom>
              <a:noFill/>
            </p:spPr>
            <p:txBody>
              <a:bodyPr wrap="square" rtlCol="0">
                <a:spAutoFit/>
              </a:bodyPr>
              <a:lstStyle/>
              <a:p>
                <a:pPr algn="ctr">
                  <a:lnSpc>
                    <a:spcPct val="114000"/>
                  </a:lnSpc>
                </a:pPr>
                <a:r>
                  <a:rPr lang="en-US" sz="2200">
                    <a:solidFill>
                      <a:schemeClr val="tx1">
                        <a:lumMod val="75000"/>
                        <a:lumOff val="25000"/>
                      </a:schemeClr>
                    </a:solidFill>
                    <a:latin typeface="Open Sans"/>
                    <a:ea typeface="Open Sans"/>
                    <a:cs typeface="Open Sans"/>
                  </a:rPr>
                  <a:t>Proper input validation</a:t>
                </a:r>
              </a:p>
            </p:txBody>
          </p:sp>
        </p:grpSp>
        <p:grpSp>
          <p:nvGrpSpPr>
            <p:cNvPr id="11" name="Group 10">
              <a:extLst>
                <a:ext uri="{FF2B5EF4-FFF2-40B4-BE49-F238E27FC236}">
                  <a16:creationId xmlns:a16="http://schemas.microsoft.com/office/drawing/2014/main" id="{C302D87F-FACE-F5EC-F565-15029C8730E8}"/>
                </a:ext>
              </a:extLst>
            </p:cNvPr>
            <p:cNvGrpSpPr/>
            <p:nvPr/>
          </p:nvGrpSpPr>
          <p:grpSpPr>
            <a:xfrm>
              <a:off x="2987173" y="2627811"/>
              <a:ext cx="3105444" cy="4266662"/>
              <a:chOff x="2987173" y="2627811"/>
              <a:chExt cx="3105444" cy="4266662"/>
            </a:xfrm>
          </p:grpSpPr>
          <p:grpSp>
            <p:nvGrpSpPr>
              <p:cNvPr id="12" name="Group 11">
                <a:extLst>
                  <a:ext uri="{FF2B5EF4-FFF2-40B4-BE49-F238E27FC236}">
                    <a16:creationId xmlns:a16="http://schemas.microsoft.com/office/drawing/2014/main" id="{EFB52187-F61C-5981-03F2-21FA09C62048}"/>
                  </a:ext>
                </a:extLst>
              </p:cNvPr>
              <p:cNvGrpSpPr/>
              <p:nvPr/>
            </p:nvGrpSpPr>
            <p:grpSpPr>
              <a:xfrm>
                <a:off x="2987174" y="2627811"/>
                <a:ext cx="3105443" cy="2858207"/>
                <a:chOff x="1770314" y="2681513"/>
                <a:chExt cx="3721596" cy="3425307"/>
              </a:xfrm>
            </p:grpSpPr>
            <p:sp>
              <p:nvSpPr>
                <p:cNvPr id="14" name="Freeform: Shape 13">
                  <a:extLst>
                    <a:ext uri="{FF2B5EF4-FFF2-40B4-BE49-F238E27FC236}">
                      <a16:creationId xmlns:a16="http://schemas.microsoft.com/office/drawing/2014/main" id="{D85CBBF3-A2F2-4072-97FF-5AFDE0EADA65}"/>
                    </a:ext>
                  </a:extLst>
                </p:cNvPr>
                <p:cNvSpPr/>
                <p:nvPr/>
              </p:nvSpPr>
              <p:spPr>
                <a:xfrm>
                  <a:off x="3077564" y="2681513"/>
                  <a:ext cx="1107093" cy="1211947"/>
                </a:xfrm>
                <a:custGeom>
                  <a:avLst/>
                  <a:gdLst>
                    <a:gd name="connsiteX0" fmla="*/ 830319 w 1660640"/>
                    <a:gd name="connsiteY0" fmla="*/ 65088 h 1817921"/>
                    <a:gd name="connsiteX1" fmla="*/ 700862 w 1660640"/>
                    <a:gd name="connsiteY1" fmla="*/ 99945 h 1817921"/>
                    <a:gd name="connsiteX2" fmla="*/ 192993 w 1660640"/>
                    <a:gd name="connsiteY2" fmla="*/ 392490 h 1817921"/>
                    <a:gd name="connsiteX3" fmla="*/ 63536 w 1660640"/>
                    <a:gd name="connsiteY3" fmla="*/ 616568 h 1817921"/>
                    <a:gd name="connsiteX4" fmla="*/ 63536 w 1660640"/>
                    <a:gd name="connsiteY4" fmla="*/ 1202904 h 1817921"/>
                    <a:gd name="connsiteX5" fmla="*/ 192993 w 1660640"/>
                    <a:gd name="connsiteY5" fmla="*/ 1426981 h 1817921"/>
                    <a:gd name="connsiteX6" fmla="*/ 700862 w 1660640"/>
                    <a:gd name="connsiteY6" fmla="*/ 1720772 h 1817921"/>
                    <a:gd name="connsiteX7" fmla="*/ 961021 w 1660640"/>
                    <a:gd name="connsiteY7" fmla="*/ 1720772 h 1817921"/>
                    <a:gd name="connsiteX8" fmla="*/ 1467645 w 1660640"/>
                    <a:gd name="connsiteY8" fmla="*/ 1426981 h 1817921"/>
                    <a:gd name="connsiteX9" fmla="*/ 1597102 w 1660640"/>
                    <a:gd name="connsiteY9" fmla="*/ 1202904 h 1817921"/>
                    <a:gd name="connsiteX10" fmla="*/ 1597102 w 1660640"/>
                    <a:gd name="connsiteY10" fmla="*/ 616568 h 1817921"/>
                    <a:gd name="connsiteX11" fmla="*/ 1467645 w 1660640"/>
                    <a:gd name="connsiteY11" fmla="*/ 392490 h 1817921"/>
                    <a:gd name="connsiteX12" fmla="*/ 961021 w 1660640"/>
                    <a:gd name="connsiteY12" fmla="*/ 99945 h 1817921"/>
                    <a:gd name="connsiteX13" fmla="*/ 830319 w 1660640"/>
                    <a:gd name="connsiteY13" fmla="*/ 65088 h 1817921"/>
                    <a:gd name="connsiteX14" fmla="*/ 830320 w 1660640"/>
                    <a:gd name="connsiteY14" fmla="*/ 0 h 1817921"/>
                    <a:gd name="connsiteX15" fmla="*/ 992152 w 1660640"/>
                    <a:gd name="connsiteY15" fmla="*/ 43884 h 1817921"/>
                    <a:gd name="connsiteX16" fmla="*/ 1498809 w 1660640"/>
                    <a:gd name="connsiteY16" fmla="*/ 335200 h 1817921"/>
                    <a:gd name="connsiteX17" fmla="*/ 1660640 w 1660640"/>
                    <a:gd name="connsiteY17" fmla="*/ 615311 h 1817921"/>
                    <a:gd name="connsiteX18" fmla="*/ 1660640 w 1660640"/>
                    <a:gd name="connsiteY18" fmla="*/ 1201677 h 1817921"/>
                    <a:gd name="connsiteX19" fmla="*/ 1498809 w 1660640"/>
                    <a:gd name="connsiteY19" fmla="*/ 1481788 h 1817921"/>
                    <a:gd name="connsiteX20" fmla="*/ 992152 w 1660640"/>
                    <a:gd name="connsiteY20" fmla="*/ 1774348 h 1817921"/>
                    <a:gd name="connsiteX21" fmla="*/ 830320 w 1660640"/>
                    <a:gd name="connsiteY21" fmla="*/ 1817921 h 1817921"/>
                    <a:gd name="connsiteX22" fmla="*/ 668489 w 1660640"/>
                    <a:gd name="connsiteY22" fmla="*/ 1774348 h 1817921"/>
                    <a:gd name="connsiteX23" fmla="*/ 161832 w 1660640"/>
                    <a:gd name="connsiteY23" fmla="*/ 1481788 h 1817921"/>
                    <a:gd name="connsiteX24" fmla="*/ 0 w 1660640"/>
                    <a:gd name="connsiteY24" fmla="*/ 1201677 h 1817921"/>
                    <a:gd name="connsiteX25" fmla="*/ 0 w 1660640"/>
                    <a:gd name="connsiteY25" fmla="*/ 615311 h 1817921"/>
                    <a:gd name="connsiteX26" fmla="*/ 161832 w 1660640"/>
                    <a:gd name="connsiteY26" fmla="*/ 335200 h 1817921"/>
                    <a:gd name="connsiteX27" fmla="*/ 668489 w 1660640"/>
                    <a:gd name="connsiteY27" fmla="*/ 43884 h 1817921"/>
                    <a:gd name="connsiteX28" fmla="*/ 830320 w 1660640"/>
                    <a:gd name="connsiteY28" fmla="*/ 0 h 181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0640" h="1817921">
                      <a:moveTo>
                        <a:pt x="830319" y="65088"/>
                      </a:moveTo>
                      <a:cubicBezTo>
                        <a:pt x="785507" y="65088"/>
                        <a:pt x="740695" y="76292"/>
                        <a:pt x="700862" y="99945"/>
                      </a:cubicBezTo>
                      <a:lnTo>
                        <a:pt x="192993" y="392490"/>
                      </a:lnTo>
                      <a:cubicBezTo>
                        <a:pt x="113327" y="438551"/>
                        <a:pt x="63536" y="525692"/>
                        <a:pt x="63536" y="616568"/>
                      </a:cubicBezTo>
                      <a:lnTo>
                        <a:pt x="63536" y="1202904"/>
                      </a:lnTo>
                      <a:cubicBezTo>
                        <a:pt x="63536" y="1295025"/>
                        <a:pt x="113327" y="1380921"/>
                        <a:pt x="192993" y="1426981"/>
                      </a:cubicBezTo>
                      <a:lnTo>
                        <a:pt x="700862" y="1720772"/>
                      </a:lnTo>
                      <a:cubicBezTo>
                        <a:pt x="780528" y="1766832"/>
                        <a:pt x="880110" y="1766832"/>
                        <a:pt x="961021" y="1720772"/>
                      </a:cubicBezTo>
                      <a:lnTo>
                        <a:pt x="1467645" y="1426981"/>
                      </a:lnTo>
                      <a:cubicBezTo>
                        <a:pt x="1547311" y="1380921"/>
                        <a:pt x="1597102" y="1295025"/>
                        <a:pt x="1597102" y="1202904"/>
                      </a:cubicBezTo>
                      <a:lnTo>
                        <a:pt x="1597102" y="616568"/>
                      </a:lnTo>
                      <a:cubicBezTo>
                        <a:pt x="1597102" y="525692"/>
                        <a:pt x="1547311" y="438551"/>
                        <a:pt x="1467645" y="392490"/>
                      </a:cubicBezTo>
                      <a:lnTo>
                        <a:pt x="961021" y="99945"/>
                      </a:lnTo>
                      <a:cubicBezTo>
                        <a:pt x="919943" y="76292"/>
                        <a:pt x="875131" y="65088"/>
                        <a:pt x="830319" y="65088"/>
                      </a:cubicBezTo>
                      <a:close/>
                      <a:moveTo>
                        <a:pt x="830320" y="0"/>
                      </a:moveTo>
                      <a:cubicBezTo>
                        <a:pt x="886339" y="0"/>
                        <a:pt x="942357" y="14628"/>
                        <a:pt x="992152" y="43884"/>
                      </a:cubicBezTo>
                      <a:lnTo>
                        <a:pt x="1498809" y="335200"/>
                      </a:lnTo>
                      <a:cubicBezTo>
                        <a:pt x="1598397" y="393712"/>
                        <a:pt x="1660640" y="500776"/>
                        <a:pt x="1660640" y="615311"/>
                      </a:cubicBezTo>
                      <a:lnTo>
                        <a:pt x="1660640" y="1201677"/>
                      </a:lnTo>
                      <a:cubicBezTo>
                        <a:pt x="1660640" y="1316211"/>
                        <a:pt x="1598397" y="1423276"/>
                        <a:pt x="1498809" y="1481788"/>
                      </a:cubicBezTo>
                      <a:lnTo>
                        <a:pt x="992152" y="1774348"/>
                      </a:lnTo>
                      <a:cubicBezTo>
                        <a:pt x="942357" y="1802982"/>
                        <a:pt x="886339" y="1817921"/>
                        <a:pt x="830320" y="1817921"/>
                      </a:cubicBezTo>
                      <a:cubicBezTo>
                        <a:pt x="774302" y="1817921"/>
                        <a:pt x="718283" y="1802982"/>
                        <a:pt x="668489" y="1774348"/>
                      </a:cubicBezTo>
                      <a:lnTo>
                        <a:pt x="161832" y="1481788"/>
                      </a:lnTo>
                      <a:cubicBezTo>
                        <a:pt x="62243" y="1423276"/>
                        <a:pt x="0" y="1316211"/>
                        <a:pt x="0" y="1201677"/>
                      </a:cubicBezTo>
                      <a:lnTo>
                        <a:pt x="0" y="615311"/>
                      </a:lnTo>
                      <a:cubicBezTo>
                        <a:pt x="0" y="500776"/>
                        <a:pt x="62243" y="393712"/>
                        <a:pt x="161832" y="335200"/>
                      </a:cubicBezTo>
                      <a:lnTo>
                        <a:pt x="668489" y="43884"/>
                      </a:lnTo>
                      <a:cubicBezTo>
                        <a:pt x="718283" y="14628"/>
                        <a:pt x="774302" y="0"/>
                        <a:pt x="830320" y="0"/>
                      </a:cubicBezTo>
                      <a:close/>
                    </a:path>
                  </a:pathLst>
                </a:custGeom>
                <a:solidFill>
                  <a:schemeClr val="accent1"/>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grpSp>
              <p:nvGrpSpPr>
                <p:cNvPr id="15" name="Group 14">
                  <a:extLst>
                    <a:ext uri="{FF2B5EF4-FFF2-40B4-BE49-F238E27FC236}">
                      <a16:creationId xmlns:a16="http://schemas.microsoft.com/office/drawing/2014/main" id="{62B4CA84-3D89-CCCD-582D-FBB1E98987B1}"/>
                    </a:ext>
                  </a:extLst>
                </p:cNvPr>
                <p:cNvGrpSpPr/>
                <p:nvPr/>
              </p:nvGrpSpPr>
              <p:grpSpPr>
                <a:xfrm>
                  <a:off x="1770314" y="2703313"/>
                  <a:ext cx="3721596" cy="3403507"/>
                  <a:chOff x="1770314" y="2703313"/>
                  <a:chExt cx="3721596" cy="3403507"/>
                </a:xfrm>
              </p:grpSpPr>
              <p:grpSp>
                <p:nvGrpSpPr>
                  <p:cNvPr id="16" name="Group 15">
                    <a:extLst>
                      <a:ext uri="{FF2B5EF4-FFF2-40B4-BE49-F238E27FC236}">
                        <a16:creationId xmlns:a16="http://schemas.microsoft.com/office/drawing/2014/main" id="{237DD8D1-D4CA-2D45-6C98-D5E033443BBE}"/>
                      </a:ext>
                    </a:extLst>
                  </p:cNvPr>
                  <p:cNvGrpSpPr/>
                  <p:nvPr/>
                </p:nvGrpSpPr>
                <p:grpSpPr>
                  <a:xfrm>
                    <a:off x="1770314" y="3381856"/>
                    <a:ext cx="3721596" cy="2724964"/>
                    <a:chOff x="2652294" y="5072781"/>
                    <a:chExt cx="5582394" cy="4087444"/>
                  </a:xfrm>
                </p:grpSpPr>
                <p:sp>
                  <p:nvSpPr>
                    <p:cNvPr id="19" name="Freeform: Shape 18">
                      <a:extLst>
                        <a:ext uri="{FF2B5EF4-FFF2-40B4-BE49-F238E27FC236}">
                          <a16:creationId xmlns:a16="http://schemas.microsoft.com/office/drawing/2014/main" id="{156C53DD-D626-58D3-D3E9-BC02E2358E70}"/>
                        </a:ext>
                      </a:extLst>
                    </p:cNvPr>
                    <p:cNvSpPr/>
                    <p:nvPr/>
                  </p:nvSpPr>
                  <p:spPr>
                    <a:xfrm>
                      <a:off x="3437143" y="5072781"/>
                      <a:ext cx="4011450" cy="1473772"/>
                    </a:xfrm>
                    <a:custGeom>
                      <a:avLst/>
                      <a:gdLst/>
                      <a:ahLst/>
                      <a:cxnLst>
                        <a:cxn ang="3cd4">
                          <a:pos x="hc" y="t"/>
                        </a:cxn>
                        <a:cxn ang="cd2">
                          <a:pos x="l" y="vc"/>
                        </a:cxn>
                        <a:cxn ang="cd4">
                          <a:pos x="hc" y="b"/>
                        </a:cxn>
                        <a:cxn ang="0">
                          <a:pos x="r" y="vc"/>
                        </a:cxn>
                      </a:cxnLst>
                      <a:rect l="l" t="t" r="r" b="b"/>
                      <a:pathLst>
                        <a:path w="3221" h="1184">
                          <a:moveTo>
                            <a:pt x="1611" y="0"/>
                          </a:moveTo>
                          <a:lnTo>
                            <a:pt x="0" y="592"/>
                          </a:lnTo>
                          <a:lnTo>
                            <a:pt x="1611" y="1184"/>
                          </a:lnTo>
                          <a:lnTo>
                            <a:pt x="3221" y="592"/>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0" name="Freeform: Shape 19">
                      <a:extLst>
                        <a:ext uri="{FF2B5EF4-FFF2-40B4-BE49-F238E27FC236}">
                          <a16:creationId xmlns:a16="http://schemas.microsoft.com/office/drawing/2014/main" id="{77A0E3DD-C457-3160-062A-E6DB8CD7088F}"/>
                        </a:ext>
                      </a:extLst>
                    </p:cNvPr>
                    <p:cNvSpPr/>
                    <p:nvPr/>
                  </p:nvSpPr>
                  <p:spPr>
                    <a:xfrm>
                      <a:off x="3437143" y="5072781"/>
                      <a:ext cx="4011450" cy="1473772"/>
                    </a:xfrm>
                    <a:custGeom>
                      <a:avLst/>
                      <a:gdLst/>
                      <a:ahLst/>
                      <a:cxnLst>
                        <a:cxn ang="3cd4">
                          <a:pos x="hc" y="t"/>
                        </a:cxn>
                        <a:cxn ang="cd2">
                          <a:pos x="l" y="vc"/>
                        </a:cxn>
                        <a:cxn ang="cd4">
                          <a:pos x="hc" y="b"/>
                        </a:cxn>
                        <a:cxn ang="0">
                          <a:pos x="r" y="vc"/>
                        </a:cxn>
                      </a:cxnLst>
                      <a:rect l="l" t="t" r="r" b="b"/>
                      <a:pathLst>
                        <a:path w="3221" h="1184">
                          <a:moveTo>
                            <a:pt x="1611" y="0"/>
                          </a:moveTo>
                          <a:lnTo>
                            <a:pt x="0" y="592"/>
                          </a:lnTo>
                          <a:lnTo>
                            <a:pt x="1611" y="1184"/>
                          </a:lnTo>
                          <a:lnTo>
                            <a:pt x="3221" y="592"/>
                          </a:lnTo>
                          <a:close/>
                        </a:path>
                      </a:pathLst>
                    </a:custGeom>
                    <a:solidFill>
                      <a:srgbClr val="121143">
                        <a:alpha val="5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1" name="Freeform: Shape 20">
                      <a:extLst>
                        <a:ext uri="{FF2B5EF4-FFF2-40B4-BE49-F238E27FC236}">
                          <a16:creationId xmlns:a16="http://schemas.microsoft.com/office/drawing/2014/main" id="{65971527-ED19-A98F-55B3-C89841459A46}"/>
                        </a:ext>
                      </a:extLst>
                    </p:cNvPr>
                    <p:cNvSpPr/>
                    <p:nvPr/>
                  </p:nvSpPr>
                  <p:spPr>
                    <a:xfrm>
                      <a:off x="5385558" y="5810290"/>
                      <a:ext cx="115859" cy="954277"/>
                    </a:xfrm>
                    <a:custGeom>
                      <a:avLst/>
                      <a:gdLst/>
                      <a:ahLst/>
                      <a:cxnLst>
                        <a:cxn ang="3cd4">
                          <a:pos x="hc" y="t"/>
                        </a:cxn>
                        <a:cxn ang="cd2">
                          <a:pos x="l" y="vc"/>
                        </a:cxn>
                        <a:cxn ang="cd4">
                          <a:pos x="hc" y="b"/>
                        </a:cxn>
                        <a:cxn ang="0">
                          <a:pos x="r" y="vc"/>
                        </a:cxn>
                      </a:cxnLst>
                      <a:rect l="l" t="t" r="r" b="b"/>
                      <a:pathLst>
                        <a:path w="94" h="767">
                          <a:moveTo>
                            <a:pt x="94" y="767"/>
                          </a:moveTo>
                          <a:lnTo>
                            <a:pt x="0" y="767"/>
                          </a:lnTo>
                          <a:lnTo>
                            <a:pt x="0" y="0"/>
                          </a:lnTo>
                          <a:lnTo>
                            <a:pt x="94"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2" name="Freeform: Shape 21">
                      <a:extLst>
                        <a:ext uri="{FF2B5EF4-FFF2-40B4-BE49-F238E27FC236}">
                          <a16:creationId xmlns:a16="http://schemas.microsoft.com/office/drawing/2014/main" id="{326FDB87-5029-F176-CB95-3BDDE86E1382}"/>
                        </a:ext>
                      </a:extLst>
                    </p:cNvPr>
                    <p:cNvSpPr/>
                    <p:nvPr/>
                  </p:nvSpPr>
                  <p:spPr>
                    <a:xfrm>
                      <a:off x="3437143" y="5810290"/>
                      <a:ext cx="4011450" cy="3349935"/>
                    </a:xfrm>
                    <a:custGeom>
                      <a:avLst/>
                      <a:gdLst/>
                      <a:ahLst/>
                      <a:cxnLst>
                        <a:cxn ang="3cd4">
                          <a:pos x="hc" y="t"/>
                        </a:cxn>
                        <a:cxn ang="cd2">
                          <a:pos x="l" y="vc"/>
                        </a:cxn>
                        <a:cxn ang="cd4">
                          <a:pos x="hc" y="b"/>
                        </a:cxn>
                        <a:cxn ang="0">
                          <a:pos x="r" y="vc"/>
                        </a:cxn>
                      </a:cxnLst>
                      <a:rect l="l" t="t" r="r" b="b"/>
                      <a:pathLst>
                        <a:path w="3221" h="2690">
                          <a:moveTo>
                            <a:pt x="1611" y="2690"/>
                          </a:moveTo>
                          <a:lnTo>
                            <a:pt x="3221" y="2098"/>
                          </a:lnTo>
                          <a:lnTo>
                            <a:pt x="3221" y="0"/>
                          </a:lnTo>
                          <a:lnTo>
                            <a:pt x="3221" y="0"/>
                          </a:lnTo>
                          <a:lnTo>
                            <a:pt x="1611" y="592"/>
                          </a:lnTo>
                          <a:lnTo>
                            <a:pt x="0" y="0"/>
                          </a:lnTo>
                          <a:lnTo>
                            <a:pt x="0" y="2098"/>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3" name="Freeform: Shape 22">
                      <a:extLst>
                        <a:ext uri="{FF2B5EF4-FFF2-40B4-BE49-F238E27FC236}">
                          <a16:creationId xmlns:a16="http://schemas.microsoft.com/office/drawing/2014/main" id="{35D10D97-380B-56CA-0056-6EE1E6C4509C}"/>
                        </a:ext>
                      </a:extLst>
                    </p:cNvPr>
                    <p:cNvSpPr/>
                    <p:nvPr/>
                  </p:nvSpPr>
                  <p:spPr>
                    <a:xfrm>
                      <a:off x="5444114" y="5810290"/>
                      <a:ext cx="2004479" cy="3349935"/>
                    </a:xfrm>
                    <a:custGeom>
                      <a:avLst/>
                      <a:gdLst/>
                      <a:ahLst/>
                      <a:cxnLst>
                        <a:cxn ang="3cd4">
                          <a:pos x="hc" y="t"/>
                        </a:cxn>
                        <a:cxn ang="cd2">
                          <a:pos x="l" y="vc"/>
                        </a:cxn>
                        <a:cxn ang="cd4">
                          <a:pos x="hc" y="b"/>
                        </a:cxn>
                        <a:cxn ang="0">
                          <a:pos x="r" y="vc"/>
                        </a:cxn>
                      </a:cxnLst>
                      <a:rect l="l" t="t" r="r" b="b"/>
                      <a:pathLst>
                        <a:path w="1610" h="2690">
                          <a:moveTo>
                            <a:pt x="0" y="2690"/>
                          </a:moveTo>
                          <a:lnTo>
                            <a:pt x="1610" y="2098"/>
                          </a:lnTo>
                          <a:lnTo>
                            <a:pt x="1610" y="0"/>
                          </a:lnTo>
                          <a:lnTo>
                            <a:pt x="0" y="592"/>
                          </a:lnTo>
                          <a:close/>
                        </a:path>
                      </a:pathLst>
                    </a:custGeom>
                    <a:solidFill>
                      <a:srgbClr val="121143">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4" name="Freeform: Shape 23">
                      <a:extLst>
                        <a:ext uri="{FF2B5EF4-FFF2-40B4-BE49-F238E27FC236}">
                          <a16:creationId xmlns:a16="http://schemas.microsoft.com/office/drawing/2014/main" id="{8C146387-194C-A5CB-E4F9-98AAF55A074C}"/>
                        </a:ext>
                      </a:extLst>
                    </p:cNvPr>
                    <p:cNvSpPr/>
                    <p:nvPr/>
                  </p:nvSpPr>
                  <p:spPr>
                    <a:xfrm>
                      <a:off x="5444114" y="5810290"/>
                      <a:ext cx="2790574" cy="1524849"/>
                    </a:xfrm>
                    <a:custGeom>
                      <a:avLst/>
                      <a:gdLst/>
                      <a:ahLst/>
                      <a:cxnLst>
                        <a:cxn ang="3cd4">
                          <a:pos x="hc" y="t"/>
                        </a:cxn>
                        <a:cxn ang="cd2">
                          <a:pos x="l" y="vc"/>
                        </a:cxn>
                        <a:cxn ang="cd4">
                          <a:pos x="hc" y="b"/>
                        </a:cxn>
                        <a:cxn ang="0">
                          <a:pos x="r" y="vc"/>
                        </a:cxn>
                      </a:cxnLst>
                      <a:rect l="l" t="t" r="r" b="b"/>
                      <a:pathLst>
                        <a:path w="2241" h="1225">
                          <a:moveTo>
                            <a:pt x="0" y="592"/>
                          </a:moveTo>
                          <a:lnTo>
                            <a:pt x="630" y="1225"/>
                          </a:lnTo>
                          <a:lnTo>
                            <a:pt x="2241" y="633"/>
                          </a:lnTo>
                          <a:lnTo>
                            <a:pt x="1610"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5" name="Freeform: Shape 24">
                      <a:extLst>
                        <a:ext uri="{FF2B5EF4-FFF2-40B4-BE49-F238E27FC236}">
                          <a16:creationId xmlns:a16="http://schemas.microsoft.com/office/drawing/2014/main" id="{D1D73A11-DD24-EE76-9379-168207B1CF51}"/>
                        </a:ext>
                      </a:extLst>
                    </p:cNvPr>
                    <p:cNvSpPr/>
                    <p:nvPr/>
                  </p:nvSpPr>
                  <p:spPr>
                    <a:xfrm>
                      <a:off x="2652294"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6" name="Freeform: Shape 25">
                      <a:extLst>
                        <a:ext uri="{FF2B5EF4-FFF2-40B4-BE49-F238E27FC236}">
                          <a16:creationId xmlns:a16="http://schemas.microsoft.com/office/drawing/2014/main" id="{B366641C-918E-1D01-EAEA-CAA6F3FAF63B}"/>
                        </a:ext>
                      </a:extLst>
                    </p:cNvPr>
                    <p:cNvSpPr/>
                    <p:nvPr/>
                  </p:nvSpPr>
                  <p:spPr>
                    <a:xfrm>
                      <a:off x="2652294"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sp>
                <p:nvSpPr>
                  <p:cNvPr id="17" name="Freeform: Shape 16">
                    <a:extLst>
                      <a:ext uri="{FF2B5EF4-FFF2-40B4-BE49-F238E27FC236}">
                        <a16:creationId xmlns:a16="http://schemas.microsoft.com/office/drawing/2014/main" id="{0588B18F-32DB-29CD-CAEC-45DC5B965639}"/>
                      </a:ext>
                    </a:extLst>
                  </p:cNvPr>
                  <p:cNvSpPr/>
                  <p:nvPr/>
                </p:nvSpPr>
                <p:spPr>
                  <a:xfrm>
                    <a:off x="3099157" y="2703313"/>
                    <a:ext cx="1063904" cy="1168551"/>
                  </a:xfrm>
                  <a:custGeom>
                    <a:avLst/>
                    <a:gdLst/>
                    <a:ahLst/>
                    <a:cxnLst>
                      <a:cxn ang="3cd4">
                        <a:pos x="hc" y="t"/>
                      </a:cxn>
                      <a:cxn ang="cd2">
                        <a:pos x="l" y="vc"/>
                      </a:cxn>
                      <a:cxn ang="cd4">
                        <a:pos x="hc" y="b"/>
                      </a:cxn>
                      <a:cxn ang="0">
                        <a:pos x="r" y="vc"/>
                      </a:cxn>
                    </a:cxnLst>
                    <a:rect l="l" t="t" r="r" b="b"/>
                    <a:pathLst>
                      <a:path w="1282" h="1408">
                        <a:moveTo>
                          <a:pt x="0" y="468"/>
                        </a:moveTo>
                        <a:lnTo>
                          <a:pt x="0" y="939"/>
                        </a:lnTo>
                        <a:cubicBezTo>
                          <a:pt x="0" y="1023"/>
                          <a:pt x="44" y="1100"/>
                          <a:pt x="117" y="1142"/>
                        </a:cubicBezTo>
                        <a:lnTo>
                          <a:pt x="524" y="1377"/>
                        </a:lnTo>
                        <a:cubicBezTo>
                          <a:pt x="597" y="1418"/>
                          <a:pt x="686" y="1418"/>
                          <a:pt x="758" y="1377"/>
                        </a:cubicBezTo>
                        <a:lnTo>
                          <a:pt x="1165" y="1142"/>
                        </a:lnTo>
                        <a:cubicBezTo>
                          <a:pt x="1238" y="1100"/>
                          <a:pt x="1282" y="1023"/>
                          <a:pt x="1282" y="939"/>
                        </a:cubicBezTo>
                        <a:lnTo>
                          <a:pt x="1282" y="468"/>
                        </a:lnTo>
                        <a:cubicBezTo>
                          <a:pt x="1282" y="385"/>
                          <a:pt x="1238" y="308"/>
                          <a:pt x="1165" y="266"/>
                        </a:cubicBezTo>
                        <a:lnTo>
                          <a:pt x="758" y="31"/>
                        </a:lnTo>
                        <a:cubicBezTo>
                          <a:pt x="686" y="-10"/>
                          <a:pt x="597" y="-10"/>
                          <a:pt x="524" y="31"/>
                        </a:cubicBezTo>
                        <a:lnTo>
                          <a:pt x="117" y="266"/>
                        </a:lnTo>
                        <a:cubicBezTo>
                          <a:pt x="44" y="308"/>
                          <a:pt x="0" y="385"/>
                          <a:pt x="0" y="468"/>
                        </a:cubicBezTo>
                        <a:close/>
                      </a:path>
                    </a:pathLst>
                  </a:custGeom>
                  <a:solidFill>
                    <a:schemeClr val="bg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8" name="TextBox 17">
                    <a:extLst>
                      <a:ext uri="{FF2B5EF4-FFF2-40B4-BE49-F238E27FC236}">
                        <a16:creationId xmlns:a16="http://schemas.microsoft.com/office/drawing/2014/main" id="{3FA3B9B3-3BBB-C206-0107-EDBE5353142F}"/>
                      </a:ext>
                    </a:extLst>
                  </p:cNvPr>
                  <p:cNvSpPr txBox="1"/>
                  <p:nvPr/>
                </p:nvSpPr>
                <p:spPr>
                  <a:xfrm>
                    <a:off x="3213947" y="287019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accent1"/>
                        </a:solidFill>
                        <a:latin typeface="Poppins" panose="00000500000000000000" pitchFamily="2" charset="0"/>
                        <a:cs typeface="Poppins" panose="00000500000000000000" pitchFamily="2" charset="0"/>
                      </a:rPr>
                      <a:t>A</a:t>
                    </a:r>
                  </a:p>
                </p:txBody>
              </p:sp>
            </p:grpSp>
          </p:grpSp>
          <p:sp>
            <p:nvSpPr>
              <p:cNvPr id="13" name="TextBox 12">
                <a:extLst>
                  <a:ext uri="{FF2B5EF4-FFF2-40B4-BE49-F238E27FC236}">
                    <a16:creationId xmlns:a16="http://schemas.microsoft.com/office/drawing/2014/main" id="{C4C486A8-6C32-B554-E363-C214D75F5DCF}"/>
                  </a:ext>
                </a:extLst>
              </p:cNvPr>
              <p:cNvSpPr txBox="1"/>
              <p:nvPr/>
            </p:nvSpPr>
            <p:spPr>
              <a:xfrm>
                <a:off x="2987173" y="6053858"/>
                <a:ext cx="3105443" cy="840615"/>
              </a:xfrm>
              <a:prstGeom prst="rect">
                <a:avLst/>
              </a:prstGeom>
              <a:noFill/>
            </p:spPr>
            <p:txBody>
              <a:bodyPr wrap="square" rtlCol="0">
                <a:spAutoFit/>
              </a:bodyPr>
              <a:lstStyle/>
              <a:p>
                <a:pPr algn="ctr">
                  <a:lnSpc>
                    <a:spcPct val="114000"/>
                  </a:lnSpc>
                </a:pPr>
                <a:r>
                  <a:rPr lang="en-US" sz="2200">
                    <a:solidFill>
                      <a:schemeClr val="tx1">
                        <a:lumMod val="75000"/>
                        <a:lumOff val="25000"/>
                      </a:schemeClr>
                    </a:solidFill>
                    <a:latin typeface="Open Sans"/>
                    <a:ea typeface="Open Sans"/>
                    <a:cs typeface="Open Sans"/>
                    <a:sym typeface="Open Sans"/>
                  </a:rPr>
                  <a:t>Proper coding practice</a:t>
                </a:r>
              </a:p>
            </p:txBody>
          </p:sp>
        </p:grpSp>
      </p:grpSp>
    </p:spTree>
    <p:extLst>
      <p:ext uri="{BB962C8B-B14F-4D97-AF65-F5344CB8AC3E}">
        <p14:creationId xmlns:p14="http://schemas.microsoft.com/office/powerpoint/2010/main" val="2186505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a:spLocks noGrp="1"/>
          </p:cNvSpPr>
          <p:nvPr>
            <p:ph type="title"/>
          </p:nvPr>
        </p:nvSpPr>
        <p:spPr>
          <a:xfrm>
            <a:off x="-10160" y="30769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Threat Agents</a:t>
            </a:r>
            <a:endParaRPr/>
          </a:p>
        </p:txBody>
      </p:sp>
      <p:sp>
        <p:nvSpPr>
          <p:cNvPr id="5" name="Google Shape;4846;p411">
            <a:extLst>
              <a:ext uri="{FF2B5EF4-FFF2-40B4-BE49-F238E27FC236}">
                <a16:creationId xmlns:a16="http://schemas.microsoft.com/office/drawing/2014/main" id="{F7D5C785-DD5C-3E2D-FFC6-95981CAD69BC}"/>
              </a:ext>
            </a:extLst>
          </p:cNvPr>
          <p:cNvSpPr/>
          <p:nvPr/>
        </p:nvSpPr>
        <p:spPr>
          <a:xfrm>
            <a:off x="2398210" y="1433166"/>
            <a:ext cx="11417105" cy="1021134"/>
          </a:xfrm>
          <a:prstGeom prst="roundRect">
            <a:avLst>
              <a:gd name="adj" fmla="val 9797"/>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SzPts val="2200"/>
            </a:pPr>
            <a:r>
              <a:rPr lang="en-US" sz="2200" b="0" i="0" u="none" strike="noStrike" cap="none">
                <a:solidFill>
                  <a:srgbClr val="3F3F3F"/>
                </a:solidFill>
                <a:latin typeface="Open Sans"/>
                <a:ea typeface="Open Sans"/>
                <a:cs typeface="Open Sans"/>
                <a:sym typeface="Open Sans"/>
              </a:rPr>
              <a:t>A threat agent, also known as a threat actor, is an individual, group, or organization that </a:t>
            </a:r>
            <a:r>
              <a:rPr lang="en-US" sz="2200">
                <a:solidFill>
                  <a:srgbClr val="3F3F3F"/>
                </a:solidFill>
                <a:latin typeface="Open Sans"/>
                <a:ea typeface="Open Sans"/>
                <a:cs typeface="Open Sans"/>
                <a:sym typeface="Open Sans"/>
              </a:rPr>
              <a:t>can </a:t>
            </a:r>
            <a:r>
              <a:rPr lang="en-US" sz="2200" b="0" i="0" u="none" strike="noStrike" cap="none">
                <a:solidFill>
                  <a:srgbClr val="3F3F3F"/>
                </a:solidFill>
                <a:latin typeface="Open Sans"/>
                <a:ea typeface="Open Sans"/>
                <a:cs typeface="Open Sans"/>
                <a:sym typeface="Open Sans"/>
              </a:rPr>
              <a:t>initiate an attack on a system or data. </a:t>
            </a:r>
            <a:endParaRPr sz="2200" b="0" i="0" u="none" strike="noStrike" cap="none">
              <a:solidFill>
                <a:srgbClr val="FFFFFF"/>
              </a:solidFill>
              <a:latin typeface="Open Sans"/>
              <a:ea typeface="Open Sans"/>
              <a:cs typeface="Open Sans"/>
              <a:sym typeface="Open Sans"/>
            </a:endParaRPr>
          </a:p>
        </p:txBody>
      </p:sp>
      <p:sp>
        <p:nvSpPr>
          <p:cNvPr id="7" name="Rounded Rectangle 22">
            <a:extLst>
              <a:ext uri="{FF2B5EF4-FFF2-40B4-BE49-F238E27FC236}">
                <a16:creationId xmlns:a16="http://schemas.microsoft.com/office/drawing/2014/main" id="{5B30CE0A-3999-2F43-BF37-F3651E885727}"/>
              </a:ext>
            </a:extLst>
          </p:cNvPr>
          <p:cNvSpPr/>
          <p:nvPr/>
        </p:nvSpPr>
        <p:spPr>
          <a:xfrm>
            <a:off x="8164513" y="4268585"/>
            <a:ext cx="4111791" cy="851297"/>
          </a:xfrm>
          <a:prstGeom prst="roundRect">
            <a:avLst/>
          </a:prstGeom>
          <a:solidFill>
            <a:srgbClr val="EFD8B5"/>
          </a:solidFill>
        </p:spPr>
        <p:txBody>
          <a:bodyPr wrap="square" rtlCol="0">
            <a:spAutoFit/>
          </a:bodyPr>
          <a:lstStyle/>
          <a:p>
            <a:pPr algn="ct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Examples: Hackers and cybercriminals</a:t>
            </a:r>
          </a:p>
        </p:txBody>
      </p:sp>
      <p:sp>
        <p:nvSpPr>
          <p:cNvPr id="8" name="Google Shape;318;p40">
            <a:extLst>
              <a:ext uri="{FF2B5EF4-FFF2-40B4-BE49-F238E27FC236}">
                <a16:creationId xmlns:a16="http://schemas.microsoft.com/office/drawing/2014/main" id="{A4988520-C71C-A51B-E5E3-28F272DE58FF}"/>
              </a:ext>
            </a:extLst>
          </p:cNvPr>
          <p:cNvSpPr/>
          <p:nvPr/>
        </p:nvSpPr>
        <p:spPr>
          <a:xfrm>
            <a:off x="3614235" y="6833962"/>
            <a:ext cx="9100556" cy="956104"/>
          </a:xfrm>
          <a:prstGeom prst="roundRect">
            <a:avLst>
              <a:gd name="adj" fmla="val 16667"/>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Understanding the nature of threat agents is essential for developing effective security strategies and countermeasures.</a:t>
            </a:r>
            <a:endParaRPr/>
          </a:p>
        </p:txBody>
      </p:sp>
      <p:pic>
        <p:nvPicPr>
          <p:cNvPr id="9" name="Picture 8">
            <a:extLst>
              <a:ext uri="{FF2B5EF4-FFF2-40B4-BE49-F238E27FC236}">
                <a16:creationId xmlns:a16="http://schemas.microsoft.com/office/drawing/2014/main" id="{51AC8B66-4686-C9DE-8213-301B1406E877}"/>
              </a:ext>
            </a:extLst>
          </p:cNvPr>
          <p:cNvPicPr>
            <a:picLocks noChangeAspect="1"/>
          </p:cNvPicPr>
          <p:nvPr/>
        </p:nvPicPr>
        <p:blipFill>
          <a:blip r:embed="rId3"/>
          <a:stretch>
            <a:fillRect/>
          </a:stretch>
        </p:blipFill>
        <p:spPr>
          <a:xfrm>
            <a:off x="4913305" y="3292785"/>
            <a:ext cx="2863229" cy="2863229"/>
          </a:xfrm>
          <a:prstGeom prst="rect">
            <a:avLst/>
          </a:prstGeom>
        </p:spPr>
      </p:pic>
      <p:sp>
        <p:nvSpPr>
          <p:cNvPr id="11" name="Brandline_LVC">
            <a:extLst>
              <a:ext uri="{FF2B5EF4-FFF2-40B4-BE49-F238E27FC236}">
                <a16:creationId xmlns:a16="http://schemas.microsoft.com/office/drawing/2014/main" id="{1F5A6709-9262-AF9B-6A79-8BE613496E9A}"/>
              </a:ext>
            </a:extLst>
          </p:cNvPr>
          <p:cNvSpPr/>
          <p:nvPr/>
        </p:nvSpPr>
        <p:spPr>
          <a:xfrm>
            <a:off x="6578600" y="894144"/>
            <a:ext cx="31155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8093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Malicious Update</a:t>
            </a:r>
          </a:p>
        </p:txBody>
      </p:sp>
      <p:grpSp>
        <p:nvGrpSpPr>
          <p:cNvPr id="3" name="Group 2">
            <a:extLst>
              <a:ext uri="{FF2B5EF4-FFF2-40B4-BE49-F238E27FC236}">
                <a16:creationId xmlns:a16="http://schemas.microsoft.com/office/drawing/2014/main" id="{F099C27B-CD7E-6582-9954-EA5AA9C98E72}"/>
              </a:ext>
            </a:extLst>
          </p:cNvPr>
          <p:cNvGrpSpPr/>
          <p:nvPr/>
        </p:nvGrpSpPr>
        <p:grpSpPr>
          <a:xfrm>
            <a:off x="1990555" y="2564296"/>
            <a:ext cx="11846525" cy="4675379"/>
            <a:chOff x="1179513" y="2564296"/>
            <a:chExt cx="11846525" cy="4675379"/>
          </a:xfrm>
        </p:grpSpPr>
        <p:sp>
          <p:nvSpPr>
            <p:cNvPr id="582" name="Google Shape;582;ge961dd843d_0_334"/>
            <p:cNvSpPr/>
            <p:nvPr/>
          </p:nvSpPr>
          <p:spPr>
            <a:xfrm>
              <a:off x="1179513" y="2564296"/>
              <a:ext cx="7843714" cy="4675379"/>
            </a:xfrm>
            <a:prstGeom prst="roundRect">
              <a:avLst>
                <a:gd name="adj" fmla="val 325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buFont typeface="Arial" panose="020B0604020202020204" pitchFamily="34" charset="0"/>
                <a:buChar char="•"/>
              </a:pPr>
              <a:r>
                <a:rPr lang="en-US" sz="2200">
                  <a:solidFill>
                    <a:schemeClr val="tx1">
                      <a:lumMod val="75000"/>
                      <a:lumOff val="25000"/>
                    </a:schemeClr>
                  </a:solidFill>
                  <a:latin typeface="Open Sans"/>
                  <a:ea typeface="Open Sans"/>
                  <a:cs typeface="Open Sans"/>
                </a:rPr>
                <a:t>A malicious update occurs when legitimate software or firmware is altered or replaced with a version containing harmful code through an update mechanism.</a:t>
              </a:r>
            </a:p>
            <a:p>
              <a:pPr marL="342900" indent="-3429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buFont typeface="Arial" panose="020B0604020202020204" pitchFamily="34" charset="0"/>
                <a:buChar char="•"/>
              </a:pPr>
              <a:r>
                <a:rPr lang="en-US" sz="2200">
                  <a:solidFill>
                    <a:schemeClr val="tx1">
                      <a:lumMod val="75000"/>
                      <a:lumOff val="25000"/>
                    </a:schemeClr>
                  </a:solidFill>
                  <a:latin typeface="Open Sans"/>
                  <a:ea typeface="Open Sans"/>
                  <a:cs typeface="Open Sans"/>
                </a:rPr>
                <a:t>Attackers exploit the normal update process, disguising their destructive code as a routine update.</a:t>
              </a:r>
            </a:p>
            <a:p>
              <a:pPr marL="342900" indent="-34290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Users believe they are simply updating their software or system, and unknowingly, they install the malicious version, leading to potential theft of sensitive information, unauthorized system access, or other damage.</a:t>
              </a:r>
              <a:endParaRPr lang="en-GB" sz="2200">
                <a:solidFill>
                  <a:schemeClr val="tx1">
                    <a:lumMod val="75000"/>
                    <a:lumOff val="25000"/>
                  </a:schemeClr>
                </a:solidFill>
                <a:latin typeface="Open Sans"/>
                <a:ea typeface="Open Sans"/>
                <a:cs typeface="Open Sans"/>
              </a:endParaRPr>
            </a:p>
          </p:txBody>
        </p:sp>
        <p:grpSp>
          <p:nvGrpSpPr>
            <p:cNvPr id="2" name="Group 1">
              <a:extLst>
                <a:ext uri="{FF2B5EF4-FFF2-40B4-BE49-F238E27FC236}">
                  <a16:creationId xmlns:a16="http://schemas.microsoft.com/office/drawing/2014/main" id="{481EF1C3-B203-2414-2F31-F6C7EA7650DE}"/>
                </a:ext>
              </a:extLst>
            </p:cNvPr>
            <p:cNvGrpSpPr/>
            <p:nvPr/>
          </p:nvGrpSpPr>
          <p:grpSpPr>
            <a:xfrm>
              <a:off x="10075101" y="3229226"/>
              <a:ext cx="2950937" cy="3052296"/>
              <a:chOff x="9481932" y="2959764"/>
              <a:chExt cx="3844244" cy="3976286"/>
            </a:xfrm>
          </p:grpSpPr>
          <p:pic>
            <p:nvPicPr>
              <p:cNvPr id="4" name="Picture 3">
                <a:extLst>
                  <a:ext uri="{FF2B5EF4-FFF2-40B4-BE49-F238E27FC236}">
                    <a16:creationId xmlns:a16="http://schemas.microsoft.com/office/drawing/2014/main" id="{467DC091-7E86-4B26-0183-8DEEEA7EA0ED}"/>
                  </a:ext>
                </a:extLst>
              </p:cNvPr>
              <p:cNvPicPr>
                <a:picLocks noChangeAspect="1"/>
              </p:cNvPicPr>
              <p:nvPr/>
            </p:nvPicPr>
            <p:blipFill>
              <a:blip r:embed="rId3"/>
              <a:stretch>
                <a:fillRect/>
              </a:stretch>
            </p:blipFill>
            <p:spPr>
              <a:xfrm>
                <a:off x="10075101" y="3684975"/>
                <a:ext cx="3251075" cy="3251075"/>
              </a:xfrm>
              <a:prstGeom prst="rect">
                <a:avLst/>
              </a:prstGeom>
            </p:spPr>
          </p:pic>
          <p:pic>
            <p:nvPicPr>
              <p:cNvPr id="7" name="Picture 6">
                <a:extLst>
                  <a:ext uri="{FF2B5EF4-FFF2-40B4-BE49-F238E27FC236}">
                    <a16:creationId xmlns:a16="http://schemas.microsoft.com/office/drawing/2014/main" id="{338F7D40-C6A0-080F-021B-54C5FF570ECE}"/>
                  </a:ext>
                </a:extLst>
              </p:cNvPr>
              <p:cNvPicPr>
                <a:picLocks noChangeAspect="1"/>
              </p:cNvPicPr>
              <p:nvPr/>
            </p:nvPicPr>
            <p:blipFill>
              <a:blip r:embed="rId4"/>
              <a:stretch>
                <a:fillRect/>
              </a:stretch>
            </p:blipFill>
            <p:spPr>
              <a:xfrm>
                <a:off x="9481932" y="2959764"/>
                <a:ext cx="1878726" cy="1878726"/>
              </a:xfrm>
              <a:prstGeom prst="rect">
                <a:avLst/>
              </a:prstGeom>
            </p:spPr>
          </p:pic>
        </p:grpSp>
      </p:grpSp>
      <p:sp>
        <p:nvSpPr>
          <p:cNvPr id="6" name="Brandline_LVC">
            <a:extLst>
              <a:ext uri="{FF2B5EF4-FFF2-40B4-BE49-F238E27FC236}">
                <a16:creationId xmlns:a16="http://schemas.microsoft.com/office/drawing/2014/main" id="{A19BEE0A-3413-33D4-DB38-70F70F091749}"/>
              </a:ext>
            </a:extLst>
          </p:cNvPr>
          <p:cNvSpPr/>
          <p:nvPr/>
        </p:nvSpPr>
        <p:spPr>
          <a:xfrm>
            <a:off x="6210300" y="816352"/>
            <a:ext cx="38438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390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49756"/>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Malicious Update - Example</a:t>
            </a:r>
          </a:p>
        </p:txBody>
      </p:sp>
      <p:grpSp>
        <p:nvGrpSpPr>
          <p:cNvPr id="5" name="Group 4">
            <a:extLst>
              <a:ext uri="{FF2B5EF4-FFF2-40B4-BE49-F238E27FC236}">
                <a16:creationId xmlns:a16="http://schemas.microsoft.com/office/drawing/2014/main" id="{51CDC596-2990-AD50-3FE2-2D88FC2B799C}"/>
              </a:ext>
            </a:extLst>
          </p:cNvPr>
          <p:cNvGrpSpPr/>
          <p:nvPr/>
        </p:nvGrpSpPr>
        <p:grpSpPr>
          <a:xfrm>
            <a:off x="1688479" y="2146852"/>
            <a:ext cx="12879042" cy="5694960"/>
            <a:chOff x="1453184" y="2395491"/>
            <a:chExt cx="12879042" cy="5694960"/>
          </a:xfrm>
        </p:grpSpPr>
        <p:sp>
          <p:nvSpPr>
            <p:cNvPr id="582" name="Google Shape;582;ge961dd843d_0_334"/>
            <p:cNvSpPr/>
            <p:nvPr/>
          </p:nvSpPr>
          <p:spPr>
            <a:xfrm>
              <a:off x="1453184" y="2395491"/>
              <a:ext cx="8307042" cy="5694960"/>
            </a:xfrm>
            <a:prstGeom prst="roundRect">
              <a:avLst>
                <a:gd name="adj" fmla="val 493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CCleaner, a popular utility software used to clean and optimize computers, was compromised in 2017 when hackers successfully breached the supply chain of its parent company, Piriform.</a:t>
              </a:r>
            </a:p>
            <a:p>
              <a:pPr marL="34290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Hackers injected malicious code into a legitimate software update for CCleaner.</a:t>
              </a:r>
            </a:p>
            <a:p>
              <a:pPr marL="34290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This malicious update was distributed to millions of users who trusted the software’s legitimacy.</a:t>
              </a:r>
            </a:p>
            <a:p>
              <a:pPr marL="34290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Once installed, the hidden malware allowed hackers to gain unauthorized access to infected systems, collect sensitive information, and deliver additional payloads for future attacks.</a:t>
              </a:r>
            </a:p>
          </p:txBody>
        </p:sp>
        <p:pic>
          <p:nvPicPr>
            <p:cNvPr id="2" name="Picture 1">
              <a:extLst>
                <a:ext uri="{FF2B5EF4-FFF2-40B4-BE49-F238E27FC236}">
                  <a16:creationId xmlns:a16="http://schemas.microsoft.com/office/drawing/2014/main" id="{29A59C63-E7AE-50AB-2F59-171F4FD45FA4}"/>
                </a:ext>
              </a:extLst>
            </p:cNvPr>
            <p:cNvPicPr>
              <a:picLocks noChangeAspect="1"/>
            </p:cNvPicPr>
            <p:nvPr/>
          </p:nvPicPr>
          <p:blipFill rotWithShape="1">
            <a:blip r:embed="rId3"/>
            <a:srcRect t="26304" b="26413"/>
            <a:stretch/>
          </p:blipFill>
          <p:spPr>
            <a:xfrm>
              <a:off x="10365547" y="4313580"/>
              <a:ext cx="3966679" cy="1875550"/>
            </a:xfrm>
            <a:prstGeom prst="rect">
              <a:avLst/>
            </a:prstGeom>
          </p:spPr>
        </p:pic>
      </p:grpSp>
      <p:sp>
        <p:nvSpPr>
          <p:cNvPr id="4" name="Brandline_LVC">
            <a:extLst>
              <a:ext uri="{FF2B5EF4-FFF2-40B4-BE49-F238E27FC236}">
                <a16:creationId xmlns:a16="http://schemas.microsoft.com/office/drawing/2014/main" id="{8ED69363-5D50-E7CC-CF22-3A77DE4C250E}"/>
              </a:ext>
            </a:extLst>
          </p:cNvPr>
          <p:cNvSpPr/>
          <p:nvPr/>
        </p:nvSpPr>
        <p:spPr>
          <a:xfrm>
            <a:off x="5130800" y="836230"/>
            <a:ext cx="59909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2355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49756"/>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Prevention of Malicious Updates</a:t>
            </a:r>
            <a:endParaRPr lang="en-US">
              <a:solidFill>
                <a:schemeClr val="tx1">
                  <a:lumMod val="75000"/>
                  <a:lumOff val="25000"/>
                </a:schemeClr>
              </a:solidFill>
              <a:latin typeface="Open Sans"/>
              <a:ea typeface="Open Sans"/>
              <a:cs typeface="Open Sans"/>
              <a:sym typeface="Open Sans"/>
            </a:endParaRPr>
          </a:p>
        </p:txBody>
      </p:sp>
      <p:sp>
        <p:nvSpPr>
          <p:cNvPr id="6" name="Brandline_LVC">
            <a:extLst>
              <a:ext uri="{FF2B5EF4-FFF2-40B4-BE49-F238E27FC236}">
                <a16:creationId xmlns:a16="http://schemas.microsoft.com/office/drawing/2014/main" id="{C25F01CA-A5E0-813D-D840-5831DB84BBF7}"/>
              </a:ext>
            </a:extLst>
          </p:cNvPr>
          <p:cNvSpPr/>
          <p:nvPr/>
        </p:nvSpPr>
        <p:spPr>
          <a:xfrm>
            <a:off x="4533900" y="836230"/>
            <a:ext cx="718748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27AA9FE-8388-C47B-DB5A-497AA99E4D72}"/>
              </a:ext>
            </a:extLst>
          </p:cNvPr>
          <p:cNvGrpSpPr/>
          <p:nvPr/>
        </p:nvGrpSpPr>
        <p:grpSpPr>
          <a:xfrm>
            <a:off x="1108250" y="2138196"/>
            <a:ext cx="14039501" cy="4867608"/>
            <a:chOff x="1379708" y="2567094"/>
            <a:chExt cx="14039501" cy="4867608"/>
          </a:xfrm>
        </p:grpSpPr>
        <p:grpSp>
          <p:nvGrpSpPr>
            <p:cNvPr id="8" name="Group 7">
              <a:extLst>
                <a:ext uri="{FF2B5EF4-FFF2-40B4-BE49-F238E27FC236}">
                  <a16:creationId xmlns:a16="http://schemas.microsoft.com/office/drawing/2014/main" id="{8DE9D89C-94E1-5D4F-283E-D340C6A861DD}"/>
                </a:ext>
              </a:extLst>
            </p:cNvPr>
            <p:cNvGrpSpPr/>
            <p:nvPr/>
          </p:nvGrpSpPr>
          <p:grpSpPr>
            <a:xfrm>
              <a:off x="10898921" y="2786160"/>
              <a:ext cx="4520288" cy="4648542"/>
              <a:chOff x="10898921" y="2786160"/>
              <a:chExt cx="4520288" cy="4648542"/>
            </a:xfrm>
          </p:grpSpPr>
          <p:grpSp>
            <p:nvGrpSpPr>
              <p:cNvPr id="39" name="Group 38">
                <a:extLst>
                  <a:ext uri="{FF2B5EF4-FFF2-40B4-BE49-F238E27FC236}">
                    <a16:creationId xmlns:a16="http://schemas.microsoft.com/office/drawing/2014/main" id="{E52C3C0E-1A2F-47D0-F6B3-17D255B379DC}"/>
                  </a:ext>
                </a:extLst>
              </p:cNvPr>
              <p:cNvGrpSpPr/>
              <p:nvPr/>
            </p:nvGrpSpPr>
            <p:grpSpPr>
              <a:xfrm>
                <a:off x="11298267" y="2786160"/>
                <a:ext cx="3721596" cy="3425304"/>
                <a:chOff x="10764099" y="2681513"/>
                <a:chExt cx="3721596" cy="3425304"/>
              </a:xfrm>
            </p:grpSpPr>
            <p:grpSp>
              <p:nvGrpSpPr>
                <p:cNvPr id="41" name="Group 40">
                  <a:extLst>
                    <a:ext uri="{FF2B5EF4-FFF2-40B4-BE49-F238E27FC236}">
                      <a16:creationId xmlns:a16="http://schemas.microsoft.com/office/drawing/2014/main" id="{69680F70-FD6E-D0CB-5F05-5986F6DFDE6C}"/>
                    </a:ext>
                  </a:extLst>
                </p:cNvPr>
                <p:cNvGrpSpPr/>
                <p:nvPr/>
              </p:nvGrpSpPr>
              <p:grpSpPr>
                <a:xfrm>
                  <a:off x="10764099" y="3381854"/>
                  <a:ext cx="3721596" cy="2724963"/>
                  <a:chOff x="16142973" y="5072781"/>
                  <a:chExt cx="5582394" cy="4087444"/>
                </a:xfrm>
              </p:grpSpPr>
              <p:sp>
                <p:nvSpPr>
                  <p:cNvPr id="44" name="Freeform: Shape 43">
                    <a:extLst>
                      <a:ext uri="{FF2B5EF4-FFF2-40B4-BE49-F238E27FC236}">
                        <a16:creationId xmlns:a16="http://schemas.microsoft.com/office/drawing/2014/main" id="{BD5341B3-89CB-75E1-BD0F-2CCF78B1AF14}"/>
                      </a:ext>
                    </a:extLst>
                  </p:cNvPr>
                  <p:cNvSpPr/>
                  <p:nvPr/>
                </p:nvSpPr>
                <p:spPr>
                  <a:xfrm>
                    <a:off x="16929068" y="5072781"/>
                    <a:ext cx="4011450" cy="1473772"/>
                  </a:xfrm>
                  <a:custGeom>
                    <a:avLst/>
                    <a:gdLst/>
                    <a:ahLst/>
                    <a:cxnLst>
                      <a:cxn ang="3cd4">
                        <a:pos x="hc" y="t"/>
                      </a:cxn>
                      <a:cxn ang="cd2">
                        <a:pos x="l" y="vc"/>
                      </a:cxn>
                      <a:cxn ang="cd4">
                        <a:pos x="hc" y="b"/>
                      </a:cxn>
                      <a:cxn ang="0">
                        <a:pos x="r" y="vc"/>
                      </a:cxn>
                    </a:cxnLst>
                    <a:rect l="l" t="t" r="r" b="b"/>
                    <a:pathLst>
                      <a:path w="3221" h="1184">
                        <a:moveTo>
                          <a:pt x="1610" y="0"/>
                        </a:moveTo>
                        <a:lnTo>
                          <a:pt x="0" y="592"/>
                        </a:lnTo>
                        <a:lnTo>
                          <a:pt x="1610" y="1184"/>
                        </a:lnTo>
                        <a:lnTo>
                          <a:pt x="3221" y="592"/>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5" name="Freeform: Shape 44">
                    <a:extLst>
                      <a:ext uri="{FF2B5EF4-FFF2-40B4-BE49-F238E27FC236}">
                        <a16:creationId xmlns:a16="http://schemas.microsoft.com/office/drawing/2014/main" id="{0DD22ED1-30E0-1D24-3C76-F3A75D39CD60}"/>
                      </a:ext>
                    </a:extLst>
                  </p:cNvPr>
                  <p:cNvSpPr/>
                  <p:nvPr/>
                </p:nvSpPr>
                <p:spPr>
                  <a:xfrm>
                    <a:off x="16929068" y="5072781"/>
                    <a:ext cx="4011450" cy="1473772"/>
                  </a:xfrm>
                  <a:custGeom>
                    <a:avLst/>
                    <a:gdLst/>
                    <a:ahLst/>
                    <a:cxnLst>
                      <a:cxn ang="3cd4">
                        <a:pos x="hc" y="t"/>
                      </a:cxn>
                      <a:cxn ang="cd2">
                        <a:pos x="l" y="vc"/>
                      </a:cxn>
                      <a:cxn ang="cd4">
                        <a:pos x="hc" y="b"/>
                      </a:cxn>
                      <a:cxn ang="0">
                        <a:pos x="r" y="vc"/>
                      </a:cxn>
                    </a:cxnLst>
                    <a:rect l="l" t="t" r="r" b="b"/>
                    <a:pathLst>
                      <a:path w="3221" h="1184">
                        <a:moveTo>
                          <a:pt x="1610" y="0"/>
                        </a:moveTo>
                        <a:lnTo>
                          <a:pt x="0" y="592"/>
                        </a:lnTo>
                        <a:lnTo>
                          <a:pt x="1610" y="1184"/>
                        </a:lnTo>
                        <a:lnTo>
                          <a:pt x="3221" y="592"/>
                        </a:lnTo>
                        <a:close/>
                      </a:path>
                    </a:pathLst>
                  </a:custGeom>
                  <a:solidFill>
                    <a:srgbClr val="121143">
                      <a:alpha val="5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46" name="Freeform: Shape 45">
                    <a:extLst>
                      <a:ext uri="{FF2B5EF4-FFF2-40B4-BE49-F238E27FC236}">
                        <a16:creationId xmlns:a16="http://schemas.microsoft.com/office/drawing/2014/main" id="{2A43DA0B-66E1-1B46-8217-BAB9BC596763}"/>
                      </a:ext>
                    </a:extLst>
                  </p:cNvPr>
                  <p:cNvSpPr/>
                  <p:nvPr/>
                </p:nvSpPr>
                <p:spPr>
                  <a:xfrm>
                    <a:off x="18876240" y="5810290"/>
                    <a:ext cx="115859" cy="954277"/>
                  </a:xfrm>
                  <a:custGeom>
                    <a:avLst/>
                    <a:gdLst/>
                    <a:ahLst/>
                    <a:cxnLst>
                      <a:cxn ang="3cd4">
                        <a:pos x="hc" y="t"/>
                      </a:cxn>
                      <a:cxn ang="cd2">
                        <a:pos x="l" y="vc"/>
                      </a:cxn>
                      <a:cxn ang="cd4">
                        <a:pos x="hc" y="b"/>
                      </a:cxn>
                      <a:cxn ang="0">
                        <a:pos x="r" y="vc"/>
                      </a:cxn>
                    </a:cxnLst>
                    <a:rect l="l" t="t" r="r" b="b"/>
                    <a:pathLst>
                      <a:path w="94" h="767">
                        <a:moveTo>
                          <a:pt x="94" y="767"/>
                        </a:moveTo>
                        <a:lnTo>
                          <a:pt x="0" y="767"/>
                        </a:lnTo>
                        <a:lnTo>
                          <a:pt x="0" y="0"/>
                        </a:lnTo>
                        <a:lnTo>
                          <a:pt x="94"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7" name="Freeform: Shape 46">
                    <a:extLst>
                      <a:ext uri="{FF2B5EF4-FFF2-40B4-BE49-F238E27FC236}">
                        <a16:creationId xmlns:a16="http://schemas.microsoft.com/office/drawing/2014/main" id="{C803AC82-7A7C-2A4B-FD78-01BA7B5AF40A}"/>
                      </a:ext>
                    </a:extLst>
                  </p:cNvPr>
                  <p:cNvSpPr/>
                  <p:nvPr/>
                </p:nvSpPr>
                <p:spPr>
                  <a:xfrm>
                    <a:off x="16929068" y="5810290"/>
                    <a:ext cx="4011450" cy="3349935"/>
                  </a:xfrm>
                  <a:custGeom>
                    <a:avLst/>
                    <a:gdLst/>
                    <a:ahLst/>
                    <a:cxnLst>
                      <a:cxn ang="3cd4">
                        <a:pos x="hc" y="t"/>
                      </a:cxn>
                      <a:cxn ang="cd2">
                        <a:pos x="l" y="vc"/>
                      </a:cxn>
                      <a:cxn ang="cd4">
                        <a:pos x="hc" y="b"/>
                      </a:cxn>
                      <a:cxn ang="0">
                        <a:pos x="r" y="vc"/>
                      </a:cxn>
                    </a:cxnLst>
                    <a:rect l="l" t="t" r="r" b="b"/>
                    <a:pathLst>
                      <a:path w="3221" h="2690">
                        <a:moveTo>
                          <a:pt x="1610" y="2690"/>
                        </a:moveTo>
                        <a:lnTo>
                          <a:pt x="3221" y="2098"/>
                        </a:lnTo>
                        <a:lnTo>
                          <a:pt x="3221" y="0"/>
                        </a:lnTo>
                        <a:lnTo>
                          <a:pt x="1610" y="592"/>
                        </a:lnTo>
                        <a:lnTo>
                          <a:pt x="0" y="0"/>
                        </a:lnTo>
                        <a:lnTo>
                          <a:pt x="0" y="2098"/>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8" name="Freeform: Shape 47">
                    <a:extLst>
                      <a:ext uri="{FF2B5EF4-FFF2-40B4-BE49-F238E27FC236}">
                        <a16:creationId xmlns:a16="http://schemas.microsoft.com/office/drawing/2014/main" id="{D54E578F-4082-A3B5-4E5C-C148412C777E}"/>
                      </a:ext>
                    </a:extLst>
                  </p:cNvPr>
                  <p:cNvSpPr/>
                  <p:nvPr/>
                </p:nvSpPr>
                <p:spPr>
                  <a:xfrm>
                    <a:off x="18934793" y="5810290"/>
                    <a:ext cx="2005725" cy="3349935"/>
                  </a:xfrm>
                  <a:custGeom>
                    <a:avLst/>
                    <a:gdLst/>
                    <a:ahLst/>
                    <a:cxnLst>
                      <a:cxn ang="3cd4">
                        <a:pos x="hc" y="t"/>
                      </a:cxn>
                      <a:cxn ang="cd2">
                        <a:pos x="l" y="vc"/>
                      </a:cxn>
                      <a:cxn ang="cd4">
                        <a:pos x="hc" y="b"/>
                      </a:cxn>
                      <a:cxn ang="0">
                        <a:pos x="r" y="vc"/>
                      </a:cxn>
                    </a:cxnLst>
                    <a:rect l="l" t="t" r="r" b="b"/>
                    <a:pathLst>
                      <a:path w="1611" h="2690">
                        <a:moveTo>
                          <a:pt x="0" y="2690"/>
                        </a:moveTo>
                        <a:lnTo>
                          <a:pt x="1611" y="2098"/>
                        </a:lnTo>
                        <a:lnTo>
                          <a:pt x="1611" y="0"/>
                        </a:lnTo>
                        <a:lnTo>
                          <a:pt x="0" y="592"/>
                        </a:lnTo>
                        <a:close/>
                      </a:path>
                    </a:pathLst>
                  </a:custGeom>
                  <a:solidFill>
                    <a:srgbClr val="121143">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49" name="Freeform: Shape 48">
                    <a:extLst>
                      <a:ext uri="{FF2B5EF4-FFF2-40B4-BE49-F238E27FC236}">
                        <a16:creationId xmlns:a16="http://schemas.microsoft.com/office/drawing/2014/main" id="{A8F5EFA2-72E8-45EB-6A15-B6548313CEC1}"/>
                      </a:ext>
                    </a:extLst>
                  </p:cNvPr>
                  <p:cNvSpPr/>
                  <p:nvPr/>
                </p:nvSpPr>
                <p:spPr>
                  <a:xfrm>
                    <a:off x="18934793" y="5810290"/>
                    <a:ext cx="2790574" cy="1524849"/>
                  </a:xfrm>
                  <a:custGeom>
                    <a:avLst/>
                    <a:gdLst/>
                    <a:ahLst/>
                    <a:cxnLst>
                      <a:cxn ang="3cd4">
                        <a:pos x="hc" y="t"/>
                      </a:cxn>
                      <a:cxn ang="cd2">
                        <a:pos x="l" y="vc"/>
                      </a:cxn>
                      <a:cxn ang="cd4">
                        <a:pos x="hc" y="b"/>
                      </a:cxn>
                      <a:cxn ang="0">
                        <a:pos x="r" y="vc"/>
                      </a:cxn>
                    </a:cxnLst>
                    <a:rect l="l" t="t" r="r" b="b"/>
                    <a:pathLst>
                      <a:path w="2241" h="1225">
                        <a:moveTo>
                          <a:pt x="0" y="592"/>
                        </a:moveTo>
                        <a:lnTo>
                          <a:pt x="630" y="1225"/>
                        </a:lnTo>
                        <a:lnTo>
                          <a:pt x="2241" y="633"/>
                        </a:lnTo>
                        <a:lnTo>
                          <a:pt x="1611"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0" name="Freeform: Shape 49">
                    <a:extLst>
                      <a:ext uri="{FF2B5EF4-FFF2-40B4-BE49-F238E27FC236}">
                        <a16:creationId xmlns:a16="http://schemas.microsoft.com/office/drawing/2014/main" id="{1FA877E2-569B-8E90-36BE-093470ABC44D}"/>
                      </a:ext>
                    </a:extLst>
                  </p:cNvPr>
                  <p:cNvSpPr/>
                  <p:nvPr/>
                </p:nvSpPr>
                <p:spPr>
                  <a:xfrm>
                    <a:off x="16142973"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1"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1" name="Freeform: Shape 50">
                    <a:extLst>
                      <a:ext uri="{FF2B5EF4-FFF2-40B4-BE49-F238E27FC236}">
                        <a16:creationId xmlns:a16="http://schemas.microsoft.com/office/drawing/2014/main" id="{A49040D8-CCC9-2D81-6840-D79F9E0F8F5F}"/>
                      </a:ext>
                    </a:extLst>
                  </p:cNvPr>
                  <p:cNvSpPr/>
                  <p:nvPr/>
                </p:nvSpPr>
                <p:spPr>
                  <a:xfrm>
                    <a:off x="16142973"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1" y="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grpSp>
            <p:sp>
              <p:nvSpPr>
                <p:cNvPr id="42" name="Freeform: Shape 41">
                  <a:extLst>
                    <a:ext uri="{FF2B5EF4-FFF2-40B4-BE49-F238E27FC236}">
                      <a16:creationId xmlns:a16="http://schemas.microsoft.com/office/drawing/2014/main" id="{C0AD9546-C180-5F47-D2E6-2F79CC77336C}"/>
                    </a:ext>
                  </a:extLst>
                </p:cNvPr>
                <p:cNvSpPr/>
                <p:nvPr/>
              </p:nvSpPr>
              <p:spPr>
                <a:xfrm>
                  <a:off x="12071350" y="2681513"/>
                  <a:ext cx="1107093" cy="1211947"/>
                </a:xfrm>
                <a:custGeom>
                  <a:avLst/>
                  <a:gdLst>
                    <a:gd name="connsiteX0" fmla="*/ 830318 w 1660640"/>
                    <a:gd name="connsiteY0" fmla="*/ 65088 h 1817921"/>
                    <a:gd name="connsiteX1" fmla="*/ 699616 w 1660640"/>
                    <a:gd name="connsiteY1" fmla="*/ 99945 h 1817921"/>
                    <a:gd name="connsiteX2" fmla="*/ 194236 w 1660640"/>
                    <a:gd name="connsiteY2" fmla="*/ 392490 h 1817921"/>
                    <a:gd name="connsiteX3" fmla="*/ 63534 w 1660640"/>
                    <a:gd name="connsiteY3" fmla="*/ 616568 h 1817921"/>
                    <a:gd name="connsiteX4" fmla="*/ 63534 w 1660640"/>
                    <a:gd name="connsiteY4" fmla="*/ 1202904 h 1817921"/>
                    <a:gd name="connsiteX5" fmla="*/ 194236 w 1660640"/>
                    <a:gd name="connsiteY5" fmla="*/ 1426981 h 1817921"/>
                    <a:gd name="connsiteX6" fmla="*/ 699616 w 1660640"/>
                    <a:gd name="connsiteY6" fmla="*/ 1720772 h 1817921"/>
                    <a:gd name="connsiteX7" fmla="*/ 959774 w 1660640"/>
                    <a:gd name="connsiteY7" fmla="*/ 1720772 h 1817921"/>
                    <a:gd name="connsiteX8" fmla="*/ 1467644 w 1660640"/>
                    <a:gd name="connsiteY8" fmla="*/ 1426981 h 1817921"/>
                    <a:gd name="connsiteX9" fmla="*/ 1597102 w 1660640"/>
                    <a:gd name="connsiteY9" fmla="*/ 1202904 h 1817921"/>
                    <a:gd name="connsiteX10" fmla="*/ 1597102 w 1660640"/>
                    <a:gd name="connsiteY10" fmla="*/ 616568 h 1817921"/>
                    <a:gd name="connsiteX11" fmla="*/ 1467644 w 1660640"/>
                    <a:gd name="connsiteY11" fmla="*/ 392490 h 1817921"/>
                    <a:gd name="connsiteX12" fmla="*/ 959774 w 1660640"/>
                    <a:gd name="connsiteY12" fmla="*/ 99945 h 1817921"/>
                    <a:gd name="connsiteX13" fmla="*/ 830318 w 1660640"/>
                    <a:gd name="connsiteY13" fmla="*/ 65088 h 1817921"/>
                    <a:gd name="connsiteX14" fmla="*/ 830320 w 1660640"/>
                    <a:gd name="connsiteY14" fmla="*/ 0 h 1817921"/>
                    <a:gd name="connsiteX15" fmla="*/ 992152 w 1660640"/>
                    <a:gd name="connsiteY15" fmla="*/ 43884 h 1817921"/>
                    <a:gd name="connsiteX16" fmla="*/ 1498808 w 1660640"/>
                    <a:gd name="connsiteY16" fmla="*/ 335200 h 1817921"/>
                    <a:gd name="connsiteX17" fmla="*/ 1660640 w 1660640"/>
                    <a:gd name="connsiteY17" fmla="*/ 615311 h 1817921"/>
                    <a:gd name="connsiteX18" fmla="*/ 1660640 w 1660640"/>
                    <a:gd name="connsiteY18" fmla="*/ 1201677 h 1817921"/>
                    <a:gd name="connsiteX19" fmla="*/ 1498808 w 1660640"/>
                    <a:gd name="connsiteY19" fmla="*/ 1481788 h 1817921"/>
                    <a:gd name="connsiteX20" fmla="*/ 992152 w 1660640"/>
                    <a:gd name="connsiteY20" fmla="*/ 1774348 h 1817921"/>
                    <a:gd name="connsiteX21" fmla="*/ 830320 w 1660640"/>
                    <a:gd name="connsiteY21" fmla="*/ 1817921 h 1817921"/>
                    <a:gd name="connsiteX22" fmla="*/ 668488 w 1660640"/>
                    <a:gd name="connsiteY22" fmla="*/ 1774348 h 1817921"/>
                    <a:gd name="connsiteX23" fmla="*/ 161832 w 1660640"/>
                    <a:gd name="connsiteY23" fmla="*/ 1481788 h 1817921"/>
                    <a:gd name="connsiteX24" fmla="*/ 0 w 1660640"/>
                    <a:gd name="connsiteY24" fmla="*/ 1201677 h 1817921"/>
                    <a:gd name="connsiteX25" fmla="*/ 0 w 1660640"/>
                    <a:gd name="connsiteY25" fmla="*/ 615311 h 1817921"/>
                    <a:gd name="connsiteX26" fmla="*/ 161832 w 1660640"/>
                    <a:gd name="connsiteY26" fmla="*/ 335200 h 1817921"/>
                    <a:gd name="connsiteX27" fmla="*/ 668488 w 1660640"/>
                    <a:gd name="connsiteY27" fmla="*/ 43884 h 1817921"/>
                    <a:gd name="connsiteX28" fmla="*/ 830320 w 1660640"/>
                    <a:gd name="connsiteY28" fmla="*/ 0 h 181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0640" h="1817921">
                      <a:moveTo>
                        <a:pt x="830318" y="65088"/>
                      </a:moveTo>
                      <a:cubicBezTo>
                        <a:pt x="785506" y="65088"/>
                        <a:pt x="740694" y="76292"/>
                        <a:pt x="699616" y="99945"/>
                      </a:cubicBezTo>
                      <a:lnTo>
                        <a:pt x="194236" y="392490"/>
                      </a:lnTo>
                      <a:cubicBezTo>
                        <a:pt x="113326" y="438551"/>
                        <a:pt x="63534" y="525692"/>
                        <a:pt x="63534" y="616568"/>
                      </a:cubicBezTo>
                      <a:lnTo>
                        <a:pt x="63534" y="1202904"/>
                      </a:lnTo>
                      <a:cubicBezTo>
                        <a:pt x="63534" y="1295025"/>
                        <a:pt x="113326" y="1380921"/>
                        <a:pt x="194236" y="1426981"/>
                      </a:cubicBezTo>
                      <a:lnTo>
                        <a:pt x="699616" y="1720772"/>
                      </a:lnTo>
                      <a:cubicBezTo>
                        <a:pt x="780526" y="1766832"/>
                        <a:pt x="880110" y="1766832"/>
                        <a:pt x="959774" y="1720772"/>
                      </a:cubicBezTo>
                      <a:lnTo>
                        <a:pt x="1467644" y="1426981"/>
                      </a:lnTo>
                      <a:cubicBezTo>
                        <a:pt x="1547310" y="1380921"/>
                        <a:pt x="1597102" y="1295025"/>
                        <a:pt x="1597102" y="1202904"/>
                      </a:cubicBezTo>
                      <a:lnTo>
                        <a:pt x="1597102" y="616568"/>
                      </a:lnTo>
                      <a:cubicBezTo>
                        <a:pt x="1597102" y="525692"/>
                        <a:pt x="1547310" y="438551"/>
                        <a:pt x="1467644" y="392490"/>
                      </a:cubicBezTo>
                      <a:lnTo>
                        <a:pt x="959774" y="99945"/>
                      </a:lnTo>
                      <a:cubicBezTo>
                        <a:pt x="919942" y="76292"/>
                        <a:pt x="875130" y="65088"/>
                        <a:pt x="830318" y="65088"/>
                      </a:cubicBezTo>
                      <a:close/>
                      <a:moveTo>
                        <a:pt x="830320" y="0"/>
                      </a:moveTo>
                      <a:cubicBezTo>
                        <a:pt x="886338" y="0"/>
                        <a:pt x="942356" y="14628"/>
                        <a:pt x="992152" y="43884"/>
                      </a:cubicBezTo>
                      <a:lnTo>
                        <a:pt x="1498808" y="335200"/>
                      </a:lnTo>
                      <a:cubicBezTo>
                        <a:pt x="1598398" y="393712"/>
                        <a:pt x="1660640" y="500776"/>
                        <a:pt x="1660640" y="615311"/>
                      </a:cubicBezTo>
                      <a:lnTo>
                        <a:pt x="1660640" y="1201677"/>
                      </a:lnTo>
                      <a:cubicBezTo>
                        <a:pt x="1660640" y="1316211"/>
                        <a:pt x="1598398" y="1423276"/>
                        <a:pt x="1498808" y="1481788"/>
                      </a:cubicBezTo>
                      <a:lnTo>
                        <a:pt x="992152" y="1774348"/>
                      </a:lnTo>
                      <a:cubicBezTo>
                        <a:pt x="942358" y="1802982"/>
                        <a:pt x="886338" y="1817921"/>
                        <a:pt x="830320" y="1817921"/>
                      </a:cubicBezTo>
                      <a:cubicBezTo>
                        <a:pt x="774302" y="1817921"/>
                        <a:pt x="718282" y="1802982"/>
                        <a:pt x="668488" y="1774348"/>
                      </a:cubicBezTo>
                      <a:lnTo>
                        <a:pt x="161832" y="1481788"/>
                      </a:lnTo>
                      <a:cubicBezTo>
                        <a:pt x="62242" y="1423276"/>
                        <a:pt x="0" y="1316211"/>
                        <a:pt x="0" y="1201677"/>
                      </a:cubicBezTo>
                      <a:lnTo>
                        <a:pt x="0" y="615311"/>
                      </a:lnTo>
                      <a:cubicBezTo>
                        <a:pt x="0" y="500776"/>
                        <a:pt x="62242" y="393712"/>
                        <a:pt x="161832" y="335200"/>
                      </a:cubicBezTo>
                      <a:lnTo>
                        <a:pt x="668488" y="43884"/>
                      </a:lnTo>
                      <a:cubicBezTo>
                        <a:pt x="718284" y="14628"/>
                        <a:pt x="774302" y="0"/>
                        <a:pt x="830320" y="0"/>
                      </a:cubicBezTo>
                      <a:close/>
                    </a:path>
                  </a:pathLst>
                </a:custGeom>
                <a:solidFill>
                  <a:schemeClr val="accent3"/>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sp>
              <p:nvSpPr>
                <p:cNvPr id="43" name="TextBox 42">
                  <a:extLst>
                    <a:ext uri="{FF2B5EF4-FFF2-40B4-BE49-F238E27FC236}">
                      <a16:creationId xmlns:a16="http://schemas.microsoft.com/office/drawing/2014/main" id="{5442BBA7-95F7-A642-F2F2-878E48389E9F}"/>
                    </a:ext>
                  </a:extLst>
                </p:cNvPr>
                <p:cNvSpPr txBox="1"/>
                <p:nvPr/>
              </p:nvSpPr>
              <p:spPr>
                <a:xfrm>
                  <a:off x="12207363" y="287019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accent3"/>
                      </a:solidFill>
                      <a:latin typeface="Poppins" panose="00000500000000000000" pitchFamily="2" charset="0"/>
                      <a:cs typeface="Poppins" panose="00000500000000000000" pitchFamily="2" charset="0"/>
                    </a:rPr>
                    <a:t>C</a:t>
                  </a:r>
                </a:p>
              </p:txBody>
            </p:sp>
          </p:grpSp>
          <p:sp>
            <p:nvSpPr>
              <p:cNvPr id="40" name="TextBox 39">
                <a:extLst>
                  <a:ext uri="{FF2B5EF4-FFF2-40B4-BE49-F238E27FC236}">
                    <a16:creationId xmlns:a16="http://schemas.microsoft.com/office/drawing/2014/main" id="{358C93AD-ADF7-9E27-4EBA-0EE744161821}"/>
                  </a:ext>
                </a:extLst>
              </p:cNvPr>
              <p:cNvSpPr txBox="1"/>
              <p:nvPr/>
            </p:nvSpPr>
            <p:spPr>
              <a:xfrm>
                <a:off x="10898921" y="6403266"/>
                <a:ext cx="4520288" cy="1031436"/>
              </a:xfrm>
              <a:prstGeom prst="rect">
                <a:avLst/>
              </a:prstGeom>
              <a:noFill/>
            </p:spPr>
            <p:txBody>
              <a:bodyPr wrap="square" rtlCol="0">
                <a:spAutoFit/>
              </a:bodyPr>
              <a:lstStyle/>
              <a:p>
                <a:pPr algn="ctr">
                  <a:lnSpc>
                    <a:spcPts val="2400"/>
                  </a:lnSpc>
                </a:pPr>
                <a:r>
                  <a:rPr lang="en-US" sz="2200">
                    <a:solidFill>
                      <a:schemeClr val="tx1">
                        <a:lumMod val="75000"/>
                        <a:lumOff val="25000"/>
                      </a:schemeClr>
                    </a:solidFill>
                    <a:latin typeface="Open Sans"/>
                    <a:ea typeface="Open Sans"/>
                    <a:cs typeface="Open Sans"/>
                  </a:rPr>
                  <a:t>Educating users about the risks of updates from untrusted sources</a:t>
                </a:r>
              </a:p>
            </p:txBody>
          </p:sp>
        </p:grpSp>
        <p:grpSp>
          <p:nvGrpSpPr>
            <p:cNvPr id="9" name="Group 8">
              <a:extLst>
                <a:ext uri="{FF2B5EF4-FFF2-40B4-BE49-F238E27FC236}">
                  <a16:creationId xmlns:a16="http://schemas.microsoft.com/office/drawing/2014/main" id="{97186298-1E54-A521-4649-49A2A581AA06}"/>
                </a:ext>
              </a:extLst>
            </p:cNvPr>
            <p:cNvGrpSpPr/>
            <p:nvPr/>
          </p:nvGrpSpPr>
          <p:grpSpPr>
            <a:xfrm>
              <a:off x="1379708" y="2703313"/>
              <a:ext cx="4374660" cy="4484231"/>
              <a:chOff x="1502493" y="2664801"/>
              <a:chExt cx="4374660" cy="4484231"/>
            </a:xfrm>
          </p:grpSpPr>
          <p:grpSp>
            <p:nvGrpSpPr>
              <p:cNvPr id="26" name="Group 25">
                <a:extLst>
                  <a:ext uri="{FF2B5EF4-FFF2-40B4-BE49-F238E27FC236}">
                    <a16:creationId xmlns:a16="http://schemas.microsoft.com/office/drawing/2014/main" id="{BF656E0D-663A-35EE-0DAD-BCD78CEADB09}"/>
                  </a:ext>
                </a:extLst>
              </p:cNvPr>
              <p:cNvGrpSpPr/>
              <p:nvPr/>
            </p:nvGrpSpPr>
            <p:grpSpPr>
              <a:xfrm>
                <a:off x="1829025" y="2664801"/>
                <a:ext cx="3721596" cy="3399095"/>
                <a:chOff x="1790408" y="2621879"/>
                <a:chExt cx="3721596" cy="3399095"/>
              </a:xfrm>
            </p:grpSpPr>
            <p:grpSp>
              <p:nvGrpSpPr>
                <p:cNvPr id="28" name="Group 27">
                  <a:extLst>
                    <a:ext uri="{FF2B5EF4-FFF2-40B4-BE49-F238E27FC236}">
                      <a16:creationId xmlns:a16="http://schemas.microsoft.com/office/drawing/2014/main" id="{FCD4B530-3CE6-D479-9A09-D9296322D904}"/>
                    </a:ext>
                  </a:extLst>
                </p:cNvPr>
                <p:cNvGrpSpPr/>
                <p:nvPr/>
              </p:nvGrpSpPr>
              <p:grpSpPr>
                <a:xfrm>
                  <a:off x="1790408" y="3296011"/>
                  <a:ext cx="3721596" cy="2724963"/>
                  <a:chOff x="2652294" y="5072781"/>
                  <a:chExt cx="5582394" cy="4087444"/>
                </a:xfrm>
              </p:grpSpPr>
              <p:sp>
                <p:nvSpPr>
                  <p:cNvPr id="31" name="Freeform: Shape 30">
                    <a:extLst>
                      <a:ext uri="{FF2B5EF4-FFF2-40B4-BE49-F238E27FC236}">
                        <a16:creationId xmlns:a16="http://schemas.microsoft.com/office/drawing/2014/main" id="{83F8ACC3-64D2-741D-FB23-EB07AC63F034}"/>
                      </a:ext>
                    </a:extLst>
                  </p:cNvPr>
                  <p:cNvSpPr/>
                  <p:nvPr/>
                </p:nvSpPr>
                <p:spPr>
                  <a:xfrm>
                    <a:off x="3437143" y="5072781"/>
                    <a:ext cx="4011450" cy="1473772"/>
                  </a:xfrm>
                  <a:custGeom>
                    <a:avLst/>
                    <a:gdLst/>
                    <a:ahLst/>
                    <a:cxnLst>
                      <a:cxn ang="3cd4">
                        <a:pos x="hc" y="t"/>
                      </a:cxn>
                      <a:cxn ang="cd2">
                        <a:pos x="l" y="vc"/>
                      </a:cxn>
                      <a:cxn ang="cd4">
                        <a:pos x="hc" y="b"/>
                      </a:cxn>
                      <a:cxn ang="0">
                        <a:pos x="r" y="vc"/>
                      </a:cxn>
                    </a:cxnLst>
                    <a:rect l="l" t="t" r="r" b="b"/>
                    <a:pathLst>
                      <a:path w="3221" h="1184">
                        <a:moveTo>
                          <a:pt x="1611" y="0"/>
                        </a:moveTo>
                        <a:lnTo>
                          <a:pt x="0" y="592"/>
                        </a:lnTo>
                        <a:lnTo>
                          <a:pt x="1611" y="1184"/>
                        </a:lnTo>
                        <a:lnTo>
                          <a:pt x="3221" y="592"/>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2" name="Freeform: Shape 31">
                    <a:extLst>
                      <a:ext uri="{FF2B5EF4-FFF2-40B4-BE49-F238E27FC236}">
                        <a16:creationId xmlns:a16="http://schemas.microsoft.com/office/drawing/2014/main" id="{5C6C2A1D-A69F-29A4-3596-223073DA79AB}"/>
                      </a:ext>
                    </a:extLst>
                  </p:cNvPr>
                  <p:cNvSpPr/>
                  <p:nvPr/>
                </p:nvSpPr>
                <p:spPr>
                  <a:xfrm>
                    <a:off x="3437143" y="5072781"/>
                    <a:ext cx="4011450" cy="1473772"/>
                  </a:xfrm>
                  <a:custGeom>
                    <a:avLst/>
                    <a:gdLst/>
                    <a:ahLst/>
                    <a:cxnLst>
                      <a:cxn ang="3cd4">
                        <a:pos x="hc" y="t"/>
                      </a:cxn>
                      <a:cxn ang="cd2">
                        <a:pos x="l" y="vc"/>
                      </a:cxn>
                      <a:cxn ang="cd4">
                        <a:pos x="hc" y="b"/>
                      </a:cxn>
                      <a:cxn ang="0">
                        <a:pos x="r" y="vc"/>
                      </a:cxn>
                    </a:cxnLst>
                    <a:rect l="l" t="t" r="r" b="b"/>
                    <a:pathLst>
                      <a:path w="3221" h="1184">
                        <a:moveTo>
                          <a:pt x="1611" y="0"/>
                        </a:moveTo>
                        <a:lnTo>
                          <a:pt x="0" y="592"/>
                        </a:lnTo>
                        <a:lnTo>
                          <a:pt x="1611" y="1184"/>
                        </a:lnTo>
                        <a:lnTo>
                          <a:pt x="3221" y="592"/>
                        </a:lnTo>
                        <a:close/>
                      </a:path>
                    </a:pathLst>
                  </a:custGeom>
                  <a:solidFill>
                    <a:srgbClr val="121143">
                      <a:alpha val="5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3" name="Freeform: Shape 32">
                    <a:extLst>
                      <a:ext uri="{FF2B5EF4-FFF2-40B4-BE49-F238E27FC236}">
                        <a16:creationId xmlns:a16="http://schemas.microsoft.com/office/drawing/2014/main" id="{30125B3C-8C1C-D107-12D1-58CADA7955B1}"/>
                      </a:ext>
                    </a:extLst>
                  </p:cNvPr>
                  <p:cNvSpPr/>
                  <p:nvPr/>
                </p:nvSpPr>
                <p:spPr>
                  <a:xfrm>
                    <a:off x="5385558" y="5810290"/>
                    <a:ext cx="115859" cy="954277"/>
                  </a:xfrm>
                  <a:custGeom>
                    <a:avLst/>
                    <a:gdLst/>
                    <a:ahLst/>
                    <a:cxnLst>
                      <a:cxn ang="3cd4">
                        <a:pos x="hc" y="t"/>
                      </a:cxn>
                      <a:cxn ang="cd2">
                        <a:pos x="l" y="vc"/>
                      </a:cxn>
                      <a:cxn ang="cd4">
                        <a:pos x="hc" y="b"/>
                      </a:cxn>
                      <a:cxn ang="0">
                        <a:pos x="r" y="vc"/>
                      </a:cxn>
                    </a:cxnLst>
                    <a:rect l="l" t="t" r="r" b="b"/>
                    <a:pathLst>
                      <a:path w="94" h="767">
                        <a:moveTo>
                          <a:pt x="94" y="767"/>
                        </a:moveTo>
                        <a:lnTo>
                          <a:pt x="0" y="767"/>
                        </a:lnTo>
                        <a:lnTo>
                          <a:pt x="0" y="0"/>
                        </a:lnTo>
                        <a:lnTo>
                          <a:pt x="94"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4" name="Freeform: Shape 33">
                    <a:extLst>
                      <a:ext uri="{FF2B5EF4-FFF2-40B4-BE49-F238E27FC236}">
                        <a16:creationId xmlns:a16="http://schemas.microsoft.com/office/drawing/2014/main" id="{BF1D64B9-4267-6D6D-A039-FE69685904DE}"/>
                      </a:ext>
                    </a:extLst>
                  </p:cNvPr>
                  <p:cNvSpPr/>
                  <p:nvPr/>
                </p:nvSpPr>
                <p:spPr>
                  <a:xfrm>
                    <a:off x="3437143" y="5810290"/>
                    <a:ext cx="4011450" cy="3349935"/>
                  </a:xfrm>
                  <a:custGeom>
                    <a:avLst/>
                    <a:gdLst/>
                    <a:ahLst/>
                    <a:cxnLst>
                      <a:cxn ang="3cd4">
                        <a:pos x="hc" y="t"/>
                      </a:cxn>
                      <a:cxn ang="cd2">
                        <a:pos x="l" y="vc"/>
                      </a:cxn>
                      <a:cxn ang="cd4">
                        <a:pos x="hc" y="b"/>
                      </a:cxn>
                      <a:cxn ang="0">
                        <a:pos x="r" y="vc"/>
                      </a:cxn>
                    </a:cxnLst>
                    <a:rect l="l" t="t" r="r" b="b"/>
                    <a:pathLst>
                      <a:path w="3221" h="2690">
                        <a:moveTo>
                          <a:pt x="1611" y="2690"/>
                        </a:moveTo>
                        <a:lnTo>
                          <a:pt x="3221" y="2098"/>
                        </a:lnTo>
                        <a:lnTo>
                          <a:pt x="3221" y="0"/>
                        </a:lnTo>
                        <a:lnTo>
                          <a:pt x="3221" y="0"/>
                        </a:lnTo>
                        <a:lnTo>
                          <a:pt x="1611" y="592"/>
                        </a:lnTo>
                        <a:lnTo>
                          <a:pt x="0" y="0"/>
                        </a:lnTo>
                        <a:lnTo>
                          <a:pt x="0" y="2098"/>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5" name="Freeform: Shape 34">
                    <a:extLst>
                      <a:ext uri="{FF2B5EF4-FFF2-40B4-BE49-F238E27FC236}">
                        <a16:creationId xmlns:a16="http://schemas.microsoft.com/office/drawing/2014/main" id="{497AE889-54C8-A9B3-0A5D-ED7063E4CC95}"/>
                      </a:ext>
                    </a:extLst>
                  </p:cNvPr>
                  <p:cNvSpPr/>
                  <p:nvPr/>
                </p:nvSpPr>
                <p:spPr>
                  <a:xfrm>
                    <a:off x="5444114" y="5810290"/>
                    <a:ext cx="2004479" cy="3349935"/>
                  </a:xfrm>
                  <a:custGeom>
                    <a:avLst/>
                    <a:gdLst/>
                    <a:ahLst/>
                    <a:cxnLst>
                      <a:cxn ang="3cd4">
                        <a:pos x="hc" y="t"/>
                      </a:cxn>
                      <a:cxn ang="cd2">
                        <a:pos x="l" y="vc"/>
                      </a:cxn>
                      <a:cxn ang="cd4">
                        <a:pos x="hc" y="b"/>
                      </a:cxn>
                      <a:cxn ang="0">
                        <a:pos x="r" y="vc"/>
                      </a:cxn>
                    </a:cxnLst>
                    <a:rect l="l" t="t" r="r" b="b"/>
                    <a:pathLst>
                      <a:path w="1610" h="2690">
                        <a:moveTo>
                          <a:pt x="0" y="2690"/>
                        </a:moveTo>
                        <a:lnTo>
                          <a:pt x="1610" y="2098"/>
                        </a:lnTo>
                        <a:lnTo>
                          <a:pt x="1610" y="0"/>
                        </a:lnTo>
                        <a:lnTo>
                          <a:pt x="0" y="592"/>
                        </a:lnTo>
                        <a:close/>
                      </a:path>
                    </a:pathLst>
                  </a:custGeom>
                  <a:solidFill>
                    <a:srgbClr val="121143">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6" name="Freeform: Shape 35">
                    <a:extLst>
                      <a:ext uri="{FF2B5EF4-FFF2-40B4-BE49-F238E27FC236}">
                        <a16:creationId xmlns:a16="http://schemas.microsoft.com/office/drawing/2014/main" id="{E9FED1ED-69B1-7433-DFBC-747EC75B4C18}"/>
                      </a:ext>
                    </a:extLst>
                  </p:cNvPr>
                  <p:cNvSpPr/>
                  <p:nvPr/>
                </p:nvSpPr>
                <p:spPr>
                  <a:xfrm>
                    <a:off x="5444114" y="5810290"/>
                    <a:ext cx="2790574" cy="1524849"/>
                  </a:xfrm>
                  <a:custGeom>
                    <a:avLst/>
                    <a:gdLst/>
                    <a:ahLst/>
                    <a:cxnLst>
                      <a:cxn ang="3cd4">
                        <a:pos x="hc" y="t"/>
                      </a:cxn>
                      <a:cxn ang="cd2">
                        <a:pos x="l" y="vc"/>
                      </a:cxn>
                      <a:cxn ang="cd4">
                        <a:pos x="hc" y="b"/>
                      </a:cxn>
                      <a:cxn ang="0">
                        <a:pos x="r" y="vc"/>
                      </a:cxn>
                    </a:cxnLst>
                    <a:rect l="l" t="t" r="r" b="b"/>
                    <a:pathLst>
                      <a:path w="2241" h="1225">
                        <a:moveTo>
                          <a:pt x="0" y="592"/>
                        </a:moveTo>
                        <a:lnTo>
                          <a:pt x="630" y="1225"/>
                        </a:lnTo>
                        <a:lnTo>
                          <a:pt x="2241" y="633"/>
                        </a:lnTo>
                        <a:lnTo>
                          <a:pt x="1610"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7" name="Freeform: Shape 36">
                    <a:extLst>
                      <a:ext uri="{FF2B5EF4-FFF2-40B4-BE49-F238E27FC236}">
                        <a16:creationId xmlns:a16="http://schemas.microsoft.com/office/drawing/2014/main" id="{4AED1A81-DE15-35EB-1ADC-56AF3D93F7FE}"/>
                      </a:ext>
                    </a:extLst>
                  </p:cNvPr>
                  <p:cNvSpPr/>
                  <p:nvPr/>
                </p:nvSpPr>
                <p:spPr>
                  <a:xfrm>
                    <a:off x="2652294"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 name="Freeform: Shape 37">
                    <a:extLst>
                      <a:ext uri="{FF2B5EF4-FFF2-40B4-BE49-F238E27FC236}">
                        <a16:creationId xmlns:a16="http://schemas.microsoft.com/office/drawing/2014/main" id="{67A893DF-8912-EED4-1409-A1166A0011A8}"/>
                      </a:ext>
                    </a:extLst>
                  </p:cNvPr>
                  <p:cNvSpPr/>
                  <p:nvPr/>
                </p:nvSpPr>
                <p:spPr>
                  <a:xfrm>
                    <a:off x="2652294"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sp>
              <p:nvSpPr>
                <p:cNvPr id="29" name="Freeform: Shape 28">
                  <a:extLst>
                    <a:ext uri="{FF2B5EF4-FFF2-40B4-BE49-F238E27FC236}">
                      <a16:creationId xmlns:a16="http://schemas.microsoft.com/office/drawing/2014/main" id="{4C167DB3-38FB-8B99-1B5B-AD853A6153A3}"/>
                    </a:ext>
                  </a:extLst>
                </p:cNvPr>
                <p:cNvSpPr/>
                <p:nvPr/>
              </p:nvSpPr>
              <p:spPr>
                <a:xfrm>
                  <a:off x="3077564" y="2621879"/>
                  <a:ext cx="1107093" cy="1211947"/>
                </a:xfrm>
                <a:custGeom>
                  <a:avLst/>
                  <a:gdLst>
                    <a:gd name="connsiteX0" fmla="*/ 830319 w 1660640"/>
                    <a:gd name="connsiteY0" fmla="*/ 65088 h 1817921"/>
                    <a:gd name="connsiteX1" fmla="*/ 700862 w 1660640"/>
                    <a:gd name="connsiteY1" fmla="*/ 99945 h 1817921"/>
                    <a:gd name="connsiteX2" fmla="*/ 192993 w 1660640"/>
                    <a:gd name="connsiteY2" fmla="*/ 392490 h 1817921"/>
                    <a:gd name="connsiteX3" fmla="*/ 63536 w 1660640"/>
                    <a:gd name="connsiteY3" fmla="*/ 616568 h 1817921"/>
                    <a:gd name="connsiteX4" fmla="*/ 63536 w 1660640"/>
                    <a:gd name="connsiteY4" fmla="*/ 1202904 h 1817921"/>
                    <a:gd name="connsiteX5" fmla="*/ 192993 w 1660640"/>
                    <a:gd name="connsiteY5" fmla="*/ 1426981 h 1817921"/>
                    <a:gd name="connsiteX6" fmla="*/ 700862 w 1660640"/>
                    <a:gd name="connsiteY6" fmla="*/ 1720772 h 1817921"/>
                    <a:gd name="connsiteX7" fmla="*/ 961021 w 1660640"/>
                    <a:gd name="connsiteY7" fmla="*/ 1720772 h 1817921"/>
                    <a:gd name="connsiteX8" fmla="*/ 1467645 w 1660640"/>
                    <a:gd name="connsiteY8" fmla="*/ 1426981 h 1817921"/>
                    <a:gd name="connsiteX9" fmla="*/ 1597102 w 1660640"/>
                    <a:gd name="connsiteY9" fmla="*/ 1202904 h 1817921"/>
                    <a:gd name="connsiteX10" fmla="*/ 1597102 w 1660640"/>
                    <a:gd name="connsiteY10" fmla="*/ 616568 h 1817921"/>
                    <a:gd name="connsiteX11" fmla="*/ 1467645 w 1660640"/>
                    <a:gd name="connsiteY11" fmla="*/ 392490 h 1817921"/>
                    <a:gd name="connsiteX12" fmla="*/ 961021 w 1660640"/>
                    <a:gd name="connsiteY12" fmla="*/ 99945 h 1817921"/>
                    <a:gd name="connsiteX13" fmla="*/ 830319 w 1660640"/>
                    <a:gd name="connsiteY13" fmla="*/ 65088 h 1817921"/>
                    <a:gd name="connsiteX14" fmla="*/ 830320 w 1660640"/>
                    <a:gd name="connsiteY14" fmla="*/ 0 h 1817921"/>
                    <a:gd name="connsiteX15" fmla="*/ 992152 w 1660640"/>
                    <a:gd name="connsiteY15" fmla="*/ 43884 h 1817921"/>
                    <a:gd name="connsiteX16" fmla="*/ 1498809 w 1660640"/>
                    <a:gd name="connsiteY16" fmla="*/ 335200 h 1817921"/>
                    <a:gd name="connsiteX17" fmla="*/ 1660640 w 1660640"/>
                    <a:gd name="connsiteY17" fmla="*/ 615311 h 1817921"/>
                    <a:gd name="connsiteX18" fmla="*/ 1660640 w 1660640"/>
                    <a:gd name="connsiteY18" fmla="*/ 1201677 h 1817921"/>
                    <a:gd name="connsiteX19" fmla="*/ 1498809 w 1660640"/>
                    <a:gd name="connsiteY19" fmla="*/ 1481788 h 1817921"/>
                    <a:gd name="connsiteX20" fmla="*/ 992152 w 1660640"/>
                    <a:gd name="connsiteY20" fmla="*/ 1774348 h 1817921"/>
                    <a:gd name="connsiteX21" fmla="*/ 830320 w 1660640"/>
                    <a:gd name="connsiteY21" fmla="*/ 1817921 h 1817921"/>
                    <a:gd name="connsiteX22" fmla="*/ 668489 w 1660640"/>
                    <a:gd name="connsiteY22" fmla="*/ 1774348 h 1817921"/>
                    <a:gd name="connsiteX23" fmla="*/ 161832 w 1660640"/>
                    <a:gd name="connsiteY23" fmla="*/ 1481788 h 1817921"/>
                    <a:gd name="connsiteX24" fmla="*/ 0 w 1660640"/>
                    <a:gd name="connsiteY24" fmla="*/ 1201677 h 1817921"/>
                    <a:gd name="connsiteX25" fmla="*/ 0 w 1660640"/>
                    <a:gd name="connsiteY25" fmla="*/ 615311 h 1817921"/>
                    <a:gd name="connsiteX26" fmla="*/ 161832 w 1660640"/>
                    <a:gd name="connsiteY26" fmla="*/ 335200 h 1817921"/>
                    <a:gd name="connsiteX27" fmla="*/ 668489 w 1660640"/>
                    <a:gd name="connsiteY27" fmla="*/ 43884 h 1817921"/>
                    <a:gd name="connsiteX28" fmla="*/ 830320 w 1660640"/>
                    <a:gd name="connsiteY28" fmla="*/ 0 h 181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0640" h="1817921">
                      <a:moveTo>
                        <a:pt x="830319" y="65088"/>
                      </a:moveTo>
                      <a:cubicBezTo>
                        <a:pt x="785507" y="65088"/>
                        <a:pt x="740695" y="76292"/>
                        <a:pt x="700862" y="99945"/>
                      </a:cubicBezTo>
                      <a:lnTo>
                        <a:pt x="192993" y="392490"/>
                      </a:lnTo>
                      <a:cubicBezTo>
                        <a:pt x="113327" y="438551"/>
                        <a:pt x="63536" y="525692"/>
                        <a:pt x="63536" y="616568"/>
                      </a:cubicBezTo>
                      <a:lnTo>
                        <a:pt x="63536" y="1202904"/>
                      </a:lnTo>
                      <a:cubicBezTo>
                        <a:pt x="63536" y="1295025"/>
                        <a:pt x="113327" y="1380921"/>
                        <a:pt x="192993" y="1426981"/>
                      </a:cubicBezTo>
                      <a:lnTo>
                        <a:pt x="700862" y="1720772"/>
                      </a:lnTo>
                      <a:cubicBezTo>
                        <a:pt x="780528" y="1766832"/>
                        <a:pt x="880110" y="1766832"/>
                        <a:pt x="961021" y="1720772"/>
                      </a:cubicBezTo>
                      <a:lnTo>
                        <a:pt x="1467645" y="1426981"/>
                      </a:lnTo>
                      <a:cubicBezTo>
                        <a:pt x="1547311" y="1380921"/>
                        <a:pt x="1597102" y="1295025"/>
                        <a:pt x="1597102" y="1202904"/>
                      </a:cubicBezTo>
                      <a:lnTo>
                        <a:pt x="1597102" y="616568"/>
                      </a:lnTo>
                      <a:cubicBezTo>
                        <a:pt x="1597102" y="525692"/>
                        <a:pt x="1547311" y="438551"/>
                        <a:pt x="1467645" y="392490"/>
                      </a:cubicBezTo>
                      <a:lnTo>
                        <a:pt x="961021" y="99945"/>
                      </a:lnTo>
                      <a:cubicBezTo>
                        <a:pt x="919943" y="76292"/>
                        <a:pt x="875131" y="65088"/>
                        <a:pt x="830319" y="65088"/>
                      </a:cubicBezTo>
                      <a:close/>
                      <a:moveTo>
                        <a:pt x="830320" y="0"/>
                      </a:moveTo>
                      <a:cubicBezTo>
                        <a:pt x="886339" y="0"/>
                        <a:pt x="942357" y="14628"/>
                        <a:pt x="992152" y="43884"/>
                      </a:cubicBezTo>
                      <a:lnTo>
                        <a:pt x="1498809" y="335200"/>
                      </a:lnTo>
                      <a:cubicBezTo>
                        <a:pt x="1598397" y="393712"/>
                        <a:pt x="1660640" y="500776"/>
                        <a:pt x="1660640" y="615311"/>
                      </a:cubicBezTo>
                      <a:lnTo>
                        <a:pt x="1660640" y="1201677"/>
                      </a:lnTo>
                      <a:cubicBezTo>
                        <a:pt x="1660640" y="1316211"/>
                        <a:pt x="1598397" y="1423276"/>
                        <a:pt x="1498809" y="1481788"/>
                      </a:cubicBezTo>
                      <a:lnTo>
                        <a:pt x="992152" y="1774348"/>
                      </a:lnTo>
                      <a:cubicBezTo>
                        <a:pt x="942357" y="1802982"/>
                        <a:pt x="886339" y="1817921"/>
                        <a:pt x="830320" y="1817921"/>
                      </a:cubicBezTo>
                      <a:cubicBezTo>
                        <a:pt x="774302" y="1817921"/>
                        <a:pt x="718283" y="1802982"/>
                        <a:pt x="668489" y="1774348"/>
                      </a:cubicBezTo>
                      <a:lnTo>
                        <a:pt x="161832" y="1481788"/>
                      </a:lnTo>
                      <a:cubicBezTo>
                        <a:pt x="62243" y="1423276"/>
                        <a:pt x="0" y="1316211"/>
                        <a:pt x="0" y="1201677"/>
                      </a:cubicBezTo>
                      <a:lnTo>
                        <a:pt x="0" y="615311"/>
                      </a:lnTo>
                      <a:cubicBezTo>
                        <a:pt x="0" y="500776"/>
                        <a:pt x="62243" y="393712"/>
                        <a:pt x="161832" y="335200"/>
                      </a:cubicBezTo>
                      <a:lnTo>
                        <a:pt x="668489" y="43884"/>
                      </a:lnTo>
                      <a:cubicBezTo>
                        <a:pt x="718283" y="14628"/>
                        <a:pt x="774302" y="0"/>
                        <a:pt x="830320" y="0"/>
                      </a:cubicBezTo>
                      <a:close/>
                    </a:path>
                  </a:pathLst>
                </a:custGeom>
                <a:solidFill>
                  <a:schemeClr val="accent1"/>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sp>
              <p:nvSpPr>
                <p:cNvPr id="30" name="TextBox 29">
                  <a:extLst>
                    <a:ext uri="{FF2B5EF4-FFF2-40B4-BE49-F238E27FC236}">
                      <a16:creationId xmlns:a16="http://schemas.microsoft.com/office/drawing/2014/main" id="{C719C88A-F9CC-E8E3-746D-6E751D3EF1C4}"/>
                    </a:ext>
                  </a:extLst>
                </p:cNvPr>
                <p:cNvSpPr txBox="1"/>
                <p:nvPr/>
              </p:nvSpPr>
              <p:spPr>
                <a:xfrm>
                  <a:off x="3213947" y="2810556"/>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accent1"/>
                      </a:solidFill>
                      <a:latin typeface="Poppins" panose="00000500000000000000" pitchFamily="2" charset="0"/>
                      <a:cs typeface="Poppins" panose="00000500000000000000" pitchFamily="2" charset="0"/>
                    </a:rPr>
                    <a:t>A</a:t>
                  </a:r>
                </a:p>
              </p:txBody>
            </p:sp>
          </p:grpSp>
          <p:sp>
            <p:nvSpPr>
              <p:cNvPr id="27" name="TextBox 26">
                <a:extLst>
                  <a:ext uri="{FF2B5EF4-FFF2-40B4-BE49-F238E27FC236}">
                    <a16:creationId xmlns:a16="http://schemas.microsoft.com/office/drawing/2014/main" id="{C266B7E0-E256-E376-61A4-AE46751722DF}"/>
                  </a:ext>
                </a:extLst>
              </p:cNvPr>
              <p:cNvSpPr txBox="1"/>
              <p:nvPr/>
            </p:nvSpPr>
            <p:spPr>
              <a:xfrm>
                <a:off x="1502493" y="6425372"/>
                <a:ext cx="4374660" cy="723660"/>
              </a:xfrm>
              <a:prstGeom prst="rect">
                <a:avLst/>
              </a:prstGeom>
              <a:noFill/>
            </p:spPr>
            <p:txBody>
              <a:bodyPr wrap="square" rtlCol="0">
                <a:spAutoFit/>
              </a:bodyPr>
              <a:lstStyle/>
              <a:p>
                <a:pPr algn="ctr">
                  <a:lnSpc>
                    <a:spcPts val="2400"/>
                  </a:lnSpc>
                </a:pPr>
                <a:r>
                  <a:rPr lang="en-US" sz="2200">
                    <a:solidFill>
                      <a:schemeClr val="tx1">
                        <a:lumMod val="75000"/>
                        <a:lumOff val="25000"/>
                      </a:schemeClr>
                    </a:solidFill>
                    <a:latin typeface="Open Sans"/>
                    <a:ea typeface="Open Sans"/>
                    <a:cs typeface="Open Sans"/>
                  </a:rPr>
                  <a:t>Using secure channels for updates</a:t>
                </a:r>
                <a:endParaRPr lang="en-US" sz="2200">
                  <a:solidFill>
                    <a:schemeClr val="tx1">
                      <a:lumMod val="75000"/>
                      <a:lumOff val="25000"/>
                    </a:schemeClr>
                  </a:solidFill>
                  <a:latin typeface="Open Sans"/>
                  <a:ea typeface="Open Sans"/>
                  <a:cs typeface="Open Sans"/>
                  <a:sym typeface="Open Sans"/>
                </a:endParaRPr>
              </a:p>
            </p:txBody>
          </p:sp>
        </p:grpSp>
        <p:grpSp>
          <p:nvGrpSpPr>
            <p:cNvPr id="10" name="Group 9">
              <a:extLst>
                <a:ext uri="{FF2B5EF4-FFF2-40B4-BE49-F238E27FC236}">
                  <a16:creationId xmlns:a16="http://schemas.microsoft.com/office/drawing/2014/main" id="{9EACE3D2-D008-6F77-8075-A6E19FB5E32D}"/>
                </a:ext>
              </a:extLst>
            </p:cNvPr>
            <p:cNvGrpSpPr/>
            <p:nvPr/>
          </p:nvGrpSpPr>
          <p:grpSpPr>
            <a:xfrm>
              <a:off x="5877239" y="2567094"/>
              <a:ext cx="4898810" cy="4553718"/>
              <a:chOff x="6006043" y="2567094"/>
              <a:chExt cx="4898810" cy="4553718"/>
            </a:xfrm>
          </p:grpSpPr>
          <p:sp>
            <p:nvSpPr>
              <p:cNvPr id="11" name="TextBox 10">
                <a:extLst>
                  <a:ext uri="{FF2B5EF4-FFF2-40B4-BE49-F238E27FC236}">
                    <a16:creationId xmlns:a16="http://schemas.microsoft.com/office/drawing/2014/main" id="{A50431DE-6BAA-DA04-266D-713478110722}"/>
                  </a:ext>
                </a:extLst>
              </p:cNvPr>
              <p:cNvSpPr txBox="1"/>
              <p:nvPr/>
            </p:nvSpPr>
            <p:spPr>
              <a:xfrm>
                <a:off x="6006043" y="6397152"/>
                <a:ext cx="4898810" cy="723660"/>
              </a:xfrm>
              <a:prstGeom prst="rect">
                <a:avLst/>
              </a:prstGeom>
              <a:noFill/>
            </p:spPr>
            <p:txBody>
              <a:bodyPr wrap="square" rtlCol="0">
                <a:spAutoFit/>
              </a:bodyPr>
              <a:lstStyle/>
              <a:p>
                <a:pPr algn="ctr">
                  <a:lnSpc>
                    <a:spcPts val="2400"/>
                  </a:lnSpc>
                </a:pPr>
                <a:r>
                  <a:rPr lang="en-US" sz="2200">
                    <a:solidFill>
                      <a:schemeClr val="tx1">
                        <a:lumMod val="75000"/>
                        <a:lumOff val="25000"/>
                      </a:schemeClr>
                    </a:solidFill>
                    <a:latin typeface="Open Sans"/>
                    <a:ea typeface="Open Sans"/>
                    <a:cs typeface="Open Sans"/>
                  </a:rPr>
                  <a:t>Verifying updates with digital signatures</a:t>
                </a:r>
              </a:p>
            </p:txBody>
          </p:sp>
          <p:grpSp>
            <p:nvGrpSpPr>
              <p:cNvPr id="12" name="Group 11">
                <a:extLst>
                  <a:ext uri="{FF2B5EF4-FFF2-40B4-BE49-F238E27FC236}">
                    <a16:creationId xmlns:a16="http://schemas.microsoft.com/office/drawing/2014/main" id="{EB810272-E231-5C62-C8AB-FD310AE5277C}"/>
                  </a:ext>
                </a:extLst>
              </p:cNvPr>
              <p:cNvGrpSpPr/>
              <p:nvPr/>
            </p:nvGrpSpPr>
            <p:grpSpPr>
              <a:xfrm>
                <a:off x="6594651" y="2567094"/>
                <a:ext cx="3721595" cy="3450014"/>
                <a:chOff x="6837892" y="2567094"/>
                <a:chExt cx="3721595" cy="3450014"/>
              </a:xfrm>
            </p:grpSpPr>
            <p:grpSp>
              <p:nvGrpSpPr>
                <p:cNvPr id="13" name="Group 12">
                  <a:extLst>
                    <a:ext uri="{FF2B5EF4-FFF2-40B4-BE49-F238E27FC236}">
                      <a16:creationId xmlns:a16="http://schemas.microsoft.com/office/drawing/2014/main" id="{BE2DCF70-C25D-8313-4A68-F7C85E81A8CA}"/>
                    </a:ext>
                  </a:extLst>
                </p:cNvPr>
                <p:cNvGrpSpPr/>
                <p:nvPr/>
              </p:nvGrpSpPr>
              <p:grpSpPr>
                <a:xfrm>
                  <a:off x="6837892" y="2874059"/>
                  <a:ext cx="3721595" cy="3143049"/>
                  <a:chOff x="6837892" y="2874059"/>
                  <a:chExt cx="3721595" cy="3143049"/>
                </a:xfrm>
              </p:grpSpPr>
              <p:grpSp>
                <p:nvGrpSpPr>
                  <p:cNvPr id="15" name="Group 14">
                    <a:extLst>
                      <a:ext uri="{FF2B5EF4-FFF2-40B4-BE49-F238E27FC236}">
                        <a16:creationId xmlns:a16="http://schemas.microsoft.com/office/drawing/2014/main" id="{47915249-B00A-7B6F-25A8-46FEC858AB9B}"/>
                      </a:ext>
                    </a:extLst>
                  </p:cNvPr>
                  <p:cNvGrpSpPr/>
                  <p:nvPr/>
                </p:nvGrpSpPr>
                <p:grpSpPr>
                  <a:xfrm>
                    <a:off x="6837892" y="3292145"/>
                    <a:ext cx="3721595" cy="2724963"/>
                    <a:chOff x="9398257" y="5072781"/>
                    <a:chExt cx="5582393" cy="4087444"/>
                  </a:xfrm>
                </p:grpSpPr>
                <p:sp>
                  <p:nvSpPr>
                    <p:cNvPr id="18" name="Freeform: Shape 17">
                      <a:extLst>
                        <a:ext uri="{FF2B5EF4-FFF2-40B4-BE49-F238E27FC236}">
                          <a16:creationId xmlns:a16="http://schemas.microsoft.com/office/drawing/2014/main" id="{3BED8709-626C-DB7C-B8BA-B1E1D50FC082}"/>
                        </a:ext>
                      </a:extLst>
                    </p:cNvPr>
                    <p:cNvSpPr/>
                    <p:nvPr/>
                  </p:nvSpPr>
                  <p:spPr>
                    <a:xfrm>
                      <a:off x="10183105" y="5072781"/>
                      <a:ext cx="4012695" cy="1473772"/>
                    </a:xfrm>
                    <a:custGeom>
                      <a:avLst/>
                      <a:gdLst/>
                      <a:ahLst/>
                      <a:cxnLst>
                        <a:cxn ang="3cd4">
                          <a:pos x="hc" y="t"/>
                        </a:cxn>
                        <a:cxn ang="cd2">
                          <a:pos x="l" y="vc"/>
                        </a:cxn>
                        <a:cxn ang="cd4">
                          <a:pos x="hc" y="b"/>
                        </a:cxn>
                        <a:cxn ang="0">
                          <a:pos x="r" y="vc"/>
                        </a:cxn>
                      </a:cxnLst>
                      <a:rect l="l" t="t" r="r" b="b"/>
                      <a:pathLst>
                        <a:path w="3222" h="1184">
                          <a:moveTo>
                            <a:pt x="1611" y="0"/>
                          </a:moveTo>
                          <a:lnTo>
                            <a:pt x="0" y="592"/>
                          </a:lnTo>
                          <a:lnTo>
                            <a:pt x="1611" y="1184"/>
                          </a:lnTo>
                          <a:lnTo>
                            <a:pt x="3222" y="592"/>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9" name="Freeform: Shape 18">
                      <a:extLst>
                        <a:ext uri="{FF2B5EF4-FFF2-40B4-BE49-F238E27FC236}">
                          <a16:creationId xmlns:a16="http://schemas.microsoft.com/office/drawing/2014/main" id="{91708A3F-9B71-F194-790C-CE14BAAA2BDA}"/>
                        </a:ext>
                      </a:extLst>
                    </p:cNvPr>
                    <p:cNvSpPr/>
                    <p:nvPr/>
                  </p:nvSpPr>
                  <p:spPr>
                    <a:xfrm>
                      <a:off x="10183105" y="5072781"/>
                      <a:ext cx="4012695" cy="1473772"/>
                    </a:xfrm>
                    <a:custGeom>
                      <a:avLst/>
                      <a:gdLst/>
                      <a:ahLst/>
                      <a:cxnLst>
                        <a:cxn ang="3cd4">
                          <a:pos x="hc" y="t"/>
                        </a:cxn>
                        <a:cxn ang="cd2">
                          <a:pos x="l" y="vc"/>
                        </a:cxn>
                        <a:cxn ang="cd4">
                          <a:pos x="hc" y="b"/>
                        </a:cxn>
                        <a:cxn ang="0">
                          <a:pos x="r" y="vc"/>
                        </a:cxn>
                      </a:cxnLst>
                      <a:rect l="l" t="t" r="r" b="b"/>
                      <a:pathLst>
                        <a:path w="3222" h="1184">
                          <a:moveTo>
                            <a:pt x="1611" y="0"/>
                          </a:moveTo>
                          <a:lnTo>
                            <a:pt x="0" y="592"/>
                          </a:lnTo>
                          <a:lnTo>
                            <a:pt x="1611" y="1184"/>
                          </a:lnTo>
                          <a:lnTo>
                            <a:pt x="3222" y="592"/>
                          </a:lnTo>
                          <a:close/>
                        </a:path>
                      </a:pathLst>
                    </a:custGeom>
                    <a:solidFill>
                      <a:srgbClr val="121143">
                        <a:alpha val="5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20" name="Freeform: Shape 19">
                      <a:extLst>
                        <a:ext uri="{FF2B5EF4-FFF2-40B4-BE49-F238E27FC236}">
                          <a16:creationId xmlns:a16="http://schemas.microsoft.com/office/drawing/2014/main" id="{8B87CDD7-86B9-F383-53CC-AD764D98C136}"/>
                        </a:ext>
                      </a:extLst>
                    </p:cNvPr>
                    <p:cNvSpPr/>
                    <p:nvPr/>
                  </p:nvSpPr>
                  <p:spPr>
                    <a:xfrm>
                      <a:off x="12131520" y="5810290"/>
                      <a:ext cx="115859" cy="954277"/>
                    </a:xfrm>
                    <a:custGeom>
                      <a:avLst/>
                      <a:gdLst/>
                      <a:ahLst/>
                      <a:cxnLst>
                        <a:cxn ang="3cd4">
                          <a:pos x="hc" y="t"/>
                        </a:cxn>
                        <a:cxn ang="cd2">
                          <a:pos x="l" y="vc"/>
                        </a:cxn>
                        <a:cxn ang="cd4">
                          <a:pos x="hc" y="b"/>
                        </a:cxn>
                        <a:cxn ang="0">
                          <a:pos x="r" y="vc"/>
                        </a:cxn>
                      </a:cxnLst>
                      <a:rect l="l" t="t" r="r" b="b"/>
                      <a:pathLst>
                        <a:path w="94" h="767">
                          <a:moveTo>
                            <a:pt x="94" y="767"/>
                          </a:moveTo>
                          <a:lnTo>
                            <a:pt x="0" y="767"/>
                          </a:lnTo>
                          <a:lnTo>
                            <a:pt x="0" y="0"/>
                          </a:lnTo>
                          <a:lnTo>
                            <a:pt x="94"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1" name="Freeform: Shape 20">
                      <a:extLst>
                        <a:ext uri="{FF2B5EF4-FFF2-40B4-BE49-F238E27FC236}">
                          <a16:creationId xmlns:a16="http://schemas.microsoft.com/office/drawing/2014/main" id="{C8CE8A90-7337-0FCF-51A3-6292B77A8D43}"/>
                        </a:ext>
                      </a:extLst>
                    </p:cNvPr>
                    <p:cNvSpPr/>
                    <p:nvPr/>
                  </p:nvSpPr>
                  <p:spPr>
                    <a:xfrm>
                      <a:off x="10183105" y="5810290"/>
                      <a:ext cx="4012695" cy="3349935"/>
                    </a:xfrm>
                    <a:custGeom>
                      <a:avLst/>
                      <a:gdLst/>
                      <a:ahLst/>
                      <a:cxnLst>
                        <a:cxn ang="3cd4">
                          <a:pos x="hc" y="t"/>
                        </a:cxn>
                        <a:cxn ang="cd2">
                          <a:pos x="l" y="vc"/>
                        </a:cxn>
                        <a:cxn ang="cd4">
                          <a:pos x="hc" y="b"/>
                        </a:cxn>
                        <a:cxn ang="0">
                          <a:pos x="r" y="vc"/>
                        </a:cxn>
                      </a:cxnLst>
                      <a:rect l="l" t="t" r="r" b="b"/>
                      <a:pathLst>
                        <a:path w="3222" h="2690">
                          <a:moveTo>
                            <a:pt x="1611" y="2690"/>
                          </a:moveTo>
                          <a:lnTo>
                            <a:pt x="3222" y="2098"/>
                          </a:lnTo>
                          <a:lnTo>
                            <a:pt x="3222" y="0"/>
                          </a:lnTo>
                          <a:lnTo>
                            <a:pt x="3222" y="0"/>
                          </a:lnTo>
                          <a:lnTo>
                            <a:pt x="1611" y="592"/>
                          </a:lnTo>
                          <a:lnTo>
                            <a:pt x="0" y="0"/>
                          </a:lnTo>
                          <a:lnTo>
                            <a:pt x="0" y="2098"/>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2" name="Freeform: Shape 21">
                      <a:extLst>
                        <a:ext uri="{FF2B5EF4-FFF2-40B4-BE49-F238E27FC236}">
                          <a16:creationId xmlns:a16="http://schemas.microsoft.com/office/drawing/2014/main" id="{EA397399-3955-99ED-01EC-D7A00DD95ABF}"/>
                        </a:ext>
                      </a:extLst>
                    </p:cNvPr>
                    <p:cNvSpPr/>
                    <p:nvPr/>
                  </p:nvSpPr>
                  <p:spPr>
                    <a:xfrm>
                      <a:off x="12190076" y="5810290"/>
                      <a:ext cx="2005725" cy="3349935"/>
                    </a:xfrm>
                    <a:custGeom>
                      <a:avLst/>
                      <a:gdLst/>
                      <a:ahLst/>
                      <a:cxnLst>
                        <a:cxn ang="3cd4">
                          <a:pos x="hc" y="t"/>
                        </a:cxn>
                        <a:cxn ang="cd2">
                          <a:pos x="l" y="vc"/>
                        </a:cxn>
                        <a:cxn ang="cd4">
                          <a:pos x="hc" y="b"/>
                        </a:cxn>
                        <a:cxn ang="0">
                          <a:pos x="r" y="vc"/>
                        </a:cxn>
                      </a:cxnLst>
                      <a:rect l="l" t="t" r="r" b="b"/>
                      <a:pathLst>
                        <a:path w="1611" h="2690">
                          <a:moveTo>
                            <a:pt x="0" y="2690"/>
                          </a:moveTo>
                          <a:lnTo>
                            <a:pt x="1611" y="2098"/>
                          </a:lnTo>
                          <a:lnTo>
                            <a:pt x="1611" y="0"/>
                          </a:lnTo>
                          <a:lnTo>
                            <a:pt x="0" y="592"/>
                          </a:lnTo>
                          <a:close/>
                        </a:path>
                      </a:pathLst>
                    </a:custGeom>
                    <a:solidFill>
                      <a:srgbClr val="121143">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sp>
                  <p:nvSpPr>
                    <p:cNvPr id="23" name="Freeform: Shape 22">
                      <a:extLst>
                        <a:ext uri="{FF2B5EF4-FFF2-40B4-BE49-F238E27FC236}">
                          <a16:creationId xmlns:a16="http://schemas.microsoft.com/office/drawing/2014/main" id="{C8B6F461-8F25-4DDE-05D2-445CEDA5D47B}"/>
                        </a:ext>
                      </a:extLst>
                    </p:cNvPr>
                    <p:cNvSpPr/>
                    <p:nvPr/>
                  </p:nvSpPr>
                  <p:spPr>
                    <a:xfrm>
                      <a:off x="12190076" y="5810290"/>
                      <a:ext cx="2790574" cy="1524849"/>
                    </a:xfrm>
                    <a:custGeom>
                      <a:avLst/>
                      <a:gdLst/>
                      <a:ahLst/>
                      <a:cxnLst>
                        <a:cxn ang="3cd4">
                          <a:pos x="hc" y="t"/>
                        </a:cxn>
                        <a:cxn ang="cd2">
                          <a:pos x="l" y="vc"/>
                        </a:cxn>
                        <a:cxn ang="cd4">
                          <a:pos x="hc" y="b"/>
                        </a:cxn>
                        <a:cxn ang="0">
                          <a:pos x="r" y="vc"/>
                        </a:cxn>
                      </a:cxnLst>
                      <a:rect l="l" t="t" r="r" b="b"/>
                      <a:pathLst>
                        <a:path w="2241" h="1225">
                          <a:moveTo>
                            <a:pt x="0" y="592"/>
                          </a:moveTo>
                          <a:lnTo>
                            <a:pt x="630" y="1225"/>
                          </a:lnTo>
                          <a:lnTo>
                            <a:pt x="2241" y="633"/>
                          </a:lnTo>
                          <a:lnTo>
                            <a:pt x="1611"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4" name="Freeform: Shape 23">
                      <a:extLst>
                        <a:ext uri="{FF2B5EF4-FFF2-40B4-BE49-F238E27FC236}">
                          <a16:creationId xmlns:a16="http://schemas.microsoft.com/office/drawing/2014/main" id="{60055F44-0512-3F25-E98A-245107D18B6D}"/>
                        </a:ext>
                      </a:extLst>
                    </p:cNvPr>
                    <p:cNvSpPr/>
                    <p:nvPr/>
                  </p:nvSpPr>
                  <p:spPr>
                    <a:xfrm>
                      <a:off x="9398257"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5" name="Freeform: Shape 24">
                      <a:extLst>
                        <a:ext uri="{FF2B5EF4-FFF2-40B4-BE49-F238E27FC236}">
                          <a16:creationId xmlns:a16="http://schemas.microsoft.com/office/drawing/2014/main" id="{6AB04061-B94F-579D-F8AD-C48F8CCCF713}"/>
                        </a:ext>
                      </a:extLst>
                    </p:cNvPr>
                    <p:cNvSpPr/>
                    <p:nvPr/>
                  </p:nvSpPr>
                  <p:spPr>
                    <a:xfrm>
                      <a:off x="9398257" y="5810290"/>
                      <a:ext cx="2790574" cy="1524849"/>
                    </a:xfrm>
                    <a:custGeom>
                      <a:avLst/>
                      <a:gdLst/>
                      <a:ahLst/>
                      <a:cxnLst>
                        <a:cxn ang="3cd4">
                          <a:pos x="hc" y="t"/>
                        </a:cxn>
                        <a:cxn ang="cd2">
                          <a:pos x="l" y="vc"/>
                        </a:cxn>
                        <a:cxn ang="cd4">
                          <a:pos x="hc" y="b"/>
                        </a:cxn>
                        <a:cxn ang="0">
                          <a:pos x="r" y="vc"/>
                        </a:cxn>
                      </a:cxnLst>
                      <a:rect l="l" t="t" r="r" b="b"/>
                      <a:pathLst>
                        <a:path w="2241" h="1225">
                          <a:moveTo>
                            <a:pt x="2241" y="592"/>
                          </a:moveTo>
                          <a:lnTo>
                            <a:pt x="1611" y="1225"/>
                          </a:lnTo>
                          <a:lnTo>
                            <a:pt x="0" y="633"/>
                          </a:lnTo>
                          <a:lnTo>
                            <a:pt x="630" y="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a:latin typeface="Arial" pitchFamily="18"/>
                        <a:ea typeface="Microsoft YaHei" pitchFamily="2"/>
                      </a:endParaRPr>
                    </a:p>
                  </p:txBody>
                </p:sp>
              </p:grpSp>
              <p:sp>
                <p:nvSpPr>
                  <p:cNvPr id="16" name="Freeform: Shape 15">
                    <a:extLst>
                      <a:ext uri="{FF2B5EF4-FFF2-40B4-BE49-F238E27FC236}">
                        <a16:creationId xmlns:a16="http://schemas.microsoft.com/office/drawing/2014/main" id="{9373F9CD-6797-C608-0B00-44776C0B85D0}"/>
                      </a:ext>
                    </a:extLst>
                  </p:cNvPr>
                  <p:cNvSpPr/>
                  <p:nvPr/>
                </p:nvSpPr>
                <p:spPr>
                  <a:xfrm>
                    <a:off x="8194996" y="2874059"/>
                    <a:ext cx="1007380" cy="846422"/>
                  </a:xfrm>
                  <a:custGeom>
                    <a:avLst/>
                    <a:gdLst/>
                    <a:ahLst/>
                    <a:cxnLst>
                      <a:cxn ang="3cd4">
                        <a:pos x="hc" y="t"/>
                      </a:cxn>
                      <a:cxn ang="cd2">
                        <a:pos x="l" y="vc"/>
                      </a:cxn>
                      <a:cxn ang="cd4">
                        <a:pos x="hc" y="b"/>
                      </a:cxn>
                      <a:cxn ang="0">
                        <a:pos x="r" y="vc"/>
                      </a:cxn>
                    </a:cxnLst>
                    <a:rect l="l" t="t" r="r" b="b"/>
                    <a:pathLst>
                      <a:path w="1284" h="1408">
                        <a:moveTo>
                          <a:pt x="0" y="468"/>
                        </a:moveTo>
                        <a:lnTo>
                          <a:pt x="0" y="939"/>
                        </a:lnTo>
                        <a:cubicBezTo>
                          <a:pt x="0" y="1023"/>
                          <a:pt x="45" y="1100"/>
                          <a:pt x="118" y="1142"/>
                        </a:cubicBezTo>
                        <a:lnTo>
                          <a:pt x="525" y="1377"/>
                        </a:lnTo>
                        <a:cubicBezTo>
                          <a:pt x="597" y="1418"/>
                          <a:pt x="687" y="1418"/>
                          <a:pt x="759" y="1377"/>
                        </a:cubicBezTo>
                        <a:lnTo>
                          <a:pt x="1166" y="1142"/>
                        </a:lnTo>
                        <a:cubicBezTo>
                          <a:pt x="1239" y="1100"/>
                          <a:pt x="1284" y="1023"/>
                          <a:pt x="1284" y="939"/>
                        </a:cubicBezTo>
                        <a:lnTo>
                          <a:pt x="1284" y="468"/>
                        </a:lnTo>
                        <a:cubicBezTo>
                          <a:pt x="1284" y="385"/>
                          <a:pt x="1239" y="308"/>
                          <a:pt x="1166" y="266"/>
                        </a:cubicBezTo>
                        <a:lnTo>
                          <a:pt x="759" y="31"/>
                        </a:lnTo>
                        <a:cubicBezTo>
                          <a:pt x="687" y="-10"/>
                          <a:pt x="597" y="-10"/>
                          <a:pt x="525" y="31"/>
                        </a:cubicBezTo>
                        <a:lnTo>
                          <a:pt x="118" y="266"/>
                        </a:lnTo>
                        <a:cubicBezTo>
                          <a:pt x="45" y="308"/>
                          <a:pt x="0" y="385"/>
                          <a:pt x="0" y="468"/>
                        </a:cubicBezTo>
                        <a:close/>
                      </a:path>
                    </a:pathLst>
                  </a:custGeom>
                  <a:solidFill>
                    <a:schemeClr val="bg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7" name="TextBox 16">
                    <a:extLst>
                      <a:ext uri="{FF2B5EF4-FFF2-40B4-BE49-F238E27FC236}">
                        <a16:creationId xmlns:a16="http://schemas.microsoft.com/office/drawing/2014/main" id="{12A91113-9E68-DD0F-CC13-6CA857DC8045}"/>
                      </a:ext>
                    </a:extLst>
                  </p:cNvPr>
                  <p:cNvSpPr txBox="1"/>
                  <p:nvPr/>
                </p:nvSpPr>
                <p:spPr>
                  <a:xfrm>
                    <a:off x="8414384" y="2879872"/>
                    <a:ext cx="542370"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accent2"/>
                        </a:solidFill>
                        <a:latin typeface="Poppins" panose="00000500000000000000" pitchFamily="2" charset="0"/>
                        <a:cs typeface="Poppins" panose="00000500000000000000" pitchFamily="2" charset="0"/>
                      </a:rPr>
                      <a:t>B</a:t>
                    </a:r>
                  </a:p>
                </p:txBody>
              </p:sp>
            </p:grpSp>
            <p:sp>
              <p:nvSpPr>
                <p:cNvPr id="14" name="Freeform: Shape 13">
                  <a:extLst>
                    <a:ext uri="{FF2B5EF4-FFF2-40B4-BE49-F238E27FC236}">
                      <a16:creationId xmlns:a16="http://schemas.microsoft.com/office/drawing/2014/main" id="{85615A47-A533-0723-9F99-10FD93D90211}"/>
                    </a:ext>
                  </a:extLst>
                </p:cNvPr>
                <p:cNvSpPr/>
                <p:nvPr/>
              </p:nvSpPr>
              <p:spPr>
                <a:xfrm>
                  <a:off x="8153470" y="2567094"/>
                  <a:ext cx="1106263" cy="1211947"/>
                </a:xfrm>
                <a:custGeom>
                  <a:avLst/>
                  <a:gdLst>
                    <a:gd name="connsiteX0" fmla="*/ 829076 w 1659395"/>
                    <a:gd name="connsiteY0" fmla="*/ 65088 h 1817921"/>
                    <a:gd name="connsiteX1" fmla="*/ 699619 w 1659395"/>
                    <a:gd name="connsiteY1" fmla="*/ 99945 h 1817921"/>
                    <a:gd name="connsiteX2" fmla="*/ 192995 w 1659395"/>
                    <a:gd name="connsiteY2" fmla="*/ 392490 h 1817921"/>
                    <a:gd name="connsiteX3" fmla="*/ 62293 w 1659395"/>
                    <a:gd name="connsiteY3" fmla="*/ 616568 h 1817921"/>
                    <a:gd name="connsiteX4" fmla="*/ 62293 w 1659395"/>
                    <a:gd name="connsiteY4" fmla="*/ 1202904 h 1817921"/>
                    <a:gd name="connsiteX5" fmla="*/ 192995 w 1659395"/>
                    <a:gd name="connsiteY5" fmla="*/ 1426981 h 1817921"/>
                    <a:gd name="connsiteX6" fmla="*/ 699619 w 1659395"/>
                    <a:gd name="connsiteY6" fmla="*/ 1720772 h 1817921"/>
                    <a:gd name="connsiteX7" fmla="*/ 959778 w 1659395"/>
                    <a:gd name="connsiteY7" fmla="*/ 1720772 h 1817921"/>
                    <a:gd name="connsiteX8" fmla="*/ 1465157 w 1659395"/>
                    <a:gd name="connsiteY8" fmla="*/ 1426981 h 1817921"/>
                    <a:gd name="connsiteX9" fmla="*/ 1595859 w 1659395"/>
                    <a:gd name="connsiteY9" fmla="*/ 1202904 h 1817921"/>
                    <a:gd name="connsiteX10" fmla="*/ 1595859 w 1659395"/>
                    <a:gd name="connsiteY10" fmla="*/ 616568 h 1817921"/>
                    <a:gd name="connsiteX11" fmla="*/ 1465157 w 1659395"/>
                    <a:gd name="connsiteY11" fmla="*/ 392490 h 1817921"/>
                    <a:gd name="connsiteX12" fmla="*/ 959778 w 1659395"/>
                    <a:gd name="connsiteY12" fmla="*/ 99945 h 1817921"/>
                    <a:gd name="connsiteX13" fmla="*/ 829076 w 1659395"/>
                    <a:gd name="connsiteY13" fmla="*/ 65088 h 1817921"/>
                    <a:gd name="connsiteX14" fmla="*/ 829075 w 1659395"/>
                    <a:gd name="connsiteY14" fmla="*/ 0 h 1817921"/>
                    <a:gd name="connsiteX15" fmla="*/ 990907 w 1659395"/>
                    <a:gd name="connsiteY15" fmla="*/ 43884 h 1817921"/>
                    <a:gd name="connsiteX16" fmla="*/ 1497563 w 1659395"/>
                    <a:gd name="connsiteY16" fmla="*/ 335200 h 1817921"/>
                    <a:gd name="connsiteX17" fmla="*/ 1659395 w 1659395"/>
                    <a:gd name="connsiteY17" fmla="*/ 615311 h 1817921"/>
                    <a:gd name="connsiteX18" fmla="*/ 1659395 w 1659395"/>
                    <a:gd name="connsiteY18" fmla="*/ 1201677 h 1817921"/>
                    <a:gd name="connsiteX19" fmla="*/ 1497563 w 1659395"/>
                    <a:gd name="connsiteY19" fmla="*/ 1481788 h 1817921"/>
                    <a:gd name="connsiteX20" fmla="*/ 990907 w 1659395"/>
                    <a:gd name="connsiteY20" fmla="*/ 1774348 h 1817921"/>
                    <a:gd name="connsiteX21" fmla="*/ 829075 w 1659395"/>
                    <a:gd name="connsiteY21" fmla="*/ 1817921 h 1817921"/>
                    <a:gd name="connsiteX22" fmla="*/ 667244 w 1659395"/>
                    <a:gd name="connsiteY22" fmla="*/ 1774348 h 1817921"/>
                    <a:gd name="connsiteX23" fmla="*/ 160587 w 1659395"/>
                    <a:gd name="connsiteY23" fmla="*/ 1481788 h 1817921"/>
                    <a:gd name="connsiteX24" fmla="*/ 0 w 1659395"/>
                    <a:gd name="connsiteY24" fmla="*/ 1201677 h 1817921"/>
                    <a:gd name="connsiteX25" fmla="*/ 0 w 1659395"/>
                    <a:gd name="connsiteY25" fmla="*/ 615311 h 1817921"/>
                    <a:gd name="connsiteX26" fmla="*/ 160587 w 1659395"/>
                    <a:gd name="connsiteY26" fmla="*/ 335200 h 1817921"/>
                    <a:gd name="connsiteX27" fmla="*/ 667244 w 1659395"/>
                    <a:gd name="connsiteY27" fmla="*/ 43884 h 1817921"/>
                    <a:gd name="connsiteX28" fmla="*/ 829075 w 1659395"/>
                    <a:gd name="connsiteY28" fmla="*/ 0 h 181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59395" h="1817921">
                      <a:moveTo>
                        <a:pt x="829076" y="65088"/>
                      </a:moveTo>
                      <a:cubicBezTo>
                        <a:pt x="784264" y="65088"/>
                        <a:pt x="739452" y="76292"/>
                        <a:pt x="699619" y="99945"/>
                      </a:cubicBezTo>
                      <a:lnTo>
                        <a:pt x="192995" y="392490"/>
                      </a:lnTo>
                      <a:cubicBezTo>
                        <a:pt x="112084" y="438551"/>
                        <a:pt x="62293" y="525692"/>
                        <a:pt x="62293" y="616568"/>
                      </a:cubicBezTo>
                      <a:lnTo>
                        <a:pt x="62293" y="1202904"/>
                      </a:lnTo>
                      <a:cubicBezTo>
                        <a:pt x="62293" y="1295025"/>
                        <a:pt x="112084" y="1380921"/>
                        <a:pt x="192995" y="1426981"/>
                      </a:cubicBezTo>
                      <a:lnTo>
                        <a:pt x="699619" y="1720772"/>
                      </a:lnTo>
                      <a:cubicBezTo>
                        <a:pt x="779285" y="1766832"/>
                        <a:pt x="878867" y="1766832"/>
                        <a:pt x="959778" y="1720772"/>
                      </a:cubicBezTo>
                      <a:lnTo>
                        <a:pt x="1465157" y="1426981"/>
                      </a:lnTo>
                      <a:cubicBezTo>
                        <a:pt x="1546068" y="1380921"/>
                        <a:pt x="1595859" y="1295025"/>
                        <a:pt x="1595859" y="1202904"/>
                      </a:cubicBezTo>
                      <a:lnTo>
                        <a:pt x="1595859" y="616568"/>
                      </a:lnTo>
                      <a:cubicBezTo>
                        <a:pt x="1595859" y="525692"/>
                        <a:pt x="1546068" y="438551"/>
                        <a:pt x="1465157" y="392490"/>
                      </a:cubicBezTo>
                      <a:lnTo>
                        <a:pt x="959778" y="99945"/>
                      </a:lnTo>
                      <a:cubicBezTo>
                        <a:pt x="918700" y="76292"/>
                        <a:pt x="873888" y="65088"/>
                        <a:pt x="829076" y="65088"/>
                      </a:cubicBezTo>
                      <a:close/>
                      <a:moveTo>
                        <a:pt x="829075" y="0"/>
                      </a:moveTo>
                      <a:cubicBezTo>
                        <a:pt x="885094" y="0"/>
                        <a:pt x="941112" y="14628"/>
                        <a:pt x="990907" y="43884"/>
                      </a:cubicBezTo>
                      <a:lnTo>
                        <a:pt x="1497563" y="335200"/>
                      </a:lnTo>
                      <a:cubicBezTo>
                        <a:pt x="1597152" y="393712"/>
                        <a:pt x="1659395" y="500776"/>
                        <a:pt x="1659395" y="615311"/>
                      </a:cubicBezTo>
                      <a:lnTo>
                        <a:pt x="1659395" y="1201677"/>
                      </a:lnTo>
                      <a:cubicBezTo>
                        <a:pt x="1659395" y="1316211"/>
                        <a:pt x="1597152" y="1423276"/>
                        <a:pt x="1497563" y="1481788"/>
                      </a:cubicBezTo>
                      <a:lnTo>
                        <a:pt x="990907" y="1774348"/>
                      </a:lnTo>
                      <a:cubicBezTo>
                        <a:pt x="941112" y="1802982"/>
                        <a:pt x="885094" y="1817921"/>
                        <a:pt x="829075" y="1817921"/>
                      </a:cubicBezTo>
                      <a:cubicBezTo>
                        <a:pt x="773057" y="1817921"/>
                        <a:pt x="717038" y="1802982"/>
                        <a:pt x="667244" y="1774348"/>
                      </a:cubicBezTo>
                      <a:lnTo>
                        <a:pt x="160587" y="1481788"/>
                      </a:lnTo>
                      <a:cubicBezTo>
                        <a:pt x="60998" y="1423276"/>
                        <a:pt x="0" y="1316211"/>
                        <a:pt x="0" y="1201677"/>
                      </a:cubicBezTo>
                      <a:lnTo>
                        <a:pt x="0" y="615311"/>
                      </a:lnTo>
                      <a:cubicBezTo>
                        <a:pt x="0" y="500776"/>
                        <a:pt x="60998" y="393712"/>
                        <a:pt x="160587" y="335200"/>
                      </a:cubicBezTo>
                      <a:lnTo>
                        <a:pt x="667244" y="43884"/>
                      </a:lnTo>
                      <a:cubicBezTo>
                        <a:pt x="717038" y="14628"/>
                        <a:pt x="773057" y="0"/>
                        <a:pt x="829075" y="0"/>
                      </a:cubicBezTo>
                      <a:close/>
                    </a:path>
                  </a:pathLst>
                </a:custGeom>
                <a:solidFill>
                  <a:schemeClr val="accent2"/>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grpSp>
        </p:grpSp>
      </p:grpSp>
    </p:spTree>
    <p:extLst>
      <p:ext uri="{BB962C8B-B14F-4D97-AF65-F5344CB8AC3E}">
        <p14:creationId xmlns:p14="http://schemas.microsoft.com/office/powerpoint/2010/main" val="3537473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89512"/>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Race Condition</a:t>
            </a:r>
          </a:p>
        </p:txBody>
      </p:sp>
      <p:grpSp>
        <p:nvGrpSpPr>
          <p:cNvPr id="5" name="Group 4">
            <a:extLst>
              <a:ext uri="{FF2B5EF4-FFF2-40B4-BE49-F238E27FC236}">
                <a16:creationId xmlns:a16="http://schemas.microsoft.com/office/drawing/2014/main" id="{48F9B2AE-DF97-8FA4-AA1C-882A034B7E7E}"/>
              </a:ext>
            </a:extLst>
          </p:cNvPr>
          <p:cNvGrpSpPr/>
          <p:nvPr/>
        </p:nvGrpSpPr>
        <p:grpSpPr>
          <a:xfrm>
            <a:off x="1804186" y="2061377"/>
            <a:ext cx="12647628" cy="5538083"/>
            <a:chOff x="1207519" y="2194560"/>
            <a:chExt cx="12647628" cy="5538083"/>
          </a:xfrm>
        </p:grpSpPr>
        <p:sp>
          <p:nvSpPr>
            <p:cNvPr id="582" name="Google Shape;582;ge961dd843d_0_334"/>
            <p:cNvSpPr/>
            <p:nvPr/>
          </p:nvSpPr>
          <p:spPr>
            <a:xfrm>
              <a:off x="1207519" y="2194560"/>
              <a:ext cx="9029466" cy="5538083"/>
            </a:xfrm>
            <a:prstGeom prst="roundRect">
              <a:avLst>
                <a:gd name="adj" fmla="val 5539"/>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Font typeface="Arial" panose="020B0604020202020204" pitchFamily="34" charset="0"/>
                <a:buChar char="•"/>
              </a:pPr>
              <a:r>
                <a:rPr lang="en-US" sz="2200">
                  <a:solidFill>
                    <a:srgbClr val="3F3F3F"/>
                  </a:solidFill>
                  <a:latin typeface="Open Sans"/>
                  <a:ea typeface="Open Sans"/>
                  <a:cs typeface="Open Sans"/>
                </a:rPr>
                <a:t>A race condition occurs when two instructions from separate threads attempt to access the same data simultaneously.</a:t>
              </a:r>
            </a:p>
            <a:p>
              <a:pPr marL="342900" lvl="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rgbClr val="3F3F3F"/>
                  </a:solidFill>
                  <a:latin typeface="Open Sans"/>
                  <a:ea typeface="Open Sans"/>
                  <a:cs typeface="Open Sans"/>
                </a:rPr>
                <a:t>Ideally, the developer should have programmed the threads to access the data sequentially.</a:t>
              </a:r>
            </a:p>
            <a:p>
              <a:pPr marL="342900" lvl="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rgbClr val="3F3F3F"/>
                  </a:solidFill>
                  <a:latin typeface="Open Sans"/>
                  <a:ea typeface="Open Sans"/>
                  <a:cs typeface="Open Sans"/>
                </a:rPr>
                <a:t>To illustrate, consider a scenario where one person is viewing a file’s attributes while, simultaneously, another person accesses the same file.</a:t>
              </a:r>
            </a:p>
            <a:p>
              <a:pPr marL="342900" lvl="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rgbClr val="3F3F3F"/>
                  </a:solidFill>
                  <a:latin typeface="Open Sans"/>
                  <a:ea typeface="Open Sans"/>
                  <a:cs typeface="Open Sans"/>
                </a:rPr>
                <a:t>This phenomenon is referred to as </a:t>
              </a:r>
              <a:r>
                <a:rPr lang="en-US" sz="2200" b="1">
                  <a:solidFill>
                    <a:srgbClr val="3F3F3F"/>
                  </a:solidFill>
                  <a:latin typeface="Open Sans"/>
                  <a:ea typeface="Open Sans"/>
                  <a:cs typeface="Open Sans"/>
                </a:rPr>
                <a:t>Time of Check to Time of Use</a:t>
              </a:r>
              <a:r>
                <a:rPr lang="en-US" sz="2200">
                  <a:solidFill>
                    <a:srgbClr val="3F3F3F"/>
                  </a:solidFill>
                  <a:latin typeface="Open Sans"/>
                  <a:ea typeface="Open Sans"/>
                  <a:cs typeface="Open Sans"/>
                </a:rPr>
                <a:t> (TOC/TOU). In this situation, the individual accessing the file might modify its data, inadvertently overwriting the information being viewed by the first person.</a:t>
              </a:r>
            </a:p>
          </p:txBody>
        </p:sp>
        <p:pic>
          <p:nvPicPr>
            <p:cNvPr id="2" name="Picture 1">
              <a:extLst>
                <a:ext uri="{FF2B5EF4-FFF2-40B4-BE49-F238E27FC236}">
                  <a16:creationId xmlns:a16="http://schemas.microsoft.com/office/drawing/2014/main" id="{506A7FF3-8CCC-B170-3059-AC882CE49CD4}"/>
                </a:ext>
              </a:extLst>
            </p:cNvPr>
            <p:cNvPicPr>
              <a:picLocks noChangeAspect="1"/>
            </p:cNvPicPr>
            <p:nvPr/>
          </p:nvPicPr>
          <p:blipFill>
            <a:blip r:embed="rId3"/>
            <a:stretch>
              <a:fillRect/>
            </a:stretch>
          </p:blipFill>
          <p:spPr>
            <a:xfrm>
              <a:off x="10848511" y="3460283"/>
              <a:ext cx="3006636" cy="3006636"/>
            </a:xfrm>
            <a:prstGeom prst="rect">
              <a:avLst/>
            </a:prstGeom>
          </p:spPr>
        </p:pic>
      </p:grpSp>
      <p:sp>
        <p:nvSpPr>
          <p:cNvPr id="4" name="Brandline_LVC">
            <a:extLst>
              <a:ext uri="{FF2B5EF4-FFF2-40B4-BE49-F238E27FC236}">
                <a16:creationId xmlns:a16="http://schemas.microsoft.com/office/drawing/2014/main" id="{DC541877-A356-05A4-BE8E-E8A8C5510EFC}"/>
              </a:ext>
            </a:extLst>
          </p:cNvPr>
          <p:cNvSpPr/>
          <p:nvPr/>
        </p:nvSpPr>
        <p:spPr>
          <a:xfrm>
            <a:off x="6464300" y="856108"/>
            <a:ext cx="3329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22042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Race Condition - Example</a:t>
            </a:r>
          </a:p>
        </p:txBody>
      </p:sp>
      <p:grpSp>
        <p:nvGrpSpPr>
          <p:cNvPr id="5" name="Group 4">
            <a:extLst>
              <a:ext uri="{FF2B5EF4-FFF2-40B4-BE49-F238E27FC236}">
                <a16:creationId xmlns:a16="http://schemas.microsoft.com/office/drawing/2014/main" id="{3AD4E5BF-E9C8-CB2A-E4AC-2778CAD232DB}"/>
              </a:ext>
            </a:extLst>
          </p:cNvPr>
          <p:cNvGrpSpPr/>
          <p:nvPr/>
        </p:nvGrpSpPr>
        <p:grpSpPr>
          <a:xfrm>
            <a:off x="1393369" y="1759225"/>
            <a:ext cx="13469262" cy="6331227"/>
            <a:chOff x="843085" y="2445025"/>
            <a:chExt cx="13469262" cy="6331227"/>
          </a:xfrm>
        </p:grpSpPr>
        <p:sp>
          <p:nvSpPr>
            <p:cNvPr id="582" name="Google Shape;582;ge961dd843d_0_334"/>
            <p:cNvSpPr/>
            <p:nvPr/>
          </p:nvSpPr>
          <p:spPr>
            <a:xfrm>
              <a:off x="843085" y="2445025"/>
              <a:ext cx="9085139" cy="6331227"/>
            </a:xfrm>
            <a:prstGeom prst="roundRect">
              <a:avLst>
                <a:gd name="adj" fmla="val 4861"/>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nSpc>
                  <a:spcPct val="114000"/>
                </a:lnSpc>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An example of a race condition could involve an airline reservation system. </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Imagine two passengers, Alice and Bob, trying to book the last available seat on a flight simultaneously.</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Alice initiates the booking process and checks whether the last seat is available. </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Simultaneously, Bob starts the booking process and sees that the last seat is available. However, between Alice’s check and booking confirmation, Bob confirms his booking. </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The system processes both transactions simultaneously. </a:t>
              </a:r>
            </a:p>
            <a:p>
              <a:pPr marL="342900" indent="-342900">
                <a:lnSpc>
                  <a:spcPct val="114000"/>
                </a:lnSpc>
                <a:buFont typeface="Arial" panose="020B0604020202020204" pitchFamily="34" charset="0"/>
                <a:buChar char="•"/>
              </a:pPr>
              <a:endParaRPr lang="en-US" sz="10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rgbClr val="3F3F3F"/>
                  </a:solidFill>
                  <a:latin typeface="Open Sans"/>
                  <a:ea typeface="Open Sans"/>
                  <a:cs typeface="Open Sans"/>
                </a:rPr>
                <a:t>Due to the time gap between Alice’s check and booking confirmation, both bookings are allowed to proceed, resulting in an overbooked flight.</a:t>
              </a:r>
            </a:p>
          </p:txBody>
        </p:sp>
        <p:pic>
          <p:nvPicPr>
            <p:cNvPr id="2" name="Picture 1">
              <a:extLst>
                <a:ext uri="{FF2B5EF4-FFF2-40B4-BE49-F238E27FC236}">
                  <a16:creationId xmlns:a16="http://schemas.microsoft.com/office/drawing/2014/main" id="{84D34199-31CF-3D33-4075-7170A469125E}"/>
                </a:ext>
              </a:extLst>
            </p:cNvPr>
            <p:cNvPicPr>
              <a:picLocks noChangeAspect="1"/>
            </p:cNvPicPr>
            <p:nvPr/>
          </p:nvPicPr>
          <p:blipFill rotWithShape="1">
            <a:blip r:embed="rId3"/>
            <a:srcRect t="25896" b="26821"/>
            <a:stretch/>
          </p:blipFill>
          <p:spPr>
            <a:xfrm>
              <a:off x="10784177" y="4423695"/>
              <a:ext cx="3528170" cy="1668210"/>
            </a:xfrm>
            <a:prstGeom prst="rect">
              <a:avLst/>
            </a:prstGeom>
          </p:spPr>
        </p:pic>
      </p:grpSp>
      <p:sp>
        <p:nvSpPr>
          <p:cNvPr id="4" name="Brandline_LVC">
            <a:extLst>
              <a:ext uri="{FF2B5EF4-FFF2-40B4-BE49-F238E27FC236}">
                <a16:creationId xmlns:a16="http://schemas.microsoft.com/office/drawing/2014/main" id="{0AE05328-45E2-4A4F-BBB8-49EA1EF7C5D2}"/>
              </a:ext>
            </a:extLst>
          </p:cNvPr>
          <p:cNvSpPr/>
          <p:nvPr/>
        </p:nvSpPr>
        <p:spPr>
          <a:xfrm>
            <a:off x="5334000" y="816352"/>
            <a:ext cx="55920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117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309390"/>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OS-Based Vulnerabilities</a:t>
            </a:r>
          </a:p>
        </p:txBody>
      </p:sp>
      <p:grpSp>
        <p:nvGrpSpPr>
          <p:cNvPr id="7" name="Group 6">
            <a:extLst>
              <a:ext uri="{FF2B5EF4-FFF2-40B4-BE49-F238E27FC236}">
                <a16:creationId xmlns:a16="http://schemas.microsoft.com/office/drawing/2014/main" id="{C7BFCFB5-CDC5-13C7-EC16-23073D48C4F8}"/>
              </a:ext>
            </a:extLst>
          </p:cNvPr>
          <p:cNvGrpSpPr/>
          <p:nvPr/>
        </p:nvGrpSpPr>
        <p:grpSpPr>
          <a:xfrm>
            <a:off x="2087781" y="2622274"/>
            <a:ext cx="12080438" cy="3786464"/>
            <a:chOff x="1198245" y="2362200"/>
            <a:chExt cx="12080438" cy="3786464"/>
          </a:xfrm>
        </p:grpSpPr>
        <p:sp>
          <p:nvSpPr>
            <p:cNvPr id="582" name="Google Shape;582;ge961dd843d_0_334"/>
            <p:cNvSpPr/>
            <p:nvPr/>
          </p:nvSpPr>
          <p:spPr>
            <a:xfrm>
              <a:off x="1198245" y="2362200"/>
              <a:ext cx="7843714" cy="3786464"/>
            </a:xfrm>
            <a:prstGeom prst="roundRect">
              <a:avLst>
                <a:gd name="adj" fmla="val 9530"/>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An OS-based vulnerability attack happens when hackers exploit weaknesses in the core software that manages a device's hardware and software resources. </a:t>
              </a:r>
            </a:p>
            <a:p>
              <a:pPr marL="342900" lvl="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vulnerabilities can arise from OS code, design, or configuration flaws.</a:t>
              </a:r>
            </a:p>
            <a:p>
              <a:pPr marL="342900" lvl="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Adversaries may target these weaknesses to gain unauthorized access, disrupt operations, or extract sensitive data from a system.</a:t>
              </a:r>
            </a:p>
          </p:txBody>
        </p:sp>
        <p:grpSp>
          <p:nvGrpSpPr>
            <p:cNvPr id="5" name="Group 4">
              <a:extLst>
                <a:ext uri="{FF2B5EF4-FFF2-40B4-BE49-F238E27FC236}">
                  <a16:creationId xmlns:a16="http://schemas.microsoft.com/office/drawing/2014/main" id="{C94565F2-52B2-4C16-94DE-19016CF2424D}"/>
                </a:ext>
              </a:extLst>
            </p:cNvPr>
            <p:cNvGrpSpPr/>
            <p:nvPr/>
          </p:nvGrpSpPr>
          <p:grpSpPr>
            <a:xfrm>
              <a:off x="10249292" y="2547702"/>
              <a:ext cx="3029391" cy="3250157"/>
              <a:chOff x="10110139" y="2832168"/>
              <a:chExt cx="3029391" cy="3250157"/>
            </a:xfrm>
          </p:grpSpPr>
          <p:pic>
            <p:nvPicPr>
              <p:cNvPr id="6" name="Picture 5">
                <a:extLst>
                  <a:ext uri="{FF2B5EF4-FFF2-40B4-BE49-F238E27FC236}">
                    <a16:creationId xmlns:a16="http://schemas.microsoft.com/office/drawing/2014/main" id="{34225F0B-2DA2-2EC9-2CD7-E91D4E2353C4}"/>
                  </a:ext>
                </a:extLst>
              </p:cNvPr>
              <p:cNvPicPr>
                <a:picLocks noChangeAspect="1"/>
              </p:cNvPicPr>
              <p:nvPr/>
            </p:nvPicPr>
            <p:blipFill>
              <a:blip r:embed="rId3"/>
              <a:stretch>
                <a:fillRect/>
              </a:stretch>
            </p:blipFill>
            <p:spPr>
              <a:xfrm>
                <a:off x="10724904" y="3667699"/>
                <a:ext cx="2414626" cy="2414626"/>
              </a:xfrm>
              <a:prstGeom prst="rect">
                <a:avLst/>
              </a:prstGeom>
            </p:spPr>
          </p:pic>
          <p:pic>
            <p:nvPicPr>
              <p:cNvPr id="8" name="Picture 7">
                <a:extLst>
                  <a:ext uri="{FF2B5EF4-FFF2-40B4-BE49-F238E27FC236}">
                    <a16:creationId xmlns:a16="http://schemas.microsoft.com/office/drawing/2014/main" id="{A7F47BF3-4177-46BF-6DCD-36D19E5D56F6}"/>
                  </a:ext>
                </a:extLst>
              </p:cNvPr>
              <p:cNvPicPr>
                <a:picLocks noChangeAspect="1"/>
              </p:cNvPicPr>
              <p:nvPr/>
            </p:nvPicPr>
            <p:blipFill>
              <a:blip r:embed="rId4"/>
              <a:stretch>
                <a:fillRect/>
              </a:stretch>
            </p:blipFill>
            <p:spPr>
              <a:xfrm>
                <a:off x="10110139" y="2832168"/>
                <a:ext cx="1836696" cy="1836696"/>
              </a:xfrm>
              <a:prstGeom prst="rect">
                <a:avLst/>
              </a:prstGeom>
            </p:spPr>
          </p:pic>
        </p:grpSp>
      </p:grpSp>
      <p:sp>
        <p:nvSpPr>
          <p:cNvPr id="3" name="Brandline_LVC">
            <a:extLst>
              <a:ext uri="{FF2B5EF4-FFF2-40B4-BE49-F238E27FC236}">
                <a16:creationId xmlns:a16="http://schemas.microsoft.com/office/drawing/2014/main" id="{B8E47987-692C-D556-675F-A7AE586E17AE}"/>
              </a:ext>
            </a:extLst>
          </p:cNvPr>
          <p:cNvSpPr/>
          <p:nvPr/>
        </p:nvSpPr>
        <p:spPr>
          <a:xfrm>
            <a:off x="5435600" y="856108"/>
            <a:ext cx="5395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3692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49756"/>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OS-Based Vulnerability - Example</a:t>
            </a:r>
          </a:p>
        </p:txBody>
      </p:sp>
      <p:grpSp>
        <p:nvGrpSpPr>
          <p:cNvPr id="5" name="Group 4">
            <a:extLst>
              <a:ext uri="{FF2B5EF4-FFF2-40B4-BE49-F238E27FC236}">
                <a16:creationId xmlns:a16="http://schemas.microsoft.com/office/drawing/2014/main" id="{17826884-AA7F-4784-87DD-4B4D5F40DE46}"/>
              </a:ext>
            </a:extLst>
          </p:cNvPr>
          <p:cNvGrpSpPr/>
          <p:nvPr/>
        </p:nvGrpSpPr>
        <p:grpSpPr>
          <a:xfrm>
            <a:off x="1951328" y="3335802"/>
            <a:ext cx="12353345" cy="2472397"/>
            <a:chOff x="1260530" y="2934490"/>
            <a:chExt cx="12353345" cy="2472397"/>
          </a:xfrm>
        </p:grpSpPr>
        <p:sp>
          <p:nvSpPr>
            <p:cNvPr id="582" name="Google Shape;582;ge961dd843d_0_334"/>
            <p:cNvSpPr/>
            <p:nvPr/>
          </p:nvSpPr>
          <p:spPr>
            <a:xfrm>
              <a:off x="1260530" y="2934490"/>
              <a:ext cx="7843714" cy="2472397"/>
            </a:xfrm>
            <a:prstGeom prst="roundRect">
              <a:avLst>
                <a:gd name="adj" fmla="val 1041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a:lnSpc>
                  <a:spcPct val="114000"/>
                </a:lnSpc>
              </a:pPr>
              <a:endParaRPr lang="en-US" sz="100">
                <a:solidFill>
                  <a:srgbClr val="3F3F3F"/>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A prime example is the BlueKeep vulnerability that affected Microsoft Windows systems. </a:t>
              </a:r>
            </a:p>
            <a:p>
              <a:pPr marL="34290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This exploit allowed attackers to infiltrate unpatched systems remotely, compromising 1 million devices.</a:t>
              </a:r>
            </a:p>
          </p:txBody>
        </p:sp>
        <p:pic>
          <p:nvPicPr>
            <p:cNvPr id="2" name="Picture 1">
              <a:extLst>
                <a:ext uri="{FF2B5EF4-FFF2-40B4-BE49-F238E27FC236}">
                  <a16:creationId xmlns:a16="http://schemas.microsoft.com/office/drawing/2014/main" id="{2F73456B-0F59-841B-509E-8E70D71791CA}"/>
                </a:ext>
              </a:extLst>
            </p:cNvPr>
            <p:cNvPicPr>
              <a:picLocks noChangeAspect="1"/>
            </p:cNvPicPr>
            <p:nvPr/>
          </p:nvPicPr>
          <p:blipFill rotWithShape="1">
            <a:blip r:embed="rId3"/>
            <a:srcRect t="27120" b="28451"/>
            <a:stretch/>
          </p:blipFill>
          <p:spPr>
            <a:xfrm>
              <a:off x="9928225" y="3351933"/>
              <a:ext cx="3685650" cy="1637510"/>
            </a:xfrm>
            <a:prstGeom prst="rect">
              <a:avLst/>
            </a:prstGeom>
          </p:spPr>
        </p:pic>
      </p:grpSp>
      <p:sp>
        <p:nvSpPr>
          <p:cNvPr id="4" name="Brandline_LVC">
            <a:extLst>
              <a:ext uri="{FF2B5EF4-FFF2-40B4-BE49-F238E27FC236}">
                <a16:creationId xmlns:a16="http://schemas.microsoft.com/office/drawing/2014/main" id="{7496CA52-F978-8141-90D8-41E3B4375EFE}"/>
              </a:ext>
            </a:extLst>
          </p:cNvPr>
          <p:cNvSpPr/>
          <p:nvPr/>
        </p:nvSpPr>
        <p:spPr>
          <a:xfrm>
            <a:off x="4483100" y="836230"/>
            <a:ext cx="72926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946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Web-Based Vulnerabilities</a:t>
            </a:r>
          </a:p>
        </p:txBody>
      </p:sp>
      <p:grpSp>
        <p:nvGrpSpPr>
          <p:cNvPr id="5" name="Group 4">
            <a:extLst>
              <a:ext uri="{FF2B5EF4-FFF2-40B4-BE49-F238E27FC236}">
                <a16:creationId xmlns:a16="http://schemas.microsoft.com/office/drawing/2014/main" id="{8659C63A-0FFC-75E3-E9F9-7FCD01B897AC}"/>
              </a:ext>
            </a:extLst>
          </p:cNvPr>
          <p:cNvGrpSpPr/>
          <p:nvPr/>
        </p:nvGrpSpPr>
        <p:grpSpPr>
          <a:xfrm>
            <a:off x="1936156" y="2850188"/>
            <a:ext cx="12383688" cy="3443625"/>
            <a:chOff x="1323243" y="2850187"/>
            <a:chExt cx="12383688" cy="3443625"/>
          </a:xfrm>
        </p:grpSpPr>
        <p:sp>
          <p:nvSpPr>
            <p:cNvPr id="582" name="Google Shape;582;ge961dd843d_0_334"/>
            <p:cNvSpPr/>
            <p:nvPr/>
          </p:nvSpPr>
          <p:spPr>
            <a:xfrm>
              <a:off x="1323243" y="2850187"/>
              <a:ext cx="7843714" cy="3443625"/>
            </a:xfrm>
            <a:prstGeom prst="roundRect">
              <a:avLst>
                <a:gd name="adj" fmla="val 7431"/>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Web-based vulnerabilities are weaknesses or flaws found in web applications that attackers can exploit to gain unauthorized access to data, systems, or entire networks. </a:t>
              </a:r>
            </a:p>
            <a:p>
              <a:pPr marL="342900" lvl="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vulnerabilities can exist on the server side (the code running on the web server) or the client side (the user's web browser).</a:t>
              </a:r>
            </a:p>
          </p:txBody>
        </p:sp>
        <p:pic>
          <p:nvPicPr>
            <p:cNvPr id="3" name="Picture 2">
              <a:extLst>
                <a:ext uri="{FF2B5EF4-FFF2-40B4-BE49-F238E27FC236}">
                  <a16:creationId xmlns:a16="http://schemas.microsoft.com/office/drawing/2014/main" id="{1CD4929B-D5BD-C8E9-4342-E8B02E39FAFB}"/>
                </a:ext>
              </a:extLst>
            </p:cNvPr>
            <p:cNvPicPr>
              <a:picLocks noChangeAspect="1"/>
            </p:cNvPicPr>
            <p:nvPr/>
          </p:nvPicPr>
          <p:blipFill>
            <a:blip r:embed="rId3"/>
            <a:stretch>
              <a:fillRect/>
            </a:stretch>
          </p:blipFill>
          <p:spPr>
            <a:xfrm>
              <a:off x="10566165" y="3001616"/>
              <a:ext cx="3140766" cy="3140766"/>
            </a:xfrm>
            <a:prstGeom prst="rect">
              <a:avLst/>
            </a:prstGeom>
          </p:spPr>
        </p:pic>
      </p:grpSp>
      <p:sp>
        <p:nvSpPr>
          <p:cNvPr id="4" name="Brandline_LVC">
            <a:extLst>
              <a:ext uri="{FF2B5EF4-FFF2-40B4-BE49-F238E27FC236}">
                <a16:creationId xmlns:a16="http://schemas.microsoft.com/office/drawing/2014/main" id="{ACF02FB8-B84B-454B-A746-8B785F1F56B8}"/>
              </a:ext>
            </a:extLst>
          </p:cNvPr>
          <p:cNvSpPr/>
          <p:nvPr/>
        </p:nvSpPr>
        <p:spPr>
          <a:xfrm>
            <a:off x="5245100" y="836230"/>
            <a:ext cx="577262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7914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1D3E-7EB1-FE1F-06B3-C9349F6570BD}"/>
              </a:ext>
            </a:extLst>
          </p:cNvPr>
          <p:cNvSpPr>
            <a:spLocks noGrp="1"/>
          </p:cNvSpPr>
          <p:nvPr>
            <p:ph type="title"/>
          </p:nvPr>
        </p:nvSpPr>
        <p:spPr/>
        <p:txBody>
          <a:bodyPr/>
          <a:lstStyle/>
          <a:p>
            <a:r>
              <a:rPr lang="en-US">
                <a:solidFill>
                  <a:schemeClr val="tx1">
                    <a:lumMod val="75000"/>
                    <a:lumOff val="25000"/>
                  </a:schemeClr>
                </a:solidFill>
              </a:rPr>
              <a:t>Types of Web-Based Vulnerabilities</a:t>
            </a:r>
          </a:p>
        </p:txBody>
      </p:sp>
      <p:sp>
        <p:nvSpPr>
          <p:cNvPr id="8" name="Brandline_LVC">
            <a:extLst>
              <a:ext uri="{FF2B5EF4-FFF2-40B4-BE49-F238E27FC236}">
                <a16:creationId xmlns:a16="http://schemas.microsoft.com/office/drawing/2014/main" id="{7687484A-7E7D-B807-FD45-1F1E84B78543}"/>
              </a:ext>
            </a:extLst>
          </p:cNvPr>
          <p:cNvSpPr/>
          <p:nvPr/>
        </p:nvSpPr>
        <p:spPr>
          <a:xfrm>
            <a:off x="4267200" y="836202"/>
            <a:ext cx="7725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0CB46B3-5D15-933B-A35E-CE86A5606E45}"/>
              </a:ext>
            </a:extLst>
          </p:cNvPr>
          <p:cNvGrpSpPr/>
          <p:nvPr/>
        </p:nvGrpSpPr>
        <p:grpSpPr>
          <a:xfrm>
            <a:off x="2005170" y="2951305"/>
            <a:ext cx="12245660" cy="3241391"/>
            <a:chOff x="2423922" y="3158781"/>
            <a:chExt cx="12245660" cy="3241391"/>
          </a:xfrm>
        </p:grpSpPr>
        <p:grpSp>
          <p:nvGrpSpPr>
            <p:cNvPr id="14" name="Group 13">
              <a:extLst>
                <a:ext uri="{FF2B5EF4-FFF2-40B4-BE49-F238E27FC236}">
                  <a16:creationId xmlns:a16="http://schemas.microsoft.com/office/drawing/2014/main" id="{213E0936-9FBB-C2E6-AFE7-8CA59805418F}"/>
                </a:ext>
              </a:extLst>
            </p:cNvPr>
            <p:cNvGrpSpPr/>
            <p:nvPr/>
          </p:nvGrpSpPr>
          <p:grpSpPr>
            <a:xfrm>
              <a:off x="10905302" y="3528215"/>
              <a:ext cx="3764280" cy="2871957"/>
              <a:chOff x="11243233" y="3528215"/>
              <a:chExt cx="3764280" cy="2871957"/>
            </a:xfrm>
          </p:grpSpPr>
          <p:sp>
            <p:nvSpPr>
              <p:cNvPr id="18" name="Google Shape;1250;ge994d2f512_0_108">
                <a:extLst>
                  <a:ext uri="{FF2B5EF4-FFF2-40B4-BE49-F238E27FC236}">
                    <a16:creationId xmlns:a16="http://schemas.microsoft.com/office/drawing/2014/main" id="{EEA5E268-FCE7-1C15-4598-F55FF059B675}"/>
                  </a:ext>
                </a:extLst>
              </p:cNvPr>
              <p:cNvSpPr/>
              <p:nvPr/>
            </p:nvSpPr>
            <p:spPr>
              <a:xfrm>
                <a:off x="11243233" y="5917772"/>
                <a:ext cx="3764280" cy="482400"/>
              </a:xfrm>
              <a:prstGeom prst="roundRect">
                <a:avLst>
                  <a:gd name="adj" fmla="val 16667"/>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Cross-site request forgery</a:t>
                </a:r>
              </a:p>
            </p:txBody>
          </p:sp>
          <p:pic>
            <p:nvPicPr>
              <p:cNvPr id="20" name="Picture 19">
                <a:extLst>
                  <a:ext uri="{FF2B5EF4-FFF2-40B4-BE49-F238E27FC236}">
                    <a16:creationId xmlns:a16="http://schemas.microsoft.com/office/drawing/2014/main" id="{97FDE22B-B9B6-63FC-98C4-73E558F20133}"/>
                  </a:ext>
                </a:extLst>
              </p:cNvPr>
              <p:cNvPicPr>
                <a:picLocks noChangeAspect="1"/>
              </p:cNvPicPr>
              <p:nvPr/>
            </p:nvPicPr>
            <p:blipFill>
              <a:blip r:embed="rId2"/>
              <a:stretch>
                <a:fillRect/>
              </a:stretch>
            </p:blipFill>
            <p:spPr>
              <a:xfrm>
                <a:off x="11399565" y="3528215"/>
                <a:ext cx="3451616" cy="1600674"/>
              </a:xfrm>
              <a:prstGeom prst="rect">
                <a:avLst/>
              </a:prstGeom>
            </p:spPr>
          </p:pic>
        </p:grpSp>
        <p:grpSp>
          <p:nvGrpSpPr>
            <p:cNvPr id="13" name="Group 12">
              <a:extLst>
                <a:ext uri="{FF2B5EF4-FFF2-40B4-BE49-F238E27FC236}">
                  <a16:creationId xmlns:a16="http://schemas.microsoft.com/office/drawing/2014/main" id="{0C74B5A6-3645-7697-CBCF-6D0CBA342D4F}"/>
                </a:ext>
              </a:extLst>
            </p:cNvPr>
            <p:cNvGrpSpPr/>
            <p:nvPr/>
          </p:nvGrpSpPr>
          <p:grpSpPr>
            <a:xfrm>
              <a:off x="6997396" y="3337952"/>
              <a:ext cx="2228067" cy="3042342"/>
              <a:chOff x="7003176" y="3337952"/>
              <a:chExt cx="2228067" cy="3042342"/>
            </a:xfrm>
          </p:grpSpPr>
          <p:sp>
            <p:nvSpPr>
              <p:cNvPr id="17" name="Google Shape;1250;ge994d2f512_0_108">
                <a:extLst>
                  <a:ext uri="{FF2B5EF4-FFF2-40B4-BE49-F238E27FC236}">
                    <a16:creationId xmlns:a16="http://schemas.microsoft.com/office/drawing/2014/main" id="{83010809-1238-B4DD-11DB-9BDF32704BE5}"/>
                  </a:ext>
                </a:extLst>
              </p:cNvPr>
              <p:cNvSpPr/>
              <p:nvPr/>
            </p:nvSpPr>
            <p:spPr>
              <a:xfrm>
                <a:off x="7003176" y="5880001"/>
                <a:ext cx="2228067" cy="500293"/>
              </a:xfrm>
              <a:prstGeom prst="roundRect">
                <a:avLst>
                  <a:gd name="adj" fmla="val 16667"/>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SQL injections</a:t>
                </a:r>
                <a:endParaRPr lang="en-US" sz="2200" b="0" i="0" u="none" strike="noStrike" cap="none">
                  <a:solidFill>
                    <a:schemeClr val="tx1">
                      <a:lumMod val="75000"/>
                      <a:lumOff val="25000"/>
                    </a:schemeClr>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83B79291-4166-394B-1DAC-6373CF8F6592}"/>
                  </a:ext>
                </a:extLst>
              </p:cNvPr>
              <p:cNvPicPr>
                <a:picLocks noChangeAspect="1"/>
              </p:cNvPicPr>
              <p:nvPr/>
            </p:nvPicPr>
            <p:blipFill>
              <a:blip r:embed="rId3"/>
              <a:stretch>
                <a:fillRect/>
              </a:stretch>
            </p:blipFill>
            <p:spPr>
              <a:xfrm>
                <a:off x="7126609" y="3337952"/>
                <a:ext cx="1981200" cy="1981200"/>
              </a:xfrm>
              <a:prstGeom prst="rect">
                <a:avLst/>
              </a:prstGeom>
            </p:spPr>
          </p:pic>
        </p:grpSp>
        <p:grpSp>
          <p:nvGrpSpPr>
            <p:cNvPr id="12" name="Group 11">
              <a:extLst>
                <a:ext uri="{FF2B5EF4-FFF2-40B4-BE49-F238E27FC236}">
                  <a16:creationId xmlns:a16="http://schemas.microsoft.com/office/drawing/2014/main" id="{7BCC00CF-EBBF-217A-588C-DE9819CA524B}"/>
                </a:ext>
              </a:extLst>
            </p:cNvPr>
            <p:cNvGrpSpPr/>
            <p:nvPr/>
          </p:nvGrpSpPr>
          <p:grpSpPr>
            <a:xfrm>
              <a:off x="2423922" y="3158781"/>
              <a:ext cx="2893635" cy="3221513"/>
              <a:chOff x="2046234" y="3158781"/>
              <a:chExt cx="2893635" cy="3221513"/>
            </a:xfrm>
          </p:grpSpPr>
          <p:sp>
            <p:nvSpPr>
              <p:cNvPr id="5" name="Google Shape;1250;ge994d2f512_0_108">
                <a:extLst>
                  <a:ext uri="{FF2B5EF4-FFF2-40B4-BE49-F238E27FC236}">
                    <a16:creationId xmlns:a16="http://schemas.microsoft.com/office/drawing/2014/main" id="{157E82F9-C30B-7522-FCA1-2196FC984F12}"/>
                  </a:ext>
                </a:extLst>
              </p:cNvPr>
              <p:cNvSpPr/>
              <p:nvPr/>
            </p:nvSpPr>
            <p:spPr>
              <a:xfrm>
                <a:off x="2046234" y="5897894"/>
                <a:ext cx="2893635" cy="482400"/>
              </a:xfrm>
              <a:prstGeom prst="roundRect">
                <a:avLst>
                  <a:gd name="adj" fmla="val 16667"/>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Cross-site scripting</a:t>
                </a:r>
              </a:p>
            </p:txBody>
          </p:sp>
          <p:pic>
            <p:nvPicPr>
              <p:cNvPr id="11" name="Picture 10">
                <a:extLst>
                  <a:ext uri="{FF2B5EF4-FFF2-40B4-BE49-F238E27FC236}">
                    <a16:creationId xmlns:a16="http://schemas.microsoft.com/office/drawing/2014/main" id="{BBC33282-35B7-E384-4DF2-1C83830AD84B}"/>
                  </a:ext>
                </a:extLst>
              </p:cNvPr>
              <p:cNvPicPr>
                <a:picLocks noChangeAspect="1"/>
              </p:cNvPicPr>
              <p:nvPr/>
            </p:nvPicPr>
            <p:blipFill rotWithShape="1">
              <a:blip r:embed="rId4"/>
              <a:srcRect l="17179" t="13381" r="18160" b="10263"/>
              <a:stretch/>
            </p:blipFill>
            <p:spPr>
              <a:xfrm>
                <a:off x="2502451" y="3158781"/>
                <a:ext cx="1981200" cy="2339543"/>
              </a:xfrm>
              <a:prstGeom prst="rect">
                <a:avLst/>
              </a:prstGeom>
            </p:spPr>
          </p:pic>
        </p:grpSp>
      </p:grpSp>
    </p:spTree>
    <p:extLst>
      <p:ext uri="{BB962C8B-B14F-4D97-AF65-F5344CB8AC3E}">
        <p14:creationId xmlns:p14="http://schemas.microsoft.com/office/powerpoint/2010/main" val="3851545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SQL Injections</a:t>
            </a:r>
            <a:endParaRPr>
              <a:latin typeface="Open Sans"/>
              <a:ea typeface="Open Sans"/>
              <a:cs typeface="Open Sans"/>
              <a:sym typeface="Open Sans"/>
            </a:endParaRPr>
          </a:p>
        </p:txBody>
      </p:sp>
      <p:grpSp>
        <p:nvGrpSpPr>
          <p:cNvPr id="5" name="Group 4">
            <a:extLst>
              <a:ext uri="{FF2B5EF4-FFF2-40B4-BE49-F238E27FC236}">
                <a16:creationId xmlns:a16="http://schemas.microsoft.com/office/drawing/2014/main" id="{301D1B69-9C9E-6777-27E3-CF373A9FC376}"/>
              </a:ext>
            </a:extLst>
          </p:cNvPr>
          <p:cNvGrpSpPr/>
          <p:nvPr/>
        </p:nvGrpSpPr>
        <p:grpSpPr>
          <a:xfrm>
            <a:off x="1238034" y="2882347"/>
            <a:ext cx="13779932" cy="3751849"/>
            <a:chOff x="1238034" y="2656889"/>
            <a:chExt cx="13779932" cy="3751849"/>
          </a:xfrm>
        </p:grpSpPr>
        <p:sp>
          <p:nvSpPr>
            <p:cNvPr id="582" name="Google Shape;582;ge961dd843d_0_334"/>
            <p:cNvSpPr/>
            <p:nvPr/>
          </p:nvSpPr>
          <p:spPr>
            <a:xfrm>
              <a:off x="1238034" y="2656889"/>
              <a:ext cx="7843714" cy="3751849"/>
            </a:xfrm>
            <a:prstGeom prst="roundRect">
              <a:avLst>
                <a:gd name="adj" fmla="val 3210"/>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attacks allow a malicious individual to directly perform SQL transactions against the underlying database, bypassing the isolation model.</a:t>
              </a:r>
            </a:p>
            <a:p>
              <a:pPr marL="342900" indent="-342900">
                <a:lnSpc>
                  <a:spcPct val="114000"/>
                </a:lnSpc>
                <a:buFont typeface="Arial" panose="020B0604020202020204" pitchFamily="34" charset="0"/>
                <a:buChar char="•"/>
              </a:pPr>
              <a:endParaRPr lang="en-GB"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SQL injection (SQLi) refers to an attack where an attacker can execute malicious SQL statements to control a web application’s database server.</a:t>
              </a:r>
            </a:p>
            <a:p>
              <a:pPr marL="342900" indent="-342900">
                <a:lnSpc>
                  <a:spcPct val="114000"/>
                </a:lnSpc>
                <a:buFont typeface="Arial" panose="020B0604020202020204" pitchFamily="34" charset="0"/>
                <a:buChar char="•"/>
              </a:pPr>
              <a:endParaRPr lang="en-GB" sz="1000">
                <a:solidFill>
                  <a:schemeClr val="tx1">
                    <a:lumMod val="75000"/>
                    <a:lumOff val="25000"/>
                  </a:schemeClr>
                </a:solidFill>
                <a:latin typeface="Open Sans"/>
                <a:ea typeface="Open Sans"/>
                <a:cs typeface="Open Sans"/>
              </a:endParaRPr>
            </a:p>
            <a:p>
              <a:pPr marL="34290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Such an attack can damage the database, retrieve information, or manipulate data.</a:t>
              </a:r>
              <a:endParaRPr lang="en-GB" sz="2200">
                <a:solidFill>
                  <a:schemeClr val="tx1">
                    <a:lumMod val="75000"/>
                    <a:lumOff val="25000"/>
                  </a:schemeClr>
                </a:solidFill>
                <a:latin typeface="Open Sans"/>
                <a:ea typeface="Open Sans"/>
                <a:cs typeface="Open Sans"/>
              </a:endParaRPr>
            </a:p>
          </p:txBody>
        </p:sp>
        <p:pic>
          <p:nvPicPr>
            <p:cNvPr id="3" name="Picture 2">
              <a:extLst>
                <a:ext uri="{FF2B5EF4-FFF2-40B4-BE49-F238E27FC236}">
                  <a16:creationId xmlns:a16="http://schemas.microsoft.com/office/drawing/2014/main" id="{9E8FC2D6-744C-CB09-1F5E-816A84D85FFC}"/>
                </a:ext>
              </a:extLst>
            </p:cNvPr>
            <p:cNvPicPr>
              <a:picLocks noChangeAspect="1"/>
            </p:cNvPicPr>
            <p:nvPr/>
          </p:nvPicPr>
          <p:blipFill>
            <a:blip r:embed="rId3"/>
            <a:stretch>
              <a:fillRect/>
            </a:stretch>
          </p:blipFill>
          <p:spPr>
            <a:xfrm>
              <a:off x="9640696" y="2845734"/>
              <a:ext cx="5377270" cy="3001617"/>
            </a:xfrm>
            <a:prstGeom prst="rect">
              <a:avLst/>
            </a:prstGeom>
          </p:spPr>
        </p:pic>
      </p:grpSp>
      <p:sp>
        <p:nvSpPr>
          <p:cNvPr id="4" name="Brandline_LVC">
            <a:extLst>
              <a:ext uri="{FF2B5EF4-FFF2-40B4-BE49-F238E27FC236}">
                <a16:creationId xmlns:a16="http://schemas.microsoft.com/office/drawing/2014/main" id="{D399D6AC-2DF5-EE89-BBC8-E5A39C666DE2}"/>
              </a:ext>
            </a:extLst>
          </p:cNvPr>
          <p:cNvSpPr/>
          <p:nvPr/>
        </p:nvSpPr>
        <p:spPr>
          <a:xfrm>
            <a:off x="6553200" y="816352"/>
            <a:ext cx="3143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9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e961dd843d_3_0"/>
          <p:cNvSpPr txBox="1">
            <a:spLocks noGrp="1"/>
          </p:cNvSpPr>
          <p:nvPr>
            <p:ph type="title"/>
          </p:nvPr>
        </p:nvSpPr>
        <p:spPr>
          <a:xfrm>
            <a:off x="-10160" y="366063"/>
            <a:ext cx="16276199" cy="687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5000"/>
              </a:lnSpc>
              <a:spcBef>
                <a:spcPts val="0"/>
              </a:spcBef>
              <a:spcAft>
                <a:spcPts val="1000"/>
              </a:spcAft>
              <a:buSzPts val="4400"/>
              <a:buNone/>
            </a:pPr>
            <a:r>
              <a:rPr lang="en-US">
                <a:solidFill>
                  <a:srgbClr val="3F3F3F"/>
                </a:solidFill>
                <a:latin typeface="Open Sans"/>
                <a:ea typeface="Open Sans"/>
                <a:cs typeface="Open Sans"/>
                <a:sym typeface="Open Sans"/>
              </a:rPr>
              <a:t>Example of Threat to Asset</a:t>
            </a:r>
            <a:endParaRPr>
              <a:solidFill>
                <a:srgbClr val="3F3F3F"/>
              </a:solidFill>
              <a:latin typeface="Open Sans"/>
              <a:ea typeface="Open Sans"/>
              <a:cs typeface="Open Sans"/>
              <a:sym typeface="Open Sans"/>
            </a:endParaRPr>
          </a:p>
        </p:txBody>
      </p:sp>
      <p:pic>
        <p:nvPicPr>
          <p:cNvPr id="384" name="Google Shape;384;ge961dd843d_3_0" descr="Image"/>
          <p:cNvPicPr preferRelativeResize="0"/>
          <p:nvPr/>
        </p:nvPicPr>
        <p:blipFill rotWithShape="1">
          <a:blip r:embed="rId3">
            <a:alphaModFix/>
          </a:blip>
          <a:srcRect/>
          <a:stretch/>
        </p:blipFill>
        <p:spPr>
          <a:xfrm>
            <a:off x="13180973" y="3751872"/>
            <a:ext cx="1905001" cy="1905001"/>
          </a:xfrm>
          <a:prstGeom prst="rect">
            <a:avLst/>
          </a:prstGeom>
          <a:noFill/>
          <a:ln>
            <a:noFill/>
          </a:ln>
        </p:spPr>
      </p:pic>
      <p:pic>
        <p:nvPicPr>
          <p:cNvPr id="385" name="Google Shape;385;ge961dd843d_3_0" descr="firewall.png"/>
          <p:cNvPicPr preferRelativeResize="0"/>
          <p:nvPr/>
        </p:nvPicPr>
        <p:blipFill rotWithShape="1">
          <a:blip r:embed="rId4">
            <a:alphaModFix/>
          </a:blip>
          <a:srcRect/>
          <a:stretch/>
        </p:blipFill>
        <p:spPr>
          <a:xfrm>
            <a:off x="7331025" y="3824326"/>
            <a:ext cx="1741575" cy="1741575"/>
          </a:xfrm>
          <a:prstGeom prst="rect">
            <a:avLst/>
          </a:prstGeom>
          <a:noFill/>
          <a:ln>
            <a:noFill/>
          </a:ln>
          <a:effectLst>
            <a:outerShdw blurRad="190500" dist="8455" dir="5400000" rotWithShape="0">
              <a:srgbClr val="000000"/>
            </a:outerShdw>
          </a:effectLst>
        </p:spPr>
      </p:pic>
      <p:pic>
        <p:nvPicPr>
          <p:cNvPr id="386" name="Google Shape;386;ge961dd843d_3_0" descr="Image"/>
          <p:cNvPicPr preferRelativeResize="0"/>
          <p:nvPr/>
        </p:nvPicPr>
        <p:blipFill rotWithShape="1">
          <a:blip r:embed="rId5">
            <a:alphaModFix/>
          </a:blip>
          <a:srcRect/>
          <a:stretch/>
        </p:blipFill>
        <p:spPr>
          <a:xfrm>
            <a:off x="1490425" y="3619500"/>
            <a:ext cx="1905000" cy="1905000"/>
          </a:xfrm>
          <a:prstGeom prst="rect">
            <a:avLst/>
          </a:prstGeom>
          <a:noFill/>
          <a:ln>
            <a:noFill/>
          </a:ln>
        </p:spPr>
      </p:pic>
      <p:pic>
        <p:nvPicPr>
          <p:cNvPr id="387" name="Google Shape;387;ge961dd843d_3_0"/>
          <p:cNvPicPr preferRelativeResize="0"/>
          <p:nvPr/>
        </p:nvPicPr>
        <p:blipFill rotWithShape="1">
          <a:blip r:embed="rId6">
            <a:alphaModFix/>
          </a:blip>
          <a:srcRect/>
          <a:stretch/>
        </p:blipFill>
        <p:spPr>
          <a:xfrm>
            <a:off x="12647225" y="1546665"/>
            <a:ext cx="2475900" cy="1333060"/>
          </a:xfrm>
          <a:prstGeom prst="rect">
            <a:avLst/>
          </a:prstGeom>
          <a:noFill/>
          <a:ln>
            <a:noFill/>
          </a:ln>
        </p:spPr>
      </p:pic>
      <p:sp>
        <p:nvSpPr>
          <p:cNvPr id="388" name="Google Shape;388;ge961dd843d_3_0"/>
          <p:cNvSpPr txBox="1"/>
          <p:nvPr/>
        </p:nvSpPr>
        <p:spPr>
          <a:xfrm>
            <a:off x="12693464" y="1518865"/>
            <a:ext cx="21177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Threat</a:t>
            </a:r>
            <a:endParaRPr sz="2200" b="1" i="0" u="none" strike="noStrike" cap="none">
              <a:solidFill>
                <a:srgbClr val="3F3F3F"/>
              </a:solidFill>
              <a:latin typeface="Open Sans"/>
              <a:ea typeface="Open Sans"/>
              <a:cs typeface="Open Sans"/>
              <a:sym typeface="Open Sans"/>
            </a:endParaRPr>
          </a:p>
        </p:txBody>
      </p:sp>
      <p:sp>
        <p:nvSpPr>
          <p:cNvPr id="389" name="Google Shape;389;ge961dd843d_3_0"/>
          <p:cNvSpPr txBox="1"/>
          <p:nvPr/>
        </p:nvSpPr>
        <p:spPr>
          <a:xfrm>
            <a:off x="12653984" y="2174990"/>
            <a:ext cx="23226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Cyber attack</a:t>
            </a:r>
            <a:endParaRPr sz="2200" b="0" i="0" u="none" strike="noStrike" cap="none">
              <a:solidFill>
                <a:srgbClr val="3F3F3F"/>
              </a:solidFill>
              <a:latin typeface="Open Sans"/>
              <a:ea typeface="Open Sans"/>
              <a:cs typeface="Open Sans"/>
              <a:sym typeface="Open Sans"/>
            </a:endParaRPr>
          </a:p>
        </p:txBody>
      </p:sp>
      <p:pic>
        <p:nvPicPr>
          <p:cNvPr id="390" name="Google Shape;390;ge961dd843d_3_0"/>
          <p:cNvPicPr preferRelativeResize="0"/>
          <p:nvPr/>
        </p:nvPicPr>
        <p:blipFill rotWithShape="1">
          <a:blip r:embed="rId7">
            <a:alphaModFix/>
          </a:blip>
          <a:srcRect/>
          <a:stretch/>
        </p:blipFill>
        <p:spPr>
          <a:xfrm>
            <a:off x="7007175" y="1522190"/>
            <a:ext cx="2621699" cy="1374475"/>
          </a:xfrm>
          <a:prstGeom prst="rect">
            <a:avLst/>
          </a:prstGeom>
          <a:noFill/>
          <a:ln>
            <a:noFill/>
          </a:ln>
        </p:spPr>
      </p:pic>
      <p:sp>
        <p:nvSpPr>
          <p:cNvPr id="391" name="Google Shape;391;ge961dd843d_3_0"/>
          <p:cNvSpPr txBox="1"/>
          <p:nvPr/>
        </p:nvSpPr>
        <p:spPr>
          <a:xfrm>
            <a:off x="7276618" y="1555012"/>
            <a:ext cx="21177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Vulnerability</a:t>
            </a:r>
            <a:endParaRPr sz="2200" b="1" i="0" u="none" strike="noStrike" cap="none">
              <a:solidFill>
                <a:srgbClr val="3F3F3F"/>
              </a:solidFill>
              <a:latin typeface="Open Sans"/>
              <a:ea typeface="Open Sans"/>
              <a:cs typeface="Open Sans"/>
              <a:sym typeface="Open Sans"/>
            </a:endParaRPr>
          </a:p>
        </p:txBody>
      </p:sp>
      <p:sp>
        <p:nvSpPr>
          <p:cNvPr id="392" name="Google Shape;392;ge961dd843d_3_0"/>
          <p:cNvSpPr txBox="1"/>
          <p:nvPr/>
        </p:nvSpPr>
        <p:spPr>
          <a:xfrm>
            <a:off x="7066672" y="2121140"/>
            <a:ext cx="2621700" cy="109155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0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Inadequate firewall rules</a:t>
            </a:r>
            <a:endParaRPr sz="2200" b="0" i="0" u="none" strike="noStrike" cap="none">
              <a:solidFill>
                <a:srgbClr val="3F3F3F"/>
              </a:solidFill>
              <a:latin typeface="Open Sans"/>
              <a:ea typeface="Open Sans"/>
              <a:cs typeface="Open Sans"/>
              <a:sym typeface="Open Sans"/>
            </a:endParaRPr>
          </a:p>
        </p:txBody>
      </p:sp>
      <p:pic>
        <p:nvPicPr>
          <p:cNvPr id="393" name="Google Shape;393;ge961dd843d_3_0"/>
          <p:cNvPicPr preferRelativeResize="0"/>
          <p:nvPr/>
        </p:nvPicPr>
        <p:blipFill rotWithShape="1">
          <a:blip r:embed="rId8">
            <a:alphaModFix/>
          </a:blip>
          <a:srcRect/>
          <a:stretch/>
        </p:blipFill>
        <p:spPr>
          <a:xfrm>
            <a:off x="1346000" y="1448465"/>
            <a:ext cx="2475900" cy="1448200"/>
          </a:xfrm>
          <a:prstGeom prst="rect">
            <a:avLst/>
          </a:prstGeom>
          <a:noFill/>
          <a:ln>
            <a:noFill/>
          </a:ln>
        </p:spPr>
      </p:pic>
      <p:sp>
        <p:nvSpPr>
          <p:cNvPr id="394" name="Google Shape;394;ge961dd843d_3_0"/>
          <p:cNvSpPr txBox="1"/>
          <p:nvPr/>
        </p:nvSpPr>
        <p:spPr>
          <a:xfrm>
            <a:off x="1681463" y="1540812"/>
            <a:ext cx="18510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Asset</a:t>
            </a:r>
            <a:endParaRPr sz="2200" b="1" i="0" u="none" strike="noStrike" cap="none">
              <a:solidFill>
                <a:srgbClr val="3F3F3F"/>
              </a:solidFill>
              <a:latin typeface="Open Sans"/>
              <a:ea typeface="Open Sans"/>
              <a:cs typeface="Open Sans"/>
              <a:sym typeface="Open Sans"/>
            </a:endParaRPr>
          </a:p>
        </p:txBody>
      </p:sp>
      <p:sp>
        <p:nvSpPr>
          <p:cNvPr id="395" name="Google Shape;395;ge961dd843d_3_0"/>
          <p:cNvSpPr txBox="1"/>
          <p:nvPr/>
        </p:nvSpPr>
        <p:spPr>
          <a:xfrm>
            <a:off x="1091625" y="2027384"/>
            <a:ext cx="2889300" cy="109155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0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Organization's server</a:t>
            </a:r>
            <a:endParaRPr sz="2200" b="0" i="0" u="none" strike="noStrike" cap="none">
              <a:solidFill>
                <a:srgbClr val="3F3F3F"/>
              </a:solidFill>
              <a:latin typeface="Open Sans"/>
              <a:ea typeface="Open Sans"/>
              <a:cs typeface="Open Sans"/>
              <a:sym typeface="Open Sans"/>
            </a:endParaRPr>
          </a:p>
        </p:txBody>
      </p:sp>
      <p:pic>
        <p:nvPicPr>
          <p:cNvPr id="396" name="Google Shape;396;ge961dd843d_3_0"/>
          <p:cNvPicPr preferRelativeResize="0"/>
          <p:nvPr/>
        </p:nvPicPr>
        <p:blipFill rotWithShape="1">
          <a:blip r:embed="rId8">
            <a:alphaModFix/>
          </a:blip>
          <a:srcRect/>
          <a:stretch/>
        </p:blipFill>
        <p:spPr>
          <a:xfrm>
            <a:off x="1125475" y="6416550"/>
            <a:ext cx="2456374" cy="1647950"/>
          </a:xfrm>
          <a:prstGeom prst="rect">
            <a:avLst/>
          </a:prstGeom>
          <a:noFill/>
          <a:ln>
            <a:noFill/>
          </a:ln>
        </p:spPr>
      </p:pic>
      <p:sp>
        <p:nvSpPr>
          <p:cNvPr id="397" name="Google Shape;397;ge961dd843d_3_0"/>
          <p:cNvSpPr txBox="1"/>
          <p:nvPr/>
        </p:nvSpPr>
        <p:spPr>
          <a:xfrm>
            <a:off x="1469716" y="6440750"/>
            <a:ext cx="16569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Exposure</a:t>
            </a:r>
            <a:endParaRPr sz="2200" b="1" i="0" u="none" strike="noStrike" cap="none">
              <a:solidFill>
                <a:srgbClr val="3F3F3F"/>
              </a:solidFill>
              <a:latin typeface="Open Sans"/>
              <a:ea typeface="Open Sans"/>
              <a:cs typeface="Open Sans"/>
              <a:sym typeface="Open Sans"/>
            </a:endParaRPr>
          </a:p>
        </p:txBody>
      </p:sp>
      <p:sp>
        <p:nvSpPr>
          <p:cNvPr id="398" name="Google Shape;398;ge961dd843d_3_0"/>
          <p:cNvSpPr txBox="1"/>
          <p:nvPr/>
        </p:nvSpPr>
        <p:spPr>
          <a:xfrm>
            <a:off x="1117397" y="7032732"/>
            <a:ext cx="2475900" cy="109155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0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Unencrypted data (25%)</a:t>
            </a:r>
            <a:endParaRPr sz="2200" b="0" i="0" u="none" strike="noStrike" cap="none">
              <a:solidFill>
                <a:srgbClr val="3F3F3F"/>
              </a:solidFill>
              <a:latin typeface="Open Sans"/>
              <a:ea typeface="Open Sans"/>
              <a:cs typeface="Open Sans"/>
              <a:sym typeface="Open Sans"/>
            </a:endParaRPr>
          </a:p>
        </p:txBody>
      </p:sp>
      <p:pic>
        <p:nvPicPr>
          <p:cNvPr id="399" name="Google Shape;399;ge961dd843d_3_0"/>
          <p:cNvPicPr preferRelativeResize="0"/>
          <p:nvPr/>
        </p:nvPicPr>
        <p:blipFill rotWithShape="1">
          <a:blip r:embed="rId7">
            <a:alphaModFix/>
          </a:blip>
          <a:srcRect/>
          <a:stretch/>
        </p:blipFill>
        <p:spPr>
          <a:xfrm>
            <a:off x="5434561" y="6333000"/>
            <a:ext cx="2740533" cy="1741574"/>
          </a:xfrm>
          <a:prstGeom prst="rect">
            <a:avLst/>
          </a:prstGeom>
          <a:noFill/>
          <a:ln>
            <a:noFill/>
          </a:ln>
        </p:spPr>
      </p:pic>
      <p:sp>
        <p:nvSpPr>
          <p:cNvPr id="400" name="Google Shape;400;ge961dd843d_3_0"/>
          <p:cNvSpPr txBox="1"/>
          <p:nvPr/>
        </p:nvSpPr>
        <p:spPr>
          <a:xfrm>
            <a:off x="5763388" y="6372471"/>
            <a:ext cx="21177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Risk</a:t>
            </a:r>
            <a:endParaRPr sz="2200" b="1" i="0" u="none" strike="noStrike" cap="none">
              <a:solidFill>
                <a:srgbClr val="3F3F3F"/>
              </a:solidFill>
              <a:latin typeface="Open Sans"/>
              <a:ea typeface="Open Sans"/>
              <a:cs typeface="Open Sans"/>
              <a:sym typeface="Open Sans"/>
            </a:endParaRPr>
          </a:p>
        </p:txBody>
      </p:sp>
      <p:sp>
        <p:nvSpPr>
          <p:cNvPr id="401" name="Google Shape;401;ge961dd843d_3_0"/>
          <p:cNvSpPr txBox="1"/>
          <p:nvPr/>
        </p:nvSpPr>
        <p:spPr>
          <a:xfrm>
            <a:off x="5306325" y="7029769"/>
            <a:ext cx="2997000" cy="70221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000"/>
              </a:spcAft>
              <a:buClr>
                <a:srgbClr val="000000"/>
              </a:buClr>
              <a:buSzPts val="2200"/>
              <a:buFont typeface="Arial"/>
              <a:buNone/>
            </a:pPr>
            <a:r>
              <a:rPr lang="en-US" sz="2200">
                <a:solidFill>
                  <a:srgbClr val="3F3F3F"/>
                </a:solidFill>
                <a:latin typeface="Open Sans"/>
                <a:ea typeface="Open Sans"/>
                <a:cs typeface="Open Sans"/>
                <a:sym typeface="Open Sans"/>
              </a:rPr>
              <a:t>Loss of critical data</a:t>
            </a:r>
            <a:endParaRPr sz="2200" b="0" i="0" u="none" strike="noStrike" cap="none">
              <a:solidFill>
                <a:srgbClr val="3F3F3F"/>
              </a:solidFill>
              <a:latin typeface="Open Sans"/>
              <a:ea typeface="Open Sans"/>
              <a:cs typeface="Open Sans"/>
              <a:sym typeface="Open Sans"/>
            </a:endParaRPr>
          </a:p>
        </p:txBody>
      </p:sp>
      <p:sp>
        <p:nvSpPr>
          <p:cNvPr id="402" name="Google Shape;402;ge961dd843d_3_0"/>
          <p:cNvSpPr txBox="1"/>
          <p:nvPr/>
        </p:nvSpPr>
        <p:spPr>
          <a:xfrm>
            <a:off x="13074625" y="5656875"/>
            <a:ext cx="21177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Threat agent</a:t>
            </a:r>
            <a:endParaRPr sz="2200" b="1" i="0" u="none" strike="noStrike" cap="none">
              <a:solidFill>
                <a:srgbClr val="3F3F3F"/>
              </a:solidFill>
              <a:latin typeface="Open Sans"/>
              <a:ea typeface="Open Sans"/>
              <a:cs typeface="Open Sans"/>
              <a:sym typeface="Open Sans"/>
            </a:endParaRPr>
          </a:p>
        </p:txBody>
      </p:sp>
      <p:pic>
        <p:nvPicPr>
          <p:cNvPr id="403" name="Google Shape;403;ge961dd843d_3_0"/>
          <p:cNvPicPr preferRelativeResize="0"/>
          <p:nvPr/>
        </p:nvPicPr>
        <p:blipFill rotWithShape="1">
          <a:blip r:embed="rId9">
            <a:alphaModFix/>
          </a:blip>
          <a:srcRect/>
          <a:stretch/>
        </p:blipFill>
        <p:spPr>
          <a:xfrm>
            <a:off x="9787250" y="6406850"/>
            <a:ext cx="3297525" cy="1667724"/>
          </a:xfrm>
          <a:prstGeom prst="rect">
            <a:avLst/>
          </a:prstGeom>
          <a:noFill/>
          <a:ln>
            <a:noFill/>
          </a:ln>
        </p:spPr>
      </p:pic>
      <p:sp>
        <p:nvSpPr>
          <p:cNvPr id="404" name="Google Shape;404;ge961dd843d_3_0"/>
          <p:cNvSpPr txBox="1"/>
          <p:nvPr/>
        </p:nvSpPr>
        <p:spPr>
          <a:xfrm>
            <a:off x="9708692" y="7089300"/>
            <a:ext cx="3449527" cy="109155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00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Reconfigure or replace the firewall</a:t>
            </a:r>
            <a:endParaRPr sz="2200" b="0" i="0" u="none" strike="noStrike" cap="none">
              <a:solidFill>
                <a:srgbClr val="3F3F3F"/>
              </a:solidFill>
              <a:latin typeface="Open Sans"/>
              <a:ea typeface="Open Sans"/>
              <a:cs typeface="Open Sans"/>
              <a:sym typeface="Open Sans"/>
            </a:endParaRPr>
          </a:p>
        </p:txBody>
      </p:sp>
      <p:sp>
        <p:nvSpPr>
          <p:cNvPr id="405" name="Google Shape;405;ge961dd843d_3_0"/>
          <p:cNvSpPr/>
          <p:nvPr/>
        </p:nvSpPr>
        <p:spPr>
          <a:xfrm>
            <a:off x="9855300" y="4554525"/>
            <a:ext cx="2732400" cy="299700"/>
          </a:xfrm>
          <a:prstGeom prst="leftArrow">
            <a:avLst>
              <a:gd name="adj1" fmla="val 50000"/>
              <a:gd name="adj2" fmla="val 50000"/>
            </a:avLst>
          </a:prstGeom>
          <a:solidFill>
            <a:srgbClr val="FF76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ge961dd843d_3_0"/>
          <p:cNvSpPr/>
          <p:nvPr/>
        </p:nvSpPr>
        <p:spPr>
          <a:xfrm>
            <a:off x="3746750" y="4568875"/>
            <a:ext cx="2732400" cy="299700"/>
          </a:xfrm>
          <a:prstGeom prst="leftArrow">
            <a:avLst>
              <a:gd name="adj1" fmla="val 58083"/>
              <a:gd name="adj2" fmla="val 50000"/>
            </a:avLst>
          </a:prstGeom>
          <a:solidFill>
            <a:srgbClr val="FF76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ge961dd843d_3_0"/>
          <p:cNvSpPr txBox="1"/>
          <p:nvPr/>
        </p:nvSpPr>
        <p:spPr>
          <a:xfrm>
            <a:off x="10103998" y="6388125"/>
            <a:ext cx="27324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Countermeasure</a:t>
            </a:r>
            <a:endParaRPr sz="2200" b="1"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43F7A67A-BE0C-0A2C-7BEA-F20228280C7C}"/>
              </a:ext>
            </a:extLst>
          </p:cNvPr>
          <p:cNvSpPr/>
          <p:nvPr/>
        </p:nvSpPr>
        <p:spPr>
          <a:xfrm>
            <a:off x="5473700" y="926357"/>
            <a:ext cx="53102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SQL Attack Prevention</a:t>
            </a:r>
            <a:endParaRPr>
              <a:latin typeface="Open Sans"/>
              <a:ea typeface="Open Sans"/>
              <a:cs typeface="Open Sans"/>
              <a:sym typeface="Open Sans"/>
            </a:endParaRPr>
          </a:p>
        </p:txBody>
      </p:sp>
      <p:sp>
        <p:nvSpPr>
          <p:cNvPr id="4" name="Brandline_LVC">
            <a:extLst>
              <a:ext uri="{FF2B5EF4-FFF2-40B4-BE49-F238E27FC236}">
                <a16:creationId xmlns:a16="http://schemas.microsoft.com/office/drawing/2014/main" id="{B9A61DBE-6047-7CCF-8DA2-D2D233B43FFC}"/>
              </a:ext>
            </a:extLst>
          </p:cNvPr>
          <p:cNvSpPr/>
          <p:nvPr/>
        </p:nvSpPr>
        <p:spPr>
          <a:xfrm>
            <a:off x="5638800" y="858905"/>
            <a:ext cx="49887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9C438CC-3C99-E8D2-B699-E195A1AD5D92}"/>
              </a:ext>
            </a:extLst>
          </p:cNvPr>
          <p:cNvGrpSpPr/>
          <p:nvPr/>
        </p:nvGrpSpPr>
        <p:grpSpPr>
          <a:xfrm>
            <a:off x="2358125" y="2257577"/>
            <a:ext cx="11539750" cy="4628847"/>
            <a:chOff x="2516219" y="3100820"/>
            <a:chExt cx="11539750" cy="4628847"/>
          </a:xfrm>
        </p:grpSpPr>
        <p:sp>
          <p:nvSpPr>
            <p:cNvPr id="7" name="TextBox 6">
              <a:extLst>
                <a:ext uri="{FF2B5EF4-FFF2-40B4-BE49-F238E27FC236}">
                  <a16:creationId xmlns:a16="http://schemas.microsoft.com/office/drawing/2014/main" id="{1EE4FC06-0C3D-5AD3-C11D-E5820A7E22C8}"/>
                </a:ext>
              </a:extLst>
            </p:cNvPr>
            <p:cNvSpPr txBox="1"/>
            <p:nvPr/>
          </p:nvSpPr>
          <p:spPr>
            <a:xfrm>
              <a:off x="10602264" y="3553239"/>
              <a:ext cx="3453705" cy="415883"/>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Perform input validation</a:t>
              </a:r>
            </a:p>
          </p:txBody>
        </p:sp>
        <p:sp>
          <p:nvSpPr>
            <p:cNvPr id="8" name="TextBox 7">
              <a:extLst>
                <a:ext uri="{FF2B5EF4-FFF2-40B4-BE49-F238E27FC236}">
                  <a16:creationId xmlns:a16="http://schemas.microsoft.com/office/drawing/2014/main" id="{EDA711F5-4117-AC18-6093-26422181C0A2}"/>
                </a:ext>
              </a:extLst>
            </p:cNvPr>
            <p:cNvSpPr txBox="1"/>
            <p:nvPr/>
          </p:nvSpPr>
          <p:spPr>
            <a:xfrm>
              <a:off x="10750682" y="6972256"/>
              <a:ext cx="3153577" cy="415883"/>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Use stored procedure</a:t>
              </a:r>
            </a:p>
          </p:txBody>
        </p:sp>
        <p:sp>
          <p:nvSpPr>
            <p:cNvPr id="9" name="TextBox 8">
              <a:extLst>
                <a:ext uri="{FF2B5EF4-FFF2-40B4-BE49-F238E27FC236}">
                  <a16:creationId xmlns:a16="http://schemas.microsoft.com/office/drawing/2014/main" id="{5D468F65-E0C3-BBFA-EDCB-B86D8B8EF9B0}"/>
                </a:ext>
              </a:extLst>
            </p:cNvPr>
            <p:cNvSpPr txBox="1"/>
            <p:nvPr/>
          </p:nvSpPr>
          <p:spPr>
            <a:xfrm>
              <a:off x="2843561" y="3553239"/>
              <a:ext cx="2662649" cy="415883"/>
            </a:xfrm>
            <a:prstGeom prst="rect">
              <a:avLst/>
            </a:prstGeom>
            <a:noFill/>
          </p:spPr>
          <p:txBody>
            <a:bodyPr wrap="square" rtlCol="0">
              <a:spAutoFit/>
            </a:bodyPr>
            <a:lstStyle/>
            <a:p>
              <a:pPr algn="r">
                <a:lnSpc>
                  <a:spcPts val="2400"/>
                </a:lnSpc>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Update and patch</a:t>
              </a:r>
              <a:endParaRPr lang="en-US" sz="2200" spc="-13">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DFB9057B-846E-4803-6297-10145AA085AC}"/>
                </a:ext>
              </a:extLst>
            </p:cNvPr>
            <p:cNvSpPr txBox="1"/>
            <p:nvPr/>
          </p:nvSpPr>
          <p:spPr>
            <a:xfrm>
              <a:off x="2516219" y="6972256"/>
              <a:ext cx="3147264" cy="415883"/>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Limit account privilege</a:t>
              </a:r>
            </a:p>
          </p:txBody>
        </p:sp>
        <p:grpSp>
          <p:nvGrpSpPr>
            <p:cNvPr id="11" name="Group 10">
              <a:extLst>
                <a:ext uri="{FF2B5EF4-FFF2-40B4-BE49-F238E27FC236}">
                  <a16:creationId xmlns:a16="http://schemas.microsoft.com/office/drawing/2014/main" id="{E158A801-8421-3B0A-DF07-3DABB11C7BD3}"/>
                </a:ext>
              </a:extLst>
            </p:cNvPr>
            <p:cNvGrpSpPr/>
            <p:nvPr/>
          </p:nvGrpSpPr>
          <p:grpSpPr>
            <a:xfrm>
              <a:off x="5814153" y="3100820"/>
              <a:ext cx="4628532" cy="4628847"/>
              <a:chOff x="5814153" y="3100820"/>
              <a:chExt cx="4628532" cy="4628847"/>
            </a:xfrm>
          </p:grpSpPr>
          <p:sp>
            <p:nvSpPr>
              <p:cNvPr id="12" name="Freeform: Shape 11">
                <a:extLst>
                  <a:ext uri="{FF2B5EF4-FFF2-40B4-BE49-F238E27FC236}">
                    <a16:creationId xmlns:a16="http://schemas.microsoft.com/office/drawing/2014/main" id="{1B2EFCFF-05AC-00B7-AFB9-515B01E12280}"/>
                  </a:ext>
                </a:extLst>
              </p:cNvPr>
              <p:cNvSpPr/>
              <p:nvPr/>
            </p:nvSpPr>
            <p:spPr>
              <a:xfrm>
                <a:off x="5814153" y="3100820"/>
                <a:ext cx="4628532" cy="4628847"/>
              </a:xfrm>
              <a:custGeom>
                <a:avLst/>
                <a:gdLst>
                  <a:gd name="connsiteX0" fmla="*/ 3261463 w 6942798"/>
                  <a:gd name="connsiteY0" fmla="*/ 6900913 h 6943270"/>
                  <a:gd name="connsiteX1" fmla="*/ 3412224 w 6942798"/>
                  <a:gd name="connsiteY1" fmla="*/ 6906964 h 6943270"/>
                  <a:gd name="connsiteX2" fmla="*/ 3412224 w 6942798"/>
                  <a:gd name="connsiteY2" fmla="*/ 6943270 h 6943270"/>
                  <a:gd name="connsiteX3" fmla="*/ 3258992 w 6942798"/>
                  <a:gd name="connsiteY3" fmla="*/ 6937219 h 6943270"/>
                  <a:gd name="connsiteX4" fmla="*/ 3713727 w 6942798"/>
                  <a:gd name="connsiteY4" fmla="*/ 6898421 h 6943270"/>
                  <a:gd name="connsiteX5" fmla="*/ 3716198 w 6942798"/>
                  <a:gd name="connsiteY5" fmla="*/ 6935996 h 6943270"/>
                  <a:gd name="connsiteX6" fmla="*/ 3564211 w 6942798"/>
                  <a:gd name="connsiteY6" fmla="*/ 6943269 h 6943270"/>
                  <a:gd name="connsiteX7" fmla="*/ 3564211 w 6942798"/>
                  <a:gd name="connsiteY7" fmla="*/ 6905694 h 6943270"/>
                  <a:gd name="connsiteX8" fmla="*/ 3713727 w 6942798"/>
                  <a:gd name="connsiteY8" fmla="*/ 6898421 h 6943270"/>
                  <a:gd name="connsiteX9" fmla="*/ 2961197 w 6942798"/>
                  <a:gd name="connsiteY9" fmla="*/ 6869768 h 6943270"/>
                  <a:gd name="connsiteX10" fmla="*/ 3109496 w 6942798"/>
                  <a:gd name="connsiteY10" fmla="*/ 6888040 h 6943270"/>
                  <a:gd name="connsiteX11" fmla="*/ 3105789 w 6942798"/>
                  <a:gd name="connsiteY11" fmla="*/ 6924583 h 6943270"/>
                  <a:gd name="connsiteX12" fmla="*/ 2955018 w 6942798"/>
                  <a:gd name="connsiteY12" fmla="*/ 6906311 h 6943270"/>
                  <a:gd name="connsiteX13" fmla="*/ 4013991 w 6942798"/>
                  <a:gd name="connsiteY13" fmla="*/ 6863535 h 6943270"/>
                  <a:gd name="connsiteX14" fmla="*/ 4020170 w 6942798"/>
                  <a:gd name="connsiteY14" fmla="*/ 6900113 h 6943270"/>
                  <a:gd name="connsiteX15" fmla="*/ 3870635 w 6942798"/>
                  <a:gd name="connsiteY15" fmla="*/ 6920841 h 6943270"/>
                  <a:gd name="connsiteX16" fmla="*/ 3865692 w 6942798"/>
                  <a:gd name="connsiteY16" fmla="*/ 6884263 h 6943270"/>
                  <a:gd name="connsiteX17" fmla="*/ 4013991 w 6942798"/>
                  <a:gd name="connsiteY17" fmla="*/ 6863535 h 6943270"/>
                  <a:gd name="connsiteX18" fmla="*/ 2663430 w 6942798"/>
                  <a:gd name="connsiteY18" fmla="*/ 6811216 h 6943270"/>
                  <a:gd name="connsiteX19" fmla="*/ 2810503 w 6942798"/>
                  <a:gd name="connsiteY19" fmla="*/ 6843028 h 6943270"/>
                  <a:gd name="connsiteX20" fmla="*/ 2803088 w 6942798"/>
                  <a:gd name="connsiteY20" fmla="*/ 6879735 h 6943270"/>
                  <a:gd name="connsiteX21" fmla="*/ 2654779 w 6942798"/>
                  <a:gd name="connsiteY21" fmla="*/ 6847923 h 6943270"/>
                  <a:gd name="connsiteX22" fmla="*/ 4311755 w 6942798"/>
                  <a:gd name="connsiteY22" fmla="*/ 6803741 h 6943270"/>
                  <a:gd name="connsiteX23" fmla="*/ 4320406 w 6942798"/>
                  <a:gd name="connsiteY23" fmla="*/ 6839224 h 6943270"/>
                  <a:gd name="connsiteX24" fmla="*/ 4172097 w 6942798"/>
                  <a:gd name="connsiteY24" fmla="*/ 6872260 h 6943270"/>
                  <a:gd name="connsiteX25" fmla="*/ 4164682 w 6942798"/>
                  <a:gd name="connsiteY25" fmla="*/ 6835553 h 6943270"/>
                  <a:gd name="connsiteX26" fmla="*/ 4311755 w 6942798"/>
                  <a:gd name="connsiteY26" fmla="*/ 6803741 h 6943270"/>
                  <a:gd name="connsiteX27" fmla="*/ 2371898 w 6942798"/>
                  <a:gd name="connsiteY27" fmla="*/ 6726502 h 6943270"/>
                  <a:gd name="connsiteX28" fmla="*/ 2515254 w 6942798"/>
                  <a:gd name="connsiteY28" fmla="*/ 6771898 h 6943270"/>
                  <a:gd name="connsiteX29" fmla="*/ 2505367 w 6942798"/>
                  <a:gd name="connsiteY29" fmla="*/ 6807478 h 6943270"/>
                  <a:gd name="connsiteX30" fmla="*/ 2360776 w 6942798"/>
                  <a:gd name="connsiteY30" fmla="*/ 6763309 h 6943270"/>
                  <a:gd name="connsiteX31" fmla="*/ 4602054 w 6942798"/>
                  <a:gd name="connsiteY31" fmla="*/ 6716535 h 6943270"/>
                  <a:gd name="connsiteX32" fmla="*/ 4614413 w 6942798"/>
                  <a:gd name="connsiteY32" fmla="*/ 6752124 h 6943270"/>
                  <a:gd name="connsiteX33" fmla="*/ 4469812 w 6942798"/>
                  <a:gd name="connsiteY33" fmla="*/ 6798757 h 6943270"/>
                  <a:gd name="connsiteX34" fmla="*/ 4458689 w 6942798"/>
                  <a:gd name="connsiteY34" fmla="*/ 6761941 h 6943270"/>
                  <a:gd name="connsiteX35" fmla="*/ 4602054 w 6942798"/>
                  <a:gd name="connsiteY35" fmla="*/ 6716535 h 6943270"/>
                  <a:gd name="connsiteX36" fmla="*/ 2089074 w 6942798"/>
                  <a:gd name="connsiteY36" fmla="*/ 6616872 h 6943270"/>
                  <a:gd name="connsiteX37" fmla="*/ 2228722 w 6942798"/>
                  <a:gd name="connsiteY37" fmla="*/ 6674654 h 6943270"/>
                  <a:gd name="connsiteX38" fmla="*/ 2213892 w 6942798"/>
                  <a:gd name="connsiteY38" fmla="*/ 6710306 h 6943270"/>
                  <a:gd name="connsiteX39" fmla="*/ 2074244 w 6942798"/>
                  <a:gd name="connsiteY39" fmla="*/ 6651295 h 6943270"/>
                  <a:gd name="connsiteX40" fmla="*/ 4882388 w 6942798"/>
                  <a:gd name="connsiteY40" fmla="*/ 6603168 h 6943270"/>
                  <a:gd name="connsiteX41" fmla="*/ 4898453 w 6942798"/>
                  <a:gd name="connsiteY41" fmla="*/ 6638820 h 6943270"/>
                  <a:gd name="connsiteX42" fmla="*/ 4758814 w 6942798"/>
                  <a:gd name="connsiteY42" fmla="*/ 6696602 h 6943270"/>
                  <a:gd name="connsiteX43" fmla="*/ 4745221 w 6942798"/>
                  <a:gd name="connsiteY43" fmla="*/ 6662179 h 6943270"/>
                  <a:gd name="connsiteX44" fmla="*/ 4882388 w 6942798"/>
                  <a:gd name="connsiteY44" fmla="*/ 6603168 h 6943270"/>
                  <a:gd name="connsiteX45" fmla="*/ 1817459 w 6942798"/>
                  <a:gd name="connsiteY45" fmla="*/ 6483569 h 6943270"/>
                  <a:gd name="connsiteX46" fmla="*/ 1950911 w 6942798"/>
                  <a:gd name="connsiteY46" fmla="*/ 6552493 h 6943270"/>
                  <a:gd name="connsiteX47" fmla="*/ 1934847 w 6942798"/>
                  <a:gd name="connsiteY47" fmla="*/ 6585724 h 6943270"/>
                  <a:gd name="connsiteX48" fmla="*/ 1798924 w 6942798"/>
                  <a:gd name="connsiteY48" fmla="*/ 6515569 h 6943270"/>
                  <a:gd name="connsiteX49" fmla="*/ 5151508 w 6942798"/>
                  <a:gd name="connsiteY49" fmla="*/ 6467377 h 6943270"/>
                  <a:gd name="connsiteX50" fmla="*/ 5171279 w 6942798"/>
                  <a:gd name="connsiteY50" fmla="*/ 6500613 h 6943270"/>
                  <a:gd name="connsiteX51" fmla="*/ 5037827 w 6942798"/>
                  <a:gd name="connsiteY51" fmla="*/ 6570778 h 6943270"/>
                  <a:gd name="connsiteX52" fmla="*/ 5019292 w 6942798"/>
                  <a:gd name="connsiteY52" fmla="*/ 6537542 h 6943270"/>
                  <a:gd name="connsiteX53" fmla="*/ 5151508 w 6942798"/>
                  <a:gd name="connsiteY53" fmla="*/ 6467377 h 6943270"/>
                  <a:gd name="connsiteX54" fmla="*/ 1558304 w 6942798"/>
                  <a:gd name="connsiteY54" fmla="*/ 6325357 h 6943270"/>
                  <a:gd name="connsiteX55" fmla="*/ 1684307 w 6942798"/>
                  <a:gd name="connsiteY55" fmla="*/ 6405443 h 6943270"/>
                  <a:gd name="connsiteX56" fmla="*/ 1665777 w 6942798"/>
                  <a:gd name="connsiteY56" fmla="*/ 6437478 h 6943270"/>
                  <a:gd name="connsiteX57" fmla="*/ 1537304 w 6942798"/>
                  <a:gd name="connsiteY57" fmla="*/ 6356159 h 6943270"/>
                  <a:gd name="connsiteX58" fmla="*/ 5409403 w 6942798"/>
                  <a:gd name="connsiteY58" fmla="*/ 6306670 h 6943270"/>
                  <a:gd name="connsiteX59" fmla="*/ 5430403 w 6942798"/>
                  <a:gd name="connsiteY59" fmla="*/ 6338712 h 6943270"/>
                  <a:gd name="connsiteX60" fmla="*/ 5303165 w 6942798"/>
                  <a:gd name="connsiteY60" fmla="*/ 6421283 h 6943270"/>
                  <a:gd name="connsiteX61" fmla="*/ 5283400 w 6942798"/>
                  <a:gd name="connsiteY61" fmla="*/ 6389241 h 6943270"/>
                  <a:gd name="connsiteX62" fmla="*/ 5409403 w 6942798"/>
                  <a:gd name="connsiteY62" fmla="*/ 6306670 h 6943270"/>
                  <a:gd name="connsiteX63" fmla="*/ 1314107 w 6942798"/>
                  <a:gd name="connsiteY63" fmla="*/ 6144717 h 6943270"/>
                  <a:gd name="connsiteX64" fmla="*/ 1433907 w 6942798"/>
                  <a:gd name="connsiteY64" fmla="*/ 6237208 h 6943270"/>
                  <a:gd name="connsiteX65" fmla="*/ 1410441 w 6942798"/>
                  <a:gd name="connsiteY65" fmla="*/ 6266805 h 6943270"/>
                  <a:gd name="connsiteX66" fmla="*/ 1290641 w 6942798"/>
                  <a:gd name="connsiteY66" fmla="*/ 6174314 h 6943270"/>
                  <a:gd name="connsiteX67" fmla="*/ 5651119 w 6942798"/>
                  <a:gd name="connsiteY67" fmla="*/ 6126030 h 6943270"/>
                  <a:gd name="connsiteX68" fmla="*/ 5674581 w 6942798"/>
                  <a:gd name="connsiteY68" fmla="*/ 6154394 h 6943270"/>
                  <a:gd name="connsiteX69" fmla="*/ 5556034 w 6942798"/>
                  <a:gd name="connsiteY69" fmla="*/ 6248118 h 6943270"/>
                  <a:gd name="connsiteX70" fmla="*/ 5533807 w 6942798"/>
                  <a:gd name="connsiteY70" fmla="*/ 6218521 h 6943270"/>
                  <a:gd name="connsiteX71" fmla="*/ 5651119 w 6942798"/>
                  <a:gd name="connsiteY71" fmla="*/ 6126030 h 6943270"/>
                  <a:gd name="connsiteX72" fmla="*/ 1087339 w 6942798"/>
                  <a:gd name="connsiteY72" fmla="*/ 5944145 h 6943270"/>
                  <a:gd name="connsiteX73" fmla="*/ 1197206 w 6942798"/>
                  <a:gd name="connsiteY73" fmla="*/ 6046570 h 6943270"/>
                  <a:gd name="connsiteX74" fmla="*/ 1172517 w 6942798"/>
                  <a:gd name="connsiteY74" fmla="*/ 6074953 h 6943270"/>
                  <a:gd name="connsiteX75" fmla="*/ 1061415 w 6942798"/>
                  <a:gd name="connsiteY75" fmla="*/ 5971294 h 6943270"/>
                  <a:gd name="connsiteX76" fmla="*/ 5875400 w 6942798"/>
                  <a:gd name="connsiteY76" fmla="*/ 5922966 h 6943270"/>
                  <a:gd name="connsiteX77" fmla="*/ 5902558 w 6942798"/>
                  <a:gd name="connsiteY77" fmla="*/ 5950115 h 6943270"/>
                  <a:gd name="connsiteX78" fmla="*/ 5792691 w 6942798"/>
                  <a:gd name="connsiteY78" fmla="*/ 6053774 h 6943270"/>
                  <a:gd name="connsiteX79" fmla="*/ 5766767 w 6942798"/>
                  <a:gd name="connsiteY79" fmla="*/ 6025391 h 6943270"/>
                  <a:gd name="connsiteX80" fmla="*/ 5875400 w 6942798"/>
                  <a:gd name="connsiteY80" fmla="*/ 5922966 h 6943270"/>
                  <a:gd name="connsiteX81" fmla="*/ 879254 w 6942798"/>
                  <a:gd name="connsiteY81" fmla="*/ 5724885 h 6943270"/>
                  <a:gd name="connsiteX82" fmla="*/ 979193 w 6942798"/>
                  <a:gd name="connsiteY82" fmla="*/ 5835996 h 6943270"/>
                  <a:gd name="connsiteX83" fmla="*/ 952049 w 6942798"/>
                  <a:gd name="connsiteY83" fmla="*/ 5861922 h 6943270"/>
                  <a:gd name="connsiteX84" fmla="*/ 850876 w 6942798"/>
                  <a:gd name="connsiteY84" fmla="*/ 5749576 h 6943270"/>
                  <a:gd name="connsiteX85" fmla="*/ 6083474 w 6942798"/>
                  <a:gd name="connsiteY85" fmla="*/ 5701212 h 6943270"/>
                  <a:gd name="connsiteX86" fmla="*/ 6111854 w 6942798"/>
                  <a:gd name="connsiteY86" fmla="*/ 5725905 h 6943270"/>
                  <a:gd name="connsiteX87" fmla="*/ 6010672 w 6942798"/>
                  <a:gd name="connsiteY87" fmla="*/ 5839495 h 6943270"/>
                  <a:gd name="connsiteX88" fmla="*/ 5982292 w 6942798"/>
                  <a:gd name="connsiteY88" fmla="*/ 5813567 h 6943270"/>
                  <a:gd name="connsiteX89" fmla="*/ 6083474 w 6942798"/>
                  <a:gd name="connsiteY89" fmla="*/ 5701212 h 6943270"/>
                  <a:gd name="connsiteX90" fmla="*/ 689864 w 6942798"/>
                  <a:gd name="connsiteY90" fmla="*/ 5488185 h 6943270"/>
                  <a:gd name="connsiteX91" fmla="*/ 781112 w 6942798"/>
                  <a:gd name="connsiteY91" fmla="*/ 5607985 h 6943270"/>
                  <a:gd name="connsiteX92" fmla="*/ 751518 w 6942798"/>
                  <a:gd name="connsiteY92" fmla="*/ 5631451 h 6943270"/>
                  <a:gd name="connsiteX93" fmla="*/ 660270 w 6942798"/>
                  <a:gd name="connsiteY93" fmla="*/ 5510416 h 6943270"/>
                  <a:gd name="connsiteX94" fmla="*/ 6269143 w 6942798"/>
                  <a:gd name="connsiteY94" fmla="*/ 5462020 h 6943270"/>
                  <a:gd name="connsiteX95" fmla="*/ 6299970 w 6942798"/>
                  <a:gd name="connsiteY95" fmla="*/ 5484253 h 6943270"/>
                  <a:gd name="connsiteX96" fmla="*/ 6209955 w 6942798"/>
                  <a:gd name="connsiteY96" fmla="*/ 5606532 h 6943270"/>
                  <a:gd name="connsiteX97" fmla="*/ 6179128 w 6942798"/>
                  <a:gd name="connsiteY97" fmla="*/ 5583064 h 6943270"/>
                  <a:gd name="connsiteX98" fmla="*/ 6269143 w 6942798"/>
                  <a:gd name="connsiteY98" fmla="*/ 5462020 h 6943270"/>
                  <a:gd name="connsiteX99" fmla="*/ 522887 w 6942798"/>
                  <a:gd name="connsiteY99" fmla="*/ 5235289 h 6943270"/>
                  <a:gd name="connsiteX100" fmla="*/ 602963 w 6942798"/>
                  <a:gd name="connsiteY100" fmla="*/ 5362536 h 6943270"/>
                  <a:gd name="connsiteX101" fmla="*/ 572164 w 6942798"/>
                  <a:gd name="connsiteY101" fmla="*/ 5383538 h 6943270"/>
                  <a:gd name="connsiteX102" fmla="*/ 492088 w 6942798"/>
                  <a:gd name="connsiteY102" fmla="*/ 5255056 h 6943270"/>
                  <a:gd name="connsiteX103" fmla="*/ 6434870 w 6942798"/>
                  <a:gd name="connsiteY103" fmla="*/ 5207882 h 6943270"/>
                  <a:gd name="connsiteX104" fmla="*/ 6466905 w 6942798"/>
                  <a:gd name="connsiteY104" fmla="*/ 5227650 h 6943270"/>
                  <a:gd name="connsiteX105" fmla="*/ 6386819 w 6942798"/>
                  <a:gd name="connsiteY105" fmla="*/ 5357377 h 6943270"/>
                  <a:gd name="connsiteX106" fmla="*/ 6354784 w 6942798"/>
                  <a:gd name="connsiteY106" fmla="*/ 5336374 h 6943270"/>
                  <a:gd name="connsiteX107" fmla="*/ 6434870 w 6942798"/>
                  <a:gd name="connsiteY107" fmla="*/ 5207882 h 6943270"/>
                  <a:gd name="connsiteX108" fmla="*/ 379553 w 6942798"/>
                  <a:gd name="connsiteY108" fmla="*/ 4968690 h 6943270"/>
                  <a:gd name="connsiteX109" fmla="*/ 447236 w 6942798"/>
                  <a:gd name="connsiteY109" fmla="*/ 5103378 h 6943270"/>
                  <a:gd name="connsiteX110" fmla="*/ 415240 w 6942798"/>
                  <a:gd name="connsiteY110" fmla="*/ 5120677 h 6943270"/>
                  <a:gd name="connsiteX111" fmla="*/ 346327 w 6942798"/>
                  <a:gd name="connsiteY111" fmla="*/ 4985989 h 6943270"/>
                  <a:gd name="connsiteX112" fmla="*/ 6575711 w 6942798"/>
                  <a:gd name="connsiteY112" fmla="*/ 4940037 h 6943270"/>
                  <a:gd name="connsiteX113" fmla="*/ 6610168 w 6942798"/>
                  <a:gd name="connsiteY113" fmla="*/ 4956101 h 6943270"/>
                  <a:gd name="connsiteX114" fmla="*/ 6542485 w 6942798"/>
                  <a:gd name="connsiteY114" fmla="*/ 5092024 h 6943270"/>
                  <a:gd name="connsiteX115" fmla="*/ 6509259 w 6942798"/>
                  <a:gd name="connsiteY115" fmla="*/ 5073489 h 6943270"/>
                  <a:gd name="connsiteX116" fmla="*/ 6575711 w 6942798"/>
                  <a:gd name="connsiteY116" fmla="*/ 4940037 h 6943270"/>
                  <a:gd name="connsiteX117" fmla="*/ 259900 w 6942798"/>
                  <a:gd name="connsiteY117" fmla="*/ 4692124 h 6943270"/>
                  <a:gd name="connsiteX118" fmla="*/ 316432 w 6942798"/>
                  <a:gd name="connsiteY118" fmla="*/ 4830527 h 6943270"/>
                  <a:gd name="connsiteX119" fmla="*/ 282021 w 6942798"/>
                  <a:gd name="connsiteY119" fmla="*/ 4845356 h 6943270"/>
                  <a:gd name="connsiteX120" fmla="*/ 225489 w 6942798"/>
                  <a:gd name="connsiteY120" fmla="*/ 4705717 h 6943270"/>
                  <a:gd name="connsiteX121" fmla="*/ 6694128 w 6942798"/>
                  <a:gd name="connsiteY121" fmla="*/ 4659734 h 6943270"/>
                  <a:gd name="connsiteX122" fmla="*/ 6729768 w 6942798"/>
                  <a:gd name="connsiteY122" fmla="*/ 4673329 h 6943270"/>
                  <a:gd name="connsiteX123" fmla="*/ 6673236 w 6942798"/>
                  <a:gd name="connsiteY123" fmla="*/ 4815458 h 6943270"/>
                  <a:gd name="connsiteX124" fmla="*/ 6638825 w 6942798"/>
                  <a:gd name="connsiteY124" fmla="*/ 4799391 h 6943270"/>
                  <a:gd name="connsiteX125" fmla="*/ 6694128 w 6942798"/>
                  <a:gd name="connsiteY125" fmla="*/ 4659734 h 6943270"/>
                  <a:gd name="connsiteX126" fmla="*/ 165127 w 6942798"/>
                  <a:gd name="connsiteY126" fmla="*/ 4404343 h 6943270"/>
                  <a:gd name="connsiteX127" fmla="*/ 208048 w 6942798"/>
                  <a:gd name="connsiteY127" fmla="*/ 4547708 h 6943270"/>
                  <a:gd name="connsiteX128" fmla="*/ 173711 w 6942798"/>
                  <a:gd name="connsiteY128" fmla="*/ 4560067 h 6943270"/>
                  <a:gd name="connsiteX129" fmla="*/ 129563 w 6942798"/>
                  <a:gd name="connsiteY129" fmla="*/ 4414230 h 6943270"/>
                  <a:gd name="connsiteX130" fmla="*/ 6786392 w 6942798"/>
                  <a:gd name="connsiteY130" fmla="*/ 4371952 h 6943270"/>
                  <a:gd name="connsiteX131" fmla="*/ 6821956 w 6942798"/>
                  <a:gd name="connsiteY131" fmla="*/ 4380603 h 6943270"/>
                  <a:gd name="connsiteX132" fmla="*/ 6779035 w 6942798"/>
                  <a:gd name="connsiteY132" fmla="*/ 4527676 h 6943270"/>
                  <a:gd name="connsiteX133" fmla="*/ 6743471 w 6942798"/>
                  <a:gd name="connsiteY133" fmla="*/ 4515317 h 6943270"/>
                  <a:gd name="connsiteX134" fmla="*/ 6786392 w 6942798"/>
                  <a:gd name="connsiteY134" fmla="*/ 4371952 h 6943270"/>
                  <a:gd name="connsiteX135" fmla="*/ 96483 w 6942798"/>
                  <a:gd name="connsiteY135" fmla="*/ 4109094 h 6943270"/>
                  <a:gd name="connsiteX136" fmla="*/ 127072 w 6942798"/>
                  <a:gd name="connsiteY136" fmla="*/ 4256167 h 6943270"/>
                  <a:gd name="connsiteX137" fmla="*/ 90365 w 6942798"/>
                  <a:gd name="connsiteY137" fmla="*/ 4264818 h 6943270"/>
                  <a:gd name="connsiteX138" fmla="*/ 58553 w 6942798"/>
                  <a:gd name="connsiteY138" fmla="*/ 4116509 h 6943270"/>
                  <a:gd name="connsiteX139" fmla="*/ 6852547 w 6942798"/>
                  <a:gd name="connsiteY139" fmla="*/ 4075457 h 6943270"/>
                  <a:gd name="connsiteX140" fmla="*/ 6889229 w 6942798"/>
                  <a:gd name="connsiteY140" fmla="*/ 4082872 h 6943270"/>
                  <a:gd name="connsiteX141" fmla="*/ 6858661 w 6942798"/>
                  <a:gd name="connsiteY141" fmla="*/ 4231181 h 6943270"/>
                  <a:gd name="connsiteX142" fmla="*/ 6823202 w 6942798"/>
                  <a:gd name="connsiteY142" fmla="*/ 4222530 h 6943270"/>
                  <a:gd name="connsiteX143" fmla="*/ 6852547 w 6942798"/>
                  <a:gd name="connsiteY143" fmla="*/ 4075457 h 6943270"/>
                  <a:gd name="connsiteX144" fmla="*/ 53957 w 6942798"/>
                  <a:gd name="connsiteY144" fmla="*/ 3810104 h 6943270"/>
                  <a:gd name="connsiteX145" fmla="*/ 71011 w 6942798"/>
                  <a:gd name="connsiteY145" fmla="*/ 3958393 h 6943270"/>
                  <a:gd name="connsiteX146" fmla="*/ 34468 w 6942798"/>
                  <a:gd name="connsiteY146" fmla="*/ 3963336 h 6943270"/>
                  <a:gd name="connsiteX147" fmla="*/ 16196 w 6942798"/>
                  <a:gd name="connsiteY147" fmla="*/ 3812575 h 6943270"/>
                  <a:gd name="connsiteX148" fmla="*/ 6891352 w 6942798"/>
                  <a:gd name="connsiteY148" fmla="*/ 3775222 h 6943270"/>
                  <a:gd name="connsiteX149" fmla="*/ 6929094 w 6942798"/>
                  <a:gd name="connsiteY149" fmla="*/ 3778929 h 6943270"/>
                  <a:gd name="connsiteX150" fmla="*/ 6912049 w 6942798"/>
                  <a:gd name="connsiteY150" fmla="*/ 3929700 h 6943270"/>
                  <a:gd name="connsiteX151" fmla="*/ 6875525 w 6942798"/>
                  <a:gd name="connsiteY151" fmla="*/ 3924757 h 6943270"/>
                  <a:gd name="connsiteX152" fmla="*/ 6891352 w 6942798"/>
                  <a:gd name="connsiteY152" fmla="*/ 3775222 h 6943270"/>
                  <a:gd name="connsiteX153" fmla="*/ 0 w 6942798"/>
                  <a:gd name="connsiteY153" fmla="*/ 3507376 h 6943270"/>
                  <a:gd name="connsiteX154" fmla="*/ 36274 w 6942798"/>
                  <a:gd name="connsiteY154" fmla="*/ 3507376 h 6943270"/>
                  <a:gd name="connsiteX155" fmla="*/ 41111 w 6942798"/>
                  <a:gd name="connsiteY155" fmla="*/ 3656892 h 6943270"/>
                  <a:gd name="connsiteX156" fmla="*/ 4837 w 6942798"/>
                  <a:gd name="connsiteY156" fmla="*/ 3659363 h 6943270"/>
                  <a:gd name="connsiteX157" fmla="*/ 0 w 6942798"/>
                  <a:gd name="connsiteY157" fmla="*/ 3507376 h 6943270"/>
                  <a:gd name="connsiteX158" fmla="*/ 6941589 w 6942798"/>
                  <a:gd name="connsiteY158" fmla="*/ 3403976 h 6943270"/>
                  <a:gd name="connsiteX159" fmla="*/ 6942798 w 6942798"/>
                  <a:gd name="connsiteY159" fmla="*/ 3472110 h 6943270"/>
                  <a:gd name="connsiteX160" fmla="*/ 6939171 w 6942798"/>
                  <a:gd name="connsiteY160" fmla="*/ 3624481 h 6943270"/>
                  <a:gd name="connsiteX161" fmla="*/ 6901687 w 6942798"/>
                  <a:gd name="connsiteY161" fmla="*/ 3622004 h 6943270"/>
                  <a:gd name="connsiteX162" fmla="*/ 6905314 w 6942798"/>
                  <a:gd name="connsiteY162" fmla="*/ 3472110 h 6943270"/>
                  <a:gd name="connsiteX163" fmla="*/ 6904105 w 6942798"/>
                  <a:gd name="connsiteY163" fmla="*/ 3405215 h 6943270"/>
                  <a:gd name="connsiteX164" fmla="*/ 9765 w 6942798"/>
                  <a:gd name="connsiteY164" fmla="*/ 3200912 h 6943270"/>
                  <a:gd name="connsiteX165" fmla="*/ 47341 w 6942798"/>
                  <a:gd name="connsiteY165" fmla="*/ 3204619 h 6943270"/>
                  <a:gd name="connsiteX166" fmla="*/ 38856 w 6942798"/>
                  <a:gd name="connsiteY166" fmla="*/ 3354144 h 6943270"/>
                  <a:gd name="connsiteX167" fmla="*/ 2492 w 6942798"/>
                  <a:gd name="connsiteY167" fmla="*/ 3352909 h 6943270"/>
                  <a:gd name="connsiteX168" fmla="*/ 9765 w 6942798"/>
                  <a:gd name="connsiteY168" fmla="*/ 3200912 h 6943270"/>
                  <a:gd name="connsiteX169" fmla="*/ 6923169 w 6942798"/>
                  <a:gd name="connsiteY169" fmla="*/ 3098757 h 6943270"/>
                  <a:gd name="connsiteX170" fmla="*/ 6935323 w 6942798"/>
                  <a:gd name="connsiteY170" fmla="*/ 3249518 h 6943270"/>
                  <a:gd name="connsiteX171" fmla="*/ 6897645 w 6942798"/>
                  <a:gd name="connsiteY171" fmla="*/ 3251989 h 6943270"/>
                  <a:gd name="connsiteX172" fmla="*/ 6885491 w 6942798"/>
                  <a:gd name="connsiteY172" fmla="*/ 3102464 h 6943270"/>
                  <a:gd name="connsiteX173" fmla="*/ 46873 w 6942798"/>
                  <a:gd name="connsiteY173" fmla="*/ 2896939 h 6943270"/>
                  <a:gd name="connsiteX174" fmla="*/ 83468 w 6942798"/>
                  <a:gd name="connsiteY174" fmla="*/ 2904355 h 6943270"/>
                  <a:gd name="connsiteX175" fmla="*/ 62731 w 6942798"/>
                  <a:gd name="connsiteY175" fmla="*/ 3052663 h 6943270"/>
                  <a:gd name="connsiteX176" fmla="*/ 24916 w 6942798"/>
                  <a:gd name="connsiteY176" fmla="*/ 3047720 h 6943270"/>
                  <a:gd name="connsiteX177" fmla="*/ 46873 w 6942798"/>
                  <a:gd name="connsiteY177" fmla="*/ 2896939 h 6943270"/>
                  <a:gd name="connsiteX178" fmla="*/ 6876052 w 6942798"/>
                  <a:gd name="connsiteY178" fmla="*/ 2794784 h 6943270"/>
                  <a:gd name="connsiteX179" fmla="*/ 6902932 w 6942798"/>
                  <a:gd name="connsiteY179" fmla="*/ 2944329 h 6943270"/>
                  <a:gd name="connsiteX180" fmla="*/ 6865055 w 6942798"/>
                  <a:gd name="connsiteY180" fmla="*/ 2950508 h 6943270"/>
                  <a:gd name="connsiteX181" fmla="*/ 6839397 w 6942798"/>
                  <a:gd name="connsiteY181" fmla="*/ 2802200 h 6943270"/>
                  <a:gd name="connsiteX182" fmla="*/ 110275 w 6942798"/>
                  <a:gd name="connsiteY182" fmla="*/ 2597949 h 6943270"/>
                  <a:gd name="connsiteX183" fmla="*/ 147004 w 6942798"/>
                  <a:gd name="connsiteY183" fmla="*/ 2607836 h 6943270"/>
                  <a:gd name="connsiteX184" fmla="*/ 112723 w 6942798"/>
                  <a:gd name="connsiteY184" fmla="*/ 2753673 h 6943270"/>
                  <a:gd name="connsiteX185" fmla="*/ 75994 w 6942798"/>
                  <a:gd name="connsiteY185" fmla="*/ 2746258 h 6943270"/>
                  <a:gd name="connsiteX186" fmla="*/ 110275 w 6942798"/>
                  <a:gd name="connsiteY186" fmla="*/ 2597949 h 6943270"/>
                  <a:gd name="connsiteX187" fmla="*/ 6803923 w 6942798"/>
                  <a:gd name="connsiteY187" fmla="*/ 2498285 h 6943270"/>
                  <a:gd name="connsiteX188" fmla="*/ 6843135 w 6942798"/>
                  <a:gd name="connsiteY188" fmla="*/ 2644122 h 6943270"/>
                  <a:gd name="connsiteX189" fmla="*/ 6806374 w 6942798"/>
                  <a:gd name="connsiteY189" fmla="*/ 2654009 h 6943270"/>
                  <a:gd name="connsiteX190" fmla="*/ 6768387 w 6942798"/>
                  <a:gd name="connsiteY190" fmla="*/ 2508172 h 6943270"/>
                  <a:gd name="connsiteX191" fmla="*/ 201094 w 6942798"/>
                  <a:gd name="connsiteY191" fmla="*/ 2303938 h 6943270"/>
                  <a:gd name="connsiteX192" fmla="*/ 235455 w 6942798"/>
                  <a:gd name="connsiteY192" fmla="*/ 2317533 h 6943270"/>
                  <a:gd name="connsiteX193" fmla="*/ 188822 w 6942798"/>
                  <a:gd name="connsiteY193" fmla="*/ 2459662 h 6943270"/>
                  <a:gd name="connsiteX194" fmla="*/ 153233 w 6942798"/>
                  <a:gd name="connsiteY194" fmla="*/ 2449775 h 6943270"/>
                  <a:gd name="connsiteX195" fmla="*/ 201094 w 6942798"/>
                  <a:gd name="connsiteY195" fmla="*/ 2303938 h 6943270"/>
                  <a:gd name="connsiteX196" fmla="*/ 6705588 w 6942798"/>
                  <a:gd name="connsiteY196" fmla="*/ 2208016 h 6943270"/>
                  <a:gd name="connsiteX197" fmla="*/ 6757174 w 6942798"/>
                  <a:gd name="connsiteY197" fmla="*/ 2350136 h 6943270"/>
                  <a:gd name="connsiteX198" fmla="*/ 6721555 w 6942798"/>
                  <a:gd name="connsiteY198" fmla="*/ 2362494 h 6943270"/>
                  <a:gd name="connsiteX199" fmla="*/ 6669969 w 6942798"/>
                  <a:gd name="connsiteY199" fmla="*/ 2221610 h 6943270"/>
                  <a:gd name="connsiteX200" fmla="*/ 316873 w 6942798"/>
                  <a:gd name="connsiteY200" fmla="*/ 2021147 h 6943270"/>
                  <a:gd name="connsiteX201" fmla="*/ 350067 w 6942798"/>
                  <a:gd name="connsiteY201" fmla="*/ 2037213 h 6943270"/>
                  <a:gd name="connsiteX202" fmla="*/ 291056 w 6942798"/>
                  <a:gd name="connsiteY202" fmla="*/ 2175625 h 6943270"/>
                  <a:gd name="connsiteX203" fmla="*/ 256633 w 6942798"/>
                  <a:gd name="connsiteY203" fmla="*/ 2160795 h 6943270"/>
                  <a:gd name="connsiteX204" fmla="*/ 316873 w 6942798"/>
                  <a:gd name="connsiteY204" fmla="*/ 2021147 h 6943270"/>
                  <a:gd name="connsiteX205" fmla="*/ 6581098 w 6942798"/>
                  <a:gd name="connsiteY205" fmla="*/ 1930201 h 6943270"/>
                  <a:gd name="connsiteX206" fmla="*/ 6646300 w 6942798"/>
                  <a:gd name="connsiteY206" fmla="*/ 2067360 h 6943270"/>
                  <a:gd name="connsiteX207" fmla="*/ 6611854 w 6942798"/>
                  <a:gd name="connsiteY207" fmla="*/ 2082188 h 6943270"/>
                  <a:gd name="connsiteX208" fmla="*/ 6547882 w 6942798"/>
                  <a:gd name="connsiteY208" fmla="*/ 1946265 h 6943270"/>
                  <a:gd name="connsiteX209" fmla="*/ 456351 w 6942798"/>
                  <a:gd name="connsiteY209" fmla="*/ 1749564 h 6943270"/>
                  <a:gd name="connsiteX210" fmla="*/ 489596 w 6942798"/>
                  <a:gd name="connsiteY210" fmla="*/ 1768098 h 6943270"/>
                  <a:gd name="connsiteX211" fmla="*/ 418180 w 6942798"/>
                  <a:gd name="connsiteY211" fmla="*/ 1900305 h 6943270"/>
                  <a:gd name="connsiteX212" fmla="*/ 383704 w 6942798"/>
                  <a:gd name="connsiteY212" fmla="*/ 1881772 h 6943270"/>
                  <a:gd name="connsiteX213" fmla="*/ 456351 w 6942798"/>
                  <a:gd name="connsiteY213" fmla="*/ 1749564 h 6943270"/>
                  <a:gd name="connsiteX214" fmla="*/ 6432898 w 6942798"/>
                  <a:gd name="connsiteY214" fmla="*/ 1662359 h 6943270"/>
                  <a:gd name="connsiteX215" fmla="*/ 6509259 w 6942798"/>
                  <a:gd name="connsiteY215" fmla="*/ 1793322 h 6943270"/>
                  <a:gd name="connsiteX216" fmla="*/ 6476005 w 6942798"/>
                  <a:gd name="connsiteY216" fmla="*/ 1811854 h 6943270"/>
                  <a:gd name="connsiteX217" fmla="*/ 6400875 w 6942798"/>
                  <a:gd name="connsiteY217" fmla="*/ 1682127 h 6943270"/>
                  <a:gd name="connsiteX218" fmla="*/ 620740 w 6942798"/>
                  <a:gd name="connsiteY218" fmla="*/ 1490440 h 6943270"/>
                  <a:gd name="connsiteX219" fmla="*/ 651550 w 6942798"/>
                  <a:gd name="connsiteY219" fmla="*/ 1511441 h 6943270"/>
                  <a:gd name="connsiteX220" fmla="*/ 568979 w 6942798"/>
                  <a:gd name="connsiteY220" fmla="*/ 1637443 h 6943270"/>
                  <a:gd name="connsiteX221" fmla="*/ 536937 w 6942798"/>
                  <a:gd name="connsiteY221" fmla="*/ 1616443 h 6943270"/>
                  <a:gd name="connsiteX222" fmla="*/ 620740 w 6942798"/>
                  <a:gd name="connsiteY222" fmla="*/ 1490440 h 6943270"/>
                  <a:gd name="connsiteX223" fmla="*/ 6262271 w 6942798"/>
                  <a:gd name="connsiteY223" fmla="*/ 1409463 h 6943270"/>
                  <a:gd name="connsiteX224" fmla="*/ 6349801 w 6942798"/>
                  <a:gd name="connsiteY224" fmla="*/ 1532978 h 6943270"/>
                  <a:gd name="connsiteX225" fmla="*/ 6318981 w 6942798"/>
                  <a:gd name="connsiteY225" fmla="*/ 1553975 h 6943270"/>
                  <a:gd name="connsiteX226" fmla="*/ 6231451 w 6942798"/>
                  <a:gd name="connsiteY226" fmla="*/ 1431696 h 6943270"/>
                  <a:gd name="connsiteX227" fmla="*/ 806323 w 6942798"/>
                  <a:gd name="connsiteY227" fmla="*/ 1246265 h 6943270"/>
                  <a:gd name="connsiteX228" fmla="*/ 835926 w 6942798"/>
                  <a:gd name="connsiteY228" fmla="*/ 1270964 h 6943270"/>
                  <a:gd name="connsiteX229" fmla="*/ 742183 w 6942798"/>
                  <a:gd name="connsiteY229" fmla="*/ 1388285 h 6943270"/>
                  <a:gd name="connsiteX230" fmla="*/ 711347 w 6942798"/>
                  <a:gd name="connsiteY230" fmla="*/ 1364821 h 6943270"/>
                  <a:gd name="connsiteX231" fmla="*/ 806323 w 6942798"/>
                  <a:gd name="connsiteY231" fmla="*/ 1246265 h 6943270"/>
                  <a:gd name="connsiteX232" fmla="*/ 6069220 w 6942798"/>
                  <a:gd name="connsiteY232" fmla="*/ 1171517 h 6943270"/>
                  <a:gd name="connsiteX233" fmla="*/ 6167916 w 6942798"/>
                  <a:gd name="connsiteY233" fmla="*/ 1286351 h 6943270"/>
                  <a:gd name="connsiteX234" fmla="*/ 6138307 w 6942798"/>
                  <a:gd name="connsiteY234" fmla="*/ 1311046 h 6943270"/>
                  <a:gd name="connsiteX235" fmla="*/ 6040845 w 6942798"/>
                  <a:gd name="connsiteY235" fmla="*/ 1196213 h 6943270"/>
                  <a:gd name="connsiteX236" fmla="*/ 1013084 w 6942798"/>
                  <a:gd name="connsiteY236" fmla="*/ 1020776 h 6943270"/>
                  <a:gd name="connsiteX237" fmla="*/ 1040233 w 6942798"/>
                  <a:gd name="connsiteY237" fmla="*/ 1047934 h 6943270"/>
                  <a:gd name="connsiteX238" fmla="*/ 936574 w 6942798"/>
                  <a:gd name="connsiteY238" fmla="*/ 1156567 h 6943270"/>
                  <a:gd name="connsiteX239" fmla="*/ 909425 w 6942798"/>
                  <a:gd name="connsiteY239" fmla="*/ 1130644 h 6943270"/>
                  <a:gd name="connsiteX240" fmla="*/ 1013084 w 6942798"/>
                  <a:gd name="connsiteY240" fmla="*/ 1020776 h 6943270"/>
                  <a:gd name="connsiteX241" fmla="*/ 5857462 w 6942798"/>
                  <a:gd name="connsiteY241" fmla="*/ 951012 h 6943270"/>
                  <a:gd name="connsiteX242" fmla="*/ 5964852 w 6942798"/>
                  <a:gd name="connsiteY242" fmla="*/ 1058393 h 6943270"/>
                  <a:gd name="connsiteX243" fmla="*/ 5937696 w 6942798"/>
                  <a:gd name="connsiteY243" fmla="*/ 1084312 h 6943270"/>
                  <a:gd name="connsiteX244" fmla="*/ 5830306 w 6942798"/>
                  <a:gd name="connsiteY244" fmla="*/ 978166 h 6943270"/>
                  <a:gd name="connsiteX245" fmla="*/ 1239774 w 6942798"/>
                  <a:gd name="connsiteY245" fmla="*/ 813975 h 6943270"/>
                  <a:gd name="connsiteX246" fmla="*/ 1263233 w 6942798"/>
                  <a:gd name="connsiteY246" fmla="*/ 842350 h 6943270"/>
                  <a:gd name="connsiteX247" fmla="*/ 1150878 w 6942798"/>
                  <a:gd name="connsiteY247" fmla="*/ 941046 h 6943270"/>
                  <a:gd name="connsiteX248" fmla="*/ 1124950 w 6942798"/>
                  <a:gd name="connsiteY248" fmla="*/ 913905 h 6943270"/>
                  <a:gd name="connsiteX249" fmla="*/ 1239774 w 6942798"/>
                  <a:gd name="connsiteY249" fmla="*/ 813975 h 6943270"/>
                  <a:gd name="connsiteX250" fmla="*/ 5625788 w 6942798"/>
                  <a:gd name="connsiteY250" fmla="*/ 750440 h 6943270"/>
                  <a:gd name="connsiteX251" fmla="*/ 5743100 w 6942798"/>
                  <a:gd name="connsiteY251" fmla="*/ 846659 h 6943270"/>
                  <a:gd name="connsiteX252" fmla="*/ 5717168 w 6942798"/>
                  <a:gd name="connsiteY252" fmla="*/ 876265 h 6943270"/>
                  <a:gd name="connsiteX253" fmla="*/ 5602326 w 6942798"/>
                  <a:gd name="connsiteY253" fmla="*/ 780046 h 6943270"/>
                  <a:gd name="connsiteX254" fmla="*/ 1481438 w 6942798"/>
                  <a:gd name="connsiteY254" fmla="*/ 627106 h 6943270"/>
                  <a:gd name="connsiteX255" fmla="*/ 1503671 w 6942798"/>
                  <a:gd name="connsiteY255" fmla="*/ 657930 h 6943270"/>
                  <a:gd name="connsiteX256" fmla="*/ 1382627 w 6942798"/>
                  <a:gd name="connsiteY256" fmla="*/ 746702 h 6943270"/>
                  <a:gd name="connsiteX257" fmla="*/ 1359159 w 6942798"/>
                  <a:gd name="connsiteY257" fmla="*/ 717111 h 6943270"/>
                  <a:gd name="connsiteX258" fmla="*/ 1481438 w 6942798"/>
                  <a:gd name="connsiteY258" fmla="*/ 627106 h 6943270"/>
                  <a:gd name="connsiteX259" fmla="*/ 5376655 w 6942798"/>
                  <a:gd name="connsiteY259" fmla="*/ 571046 h 6943270"/>
                  <a:gd name="connsiteX260" fmla="*/ 5501414 w 6942798"/>
                  <a:gd name="connsiteY260" fmla="*/ 657324 h 6943270"/>
                  <a:gd name="connsiteX261" fmla="*/ 5479180 w 6942798"/>
                  <a:gd name="connsiteY261" fmla="*/ 686905 h 6943270"/>
                  <a:gd name="connsiteX262" fmla="*/ 5355656 w 6942798"/>
                  <a:gd name="connsiteY262" fmla="*/ 601860 h 6943270"/>
                  <a:gd name="connsiteX263" fmla="*/ 1740523 w 6942798"/>
                  <a:gd name="connsiteY263" fmla="*/ 463908 h 6943270"/>
                  <a:gd name="connsiteX264" fmla="*/ 1759055 w 6942798"/>
                  <a:gd name="connsiteY264" fmla="*/ 495935 h 6943270"/>
                  <a:gd name="connsiteX265" fmla="*/ 1630563 w 6942798"/>
                  <a:gd name="connsiteY265" fmla="*/ 573538 h 6943270"/>
                  <a:gd name="connsiteX266" fmla="*/ 1609560 w 6942798"/>
                  <a:gd name="connsiteY266" fmla="*/ 541512 h 6943270"/>
                  <a:gd name="connsiteX267" fmla="*/ 1740523 w 6942798"/>
                  <a:gd name="connsiteY267" fmla="*/ 463908 h 6943270"/>
                  <a:gd name="connsiteX268" fmla="*/ 5113823 w 6942798"/>
                  <a:gd name="connsiteY268" fmla="*/ 414076 h 6943270"/>
                  <a:gd name="connsiteX269" fmla="*/ 5246030 w 6942798"/>
                  <a:gd name="connsiteY269" fmla="*/ 487965 h 6943270"/>
                  <a:gd name="connsiteX270" fmla="*/ 5226261 w 6942798"/>
                  <a:gd name="connsiteY270" fmla="*/ 521214 h 6943270"/>
                  <a:gd name="connsiteX271" fmla="*/ 5095289 w 6942798"/>
                  <a:gd name="connsiteY271" fmla="*/ 447326 h 6943270"/>
                  <a:gd name="connsiteX272" fmla="*/ 2010840 w 6942798"/>
                  <a:gd name="connsiteY272" fmla="*/ 321887 h 6943270"/>
                  <a:gd name="connsiteX273" fmla="*/ 2026904 w 6942798"/>
                  <a:gd name="connsiteY273" fmla="*/ 356344 h 6943270"/>
                  <a:gd name="connsiteX274" fmla="*/ 1892216 w 6942798"/>
                  <a:gd name="connsiteY274" fmla="*/ 422796 h 6943270"/>
                  <a:gd name="connsiteX275" fmla="*/ 1874917 w 6942798"/>
                  <a:gd name="connsiteY275" fmla="*/ 388340 h 6943270"/>
                  <a:gd name="connsiteX276" fmla="*/ 2010840 w 6942798"/>
                  <a:gd name="connsiteY276" fmla="*/ 321887 h 6943270"/>
                  <a:gd name="connsiteX277" fmla="*/ 4837289 w 6942798"/>
                  <a:gd name="connsiteY277" fmla="*/ 280776 h 6943270"/>
                  <a:gd name="connsiteX278" fmla="*/ 4975692 w 6942798"/>
                  <a:gd name="connsiteY278" fmla="*/ 343508 h 6943270"/>
                  <a:gd name="connsiteX279" fmla="*/ 4959627 w 6942798"/>
                  <a:gd name="connsiteY279" fmla="*/ 377948 h 6943270"/>
                  <a:gd name="connsiteX280" fmla="*/ 4822460 w 6942798"/>
                  <a:gd name="connsiteY280" fmla="*/ 315217 h 6943270"/>
                  <a:gd name="connsiteX281" fmla="*/ 2293609 w 6942798"/>
                  <a:gd name="connsiteY281" fmla="*/ 206029 h 6943270"/>
                  <a:gd name="connsiteX282" fmla="*/ 2307203 w 6942798"/>
                  <a:gd name="connsiteY282" fmla="*/ 241662 h 6943270"/>
                  <a:gd name="connsiteX283" fmla="*/ 2166319 w 6942798"/>
                  <a:gd name="connsiteY283" fmla="*/ 295726 h 6943270"/>
                  <a:gd name="connsiteX284" fmla="*/ 2152725 w 6942798"/>
                  <a:gd name="connsiteY284" fmla="*/ 260093 h 6943270"/>
                  <a:gd name="connsiteX285" fmla="*/ 2293609 w 6942798"/>
                  <a:gd name="connsiteY285" fmla="*/ 206029 h 6943270"/>
                  <a:gd name="connsiteX286" fmla="*/ 4549543 w 6942798"/>
                  <a:gd name="connsiteY286" fmla="*/ 172392 h 6943270"/>
                  <a:gd name="connsiteX287" fmla="*/ 4694144 w 6942798"/>
                  <a:gd name="connsiteY287" fmla="*/ 222740 h 6943270"/>
                  <a:gd name="connsiteX288" fmla="*/ 4680549 w 6942798"/>
                  <a:gd name="connsiteY288" fmla="*/ 258352 h 6943270"/>
                  <a:gd name="connsiteX289" fmla="*/ 4538420 w 6942798"/>
                  <a:gd name="connsiteY289" fmla="*/ 208004 h 6943270"/>
                  <a:gd name="connsiteX290" fmla="*/ 2586343 w 6942798"/>
                  <a:gd name="connsiteY290" fmla="*/ 115082 h 6943270"/>
                  <a:gd name="connsiteX291" fmla="*/ 2596230 w 6942798"/>
                  <a:gd name="connsiteY291" fmla="*/ 150637 h 6943270"/>
                  <a:gd name="connsiteX292" fmla="*/ 2451629 w 6942798"/>
                  <a:gd name="connsiteY292" fmla="*/ 192321 h 6943270"/>
                  <a:gd name="connsiteX293" fmla="*/ 2440506 w 6942798"/>
                  <a:gd name="connsiteY293" fmla="*/ 156767 h 6943270"/>
                  <a:gd name="connsiteX294" fmla="*/ 2586343 w 6942798"/>
                  <a:gd name="connsiteY294" fmla="*/ 115082 h 6943270"/>
                  <a:gd name="connsiteX295" fmla="*/ 4254319 w 6942798"/>
                  <a:gd name="connsiteY295" fmla="*/ 90170 h 6943270"/>
                  <a:gd name="connsiteX296" fmla="*/ 4402628 w 6942798"/>
                  <a:gd name="connsiteY296" fmla="*/ 128146 h 6943270"/>
                  <a:gd name="connsiteX297" fmla="*/ 4391505 w 6942798"/>
                  <a:gd name="connsiteY297" fmla="*/ 163672 h 6943270"/>
                  <a:gd name="connsiteX298" fmla="*/ 4246904 w 6942798"/>
                  <a:gd name="connsiteY298" fmla="*/ 126921 h 6943270"/>
                  <a:gd name="connsiteX299" fmla="*/ 2885314 w 6942798"/>
                  <a:gd name="connsiteY299" fmla="*/ 50305 h 6943270"/>
                  <a:gd name="connsiteX300" fmla="*/ 2892729 w 6942798"/>
                  <a:gd name="connsiteY300" fmla="*/ 86974 h 6943270"/>
                  <a:gd name="connsiteX301" fmla="*/ 2744420 w 6942798"/>
                  <a:gd name="connsiteY301" fmla="*/ 115086 h 6943270"/>
                  <a:gd name="connsiteX302" fmla="*/ 2737005 w 6942798"/>
                  <a:gd name="connsiteY302" fmla="*/ 78418 h 6943270"/>
                  <a:gd name="connsiteX303" fmla="*/ 2885314 w 6942798"/>
                  <a:gd name="connsiteY303" fmla="*/ 50305 h 6943270"/>
                  <a:gd name="connsiteX304" fmla="*/ 3954103 w 6942798"/>
                  <a:gd name="connsiteY304" fmla="*/ 34110 h 6943270"/>
                  <a:gd name="connsiteX305" fmla="*/ 4103638 w 6942798"/>
                  <a:gd name="connsiteY305" fmla="*/ 58528 h 6943270"/>
                  <a:gd name="connsiteX306" fmla="*/ 4097459 w 6942798"/>
                  <a:gd name="connsiteY306" fmla="*/ 95154 h 6943270"/>
                  <a:gd name="connsiteX307" fmla="*/ 3949160 w 6942798"/>
                  <a:gd name="connsiteY307" fmla="*/ 71958 h 6943270"/>
                  <a:gd name="connsiteX308" fmla="*/ 3190489 w 6942798"/>
                  <a:gd name="connsiteY308" fmla="*/ 12931 h 6943270"/>
                  <a:gd name="connsiteX309" fmla="*/ 3192961 w 6942798"/>
                  <a:gd name="connsiteY309" fmla="*/ 49436 h 6943270"/>
                  <a:gd name="connsiteX310" fmla="*/ 3043426 w 6942798"/>
                  <a:gd name="connsiteY310" fmla="*/ 65254 h 6943270"/>
                  <a:gd name="connsiteX311" fmla="*/ 3038483 w 6942798"/>
                  <a:gd name="connsiteY311" fmla="*/ 27533 h 6943270"/>
                  <a:gd name="connsiteX312" fmla="*/ 3190489 w 6942798"/>
                  <a:gd name="connsiteY312" fmla="*/ 12931 h 6943270"/>
                  <a:gd name="connsiteX313" fmla="*/ 3648904 w 6942798"/>
                  <a:gd name="connsiteY313" fmla="*/ 6702 h 6943270"/>
                  <a:gd name="connsiteX314" fmla="*/ 3799665 w 6942798"/>
                  <a:gd name="connsiteY314" fmla="*/ 16413 h 6943270"/>
                  <a:gd name="connsiteX315" fmla="*/ 3797194 w 6942798"/>
                  <a:gd name="connsiteY315" fmla="*/ 54042 h 6943270"/>
                  <a:gd name="connsiteX316" fmla="*/ 3646433 w 6942798"/>
                  <a:gd name="connsiteY316" fmla="*/ 43118 h 6943270"/>
                  <a:gd name="connsiteX317" fmla="*/ 3495692 w 6942798"/>
                  <a:gd name="connsiteY317" fmla="*/ 473 h 6943270"/>
                  <a:gd name="connsiteX318" fmla="*/ 3495692 w 6942798"/>
                  <a:gd name="connsiteY318" fmla="*/ 37886 h 6943270"/>
                  <a:gd name="connsiteX319" fmla="*/ 3344941 w 6942798"/>
                  <a:gd name="connsiteY319" fmla="*/ 39093 h 6943270"/>
                  <a:gd name="connsiteX320" fmla="*/ 3343705 w 6942798"/>
                  <a:gd name="connsiteY320" fmla="*/ 2887 h 6943270"/>
                  <a:gd name="connsiteX321" fmla="*/ 3495692 w 6942798"/>
                  <a:gd name="connsiteY321" fmla="*/ 473 h 694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6942798" h="6943270">
                    <a:moveTo>
                      <a:pt x="3261463" y="6900913"/>
                    </a:moveTo>
                    <a:cubicBezTo>
                      <a:pt x="3312129" y="6903333"/>
                      <a:pt x="3362794" y="6905754"/>
                      <a:pt x="3412224" y="6906964"/>
                    </a:cubicBezTo>
                    <a:lnTo>
                      <a:pt x="3412224" y="6943270"/>
                    </a:lnTo>
                    <a:cubicBezTo>
                      <a:pt x="3360323" y="6942060"/>
                      <a:pt x="3309657" y="6940850"/>
                      <a:pt x="3258992" y="6937219"/>
                    </a:cubicBezTo>
                    <a:close/>
                    <a:moveTo>
                      <a:pt x="3713727" y="6898421"/>
                    </a:moveTo>
                    <a:lnTo>
                      <a:pt x="3716198" y="6935996"/>
                    </a:lnTo>
                    <a:cubicBezTo>
                      <a:pt x="3666771" y="6939633"/>
                      <a:pt x="3614873" y="6940845"/>
                      <a:pt x="3564211" y="6943269"/>
                    </a:cubicBezTo>
                    <a:lnTo>
                      <a:pt x="3564211" y="6905694"/>
                    </a:lnTo>
                    <a:cubicBezTo>
                      <a:pt x="3613638" y="6904482"/>
                      <a:pt x="3664300" y="6902057"/>
                      <a:pt x="3713727" y="6898421"/>
                    </a:cubicBezTo>
                    <a:close/>
                    <a:moveTo>
                      <a:pt x="2961197" y="6869768"/>
                    </a:moveTo>
                    <a:cubicBezTo>
                      <a:pt x="3009394" y="6875859"/>
                      <a:pt x="3060063" y="6883167"/>
                      <a:pt x="3109496" y="6888040"/>
                    </a:cubicBezTo>
                    <a:lnTo>
                      <a:pt x="3105789" y="6924583"/>
                    </a:lnTo>
                    <a:cubicBezTo>
                      <a:pt x="3056356" y="6919711"/>
                      <a:pt x="3004451" y="6913620"/>
                      <a:pt x="2955018" y="6906311"/>
                    </a:cubicBezTo>
                    <a:close/>
                    <a:moveTo>
                      <a:pt x="4013991" y="6863535"/>
                    </a:moveTo>
                    <a:lnTo>
                      <a:pt x="4020170" y="6900113"/>
                    </a:lnTo>
                    <a:cubicBezTo>
                      <a:pt x="3970737" y="6908648"/>
                      <a:pt x="3920068" y="6915964"/>
                      <a:pt x="3870635" y="6920841"/>
                    </a:cubicBezTo>
                    <a:lnTo>
                      <a:pt x="3865692" y="6884263"/>
                    </a:lnTo>
                    <a:cubicBezTo>
                      <a:pt x="3915125" y="6878166"/>
                      <a:pt x="3965794" y="6872070"/>
                      <a:pt x="4013991" y="6863535"/>
                    </a:cubicBezTo>
                    <a:close/>
                    <a:moveTo>
                      <a:pt x="2663430" y="6811216"/>
                    </a:moveTo>
                    <a:cubicBezTo>
                      <a:pt x="2711631" y="6822228"/>
                      <a:pt x="2761067" y="6833240"/>
                      <a:pt x="2810503" y="6843028"/>
                    </a:cubicBezTo>
                    <a:lnTo>
                      <a:pt x="2803088" y="6879735"/>
                    </a:lnTo>
                    <a:cubicBezTo>
                      <a:pt x="2753651" y="6869947"/>
                      <a:pt x="2704215" y="6858935"/>
                      <a:pt x="2654779" y="6847923"/>
                    </a:cubicBezTo>
                    <a:close/>
                    <a:moveTo>
                      <a:pt x="4311755" y="6803741"/>
                    </a:moveTo>
                    <a:lnTo>
                      <a:pt x="4320406" y="6839224"/>
                    </a:lnTo>
                    <a:cubicBezTo>
                      <a:pt x="4270970" y="6851460"/>
                      <a:pt x="4222770" y="6862472"/>
                      <a:pt x="4172097" y="6872260"/>
                    </a:cubicBezTo>
                    <a:lnTo>
                      <a:pt x="4164682" y="6835553"/>
                    </a:lnTo>
                    <a:cubicBezTo>
                      <a:pt x="4214118" y="6826989"/>
                      <a:pt x="4263554" y="6814753"/>
                      <a:pt x="4311755" y="6803741"/>
                    </a:cubicBezTo>
                    <a:close/>
                    <a:moveTo>
                      <a:pt x="2371898" y="6726502"/>
                    </a:moveTo>
                    <a:cubicBezTo>
                      <a:pt x="2420096" y="6742452"/>
                      <a:pt x="2468293" y="6757175"/>
                      <a:pt x="2515254" y="6771898"/>
                    </a:cubicBezTo>
                    <a:lnTo>
                      <a:pt x="2505367" y="6807478"/>
                    </a:lnTo>
                    <a:cubicBezTo>
                      <a:pt x="2455934" y="6793982"/>
                      <a:pt x="2407737" y="6778032"/>
                      <a:pt x="2360776" y="6763309"/>
                    </a:cubicBezTo>
                    <a:close/>
                    <a:moveTo>
                      <a:pt x="4602054" y="6716535"/>
                    </a:moveTo>
                    <a:lnTo>
                      <a:pt x="4614413" y="6752124"/>
                    </a:lnTo>
                    <a:cubicBezTo>
                      <a:pt x="4566213" y="6768077"/>
                      <a:pt x="4518012" y="6784031"/>
                      <a:pt x="4469812" y="6798757"/>
                    </a:cubicBezTo>
                    <a:lnTo>
                      <a:pt x="4458689" y="6761941"/>
                    </a:lnTo>
                    <a:cubicBezTo>
                      <a:pt x="4506889" y="6748442"/>
                      <a:pt x="4553854" y="6732489"/>
                      <a:pt x="4602054" y="6716535"/>
                    </a:cubicBezTo>
                    <a:close/>
                    <a:moveTo>
                      <a:pt x="2089074" y="6616872"/>
                    </a:moveTo>
                    <a:cubicBezTo>
                      <a:pt x="2134799" y="6637772"/>
                      <a:pt x="2181761" y="6656213"/>
                      <a:pt x="2228722" y="6674654"/>
                    </a:cubicBezTo>
                    <a:lnTo>
                      <a:pt x="2213892" y="6710306"/>
                    </a:lnTo>
                    <a:cubicBezTo>
                      <a:pt x="2168167" y="6691865"/>
                      <a:pt x="2119969" y="6672195"/>
                      <a:pt x="2074244" y="6651295"/>
                    </a:cubicBezTo>
                    <a:close/>
                    <a:moveTo>
                      <a:pt x="4882388" y="6603168"/>
                    </a:moveTo>
                    <a:lnTo>
                      <a:pt x="4898453" y="6638820"/>
                    </a:lnTo>
                    <a:cubicBezTo>
                      <a:pt x="4851495" y="6658491"/>
                      <a:pt x="4805772" y="6678161"/>
                      <a:pt x="4758814" y="6696602"/>
                    </a:cubicBezTo>
                    <a:lnTo>
                      <a:pt x="4745221" y="6662179"/>
                    </a:lnTo>
                    <a:cubicBezTo>
                      <a:pt x="4790943" y="6643738"/>
                      <a:pt x="4836666" y="6625297"/>
                      <a:pt x="4882388" y="6603168"/>
                    </a:cubicBezTo>
                    <a:close/>
                    <a:moveTo>
                      <a:pt x="1817459" y="6483569"/>
                    </a:moveTo>
                    <a:cubicBezTo>
                      <a:pt x="1860707" y="6506954"/>
                      <a:pt x="1905191" y="6530339"/>
                      <a:pt x="1950911" y="6552493"/>
                    </a:cubicBezTo>
                    <a:lnTo>
                      <a:pt x="1934847" y="6585724"/>
                    </a:lnTo>
                    <a:cubicBezTo>
                      <a:pt x="1889128" y="6563570"/>
                      <a:pt x="1843408" y="6540185"/>
                      <a:pt x="1798924" y="6515569"/>
                    </a:cubicBezTo>
                    <a:close/>
                    <a:moveTo>
                      <a:pt x="5151508" y="6467377"/>
                    </a:moveTo>
                    <a:lnTo>
                      <a:pt x="5171279" y="6500613"/>
                    </a:lnTo>
                    <a:cubicBezTo>
                      <a:pt x="5126795" y="6525232"/>
                      <a:pt x="5081075" y="6548621"/>
                      <a:pt x="5037827" y="6570778"/>
                    </a:cubicBezTo>
                    <a:lnTo>
                      <a:pt x="5019292" y="6537542"/>
                    </a:lnTo>
                    <a:cubicBezTo>
                      <a:pt x="5065012" y="6515385"/>
                      <a:pt x="5109496" y="6490765"/>
                      <a:pt x="5151508" y="6467377"/>
                    </a:cubicBezTo>
                    <a:close/>
                    <a:moveTo>
                      <a:pt x="1558304" y="6325357"/>
                    </a:moveTo>
                    <a:cubicBezTo>
                      <a:pt x="1599070" y="6352463"/>
                      <a:pt x="1642306" y="6379569"/>
                      <a:pt x="1684307" y="6405443"/>
                    </a:cubicBezTo>
                    <a:lnTo>
                      <a:pt x="1665777" y="6437478"/>
                    </a:lnTo>
                    <a:cubicBezTo>
                      <a:pt x="1622541" y="6411604"/>
                      <a:pt x="1579305" y="6384498"/>
                      <a:pt x="1537304" y="6356159"/>
                    </a:cubicBezTo>
                    <a:close/>
                    <a:moveTo>
                      <a:pt x="5409403" y="6306670"/>
                    </a:moveTo>
                    <a:lnTo>
                      <a:pt x="5430403" y="6338712"/>
                    </a:lnTo>
                    <a:cubicBezTo>
                      <a:pt x="5389637" y="6367057"/>
                      <a:pt x="5346401" y="6394170"/>
                      <a:pt x="5303165" y="6421283"/>
                    </a:cubicBezTo>
                    <a:lnTo>
                      <a:pt x="5283400" y="6389241"/>
                    </a:lnTo>
                    <a:cubicBezTo>
                      <a:pt x="5325401" y="6363360"/>
                      <a:pt x="5367402" y="6336248"/>
                      <a:pt x="5409403" y="6306670"/>
                    </a:cubicBezTo>
                    <a:close/>
                    <a:moveTo>
                      <a:pt x="1314107" y="6144717"/>
                    </a:moveTo>
                    <a:cubicBezTo>
                      <a:pt x="1353629" y="6176781"/>
                      <a:pt x="1393150" y="6206378"/>
                      <a:pt x="1433907" y="6237208"/>
                    </a:cubicBezTo>
                    <a:lnTo>
                      <a:pt x="1410441" y="6266805"/>
                    </a:lnTo>
                    <a:cubicBezTo>
                      <a:pt x="1369684" y="6237208"/>
                      <a:pt x="1330163" y="6206378"/>
                      <a:pt x="1290641" y="6174314"/>
                    </a:cubicBezTo>
                    <a:close/>
                    <a:moveTo>
                      <a:pt x="5651119" y="6126030"/>
                    </a:moveTo>
                    <a:lnTo>
                      <a:pt x="5674581" y="6154394"/>
                    </a:lnTo>
                    <a:cubicBezTo>
                      <a:pt x="5636300" y="6186457"/>
                      <a:pt x="5595550" y="6218521"/>
                      <a:pt x="5556034" y="6248118"/>
                    </a:cubicBezTo>
                    <a:lnTo>
                      <a:pt x="5533807" y="6218521"/>
                    </a:lnTo>
                    <a:cubicBezTo>
                      <a:pt x="5573323" y="6188924"/>
                      <a:pt x="5612838" y="6156860"/>
                      <a:pt x="5651119" y="6126030"/>
                    </a:cubicBezTo>
                    <a:close/>
                    <a:moveTo>
                      <a:pt x="1087339" y="5944145"/>
                    </a:moveTo>
                    <a:cubicBezTo>
                      <a:pt x="1123138" y="5978698"/>
                      <a:pt x="1160172" y="6013251"/>
                      <a:pt x="1197206" y="6046570"/>
                    </a:cubicBezTo>
                    <a:lnTo>
                      <a:pt x="1172517" y="6074953"/>
                    </a:lnTo>
                    <a:cubicBezTo>
                      <a:pt x="1134248" y="6041634"/>
                      <a:pt x="1097214" y="6005847"/>
                      <a:pt x="1061415" y="5971294"/>
                    </a:cubicBezTo>
                    <a:close/>
                    <a:moveTo>
                      <a:pt x="5875400" y="5922966"/>
                    </a:moveTo>
                    <a:lnTo>
                      <a:pt x="5902558" y="5950115"/>
                    </a:lnTo>
                    <a:cubicBezTo>
                      <a:pt x="5866759" y="5984668"/>
                      <a:pt x="5829725" y="6020455"/>
                      <a:pt x="5792691" y="6053774"/>
                    </a:cubicBezTo>
                    <a:lnTo>
                      <a:pt x="5766767" y="6025391"/>
                    </a:lnTo>
                    <a:cubicBezTo>
                      <a:pt x="5803801" y="5992072"/>
                      <a:pt x="5840835" y="5957519"/>
                      <a:pt x="5875400" y="5922966"/>
                    </a:cubicBezTo>
                    <a:close/>
                    <a:moveTo>
                      <a:pt x="879254" y="5724885"/>
                    </a:moveTo>
                    <a:cubicBezTo>
                      <a:pt x="911333" y="5761922"/>
                      <a:pt x="945880" y="5800194"/>
                      <a:pt x="979193" y="5835996"/>
                    </a:cubicBezTo>
                    <a:lnTo>
                      <a:pt x="952049" y="5861922"/>
                    </a:lnTo>
                    <a:cubicBezTo>
                      <a:pt x="917502" y="5826120"/>
                      <a:pt x="884189" y="5787848"/>
                      <a:pt x="850876" y="5749576"/>
                    </a:cubicBezTo>
                    <a:close/>
                    <a:moveTo>
                      <a:pt x="6083474" y="5701212"/>
                    </a:moveTo>
                    <a:lnTo>
                      <a:pt x="6111854" y="5725905"/>
                    </a:lnTo>
                    <a:cubicBezTo>
                      <a:pt x="6078538" y="5764180"/>
                      <a:pt x="6045222" y="5802455"/>
                      <a:pt x="6010672" y="5839495"/>
                    </a:cubicBezTo>
                    <a:lnTo>
                      <a:pt x="5982292" y="5813567"/>
                    </a:lnTo>
                    <a:cubicBezTo>
                      <a:pt x="6016842" y="5776527"/>
                      <a:pt x="6051392" y="5739487"/>
                      <a:pt x="6083474" y="5701212"/>
                    </a:cubicBezTo>
                    <a:close/>
                    <a:moveTo>
                      <a:pt x="689864" y="5488185"/>
                    </a:moveTo>
                    <a:cubicBezTo>
                      <a:pt x="719458" y="5527707"/>
                      <a:pt x="750285" y="5568463"/>
                      <a:pt x="781112" y="5607985"/>
                    </a:cubicBezTo>
                    <a:lnTo>
                      <a:pt x="751518" y="5631451"/>
                    </a:lnTo>
                    <a:cubicBezTo>
                      <a:pt x="720691" y="5591929"/>
                      <a:pt x="689864" y="5551173"/>
                      <a:pt x="660270" y="5510416"/>
                    </a:cubicBezTo>
                    <a:close/>
                    <a:moveTo>
                      <a:pt x="6269143" y="5462020"/>
                    </a:moveTo>
                    <a:lnTo>
                      <a:pt x="6299970" y="5484253"/>
                    </a:lnTo>
                    <a:cubicBezTo>
                      <a:pt x="6270376" y="5526248"/>
                      <a:pt x="6240782" y="5567007"/>
                      <a:pt x="6209955" y="5606532"/>
                    </a:cubicBezTo>
                    <a:lnTo>
                      <a:pt x="6179128" y="5583064"/>
                    </a:lnTo>
                    <a:cubicBezTo>
                      <a:pt x="6209955" y="5543540"/>
                      <a:pt x="6240782" y="5502780"/>
                      <a:pt x="6269143" y="5462020"/>
                    </a:cubicBezTo>
                    <a:close/>
                    <a:moveTo>
                      <a:pt x="522887" y="5235289"/>
                    </a:moveTo>
                    <a:cubicBezTo>
                      <a:pt x="548757" y="5278528"/>
                      <a:pt x="575860" y="5320532"/>
                      <a:pt x="602963" y="5362536"/>
                    </a:cubicBezTo>
                    <a:lnTo>
                      <a:pt x="572164" y="5383538"/>
                    </a:lnTo>
                    <a:cubicBezTo>
                      <a:pt x="545062" y="5341534"/>
                      <a:pt x="517959" y="5298295"/>
                      <a:pt x="492088" y="5255056"/>
                    </a:cubicBezTo>
                    <a:close/>
                    <a:moveTo>
                      <a:pt x="6434870" y="5207882"/>
                    </a:moveTo>
                    <a:lnTo>
                      <a:pt x="6466905" y="5227650"/>
                    </a:lnTo>
                    <a:cubicBezTo>
                      <a:pt x="6441031" y="5270892"/>
                      <a:pt x="6413925" y="5314135"/>
                      <a:pt x="6386819" y="5357377"/>
                    </a:cubicBezTo>
                    <a:lnTo>
                      <a:pt x="6354784" y="5336374"/>
                    </a:lnTo>
                    <a:cubicBezTo>
                      <a:pt x="6381890" y="5294367"/>
                      <a:pt x="6408996" y="5251124"/>
                      <a:pt x="6434870" y="5207882"/>
                    </a:cubicBezTo>
                    <a:close/>
                    <a:moveTo>
                      <a:pt x="379553" y="4968690"/>
                    </a:moveTo>
                    <a:cubicBezTo>
                      <a:pt x="401704" y="5014410"/>
                      <a:pt x="423855" y="5058894"/>
                      <a:pt x="447236" y="5103378"/>
                    </a:cubicBezTo>
                    <a:lnTo>
                      <a:pt x="415240" y="5120677"/>
                    </a:lnTo>
                    <a:cubicBezTo>
                      <a:pt x="390629" y="5076193"/>
                      <a:pt x="368478" y="5031709"/>
                      <a:pt x="346327" y="4985989"/>
                    </a:cubicBezTo>
                    <a:close/>
                    <a:moveTo>
                      <a:pt x="6575711" y="4940037"/>
                    </a:moveTo>
                    <a:lnTo>
                      <a:pt x="6610168" y="4956101"/>
                    </a:lnTo>
                    <a:cubicBezTo>
                      <a:pt x="6588017" y="5001820"/>
                      <a:pt x="6565866" y="5047540"/>
                      <a:pt x="6542485" y="5092024"/>
                    </a:cubicBezTo>
                    <a:lnTo>
                      <a:pt x="6509259" y="5073489"/>
                    </a:lnTo>
                    <a:cubicBezTo>
                      <a:pt x="6532640" y="5030241"/>
                      <a:pt x="6554791" y="4984521"/>
                      <a:pt x="6575711" y="4940037"/>
                    </a:cubicBezTo>
                    <a:close/>
                    <a:moveTo>
                      <a:pt x="259900" y="4692124"/>
                    </a:moveTo>
                    <a:cubicBezTo>
                      <a:pt x="277105" y="4737846"/>
                      <a:pt x="296769" y="4784805"/>
                      <a:pt x="316432" y="4830527"/>
                    </a:cubicBezTo>
                    <a:lnTo>
                      <a:pt x="282021" y="4845356"/>
                    </a:lnTo>
                    <a:cubicBezTo>
                      <a:pt x="261129" y="4799634"/>
                      <a:pt x="242694" y="4752675"/>
                      <a:pt x="225489" y="4705717"/>
                    </a:cubicBezTo>
                    <a:close/>
                    <a:moveTo>
                      <a:pt x="6694128" y="4659734"/>
                    </a:moveTo>
                    <a:lnTo>
                      <a:pt x="6729768" y="4673329"/>
                    </a:lnTo>
                    <a:cubicBezTo>
                      <a:pt x="6711334" y="4720293"/>
                      <a:pt x="6692899" y="4768494"/>
                      <a:pt x="6673236" y="4815458"/>
                    </a:cubicBezTo>
                    <a:lnTo>
                      <a:pt x="6638825" y="4799391"/>
                    </a:lnTo>
                    <a:cubicBezTo>
                      <a:pt x="6658488" y="4753663"/>
                      <a:pt x="6675694" y="4706698"/>
                      <a:pt x="6694128" y="4659734"/>
                    </a:cubicBezTo>
                    <a:close/>
                    <a:moveTo>
                      <a:pt x="165127" y="4404343"/>
                    </a:moveTo>
                    <a:cubicBezTo>
                      <a:pt x="178616" y="4452543"/>
                      <a:pt x="193332" y="4500744"/>
                      <a:pt x="208048" y="4547708"/>
                    </a:cubicBezTo>
                    <a:lnTo>
                      <a:pt x="173711" y="4560067"/>
                    </a:lnTo>
                    <a:cubicBezTo>
                      <a:pt x="157769" y="4511867"/>
                      <a:pt x="141826" y="4463666"/>
                      <a:pt x="129563" y="4414230"/>
                    </a:cubicBezTo>
                    <a:close/>
                    <a:moveTo>
                      <a:pt x="6786392" y="4371952"/>
                    </a:moveTo>
                    <a:lnTo>
                      <a:pt x="6821956" y="4380603"/>
                    </a:lnTo>
                    <a:cubicBezTo>
                      <a:pt x="6809693" y="4430040"/>
                      <a:pt x="6794977" y="4478240"/>
                      <a:pt x="6779035" y="4527676"/>
                    </a:cubicBezTo>
                    <a:lnTo>
                      <a:pt x="6743471" y="4515317"/>
                    </a:lnTo>
                    <a:cubicBezTo>
                      <a:pt x="6759413" y="4468353"/>
                      <a:pt x="6772903" y="4418916"/>
                      <a:pt x="6786392" y="4371952"/>
                    </a:cubicBezTo>
                    <a:close/>
                    <a:moveTo>
                      <a:pt x="96483" y="4109094"/>
                    </a:moveTo>
                    <a:cubicBezTo>
                      <a:pt x="105048" y="4158530"/>
                      <a:pt x="116060" y="4207966"/>
                      <a:pt x="127072" y="4256167"/>
                    </a:cubicBezTo>
                    <a:lnTo>
                      <a:pt x="90365" y="4264818"/>
                    </a:lnTo>
                    <a:cubicBezTo>
                      <a:pt x="79353" y="4215382"/>
                      <a:pt x="68341" y="4165946"/>
                      <a:pt x="58553" y="4116509"/>
                    </a:cubicBezTo>
                    <a:close/>
                    <a:moveTo>
                      <a:pt x="6852547" y="4075457"/>
                    </a:moveTo>
                    <a:lnTo>
                      <a:pt x="6889229" y="4082872"/>
                    </a:lnTo>
                    <a:cubicBezTo>
                      <a:pt x="6880670" y="4131073"/>
                      <a:pt x="6869665" y="4181745"/>
                      <a:pt x="6858661" y="4231181"/>
                    </a:cubicBezTo>
                    <a:lnTo>
                      <a:pt x="6823202" y="4222530"/>
                    </a:lnTo>
                    <a:cubicBezTo>
                      <a:pt x="6832984" y="4174329"/>
                      <a:pt x="6843988" y="4124893"/>
                      <a:pt x="6852547" y="4075457"/>
                    </a:cubicBezTo>
                    <a:close/>
                    <a:moveTo>
                      <a:pt x="53957" y="3810104"/>
                    </a:moveTo>
                    <a:cubicBezTo>
                      <a:pt x="57612" y="3858298"/>
                      <a:pt x="63702" y="3908963"/>
                      <a:pt x="71011" y="3958393"/>
                    </a:cubicBezTo>
                    <a:lnTo>
                      <a:pt x="34468" y="3963336"/>
                    </a:lnTo>
                    <a:cubicBezTo>
                      <a:pt x="25941" y="3913906"/>
                      <a:pt x="21068" y="3863241"/>
                      <a:pt x="16196" y="3812575"/>
                    </a:cubicBezTo>
                    <a:close/>
                    <a:moveTo>
                      <a:pt x="6891352" y="3775222"/>
                    </a:moveTo>
                    <a:lnTo>
                      <a:pt x="6929094" y="3778929"/>
                    </a:lnTo>
                    <a:cubicBezTo>
                      <a:pt x="6924224" y="3829598"/>
                      <a:pt x="6919354" y="3880267"/>
                      <a:pt x="6912049" y="3929700"/>
                    </a:cubicBezTo>
                    <a:lnTo>
                      <a:pt x="6875525" y="3924757"/>
                    </a:lnTo>
                    <a:cubicBezTo>
                      <a:pt x="6881612" y="3875324"/>
                      <a:pt x="6887700" y="3825891"/>
                      <a:pt x="6891352" y="3775222"/>
                    </a:cubicBezTo>
                    <a:close/>
                    <a:moveTo>
                      <a:pt x="0" y="3507376"/>
                    </a:moveTo>
                    <a:lnTo>
                      <a:pt x="36274" y="3507376"/>
                    </a:lnTo>
                    <a:cubicBezTo>
                      <a:pt x="37484" y="3556803"/>
                      <a:pt x="38693" y="3607465"/>
                      <a:pt x="41111" y="3656892"/>
                    </a:cubicBezTo>
                    <a:lnTo>
                      <a:pt x="4837" y="3659363"/>
                    </a:lnTo>
                    <a:cubicBezTo>
                      <a:pt x="2418" y="3608701"/>
                      <a:pt x="0" y="3558039"/>
                      <a:pt x="0" y="3507376"/>
                    </a:cubicBezTo>
                    <a:close/>
                    <a:moveTo>
                      <a:pt x="6941589" y="3403976"/>
                    </a:moveTo>
                    <a:cubicBezTo>
                      <a:pt x="6941589" y="3426275"/>
                      <a:pt x="6942798" y="3448573"/>
                      <a:pt x="6942798" y="3472110"/>
                    </a:cubicBezTo>
                    <a:cubicBezTo>
                      <a:pt x="6942798" y="3522900"/>
                      <a:pt x="6940380" y="3573691"/>
                      <a:pt x="6939171" y="3624481"/>
                    </a:cubicBezTo>
                    <a:lnTo>
                      <a:pt x="6901687" y="3622004"/>
                    </a:lnTo>
                    <a:cubicBezTo>
                      <a:pt x="6904105" y="3573691"/>
                      <a:pt x="6905314" y="3522900"/>
                      <a:pt x="6905314" y="3472110"/>
                    </a:cubicBezTo>
                    <a:cubicBezTo>
                      <a:pt x="6905314" y="3449812"/>
                      <a:pt x="6904105" y="3427513"/>
                      <a:pt x="6904105" y="3405215"/>
                    </a:cubicBezTo>
                    <a:close/>
                    <a:moveTo>
                      <a:pt x="9765" y="3200912"/>
                    </a:moveTo>
                    <a:lnTo>
                      <a:pt x="47341" y="3204619"/>
                    </a:lnTo>
                    <a:cubicBezTo>
                      <a:pt x="43705" y="3254049"/>
                      <a:pt x="40068" y="3304715"/>
                      <a:pt x="38856" y="3354144"/>
                    </a:cubicBezTo>
                    <a:lnTo>
                      <a:pt x="2492" y="3352909"/>
                    </a:lnTo>
                    <a:cubicBezTo>
                      <a:pt x="3704" y="3302243"/>
                      <a:pt x="6128" y="3251578"/>
                      <a:pt x="9765" y="3200912"/>
                    </a:cubicBezTo>
                    <a:close/>
                    <a:moveTo>
                      <a:pt x="6923169" y="3098757"/>
                    </a:moveTo>
                    <a:cubicBezTo>
                      <a:pt x="6928031" y="3148187"/>
                      <a:pt x="6931677" y="3198852"/>
                      <a:pt x="6935323" y="3249518"/>
                    </a:cubicBezTo>
                    <a:lnTo>
                      <a:pt x="6897645" y="3251989"/>
                    </a:lnTo>
                    <a:cubicBezTo>
                      <a:pt x="6895214" y="3201324"/>
                      <a:pt x="6890353" y="3151894"/>
                      <a:pt x="6885491" y="3102464"/>
                    </a:cubicBezTo>
                    <a:close/>
                    <a:moveTo>
                      <a:pt x="46873" y="2896939"/>
                    </a:moveTo>
                    <a:lnTo>
                      <a:pt x="83468" y="2904355"/>
                    </a:lnTo>
                    <a:cubicBezTo>
                      <a:pt x="74929" y="2952555"/>
                      <a:pt x="67610" y="3003227"/>
                      <a:pt x="62731" y="3052663"/>
                    </a:cubicBezTo>
                    <a:lnTo>
                      <a:pt x="24916" y="3047720"/>
                    </a:lnTo>
                    <a:cubicBezTo>
                      <a:pt x="31015" y="2997048"/>
                      <a:pt x="38334" y="2947611"/>
                      <a:pt x="46873" y="2896939"/>
                    </a:cubicBezTo>
                    <a:close/>
                    <a:moveTo>
                      <a:pt x="6876052" y="2794784"/>
                    </a:moveTo>
                    <a:cubicBezTo>
                      <a:pt x="6885826" y="2845456"/>
                      <a:pt x="6895601" y="2896128"/>
                      <a:pt x="6902932" y="2944329"/>
                    </a:cubicBezTo>
                    <a:lnTo>
                      <a:pt x="6865055" y="2950508"/>
                    </a:lnTo>
                    <a:cubicBezTo>
                      <a:pt x="6857724" y="2901072"/>
                      <a:pt x="6849172" y="2851636"/>
                      <a:pt x="6839397" y="2802200"/>
                    </a:cubicBezTo>
                    <a:close/>
                    <a:moveTo>
                      <a:pt x="110275" y="2597949"/>
                    </a:moveTo>
                    <a:lnTo>
                      <a:pt x="147004" y="2607836"/>
                    </a:lnTo>
                    <a:cubicBezTo>
                      <a:pt x="133537" y="2654801"/>
                      <a:pt x="122518" y="2705473"/>
                      <a:pt x="112723" y="2753673"/>
                    </a:cubicBezTo>
                    <a:lnTo>
                      <a:pt x="75994" y="2746258"/>
                    </a:lnTo>
                    <a:cubicBezTo>
                      <a:pt x="85788" y="2695586"/>
                      <a:pt x="96807" y="2647385"/>
                      <a:pt x="110275" y="2597949"/>
                    </a:cubicBezTo>
                    <a:close/>
                    <a:moveTo>
                      <a:pt x="6803923" y="2498285"/>
                    </a:moveTo>
                    <a:cubicBezTo>
                      <a:pt x="6817402" y="2546486"/>
                      <a:pt x="6830881" y="2595922"/>
                      <a:pt x="6843135" y="2644122"/>
                    </a:cubicBezTo>
                    <a:lnTo>
                      <a:pt x="6806374" y="2654009"/>
                    </a:lnTo>
                    <a:cubicBezTo>
                      <a:pt x="6795345" y="2604573"/>
                      <a:pt x="6781866" y="2556373"/>
                      <a:pt x="6768387" y="2508172"/>
                    </a:cubicBezTo>
                    <a:close/>
                    <a:moveTo>
                      <a:pt x="201094" y="2303938"/>
                    </a:moveTo>
                    <a:lnTo>
                      <a:pt x="235455" y="2317533"/>
                    </a:lnTo>
                    <a:cubicBezTo>
                      <a:pt x="218274" y="2364498"/>
                      <a:pt x="202321" y="2412698"/>
                      <a:pt x="188822" y="2459662"/>
                    </a:cubicBezTo>
                    <a:lnTo>
                      <a:pt x="153233" y="2449775"/>
                    </a:lnTo>
                    <a:cubicBezTo>
                      <a:pt x="167959" y="2401575"/>
                      <a:pt x="182686" y="2352139"/>
                      <a:pt x="201094" y="2303938"/>
                    </a:cubicBezTo>
                    <a:close/>
                    <a:moveTo>
                      <a:pt x="6705588" y="2208016"/>
                    </a:moveTo>
                    <a:cubicBezTo>
                      <a:pt x="6724012" y="2254978"/>
                      <a:pt x="6741207" y="2303175"/>
                      <a:pt x="6757174" y="2350136"/>
                    </a:cubicBezTo>
                    <a:lnTo>
                      <a:pt x="6721555" y="2362494"/>
                    </a:lnTo>
                    <a:cubicBezTo>
                      <a:pt x="6705588" y="2315533"/>
                      <a:pt x="6688393" y="2268572"/>
                      <a:pt x="6669969" y="2221610"/>
                    </a:cubicBezTo>
                    <a:close/>
                    <a:moveTo>
                      <a:pt x="316873" y="2021147"/>
                    </a:moveTo>
                    <a:lnTo>
                      <a:pt x="350067" y="2037213"/>
                    </a:lnTo>
                    <a:cubicBezTo>
                      <a:pt x="329167" y="2082938"/>
                      <a:pt x="309497" y="2129900"/>
                      <a:pt x="291056" y="2175625"/>
                    </a:cubicBezTo>
                    <a:lnTo>
                      <a:pt x="256633" y="2160795"/>
                    </a:lnTo>
                    <a:cubicBezTo>
                      <a:pt x="275074" y="2113834"/>
                      <a:pt x="295974" y="2068109"/>
                      <a:pt x="316873" y="2021147"/>
                    </a:cubicBezTo>
                    <a:close/>
                    <a:moveTo>
                      <a:pt x="6581098" y="1930201"/>
                    </a:moveTo>
                    <a:cubicBezTo>
                      <a:pt x="6603242" y="1975921"/>
                      <a:pt x="6625386" y="2021641"/>
                      <a:pt x="6646300" y="2067360"/>
                    </a:cubicBezTo>
                    <a:lnTo>
                      <a:pt x="6611854" y="2082188"/>
                    </a:lnTo>
                    <a:cubicBezTo>
                      <a:pt x="6590940" y="2037704"/>
                      <a:pt x="6570026" y="1990749"/>
                      <a:pt x="6547882" y="1946265"/>
                    </a:cubicBezTo>
                    <a:close/>
                    <a:moveTo>
                      <a:pt x="456351" y="1749564"/>
                    </a:moveTo>
                    <a:lnTo>
                      <a:pt x="489596" y="1768098"/>
                    </a:lnTo>
                    <a:cubicBezTo>
                      <a:pt x="464970" y="1811343"/>
                      <a:pt x="440344" y="1855824"/>
                      <a:pt x="418180" y="1900305"/>
                    </a:cubicBezTo>
                    <a:lnTo>
                      <a:pt x="383704" y="1881772"/>
                    </a:lnTo>
                    <a:cubicBezTo>
                      <a:pt x="407099" y="1838526"/>
                      <a:pt x="431725" y="1792810"/>
                      <a:pt x="456351" y="1749564"/>
                    </a:cubicBezTo>
                    <a:close/>
                    <a:moveTo>
                      <a:pt x="6432898" y="1662359"/>
                    </a:moveTo>
                    <a:cubicBezTo>
                      <a:pt x="6459994" y="1704366"/>
                      <a:pt x="6485858" y="1748844"/>
                      <a:pt x="6509259" y="1793322"/>
                    </a:cubicBezTo>
                    <a:lnTo>
                      <a:pt x="6476005" y="1811854"/>
                    </a:lnTo>
                    <a:cubicBezTo>
                      <a:pt x="6452604" y="1768612"/>
                      <a:pt x="6427971" y="1724134"/>
                      <a:pt x="6400875" y="1682127"/>
                    </a:cubicBezTo>
                    <a:close/>
                    <a:moveTo>
                      <a:pt x="620740" y="1490440"/>
                    </a:moveTo>
                    <a:lnTo>
                      <a:pt x="651550" y="1511441"/>
                    </a:lnTo>
                    <a:cubicBezTo>
                      <a:pt x="623205" y="1553442"/>
                      <a:pt x="596092" y="1594207"/>
                      <a:pt x="568979" y="1637443"/>
                    </a:cubicBezTo>
                    <a:lnTo>
                      <a:pt x="536937" y="1616443"/>
                    </a:lnTo>
                    <a:cubicBezTo>
                      <a:pt x="564050" y="1574442"/>
                      <a:pt x="592395" y="1532441"/>
                      <a:pt x="620740" y="1490440"/>
                    </a:cubicBezTo>
                    <a:close/>
                    <a:moveTo>
                      <a:pt x="6262271" y="1409463"/>
                    </a:moveTo>
                    <a:cubicBezTo>
                      <a:pt x="6291859" y="1448988"/>
                      <a:pt x="6321446" y="1490983"/>
                      <a:pt x="6349801" y="1532978"/>
                    </a:cubicBezTo>
                    <a:lnTo>
                      <a:pt x="6318981" y="1553975"/>
                    </a:lnTo>
                    <a:cubicBezTo>
                      <a:pt x="6290626" y="1511980"/>
                      <a:pt x="6262271" y="1471221"/>
                      <a:pt x="6231451" y="1431696"/>
                    </a:cubicBezTo>
                    <a:close/>
                    <a:moveTo>
                      <a:pt x="806323" y="1246265"/>
                    </a:moveTo>
                    <a:lnTo>
                      <a:pt x="835926" y="1270964"/>
                    </a:lnTo>
                    <a:cubicBezTo>
                      <a:pt x="803856" y="1309248"/>
                      <a:pt x="771786" y="1348767"/>
                      <a:pt x="742183" y="1388285"/>
                    </a:cubicBezTo>
                    <a:lnTo>
                      <a:pt x="711347" y="1364821"/>
                    </a:lnTo>
                    <a:cubicBezTo>
                      <a:pt x="742183" y="1325302"/>
                      <a:pt x="774253" y="1284549"/>
                      <a:pt x="806323" y="1246265"/>
                    </a:cubicBezTo>
                    <a:close/>
                    <a:moveTo>
                      <a:pt x="6069220" y="1171517"/>
                    </a:moveTo>
                    <a:cubicBezTo>
                      <a:pt x="6103764" y="1208560"/>
                      <a:pt x="6135840" y="1246838"/>
                      <a:pt x="6167916" y="1286351"/>
                    </a:cubicBezTo>
                    <a:lnTo>
                      <a:pt x="6138307" y="1311046"/>
                    </a:lnTo>
                    <a:cubicBezTo>
                      <a:pt x="6107465" y="1271534"/>
                      <a:pt x="6074155" y="1233256"/>
                      <a:pt x="6040845" y="1196213"/>
                    </a:cubicBezTo>
                    <a:close/>
                    <a:moveTo>
                      <a:pt x="1013084" y="1020776"/>
                    </a:moveTo>
                    <a:lnTo>
                      <a:pt x="1040233" y="1047934"/>
                    </a:lnTo>
                    <a:cubicBezTo>
                      <a:pt x="1004446" y="1082499"/>
                      <a:pt x="969893" y="1119533"/>
                      <a:pt x="936574" y="1156567"/>
                    </a:cubicBezTo>
                    <a:lnTo>
                      <a:pt x="909425" y="1130644"/>
                    </a:lnTo>
                    <a:cubicBezTo>
                      <a:pt x="942744" y="1093610"/>
                      <a:pt x="977297" y="1056576"/>
                      <a:pt x="1013084" y="1020776"/>
                    </a:cubicBezTo>
                    <a:close/>
                    <a:moveTo>
                      <a:pt x="5857462" y="951012"/>
                    </a:moveTo>
                    <a:cubicBezTo>
                      <a:pt x="5893259" y="985572"/>
                      <a:pt x="5929055" y="1022599"/>
                      <a:pt x="5964852" y="1058393"/>
                    </a:cubicBezTo>
                    <a:lnTo>
                      <a:pt x="5937696" y="1084312"/>
                    </a:lnTo>
                    <a:cubicBezTo>
                      <a:pt x="5903134" y="1048519"/>
                      <a:pt x="5866103" y="1012725"/>
                      <a:pt x="5830306" y="978166"/>
                    </a:cubicBezTo>
                    <a:close/>
                    <a:moveTo>
                      <a:pt x="1239774" y="813975"/>
                    </a:moveTo>
                    <a:lnTo>
                      <a:pt x="1263233" y="842350"/>
                    </a:lnTo>
                    <a:cubicBezTo>
                      <a:pt x="1224958" y="874427"/>
                      <a:pt x="1187918" y="907736"/>
                      <a:pt x="1150878" y="941046"/>
                    </a:cubicBezTo>
                    <a:lnTo>
                      <a:pt x="1124950" y="913905"/>
                    </a:lnTo>
                    <a:cubicBezTo>
                      <a:pt x="1161990" y="879361"/>
                      <a:pt x="1200265" y="846051"/>
                      <a:pt x="1239774" y="813975"/>
                    </a:cubicBezTo>
                    <a:close/>
                    <a:moveTo>
                      <a:pt x="5625788" y="750440"/>
                    </a:moveTo>
                    <a:cubicBezTo>
                      <a:pt x="5665304" y="781280"/>
                      <a:pt x="5703584" y="814586"/>
                      <a:pt x="5743100" y="846659"/>
                    </a:cubicBezTo>
                    <a:lnTo>
                      <a:pt x="5717168" y="876265"/>
                    </a:lnTo>
                    <a:cubicBezTo>
                      <a:pt x="5680122" y="842959"/>
                      <a:pt x="5640607" y="810886"/>
                      <a:pt x="5602326" y="780046"/>
                    </a:cubicBezTo>
                    <a:close/>
                    <a:moveTo>
                      <a:pt x="1481438" y="627106"/>
                    </a:moveTo>
                    <a:lnTo>
                      <a:pt x="1503671" y="657930"/>
                    </a:lnTo>
                    <a:cubicBezTo>
                      <a:pt x="1462911" y="686288"/>
                      <a:pt x="1422151" y="717111"/>
                      <a:pt x="1382627" y="746702"/>
                    </a:cubicBezTo>
                    <a:lnTo>
                      <a:pt x="1359159" y="717111"/>
                    </a:lnTo>
                    <a:cubicBezTo>
                      <a:pt x="1399919" y="686288"/>
                      <a:pt x="1440679" y="655464"/>
                      <a:pt x="1481438" y="627106"/>
                    </a:cubicBezTo>
                    <a:close/>
                    <a:moveTo>
                      <a:pt x="5376655" y="571046"/>
                    </a:moveTo>
                    <a:cubicBezTo>
                      <a:pt x="5418653" y="599395"/>
                      <a:pt x="5460651" y="627743"/>
                      <a:pt x="5501414" y="657324"/>
                    </a:cubicBezTo>
                    <a:lnTo>
                      <a:pt x="5479180" y="686905"/>
                    </a:lnTo>
                    <a:cubicBezTo>
                      <a:pt x="5439652" y="658557"/>
                      <a:pt x="5397654" y="628976"/>
                      <a:pt x="5355656" y="601860"/>
                    </a:cubicBezTo>
                    <a:close/>
                    <a:moveTo>
                      <a:pt x="1740523" y="463908"/>
                    </a:moveTo>
                    <a:lnTo>
                      <a:pt x="1759055" y="495935"/>
                    </a:lnTo>
                    <a:cubicBezTo>
                      <a:pt x="1715813" y="520571"/>
                      <a:pt x="1672570" y="546439"/>
                      <a:pt x="1630563" y="573538"/>
                    </a:cubicBezTo>
                    <a:lnTo>
                      <a:pt x="1609560" y="541512"/>
                    </a:lnTo>
                    <a:cubicBezTo>
                      <a:pt x="1652802" y="514412"/>
                      <a:pt x="1696045" y="488544"/>
                      <a:pt x="1740523" y="463908"/>
                    </a:cubicBezTo>
                    <a:close/>
                    <a:moveTo>
                      <a:pt x="5113823" y="414076"/>
                    </a:moveTo>
                    <a:cubicBezTo>
                      <a:pt x="5158304" y="437474"/>
                      <a:pt x="5202785" y="463335"/>
                      <a:pt x="5246030" y="487965"/>
                    </a:cubicBezTo>
                    <a:lnTo>
                      <a:pt x="5226261" y="521214"/>
                    </a:lnTo>
                    <a:cubicBezTo>
                      <a:pt x="5184251" y="495353"/>
                      <a:pt x="5139770" y="470724"/>
                      <a:pt x="5095289" y="447326"/>
                    </a:cubicBezTo>
                    <a:close/>
                    <a:moveTo>
                      <a:pt x="2010840" y="321887"/>
                    </a:moveTo>
                    <a:lnTo>
                      <a:pt x="2026904" y="356344"/>
                    </a:lnTo>
                    <a:cubicBezTo>
                      <a:pt x="1982420" y="377264"/>
                      <a:pt x="1936700" y="399415"/>
                      <a:pt x="1892216" y="422796"/>
                    </a:cubicBezTo>
                    <a:lnTo>
                      <a:pt x="1874917" y="388340"/>
                    </a:lnTo>
                    <a:cubicBezTo>
                      <a:pt x="1919401" y="366189"/>
                      <a:pt x="1966356" y="344038"/>
                      <a:pt x="2010840" y="321887"/>
                    </a:cubicBezTo>
                    <a:close/>
                    <a:moveTo>
                      <a:pt x="4837289" y="280776"/>
                    </a:moveTo>
                    <a:cubicBezTo>
                      <a:pt x="4884247" y="300457"/>
                      <a:pt x="4929970" y="321367"/>
                      <a:pt x="4975692" y="343508"/>
                    </a:cubicBezTo>
                    <a:lnTo>
                      <a:pt x="4959627" y="377948"/>
                    </a:lnTo>
                    <a:cubicBezTo>
                      <a:pt x="4913905" y="355808"/>
                      <a:pt x="4868182" y="334897"/>
                      <a:pt x="4822460" y="315217"/>
                    </a:cubicBezTo>
                    <a:close/>
                    <a:moveTo>
                      <a:pt x="2293609" y="206029"/>
                    </a:moveTo>
                    <a:lnTo>
                      <a:pt x="2307203" y="241662"/>
                    </a:lnTo>
                    <a:cubicBezTo>
                      <a:pt x="2260242" y="258864"/>
                      <a:pt x="2213280" y="276067"/>
                      <a:pt x="2166319" y="295726"/>
                    </a:cubicBezTo>
                    <a:lnTo>
                      <a:pt x="2152725" y="260093"/>
                    </a:lnTo>
                    <a:cubicBezTo>
                      <a:pt x="2198450" y="241662"/>
                      <a:pt x="2246648" y="223231"/>
                      <a:pt x="2293609" y="206029"/>
                    </a:cubicBezTo>
                    <a:close/>
                    <a:moveTo>
                      <a:pt x="4549543" y="172392"/>
                    </a:moveTo>
                    <a:cubicBezTo>
                      <a:pt x="4597743" y="188356"/>
                      <a:pt x="4645944" y="204320"/>
                      <a:pt x="4694144" y="222740"/>
                    </a:cubicBezTo>
                    <a:lnTo>
                      <a:pt x="4680549" y="258352"/>
                    </a:lnTo>
                    <a:cubicBezTo>
                      <a:pt x="4633585" y="239932"/>
                      <a:pt x="4585384" y="222740"/>
                      <a:pt x="4538420" y="208004"/>
                    </a:cubicBezTo>
                    <a:close/>
                    <a:moveTo>
                      <a:pt x="2586343" y="115082"/>
                    </a:moveTo>
                    <a:lnTo>
                      <a:pt x="2596230" y="150637"/>
                    </a:lnTo>
                    <a:cubicBezTo>
                      <a:pt x="2548030" y="164123"/>
                      <a:pt x="2499829" y="177609"/>
                      <a:pt x="2451629" y="192321"/>
                    </a:cubicBezTo>
                    <a:lnTo>
                      <a:pt x="2440506" y="156767"/>
                    </a:lnTo>
                    <a:cubicBezTo>
                      <a:pt x="2488706" y="142055"/>
                      <a:pt x="2538142" y="128568"/>
                      <a:pt x="2586343" y="115082"/>
                    </a:cubicBezTo>
                    <a:close/>
                    <a:moveTo>
                      <a:pt x="4254319" y="90170"/>
                    </a:moveTo>
                    <a:cubicBezTo>
                      <a:pt x="4303756" y="101196"/>
                      <a:pt x="4354428" y="114671"/>
                      <a:pt x="4402628" y="128146"/>
                    </a:cubicBezTo>
                    <a:lnTo>
                      <a:pt x="4391505" y="163672"/>
                    </a:lnTo>
                    <a:cubicBezTo>
                      <a:pt x="4344540" y="150197"/>
                      <a:pt x="4295104" y="137947"/>
                      <a:pt x="4246904" y="126921"/>
                    </a:cubicBezTo>
                    <a:close/>
                    <a:moveTo>
                      <a:pt x="2885314" y="50305"/>
                    </a:moveTo>
                    <a:lnTo>
                      <a:pt x="2892729" y="86974"/>
                    </a:lnTo>
                    <a:cubicBezTo>
                      <a:pt x="2843293" y="95530"/>
                      <a:pt x="2793857" y="105308"/>
                      <a:pt x="2744420" y="115086"/>
                    </a:cubicBezTo>
                    <a:lnTo>
                      <a:pt x="2737005" y="78418"/>
                    </a:lnTo>
                    <a:cubicBezTo>
                      <a:pt x="2786441" y="68639"/>
                      <a:pt x="2835877" y="58861"/>
                      <a:pt x="2885314" y="50305"/>
                    </a:cubicBezTo>
                    <a:close/>
                    <a:moveTo>
                      <a:pt x="3954103" y="34110"/>
                    </a:moveTo>
                    <a:cubicBezTo>
                      <a:pt x="4003536" y="41436"/>
                      <a:pt x="4054205" y="49982"/>
                      <a:pt x="4103638" y="58528"/>
                    </a:cubicBezTo>
                    <a:lnTo>
                      <a:pt x="4097459" y="95154"/>
                    </a:lnTo>
                    <a:cubicBezTo>
                      <a:pt x="4048026" y="86608"/>
                      <a:pt x="3997357" y="78062"/>
                      <a:pt x="3949160" y="71958"/>
                    </a:cubicBezTo>
                    <a:close/>
                    <a:moveTo>
                      <a:pt x="3190489" y="12931"/>
                    </a:moveTo>
                    <a:lnTo>
                      <a:pt x="3192961" y="49436"/>
                    </a:lnTo>
                    <a:cubicBezTo>
                      <a:pt x="3142292" y="54303"/>
                      <a:pt x="3092859" y="57953"/>
                      <a:pt x="3043426" y="65254"/>
                    </a:cubicBezTo>
                    <a:lnTo>
                      <a:pt x="3038483" y="27533"/>
                    </a:lnTo>
                    <a:cubicBezTo>
                      <a:pt x="3087916" y="21449"/>
                      <a:pt x="3138585" y="16582"/>
                      <a:pt x="3190489" y="12931"/>
                    </a:cubicBezTo>
                    <a:close/>
                    <a:moveTo>
                      <a:pt x="3648904" y="6702"/>
                    </a:moveTo>
                    <a:cubicBezTo>
                      <a:pt x="3699570" y="7916"/>
                      <a:pt x="3750235" y="12771"/>
                      <a:pt x="3799665" y="16413"/>
                    </a:cubicBezTo>
                    <a:lnTo>
                      <a:pt x="3797194" y="54042"/>
                    </a:lnTo>
                    <a:cubicBezTo>
                      <a:pt x="3747764" y="49187"/>
                      <a:pt x="3697098" y="45545"/>
                      <a:pt x="3646433" y="43118"/>
                    </a:cubicBezTo>
                    <a:close/>
                    <a:moveTo>
                      <a:pt x="3495692" y="473"/>
                    </a:moveTo>
                    <a:lnTo>
                      <a:pt x="3495692" y="37886"/>
                    </a:lnTo>
                    <a:cubicBezTo>
                      <a:pt x="3445030" y="36679"/>
                      <a:pt x="3394367" y="37886"/>
                      <a:pt x="3344941" y="39093"/>
                    </a:cubicBezTo>
                    <a:lnTo>
                      <a:pt x="3343705" y="2887"/>
                    </a:lnTo>
                    <a:cubicBezTo>
                      <a:pt x="3394367" y="473"/>
                      <a:pt x="3445030" y="-734"/>
                      <a:pt x="3495692" y="473"/>
                    </a:cubicBezTo>
                    <a:close/>
                  </a:path>
                </a:pathLst>
              </a:custGeom>
              <a:solidFill>
                <a:srgbClr val="C3C8CF"/>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grpSp>
            <p:nvGrpSpPr>
              <p:cNvPr id="13" name="Group 12">
                <a:extLst>
                  <a:ext uri="{FF2B5EF4-FFF2-40B4-BE49-F238E27FC236}">
                    <a16:creationId xmlns:a16="http://schemas.microsoft.com/office/drawing/2014/main" id="{DD462DBE-CBE1-729C-FBD2-A454EA1E3706}"/>
                  </a:ext>
                </a:extLst>
              </p:cNvPr>
              <p:cNvGrpSpPr/>
              <p:nvPr/>
            </p:nvGrpSpPr>
            <p:grpSpPr>
              <a:xfrm>
                <a:off x="5867308" y="3217410"/>
                <a:ext cx="1265725" cy="1141975"/>
                <a:chOff x="5867308" y="3217410"/>
                <a:chExt cx="1265725" cy="1141975"/>
              </a:xfrm>
            </p:grpSpPr>
            <p:sp>
              <p:nvSpPr>
                <p:cNvPr id="24" name="Freeform: Shape 23">
                  <a:extLst>
                    <a:ext uri="{FF2B5EF4-FFF2-40B4-BE49-F238E27FC236}">
                      <a16:creationId xmlns:a16="http://schemas.microsoft.com/office/drawing/2014/main" id="{B6438A4B-39F6-58FE-1810-3FDB4B9108CA}"/>
                    </a:ext>
                  </a:extLst>
                </p:cNvPr>
                <p:cNvSpPr/>
                <p:nvPr/>
              </p:nvSpPr>
              <p:spPr>
                <a:xfrm>
                  <a:off x="5867308" y="3217410"/>
                  <a:ext cx="1265725" cy="1141975"/>
                </a:xfrm>
                <a:custGeom>
                  <a:avLst/>
                  <a:gdLst/>
                  <a:ahLst/>
                  <a:cxnLst>
                    <a:cxn ang="3cd4">
                      <a:pos x="hc" y="t"/>
                    </a:cxn>
                    <a:cxn ang="cd2">
                      <a:pos x="l" y="vc"/>
                    </a:cxn>
                    <a:cxn ang="cd4">
                      <a:pos x="hc" y="b"/>
                    </a:cxn>
                    <a:cxn ang="0">
                      <a:pos x="r" y="vc"/>
                    </a:cxn>
                  </a:cxnLst>
                  <a:rect l="l" t="t" r="r" b="b"/>
                  <a:pathLst>
                    <a:path w="1525" h="1376">
                      <a:moveTo>
                        <a:pt x="1497" y="583"/>
                      </a:moveTo>
                      <a:lnTo>
                        <a:pt x="1219" y="104"/>
                      </a:lnTo>
                      <a:cubicBezTo>
                        <a:pt x="1182" y="39"/>
                        <a:pt x="1113" y="0"/>
                        <a:pt x="1039" y="0"/>
                      </a:cubicBezTo>
                      <a:lnTo>
                        <a:pt x="486" y="0"/>
                      </a:lnTo>
                      <a:cubicBezTo>
                        <a:pt x="410" y="0"/>
                        <a:pt x="341" y="39"/>
                        <a:pt x="304" y="104"/>
                      </a:cubicBezTo>
                      <a:lnTo>
                        <a:pt x="28" y="583"/>
                      </a:lnTo>
                      <a:cubicBezTo>
                        <a:pt x="-9" y="648"/>
                        <a:pt x="-9" y="728"/>
                        <a:pt x="28" y="793"/>
                      </a:cubicBezTo>
                      <a:lnTo>
                        <a:pt x="304" y="1272"/>
                      </a:lnTo>
                      <a:cubicBezTo>
                        <a:pt x="341" y="1337"/>
                        <a:pt x="410" y="1376"/>
                        <a:pt x="486" y="1376"/>
                      </a:cubicBezTo>
                      <a:lnTo>
                        <a:pt x="1039" y="1376"/>
                      </a:lnTo>
                      <a:cubicBezTo>
                        <a:pt x="1113" y="1376"/>
                        <a:pt x="1182" y="1337"/>
                        <a:pt x="1219" y="1272"/>
                      </a:cubicBezTo>
                      <a:lnTo>
                        <a:pt x="1497" y="793"/>
                      </a:lnTo>
                      <a:cubicBezTo>
                        <a:pt x="1534" y="728"/>
                        <a:pt x="1534" y="648"/>
                        <a:pt x="1497" y="583"/>
                      </a:cubicBez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5" name="TextBox 24">
                  <a:extLst>
                    <a:ext uri="{FF2B5EF4-FFF2-40B4-BE49-F238E27FC236}">
                      <a16:creationId xmlns:a16="http://schemas.microsoft.com/office/drawing/2014/main" id="{AE51A2F2-6F9D-BF0E-3280-2B568D6BC7E9}"/>
                    </a:ext>
                  </a:extLst>
                </p:cNvPr>
                <p:cNvSpPr txBox="1"/>
                <p:nvPr/>
              </p:nvSpPr>
              <p:spPr>
                <a:xfrm>
                  <a:off x="6095526" y="3362576"/>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A</a:t>
                  </a:r>
                </a:p>
              </p:txBody>
            </p:sp>
          </p:grpSp>
          <p:grpSp>
            <p:nvGrpSpPr>
              <p:cNvPr id="14" name="Group 13">
                <a:extLst>
                  <a:ext uri="{FF2B5EF4-FFF2-40B4-BE49-F238E27FC236}">
                    <a16:creationId xmlns:a16="http://schemas.microsoft.com/office/drawing/2014/main" id="{7EE45C9B-626F-98D6-93B8-5EB59C333D64}"/>
                  </a:ext>
                </a:extLst>
              </p:cNvPr>
              <p:cNvGrpSpPr/>
              <p:nvPr/>
            </p:nvGrpSpPr>
            <p:grpSpPr>
              <a:xfrm>
                <a:off x="9122977" y="3217410"/>
                <a:ext cx="1265725" cy="1141975"/>
                <a:chOff x="9122977" y="3217410"/>
                <a:chExt cx="1265725" cy="1141975"/>
              </a:xfrm>
            </p:grpSpPr>
            <p:sp>
              <p:nvSpPr>
                <p:cNvPr id="22" name="Freeform: Shape 21">
                  <a:extLst>
                    <a:ext uri="{FF2B5EF4-FFF2-40B4-BE49-F238E27FC236}">
                      <a16:creationId xmlns:a16="http://schemas.microsoft.com/office/drawing/2014/main" id="{275A1CAE-58C0-98B2-8FEA-C90186458C31}"/>
                    </a:ext>
                  </a:extLst>
                </p:cNvPr>
                <p:cNvSpPr/>
                <p:nvPr/>
              </p:nvSpPr>
              <p:spPr>
                <a:xfrm>
                  <a:off x="9122977" y="3217410"/>
                  <a:ext cx="1265725" cy="1141975"/>
                </a:xfrm>
                <a:custGeom>
                  <a:avLst/>
                  <a:gdLst/>
                  <a:ahLst/>
                  <a:cxnLst>
                    <a:cxn ang="3cd4">
                      <a:pos x="hc" y="t"/>
                    </a:cxn>
                    <a:cxn ang="cd2">
                      <a:pos x="l" y="vc"/>
                    </a:cxn>
                    <a:cxn ang="cd4">
                      <a:pos x="hc" y="b"/>
                    </a:cxn>
                    <a:cxn ang="0">
                      <a:pos x="r" y="vc"/>
                    </a:cxn>
                  </a:cxnLst>
                  <a:rect l="l" t="t" r="r" b="b"/>
                  <a:pathLst>
                    <a:path w="1525" h="1376">
                      <a:moveTo>
                        <a:pt x="28" y="583"/>
                      </a:moveTo>
                      <a:lnTo>
                        <a:pt x="305" y="104"/>
                      </a:lnTo>
                      <a:cubicBezTo>
                        <a:pt x="342" y="39"/>
                        <a:pt x="411" y="0"/>
                        <a:pt x="486" y="0"/>
                      </a:cubicBezTo>
                      <a:lnTo>
                        <a:pt x="1039" y="0"/>
                      </a:lnTo>
                      <a:cubicBezTo>
                        <a:pt x="1114" y="0"/>
                        <a:pt x="1183" y="39"/>
                        <a:pt x="1220" y="104"/>
                      </a:cubicBezTo>
                      <a:lnTo>
                        <a:pt x="1497" y="583"/>
                      </a:lnTo>
                      <a:cubicBezTo>
                        <a:pt x="1534" y="648"/>
                        <a:pt x="1534" y="728"/>
                        <a:pt x="1497" y="793"/>
                      </a:cubicBezTo>
                      <a:lnTo>
                        <a:pt x="1220" y="1272"/>
                      </a:lnTo>
                      <a:cubicBezTo>
                        <a:pt x="1183" y="1337"/>
                        <a:pt x="1114" y="1376"/>
                        <a:pt x="1039" y="1376"/>
                      </a:cubicBezTo>
                      <a:lnTo>
                        <a:pt x="486" y="1376"/>
                      </a:lnTo>
                      <a:cubicBezTo>
                        <a:pt x="411" y="1376"/>
                        <a:pt x="342" y="1337"/>
                        <a:pt x="305" y="1272"/>
                      </a:cubicBezTo>
                      <a:lnTo>
                        <a:pt x="28" y="793"/>
                      </a:lnTo>
                      <a:cubicBezTo>
                        <a:pt x="-9" y="728"/>
                        <a:pt x="-9" y="648"/>
                        <a:pt x="28" y="583"/>
                      </a:cubicBez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3" name="TextBox 22">
                  <a:extLst>
                    <a:ext uri="{FF2B5EF4-FFF2-40B4-BE49-F238E27FC236}">
                      <a16:creationId xmlns:a16="http://schemas.microsoft.com/office/drawing/2014/main" id="{B38CEC2C-F02F-3A75-C716-97E5F183364F}"/>
                    </a:ext>
                  </a:extLst>
                </p:cNvPr>
                <p:cNvSpPr txBox="1"/>
                <p:nvPr/>
              </p:nvSpPr>
              <p:spPr>
                <a:xfrm>
                  <a:off x="9351195" y="3362576"/>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s-SV" sz="4934">
                      <a:solidFill>
                        <a:schemeClr val="bg1"/>
                      </a:solidFill>
                      <a:latin typeface="Poppins" panose="00000500000000000000" pitchFamily="2" charset="0"/>
                      <a:cs typeface="Poppins" panose="00000500000000000000" pitchFamily="2" charset="0"/>
                    </a:rPr>
                    <a:t>B</a:t>
                  </a:r>
                  <a:endParaRPr lang="en-US" sz="4934">
                    <a:solidFill>
                      <a:schemeClr val="bg1"/>
                    </a:solidFill>
                    <a:latin typeface="Poppins" panose="00000500000000000000" pitchFamily="2" charset="0"/>
                    <a:cs typeface="Poppins" panose="00000500000000000000" pitchFamily="2" charset="0"/>
                  </a:endParaRPr>
                </a:p>
              </p:txBody>
            </p:sp>
          </p:grpSp>
          <p:grpSp>
            <p:nvGrpSpPr>
              <p:cNvPr id="15" name="Group 14">
                <a:extLst>
                  <a:ext uri="{FF2B5EF4-FFF2-40B4-BE49-F238E27FC236}">
                    <a16:creationId xmlns:a16="http://schemas.microsoft.com/office/drawing/2014/main" id="{3647728C-071D-5163-005D-A6D943D0B7F0}"/>
                  </a:ext>
                </a:extLst>
              </p:cNvPr>
              <p:cNvGrpSpPr/>
              <p:nvPr/>
            </p:nvGrpSpPr>
            <p:grpSpPr>
              <a:xfrm>
                <a:off x="5867308" y="6472248"/>
                <a:ext cx="1265725" cy="1141975"/>
                <a:chOff x="5867308" y="6472248"/>
                <a:chExt cx="1265725" cy="1141975"/>
              </a:xfrm>
            </p:grpSpPr>
            <p:sp>
              <p:nvSpPr>
                <p:cNvPr id="20" name="Freeform: Shape 19">
                  <a:extLst>
                    <a:ext uri="{FF2B5EF4-FFF2-40B4-BE49-F238E27FC236}">
                      <a16:creationId xmlns:a16="http://schemas.microsoft.com/office/drawing/2014/main" id="{2A11756D-8B52-ADBE-ECEA-9F6F86C9A811}"/>
                    </a:ext>
                  </a:extLst>
                </p:cNvPr>
                <p:cNvSpPr/>
                <p:nvPr/>
              </p:nvSpPr>
              <p:spPr>
                <a:xfrm>
                  <a:off x="5867308" y="6472248"/>
                  <a:ext cx="1265725" cy="1141975"/>
                </a:xfrm>
                <a:custGeom>
                  <a:avLst/>
                  <a:gdLst/>
                  <a:ahLst/>
                  <a:cxnLst>
                    <a:cxn ang="3cd4">
                      <a:pos x="hc" y="t"/>
                    </a:cxn>
                    <a:cxn ang="cd2">
                      <a:pos x="l" y="vc"/>
                    </a:cxn>
                    <a:cxn ang="cd4">
                      <a:pos x="hc" y="b"/>
                    </a:cxn>
                    <a:cxn ang="0">
                      <a:pos x="r" y="vc"/>
                    </a:cxn>
                  </a:cxnLst>
                  <a:rect l="l" t="t" r="r" b="b"/>
                  <a:pathLst>
                    <a:path w="1525" h="1376">
                      <a:moveTo>
                        <a:pt x="1497" y="583"/>
                      </a:moveTo>
                      <a:lnTo>
                        <a:pt x="1219" y="105"/>
                      </a:lnTo>
                      <a:cubicBezTo>
                        <a:pt x="1182" y="40"/>
                        <a:pt x="1113" y="0"/>
                        <a:pt x="1039" y="0"/>
                      </a:cubicBezTo>
                      <a:lnTo>
                        <a:pt x="486" y="0"/>
                      </a:lnTo>
                      <a:cubicBezTo>
                        <a:pt x="410" y="0"/>
                        <a:pt x="341" y="40"/>
                        <a:pt x="304" y="105"/>
                      </a:cubicBezTo>
                      <a:lnTo>
                        <a:pt x="28" y="583"/>
                      </a:lnTo>
                      <a:cubicBezTo>
                        <a:pt x="-9" y="648"/>
                        <a:pt x="-9" y="728"/>
                        <a:pt x="28" y="793"/>
                      </a:cubicBezTo>
                      <a:lnTo>
                        <a:pt x="304" y="1272"/>
                      </a:lnTo>
                      <a:cubicBezTo>
                        <a:pt x="341" y="1337"/>
                        <a:pt x="410" y="1376"/>
                        <a:pt x="486" y="1376"/>
                      </a:cubicBezTo>
                      <a:lnTo>
                        <a:pt x="1039" y="1376"/>
                      </a:lnTo>
                      <a:cubicBezTo>
                        <a:pt x="1113" y="1376"/>
                        <a:pt x="1182" y="1337"/>
                        <a:pt x="1219" y="1272"/>
                      </a:cubicBezTo>
                      <a:lnTo>
                        <a:pt x="1497" y="793"/>
                      </a:lnTo>
                      <a:cubicBezTo>
                        <a:pt x="1534" y="728"/>
                        <a:pt x="1534" y="648"/>
                        <a:pt x="1497" y="583"/>
                      </a:cubicBez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1" name="TextBox 20">
                  <a:extLst>
                    <a:ext uri="{FF2B5EF4-FFF2-40B4-BE49-F238E27FC236}">
                      <a16:creationId xmlns:a16="http://schemas.microsoft.com/office/drawing/2014/main" id="{E6274FF9-F3B5-B931-EEFD-A6A385C64CB6}"/>
                    </a:ext>
                  </a:extLst>
                </p:cNvPr>
                <p:cNvSpPr txBox="1"/>
                <p:nvPr/>
              </p:nvSpPr>
              <p:spPr>
                <a:xfrm>
                  <a:off x="6095526" y="6617414"/>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C</a:t>
                  </a:r>
                </a:p>
              </p:txBody>
            </p:sp>
          </p:grpSp>
          <p:grpSp>
            <p:nvGrpSpPr>
              <p:cNvPr id="16" name="Group 15">
                <a:extLst>
                  <a:ext uri="{FF2B5EF4-FFF2-40B4-BE49-F238E27FC236}">
                    <a16:creationId xmlns:a16="http://schemas.microsoft.com/office/drawing/2014/main" id="{0A8E7165-64B7-5C44-3E1A-DB357CD90394}"/>
                  </a:ext>
                </a:extLst>
              </p:cNvPr>
              <p:cNvGrpSpPr/>
              <p:nvPr/>
            </p:nvGrpSpPr>
            <p:grpSpPr>
              <a:xfrm>
                <a:off x="9122977" y="6472248"/>
                <a:ext cx="1265725" cy="1141975"/>
                <a:chOff x="9122977" y="6472248"/>
                <a:chExt cx="1265725" cy="1141975"/>
              </a:xfrm>
            </p:grpSpPr>
            <p:sp>
              <p:nvSpPr>
                <p:cNvPr id="18" name="Freeform: Shape 17">
                  <a:extLst>
                    <a:ext uri="{FF2B5EF4-FFF2-40B4-BE49-F238E27FC236}">
                      <a16:creationId xmlns:a16="http://schemas.microsoft.com/office/drawing/2014/main" id="{2D1823DA-FB63-434C-F570-55C58572ECD1}"/>
                    </a:ext>
                  </a:extLst>
                </p:cNvPr>
                <p:cNvSpPr/>
                <p:nvPr/>
              </p:nvSpPr>
              <p:spPr>
                <a:xfrm>
                  <a:off x="9122977" y="6472248"/>
                  <a:ext cx="1265725" cy="1141975"/>
                </a:xfrm>
                <a:custGeom>
                  <a:avLst/>
                  <a:gdLst/>
                  <a:ahLst/>
                  <a:cxnLst>
                    <a:cxn ang="3cd4">
                      <a:pos x="hc" y="t"/>
                    </a:cxn>
                    <a:cxn ang="cd2">
                      <a:pos x="l" y="vc"/>
                    </a:cxn>
                    <a:cxn ang="cd4">
                      <a:pos x="hc" y="b"/>
                    </a:cxn>
                    <a:cxn ang="0">
                      <a:pos x="r" y="vc"/>
                    </a:cxn>
                  </a:cxnLst>
                  <a:rect l="l" t="t" r="r" b="b"/>
                  <a:pathLst>
                    <a:path w="1525" h="1376">
                      <a:moveTo>
                        <a:pt x="28" y="583"/>
                      </a:moveTo>
                      <a:lnTo>
                        <a:pt x="305" y="105"/>
                      </a:lnTo>
                      <a:cubicBezTo>
                        <a:pt x="342" y="40"/>
                        <a:pt x="411" y="0"/>
                        <a:pt x="486" y="0"/>
                      </a:cubicBezTo>
                      <a:lnTo>
                        <a:pt x="1039" y="0"/>
                      </a:lnTo>
                      <a:cubicBezTo>
                        <a:pt x="1114" y="0"/>
                        <a:pt x="1183" y="40"/>
                        <a:pt x="1220" y="105"/>
                      </a:cubicBezTo>
                      <a:lnTo>
                        <a:pt x="1497" y="583"/>
                      </a:lnTo>
                      <a:cubicBezTo>
                        <a:pt x="1534" y="648"/>
                        <a:pt x="1534" y="728"/>
                        <a:pt x="1497" y="793"/>
                      </a:cubicBezTo>
                      <a:lnTo>
                        <a:pt x="1220" y="1272"/>
                      </a:lnTo>
                      <a:cubicBezTo>
                        <a:pt x="1183" y="1337"/>
                        <a:pt x="1114" y="1376"/>
                        <a:pt x="1039" y="1376"/>
                      </a:cubicBezTo>
                      <a:lnTo>
                        <a:pt x="486" y="1376"/>
                      </a:lnTo>
                      <a:cubicBezTo>
                        <a:pt x="411" y="1376"/>
                        <a:pt x="342" y="1337"/>
                        <a:pt x="305" y="1272"/>
                      </a:cubicBezTo>
                      <a:lnTo>
                        <a:pt x="28" y="793"/>
                      </a:lnTo>
                      <a:cubicBezTo>
                        <a:pt x="-9" y="728"/>
                        <a:pt x="-9" y="648"/>
                        <a:pt x="28" y="583"/>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9" name="TextBox 18">
                  <a:extLst>
                    <a:ext uri="{FF2B5EF4-FFF2-40B4-BE49-F238E27FC236}">
                      <a16:creationId xmlns:a16="http://schemas.microsoft.com/office/drawing/2014/main" id="{7515BB73-7B7D-E63C-7E77-548A3FBF8628}"/>
                    </a:ext>
                  </a:extLst>
                </p:cNvPr>
                <p:cNvSpPr txBox="1"/>
                <p:nvPr/>
              </p:nvSpPr>
              <p:spPr>
                <a:xfrm>
                  <a:off x="9351195" y="6617414"/>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s-SV" sz="4934">
                      <a:solidFill>
                        <a:schemeClr val="bg1"/>
                      </a:solidFill>
                      <a:latin typeface="Poppins" panose="00000500000000000000" pitchFamily="2" charset="0"/>
                      <a:cs typeface="Poppins" panose="00000500000000000000" pitchFamily="2" charset="0"/>
                    </a:rPr>
                    <a:t>D</a:t>
                  </a:r>
                  <a:endParaRPr lang="en-US" sz="4934">
                    <a:solidFill>
                      <a:schemeClr val="bg1"/>
                    </a:solidFill>
                    <a:latin typeface="Poppins" panose="00000500000000000000" pitchFamily="2" charset="0"/>
                    <a:cs typeface="Poppins" panose="00000500000000000000" pitchFamily="2" charset="0"/>
                  </a:endParaRPr>
                </a:p>
              </p:txBody>
            </p:sp>
          </p:grpSp>
          <p:pic>
            <p:nvPicPr>
              <p:cNvPr id="17" name="Picture 16">
                <a:extLst>
                  <a:ext uri="{FF2B5EF4-FFF2-40B4-BE49-F238E27FC236}">
                    <a16:creationId xmlns:a16="http://schemas.microsoft.com/office/drawing/2014/main" id="{2D46AF7B-4894-FA74-F7A8-DA474071E70D}"/>
                  </a:ext>
                </a:extLst>
              </p:cNvPr>
              <p:cNvPicPr>
                <a:picLocks noChangeAspect="1"/>
              </p:cNvPicPr>
              <p:nvPr/>
            </p:nvPicPr>
            <p:blipFill>
              <a:blip r:embed="rId3"/>
              <a:stretch>
                <a:fillRect/>
              </a:stretch>
            </p:blipFill>
            <p:spPr>
              <a:xfrm>
                <a:off x="6767651" y="4598468"/>
                <a:ext cx="2720576" cy="1623201"/>
              </a:xfrm>
              <a:prstGeom prst="rect">
                <a:avLst/>
              </a:prstGeom>
            </p:spPr>
          </p:pic>
        </p:grpSp>
      </p:grpSp>
    </p:spTree>
    <p:extLst>
      <p:ext uri="{BB962C8B-B14F-4D97-AF65-F5344CB8AC3E}">
        <p14:creationId xmlns:p14="http://schemas.microsoft.com/office/powerpoint/2010/main" val="33028075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51649"/>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Cross-Site Scripting</a:t>
            </a:r>
          </a:p>
        </p:txBody>
      </p:sp>
      <p:grpSp>
        <p:nvGrpSpPr>
          <p:cNvPr id="2" name="Group 1">
            <a:extLst>
              <a:ext uri="{FF2B5EF4-FFF2-40B4-BE49-F238E27FC236}">
                <a16:creationId xmlns:a16="http://schemas.microsoft.com/office/drawing/2014/main" id="{BA3E98DB-C50F-9072-9080-38D2FED922F5}"/>
              </a:ext>
            </a:extLst>
          </p:cNvPr>
          <p:cNvGrpSpPr/>
          <p:nvPr/>
        </p:nvGrpSpPr>
        <p:grpSpPr>
          <a:xfrm>
            <a:off x="2144745" y="2604052"/>
            <a:ext cx="11966511" cy="3813077"/>
            <a:chOff x="1265447" y="3005462"/>
            <a:chExt cx="11966511" cy="3813077"/>
          </a:xfrm>
        </p:grpSpPr>
        <p:sp>
          <p:nvSpPr>
            <p:cNvPr id="582" name="Google Shape;582;ge961dd843d_0_334"/>
            <p:cNvSpPr/>
            <p:nvPr/>
          </p:nvSpPr>
          <p:spPr>
            <a:xfrm>
              <a:off x="1265447" y="3005462"/>
              <a:ext cx="7843714" cy="3813077"/>
            </a:xfrm>
            <a:prstGeom prst="roundRect">
              <a:avLst>
                <a:gd name="adj" fmla="val 7886"/>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Cross-site scripting (XSS) attacks involve injecting malicious scripts into otherwise benign and trusted websites.</a:t>
              </a:r>
            </a:p>
            <a:p>
              <a:pPr marL="342900" lvl="0" indent="-342900">
                <a:lnSpc>
                  <a:spcPct val="114000"/>
                </a:lnSpc>
                <a:buFont typeface="Arial" panose="020B0604020202020204" pitchFamily="34" charset="0"/>
                <a:buChar char="•"/>
              </a:pPr>
              <a:endParaRPr lang="en-GB" sz="1000">
                <a:solidFill>
                  <a:schemeClr val="tx1">
                    <a:lumMod val="75000"/>
                    <a:lumOff val="25000"/>
                  </a:schemeClr>
                </a:solidFill>
                <a:latin typeface="Open Sans"/>
                <a:ea typeface="Open Sans"/>
                <a:cs typeface="Open Sans"/>
              </a:endParaRPr>
            </a:p>
            <a:p>
              <a:pPr marL="342900" lvl="0" indent="-342900">
                <a:lnSpc>
                  <a:spcPct val="1140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attacks occur when an attacker uses a web application to send malicious code, typically in the form of a browser-side script, to a different end user.</a:t>
              </a:r>
            </a:p>
            <a:p>
              <a:pPr marL="342900" lvl="0" indent="-342900">
                <a:lnSpc>
                  <a:spcPct val="114000"/>
                </a:lnSpc>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lvl="0" indent="-342900">
                <a:lnSpc>
                  <a:spcPct val="114000"/>
                </a:lnSpc>
                <a:buFont typeface="Arial" panose="020B0604020202020204" pitchFamily="34" charset="0"/>
                <a:buChar char="•"/>
              </a:pPr>
              <a:r>
                <a:rPr lang="en-GB" sz="2200">
                  <a:solidFill>
                    <a:schemeClr val="tx1">
                      <a:lumMod val="75000"/>
                      <a:lumOff val="25000"/>
                    </a:schemeClr>
                  </a:solidFill>
                  <a:latin typeface="Open Sans"/>
                  <a:ea typeface="Open Sans"/>
                  <a:cs typeface="Open Sans"/>
                </a:rPr>
                <a:t>XSS enables attackers to inject client-side scripts into web pages viewed by other users.</a:t>
              </a:r>
            </a:p>
          </p:txBody>
        </p:sp>
        <p:pic>
          <p:nvPicPr>
            <p:cNvPr id="6" name="Picture 5">
              <a:extLst>
                <a:ext uri="{FF2B5EF4-FFF2-40B4-BE49-F238E27FC236}">
                  <a16:creationId xmlns:a16="http://schemas.microsoft.com/office/drawing/2014/main" id="{041DF945-E091-4A42-003A-9BF8EF4AF35E}"/>
                </a:ext>
              </a:extLst>
            </p:cNvPr>
            <p:cNvPicPr>
              <a:picLocks noChangeAspect="1"/>
            </p:cNvPicPr>
            <p:nvPr/>
          </p:nvPicPr>
          <p:blipFill rotWithShape="1">
            <a:blip r:embed="rId3"/>
            <a:srcRect l="17932" t="15000" r="17336" b="15803"/>
            <a:stretch/>
          </p:blipFill>
          <p:spPr>
            <a:xfrm>
              <a:off x="10075101" y="3286125"/>
              <a:ext cx="3156857" cy="3374571"/>
            </a:xfrm>
            <a:prstGeom prst="rect">
              <a:avLst/>
            </a:prstGeom>
          </p:spPr>
        </p:pic>
      </p:grpSp>
      <p:sp>
        <p:nvSpPr>
          <p:cNvPr id="4" name="Brandline_LVC">
            <a:extLst>
              <a:ext uri="{FF2B5EF4-FFF2-40B4-BE49-F238E27FC236}">
                <a16:creationId xmlns:a16="http://schemas.microsoft.com/office/drawing/2014/main" id="{85E2A04F-1E97-B886-225B-6F0282125F0F}"/>
              </a:ext>
            </a:extLst>
          </p:cNvPr>
          <p:cNvSpPr/>
          <p:nvPr/>
        </p:nvSpPr>
        <p:spPr>
          <a:xfrm>
            <a:off x="6019800" y="859894"/>
            <a:ext cx="42287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9177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Cross-Scripting Attack - Illustration</a:t>
            </a:r>
            <a:endParaRPr>
              <a:latin typeface="Open Sans"/>
              <a:ea typeface="Open Sans"/>
              <a:cs typeface="Open Sans"/>
              <a:sym typeface="Open Sans"/>
            </a:endParaRPr>
          </a:p>
        </p:txBody>
      </p:sp>
      <p:grpSp>
        <p:nvGrpSpPr>
          <p:cNvPr id="2" name="Group 1">
            <a:extLst>
              <a:ext uri="{FF2B5EF4-FFF2-40B4-BE49-F238E27FC236}">
                <a16:creationId xmlns:a16="http://schemas.microsoft.com/office/drawing/2014/main" id="{A38D6927-AD27-8E23-E451-CA1DB235DD30}"/>
              </a:ext>
            </a:extLst>
          </p:cNvPr>
          <p:cNvGrpSpPr/>
          <p:nvPr/>
        </p:nvGrpSpPr>
        <p:grpSpPr>
          <a:xfrm>
            <a:off x="1808206" y="1775080"/>
            <a:ext cx="12639588" cy="6742154"/>
            <a:chOff x="2448012" y="2047501"/>
            <a:chExt cx="12639588" cy="6742154"/>
          </a:xfrm>
        </p:grpSpPr>
        <p:grpSp>
          <p:nvGrpSpPr>
            <p:cNvPr id="3" name="Group 2">
              <a:extLst>
                <a:ext uri="{FF2B5EF4-FFF2-40B4-BE49-F238E27FC236}">
                  <a16:creationId xmlns:a16="http://schemas.microsoft.com/office/drawing/2014/main" id="{973ED8EA-08BC-727B-DC89-80941656B03E}"/>
                </a:ext>
              </a:extLst>
            </p:cNvPr>
            <p:cNvGrpSpPr/>
            <p:nvPr/>
          </p:nvGrpSpPr>
          <p:grpSpPr>
            <a:xfrm>
              <a:off x="2716998" y="3777648"/>
              <a:ext cx="11390883" cy="3003544"/>
              <a:chOff x="1671970" y="3722427"/>
              <a:chExt cx="12923049" cy="3407545"/>
            </a:xfrm>
          </p:grpSpPr>
          <p:sp>
            <p:nvSpPr>
              <p:cNvPr id="8" name="Freeform 68">
                <a:extLst>
                  <a:ext uri="{FF2B5EF4-FFF2-40B4-BE49-F238E27FC236}">
                    <a16:creationId xmlns:a16="http://schemas.microsoft.com/office/drawing/2014/main" id="{CC93C2D3-403E-5FD9-30F6-910E30FC20B0}"/>
                  </a:ext>
                </a:extLst>
              </p:cNvPr>
              <p:cNvSpPr>
                <a:spLocks noChangeArrowheads="1"/>
              </p:cNvSpPr>
              <p:nvPr/>
            </p:nvSpPr>
            <p:spPr bwMode="auto">
              <a:xfrm>
                <a:off x="9116730" y="4799042"/>
                <a:ext cx="1230417" cy="1230417"/>
              </a:xfrm>
              <a:custGeom>
                <a:avLst/>
                <a:gdLst>
                  <a:gd name="T0" fmla="*/ 539 w 1481"/>
                  <a:gd name="T1" fmla="*/ 1110 h 1481"/>
                  <a:gd name="T2" fmla="*/ 414 w 1481"/>
                  <a:gd name="T3" fmla="*/ 1221 h 1481"/>
                  <a:gd name="T4" fmla="*/ 404 w 1481"/>
                  <a:gd name="T5" fmla="*/ 1244 h 1481"/>
                  <a:gd name="T6" fmla="*/ 438 w 1481"/>
                  <a:gd name="T7" fmla="*/ 1278 h 1481"/>
                  <a:gd name="T8" fmla="*/ 462 w 1481"/>
                  <a:gd name="T9" fmla="*/ 1268 h 1481"/>
                  <a:gd name="T10" fmla="*/ 563 w 1481"/>
                  <a:gd name="T11" fmla="*/ 1168 h 1481"/>
                  <a:gd name="T12" fmla="*/ 572 w 1481"/>
                  <a:gd name="T13" fmla="*/ 1144 h 1481"/>
                  <a:gd name="T14" fmla="*/ 842 w 1481"/>
                  <a:gd name="T15" fmla="*/ 1359 h 1481"/>
                  <a:gd name="T16" fmla="*/ 1347 w 1481"/>
                  <a:gd name="T17" fmla="*/ 181 h 1481"/>
                  <a:gd name="T18" fmla="*/ 121 w 1481"/>
                  <a:gd name="T19" fmla="*/ 639 h 1481"/>
                  <a:gd name="T20" fmla="*/ 598 w 1481"/>
                  <a:gd name="T21" fmla="*/ 835 h 1481"/>
                  <a:gd name="T22" fmla="*/ 1480 w 1481"/>
                  <a:gd name="T23" fmla="*/ 34 h 1481"/>
                  <a:gd name="T24" fmla="*/ 1446 w 1481"/>
                  <a:gd name="T25" fmla="*/ 0 h 1481"/>
                  <a:gd name="T26" fmla="*/ 1432 w 1481"/>
                  <a:gd name="T27" fmla="*/ 4 h 1481"/>
                  <a:gd name="T28" fmla="*/ 21 w 1481"/>
                  <a:gd name="T29" fmla="*/ 608 h 1481"/>
                  <a:gd name="T30" fmla="*/ 21 w 1481"/>
                  <a:gd name="T31" fmla="*/ 609 h 1481"/>
                  <a:gd name="T32" fmla="*/ 20 w 1481"/>
                  <a:gd name="T33" fmla="*/ 609 h 1481"/>
                  <a:gd name="T34" fmla="*/ 0 w 1481"/>
                  <a:gd name="T35" fmla="*/ 639 h 1481"/>
                  <a:gd name="T36" fmla="*/ 25 w 1481"/>
                  <a:gd name="T37" fmla="*/ 671 h 1481"/>
                  <a:gd name="T38" fmla="*/ 580 w 1481"/>
                  <a:gd name="T39" fmla="*/ 900 h 1481"/>
                  <a:gd name="T40" fmla="*/ 810 w 1481"/>
                  <a:gd name="T41" fmla="*/ 1456 h 1481"/>
                  <a:gd name="T42" fmla="*/ 841 w 1481"/>
                  <a:gd name="T43" fmla="*/ 1480 h 1481"/>
                  <a:gd name="T44" fmla="*/ 872 w 1481"/>
                  <a:gd name="T45" fmla="*/ 1461 h 1481"/>
                  <a:gd name="T46" fmla="*/ 872 w 1481"/>
                  <a:gd name="T47" fmla="*/ 1459 h 1481"/>
                  <a:gd name="T48" fmla="*/ 872 w 1481"/>
                  <a:gd name="T49" fmla="*/ 1459 h 1481"/>
                  <a:gd name="T50" fmla="*/ 1476 w 1481"/>
                  <a:gd name="T51" fmla="*/ 48 h 1481"/>
                  <a:gd name="T52" fmla="*/ 1480 w 1481"/>
                  <a:gd name="T53" fmla="*/ 34 h 1481"/>
                  <a:gd name="T54" fmla="*/ 361 w 1481"/>
                  <a:gd name="T55" fmla="*/ 966 h 1481"/>
                  <a:gd name="T56" fmla="*/ 370 w 1481"/>
                  <a:gd name="T57" fmla="*/ 942 h 1481"/>
                  <a:gd name="T58" fmla="*/ 337 w 1481"/>
                  <a:gd name="T59" fmla="*/ 908 h 1481"/>
                  <a:gd name="T60" fmla="*/ 313 w 1481"/>
                  <a:gd name="T61" fmla="*/ 918 h 1481"/>
                  <a:gd name="T62" fmla="*/ 279 w 1481"/>
                  <a:gd name="T63" fmla="*/ 952 h 1481"/>
                  <a:gd name="T64" fmla="*/ 270 w 1481"/>
                  <a:gd name="T65" fmla="*/ 975 h 1481"/>
                  <a:gd name="T66" fmla="*/ 303 w 1481"/>
                  <a:gd name="T67" fmla="*/ 1009 h 1481"/>
                  <a:gd name="T68" fmla="*/ 539 w 1481"/>
                  <a:gd name="T69" fmla="*/ 975 h 1481"/>
                  <a:gd name="T70" fmla="*/ 505 w 1481"/>
                  <a:gd name="T71" fmla="*/ 942 h 1481"/>
                  <a:gd name="T72" fmla="*/ 481 w 1481"/>
                  <a:gd name="T73" fmla="*/ 952 h 1481"/>
                  <a:gd name="T74" fmla="*/ 145 w 1481"/>
                  <a:gd name="T75" fmla="*/ 1288 h 1481"/>
                  <a:gd name="T76" fmla="*/ 135 w 1481"/>
                  <a:gd name="T77" fmla="*/ 1312 h 1481"/>
                  <a:gd name="T78" fmla="*/ 169 w 1481"/>
                  <a:gd name="T79" fmla="*/ 1346 h 1481"/>
                  <a:gd name="T80" fmla="*/ 529 w 1481"/>
                  <a:gd name="T81" fmla="*/ 999 h 1481"/>
                  <a:gd name="T82" fmla="*/ 539 w 1481"/>
                  <a:gd name="T83" fmla="*/ 975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1" h="1481">
                    <a:moveTo>
                      <a:pt x="539" y="1110"/>
                    </a:moveTo>
                    <a:lnTo>
                      <a:pt x="539" y="1110"/>
                    </a:lnTo>
                    <a:cubicBezTo>
                      <a:pt x="529" y="1110"/>
                      <a:pt x="521" y="1114"/>
                      <a:pt x="515" y="1120"/>
                    </a:cubicBezTo>
                    <a:lnTo>
                      <a:pt x="414" y="1221"/>
                    </a:lnTo>
                    <a:lnTo>
                      <a:pt x="414" y="1221"/>
                    </a:lnTo>
                    <a:cubicBezTo>
                      <a:pt x="408" y="1227"/>
                      <a:pt x="404" y="1236"/>
                      <a:pt x="404" y="1244"/>
                    </a:cubicBezTo>
                    <a:lnTo>
                      <a:pt x="404" y="1244"/>
                    </a:lnTo>
                    <a:cubicBezTo>
                      <a:pt x="404" y="1263"/>
                      <a:pt x="419" y="1278"/>
                      <a:pt x="438" y="1278"/>
                    </a:cubicBezTo>
                    <a:lnTo>
                      <a:pt x="438" y="1278"/>
                    </a:lnTo>
                    <a:cubicBezTo>
                      <a:pt x="447" y="1278"/>
                      <a:pt x="455" y="1275"/>
                      <a:pt x="462" y="1268"/>
                    </a:cubicBezTo>
                    <a:lnTo>
                      <a:pt x="563" y="1168"/>
                    </a:lnTo>
                    <a:lnTo>
                      <a:pt x="563" y="1168"/>
                    </a:lnTo>
                    <a:cubicBezTo>
                      <a:pt x="569" y="1162"/>
                      <a:pt x="572" y="1153"/>
                      <a:pt x="572" y="1144"/>
                    </a:cubicBezTo>
                    <a:lnTo>
                      <a:pt x="572" y="1144"/>
                    </a:lnTo>
                    <a:cubicBezTo>
                      <a:pt x="572" y="1125"/>
                      <a:pt x="557" y="1110"/>
                      <a:pt x="539" y="1110"/>
                    </a:cubicBezTo>
                    <a:close/>
                    <a:moveTo>
                      <a:pt x="842" y="1359"/>
                    </a:moveTo>
                    <a:lnTo>
                      <a:pt x="645" y="882"/>
                    </a:lnTo>
                    <a:lnTo>
                      <a:pt x="1347" y="181"/>
                    </a:lnTo>
                    <a:lnTo>
                      <a:pt x="842" y="1359"/>
                    </a:lnTo>
                    <a:close/>
                    <a:moveTo>
                      <a:pt x="121" y="639"/>
                    </a:moveTo>
                    <a:lnTo>
                      <a:pt x="1299" y="133"/>
                    </a:lnTo>
                    <a:lnTo>
                      <a:pt x="598" y="835"/>
                    </a:lnTo>
                    <a:lnTo>
                      <a:pt x="121" y="639"/>
                    </a:lnTo>
                    <a:close/>
                    <a:moveTo>
                      <a:pt x="1480" y="34"/>
                    </a:moveTo>
                    <a:lnTo>
                      <a:pt x="1480" y="34"/>
                    </a:lnTo>
                    <a:cubicBezTo>
                      <a:pt x="1480" y="15"/>
                      <a:pt x="1465" y="0"/>
                      <a:pt x="1446" y="0"/>
                    </a:cubicBezTo>
                    <a:lnTo>
                      <a:pt x="1446" y="0"/>
                    </a:lnTo>
                    <a:cubicBezTo>
                      <a:pt x="1441" y="0"/>
                      <a:pt x="1436" y="2"/>
                      <a:pt x="1432" y="4"/>
                    </a:cubicBezTo>
                    <a:lnTo>
                      <a:pt x="1432" y="4"/>
                    </a:lnTo>
                    <a:lnTo>
                      <a:pt x="21" y="608"/>
                    </a:lnTo>
                    <a:lnTo>
                      <a:pt x="21" y="608"/>
                    </a:lnTo>
                    <a:cubicBezTo>
                      <a:pt x="21" y="608"/>
                      <a:pt x="21" y="608"/>
                      <a:pt x="21" y="609"/>
                    </a:cubicBezTo>
                    <a:lnTo>
                      <a:pt x="19" y="609"/>
                    </a:lnTo>
                    <a:lnTo>
                      <a:pt x="20" y="609"/>
                    </a:lnTo>
                    <a:lnTo>
                      <a:pt x="20" y="609"/>
                    </a:lnTo>
                    <a:cubicBezTo>
                      <a:pt x="8" y="615"/>
                      <a:pt x="0" y="626"/>
                      <a:pt x="0" y="639"/>
                    </a:cubicBezTo>
                    <a:lnTo>
                      <a:pt x="0" y="639"/>
                    </a:lnTo>
                    <a:cubicBezTo>
                      <a:pt x="0" y="654"/>
                      <a:pt x="11" y="667"/>
                      <a:pt x="25" y="671"/>
                    </a:cubicBezTo>
                    <a:lnTo>
                      <a:pt x="24" y="672"/>
                    </a:lnTo>
                    <a:lnTo>
                      <a:pt x="580" y="900"/>
                    </a:lnTo>
                    <a:lnTo>
                      <a:pt x="809" y="1456"/>
                    </a:lnTo>
                    <a:lnTo>
                      <a:pt x="810" y="1456"/>
                    </a:lnTo>
                    <a:lnTo>
                      <a:pt x="810" y="1456"/>
                    </a:lnTo>
                    <a:cubicBezTo>
                      <a:pt x="813" y="1470"/>
                      <a:pt x="826" y="1480"/>
                      <a:pt x="841" y="1480"/>
                    </a:cubicBezTo>
                    <a:lnTo>
                      <a:pt x="841" y="1480"/>
                    </a:lnTo>
                    <a:cubicBezTo>
                      <a:pt x="855" y="1480"/>
                      <a:pt x="866" y="1472"/>
                      <a:pt x="872" y="1461"/>
                    </a:cubicBezTo>
                    <a:lnTo>
                      <a:pt x="872" y="1461"/>
                    </a:lnTo>
                    <a:lnTo>
                      <a:pt x="872" y="1459"/>
                    </a:lnTo>
                    <a:lnTo>
                      <a:pt x="872" y="1459"/>
                    </a:lnTo>
                    <a:lnTo>
                      <a:pt x="872" y="1459"/>
                    </a:lnTo>
                    <a:lnTo>
                      <a:pt x="1477" y="48"/>
                    </a:lnTo>
                    <a:lnTo>
                      <a:pt x="1476" y="48"/>
                    </a:lnTo>
                    <a:lnTo>
                      <a:pt x="1476" y="48"/>
                    </a:lnTo>
                    <a:cubicBezTo>
                      <a:pt x="1479" y="44"/>
                      <a:pt x="1480" y="39"/>
                      <a:pt x="1480" y="34"/>
                    </a:cubicBezTo>
                    <a:close/>
                    <a:moveTo>
                      <a:pt x="327" y="999"/>
                    </a:moveTo>
                    <a:lnTo>
                      <a:pt x="361" y="966"/>
                    </a:lnTo>
                    <a:lnTo>
                      <a:pt x="361" y="966"/>
                    </a:lnTo>
                    <a:cubicBezTo>
                      <a:pt x="367" y="960"/>
                      <a:pt x="370" y="951"/>
                      <a:pt x="370" y="942"/>
                    </a:cubicBezTo>
                    <a:lnTo>
                      <a:pt x="370" y="942"/>
                    </a:lnTo>
                    <a:cubicBezTo>
                      <a:pt x="370" y="923"/>
                      <a:pt x="355" y="908"/>
                      <a:pt x="337" y="908"/>
                    </a:cubicBezTo>
                    <a:lnTo>
                      <a:pt x="337" y="908"/>
                    </a:lnTo>
                    <a:cubicBezTo>
                      <a:pt x="328" y="908"/>
                      <a:pt x="319" y="912"/>
                      <a:pt x="313" y="918"/>
                    </a:cubicBezTo>
                    <a:lnTo>
                      <a:pt x="279" y="952"/>
                    </a:lnTo>
                    <a:lnTo>
                      <a:pt x="279" y="952"/>
                    </a:lnTo>
                    <a:cubicBezTo>
                      <a:pt x="273" y="958"/>
                      <a:pt x="270" y="966"/>
                      <a:pt x="270" y="975"/>
                    </a:cubicBezTo>
                    <a:lnTo>
                      <a:pt x="270" y="975"/>
                    </a:lnTo>
                    <a:cubicBezTo>
                      <a:pt x="270" y="994"/>
                      <a:pt x="285" y="1009"/>
                      <a:pt x="303" y="1009"/>
                    </a:cubicBezTo>
                    <a:lnTo>
                      <a:pt x="303" y="1009"/>
                    </a:lnTo>
                    <a:cubicBezTo>
                      <a:pt x="312" y="1009"/>
                      <a:pt x="321" y="1006"/>
                      <a:pt x="327" y="999"/>
                    </a:cubicBezTo>
                    <a:close/>
                    <a:moveTo>
                      <a:pt x="539" y="975"/>
                    </a:moveTo>
                    <a:lnTo>
                      <a:pt x="539" y="975"/>
                    </a:lnTo>
                    <a:cubicBezTo>
                      <a:pt x="539" y="956"/>
                      <a:pt x="523" y="942"/>
                      <a:pt x="505" y="942"/>
                    </a:cubicBezTo>
                    <a:lnTo>
                      <a:pt x="505" y="942"/>
                    </a:lnTo>
                    <a:cubicBezTo>
                      <a:pt x="496" y="942"/>
                      <a:pt x="487" y="945"/>
                      <a:pt x="481" y="952"/>
                    </a:cubicBezTo>
                    <a:lnTo>
                      <a:pt x="145" y="1288"/>
                    </a:lnTo>
                    <a:lnTo>
                      <a:pt x="145" y="1288"/>
                    </a:lnTo>
                    <a:cubicBezTo>
                      <a:pt x="139" y="1294"/>
                      <a:pt x="135" y="1303"/>
                      <a:pt x="135" y="1312"/>
                    </a:cubicBezTo>
                    <a:lnTo>
                      <a:pt x="135" y="1312"/>
                    </a:lnTo>
                    <a:cubicBezTo>
                      <a:pt x="135" y="1330"/>
                      <a:pt x="150" y="1346"/>
                      <a:pt x="169" y="1346"/>
                    </a:cubicBezTo>
                    <a:lnTo>
                      <a:pt x="169" y="1346"/>
                    </a:lnTo>
                    <a:cubicBezTo>
                      <a:pt x="178" y="1346"/>
                      <a:pt x="186" y="1342"/>
                      <a:pt x="193" y="1336"/>
                    </a:cubicBezTo>
                    <a:lnTo>
                      <a:pt x="529" y="999"/>
                    </a:lnTo>
                    <a:lnTo>
                      <a:pt x="529" y="999"/>
                    </a:lnTo>
                    <a:cubicBezTo>
                      <a:pt x="535" y="993"/>
                      <a:pt x="539" y="985"/>
                      <a:pt x="539" y="975"/>
                    </a:cubicBezTo>
                    <a:close/>
                  </a:path>
                </a:pathLst>
              </a:custGeom>
              <a:solidFill>
                <a:schemeClr val="accent3"/>
              </a:solidFill>
              <a:ln>
                <a:noFill/>
              </a:ln>
              <a:effectLst/>
            </p:spPr>
            <p:txBody>
              <a:bodyPr wrap="none" anchor="ctr"/>
              <a:lstStyle/>
              <a:p>
                <a:endParaRPr lang="en-US" sz="933">
                  <a:latin typeface="DM Sans" pitchFamily="2" charset="77"/>
                </a:endParaRPr>
              </a:p>
            </p:txBody>
          </p:sp>
          <p:sp>
            <p:nvSpPr>
              <p:cNvPr id="9" name="Freeform 69">
                <a:extLst>
                  <a:ext uri="{FF2B5EF4-FFF2-40B4-BE49-F238E27FC236}">
                    <a16:creationId xmlns:a16="http://schemas.microsoft.com/office/drawing/2014/main" id="{40A5B260-53BF-1660-2690-75EA2BE181DE}"/>
                  </a:ext>
                </a:extLst>
              </p:cNvPr>
              <p:cNvSpPr>
                <a:spLocks noChangeArrowheads="1"/>
              </p:cNvSpPr>
              <p:nvPr/>
            </p:nvSpPr>
            <p:spPr bwMode="auto">
              <a:xfrm>
                <a:off x="12278830" y="4799042"/>
                <a:ext cx="1230417" cy="1215769"/>
              </a:xfrm>
              <a:custGeom>
                <a:avLst/>
                <a:gdLst>
                  <a:gd name="T0" fmla="*/ 941 w 1480"/>
                  <a:gd name="T1" fmla="*/ 860 h 1466"/>
                  <a:gd name="T2" fmla="*/ 538 w 1480"/>
                  <a:gd name="T3" fmla="*/ 927 h 1466"/>
                  <a:gd name="T4" fmla="*/ 538 w 1480"/>
                  <a:gd name="T5" fmla="*/ 994 h 1466"/>
                  <a:gd name="T6" fmla="*/ 941 w 1480"/>
                  <a:gd name="T7" fmla="*/ 994 h 1466"/>
                  <a:gd name="T8" fmla="*/ 1009 w 1480"/>
                  <a:gd name="T9" fmla="*/ 860 h 1466"/>
                  <a:gd name="T10" fmla="*/ 941 w 1480"/>
                  <a:gd name="T11" fmla="*/ 793 h 1466"/>
                  <a:gd name="T12" fmla="*/ 538 w 1480"/>
                  <a:gd name="T13" fmla="*/ 793 h 1466"/>
                  <a:gd name="T14" fmla="*/ 471 w 1480"/>
                  <a:gd name="T15" fmla="*/ 927 h 1466"/>
                  <a:gd name="T16" fmla="*/ 538 w 1480"/>
                  <a:gd name="T17" fmla="*/ 994 h 1466"/>
                  <a:gd name="T18" fmla="*/ 524 w 1480"/>
                  <a:gd name="T19" fmla="*/ 154 h 1466"/>
                  <a:gd name="T20" fmla="*/ 549 w 1480"/>
                  <a:gd name="T21" fmla="*/ 246 h 1466"/>
                  <a:gd name="T22" fmla="*/ 516 w 1480"/>
                  <a:gd name="T23" fmla="*/ 304 h 1466"/>
                  <a:gd name="T24" fmla="*/ 423 w 1480"/>
                  <a:gd name="T25" fmla="*/ 328 h 1466"/>
                  <a:gd name="T26" fmla="*/ 516 w 1480"/>
                  <a:gd name="T27" fmla="*/ 304 h 1466"/>
                  <a:gd name="T28" fmla="*/ 67 w 1480"/>
                  <a:gd name="T29" fmla="*/ 591 h 1466"/>
                  <a:gd name="T30" fmla="*/ 1412 w 1480"/>
                  <a:gd name="T31" fmla="*/ 456 h 1466"/>
                  <a:gd name="T32" fmla="*/ 1278 w 1480"/>
                  <a:gd name="T33" fmla="*/ 1398 h 1466"/>
                  <a:gd name="T34" fmla="*/ 202 w 1480"/>
                  <a:gd name="T35" fmla="*/ 658 h 1466"/>
                  <a:gd name="T36" fmla="*/ 1278 w 1480"/>
                  <a:gd name="T37" fmla="*/ 1398 h 1466"/>
                  <a:gd name="T38" fmla="*/ 466 w 1480"/>
                  <a:gd name="T39" fmla="*/ 120 h 1466"/>
                  <a:gd name="T40" fmla="*/ 675 w 1480"/>
                  <a:gd name="T41" fmla="*/ 163 h 1466"/>
                  <a:gd name="T42" fmla="*/ 394 w 1480"/>
                  <a:gd name="T43" fmla="*/ 389 h 1466"/>
                  <a:gd name="T44" fmla="*/ 388 w 1480"/>
                  <a:gd name="T45" fmla="*/ 389 h 1466"/>
                  <a:gd name="T46" fmla="*/ 466 w 1480"/>
                  <a:gd name="T47" fmla="*/ 120 h 1466"/>
                  <a:gd name="T48" fmla="*/ 622 w 1480"/>
                  <a:gd name="T49" fmla="*/ 389 h 1466"/>
                  <a:gd name="T50" fmla="*/ 1067 w 1480"/>
                  <a:gd name="T51" fmla="*/ 389 h 1466"/>
                  <a:gd name="T52" fmla="*/ 1091 w 1480"/>
                  <a:gd name="T53" fmla="*/ 206 h 1466"/>
                  <a:gd name="T54" fmla="*/ 1209 w 1480"/>
                  <a:gd name="T55" fmla="*/ 389 h 1466"/>
                  <a:gd name="T56" fmla="*/ 1115 w 1480"/>
                  <a:gd name="T57" fmla="*/ 339 h 1466"/>
                  <a:gd name="T58" fmla="*/ 1108 w 1480"/>
                  <a:gd name="T59" fmla="*/ 271 h 1466"/>
                  <a:gd name="T60" fmla="*/ 1046 w 1480"/>
                  <a:gd name="T61" fmla="*/ 300 h 1466"/>
                  <a:gd name="T62" fmla="*/ 961 w 1480"/>
                  <a:gd name="T63" fmla="*/ 241 h 1466"/>
                  <a:gd name="T64" fmla="*/ 1412 w 1480"/>
                  <a:gd name="T65" fmla="*/ 389 h 1466"/>
                  <a:gd name="T66" fmla="*/ 1238 w 1480"/>
                  <a:gd name="T67" fmla="*/ 237 h 1466"/>
                  <a:gd name="T68" fmla="*/ 1074 w 1480"/>
                  <a:gd name="T69" fmla="*/ 141 h 1466"/>
                  <a:gd name="T70" fmla="*/ 592 w 1480"/>
                  <a:gd name="T71" fmla="*/ 37 h 1466"/>
                  <a:gd name="T72" fmla="*/ 408 w 1480"/>
                  <a:gd name="T73" fmla="*/ 86 h 1466"/>
                  <a:gd name="T74" fmla="*/ 202 w 1480"/>
                  <a:gd name="T75" fmla="*/ 389 h 1466"/>
                  <a:gd name="T76" fmla="*/ 67 w 1480"/>
                  <a:gd name="T77" fmla="*/ 389 h 1466"/>
                  <a:gd name="T78" fmla="*/ 0 w 1480"/>
                  <a:gd name="T79" fmla="*/ 591 h 1466"/>
                  <a:gd name="T80" fmla="*/ 67 w 1480"/>
                  <a:gd name="T81" fmla="*/ 658 h 1466"/>
                  <a:gd name="T82" fmla="*/ 134 w 1480"/>
                  <a:gd name="T83" fmla="*/ 1398 h 1466"/>
                  <a:gd name="T84" fmla="*/ 202 w 1480"/>
                  <a:gd name="T85" fmla="*/ 1465 h 1466"/>
                  <a:gd name="T86" fmla="*/ 1278 w 1480"/>
                  <a:gd name="T87" fmla="*/ 1465 h 1466"/>
                  <a:gd name="T88" fmla="*/ 1345 w 1480"/>
                  <a:gd name="T89" fmla="*/ 658 h 1466"/>
                  <a:gd name="T90" fmla="*/ 1412 w 1480"/>
                  <a:gd name="T91" fmla="*/ 658 h 1466"/>
                  <a:gd name="T92" fmla="*/ 1479 w 1480"/>
                  <a:gd name="T93" fmla="*/ 456 h 1466"/>
                  <a:gd name="T94" fmla="*/ 1412 w 1480"/>
                  <a:gd name="T95" fmla="*/ 389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0" h="1466">
                    <a:moveTo>
                      <a:pt x="538" y="860"/>
                    </a:moveTo>
                    <a:lnTo>
                      <a:pt x="941" y="860"/>
                    </a:lnTo>
                    <a:lnTo>
                      <a:pt x="941" y="927"/>
                    </a:lnTo>
                    <a:lnTo>
                      <a:pt x="538" y="927"/>
                    </a:lnTo>
                    <a:lnTo>
                      <a:pt x="538" y="860"/>
                    </a:lnTo>
                    <a:close/>
                    <a:moveTo>
                      <a:pt x="538" y="994"/>
                    </a:moveTo>
                    <a:lnTo>
                      <a:pt x="941" y="994"/>
                    </a:lnTo>
                    <a:lnTo>
                      <a:pt x="941" y="994"/>
                    </a:lnTo>
                    <a:cubicBezTo>
                      <a:pt x="978" y="994"/>
                      <a:pt x="1009" y="964"/>
                      <a:pt x="1009" y="927"/>
                    </a:cubicBezTo>
                    <a:lnTo>
                      <a:pt x="1009" y="860"/>
                    </a:lnTo>
                    <a:lnTo>
                      <a:pt x="1009" y="860"/>
                    </a:lnTo>
                    <a:cubicBezTo>
                      <a:pt x="1009" y="822"/>
                      <a:pt x="978" y="793"/>
                      <a:pt x="941" y="793"/>
                    </a:cubicBezTo>
                    <a:lnTo>
                      <a:pt x="538" y="793"/>
                    </a:lnTo>
                    <a:lnTo>
                      <a:pt x="538" y="793"/>
                    </a:lnTo>
                    <a:cubicBezTo>
                      <a:pt x="501" y="793"/>
                      <a:pt x="471" y="822"/>
                      <a:pt x="471" y="860"/>
                    </a:cubicBezTo>
                    <a:lnTo>
                      <a:pt x="471" y="927"/>
                    </a:lnTo>
                    <a:lnTo>
                      <a:pt x="471" y="927"/>
                    </a:lnTo>
                    <a:cubicBezTo>
                      <a:pt x="471" y="964"/>
                      <a:pt x="501" y="994"/>
                      <a:pt x="538" y="994"/>
                    </a:cubicBezTo>
                    <a:close/>
                    <a:moveTo>
                      <a:pt x="583" y="187"/>
                    </a:moveTo>
                    <a:lnTo>
                      <a:pt x="524" y="154"/>
                    </a:lnTo>
                    <a:lnTo>
                      <a:pt x="491" y="212"/>
                    </a:lnTo>
                    <a:lnTo>
                      <a:pt x="549" y="246"/>
                    </a:lnTo>
                    <a:lnTo>
                      <a:pt x="583" y="187"/>
                    </a:lnTo>
                    <a:close/>
                    <a:moveTo>
                      <a:pt x="516" y="304"/>
                    </a:moveTo>
                    <a:lnTo>
                      <a:pt x="457" y="270"/>
                    </a:lnTo>
                    <a:lnTo>
                      <a:pt x="423" y="328"/>
                    </a:lnTo>
                    <a:lnTo>
                      <a:pt x="482" y="362"/>
                    </a:lnTo>
                    <a:lnTo>
                      <a:pt x="516" y="304"/>
                    </a:lnTo>
                    <a:close/>
                    <a:moveTo>
                      <a:pt x="1412" y="591"/>
                    </a:moveTo>
                    <a:lnTo>
                      <a:pt x="67" y="591"/>
                    </a:lnTo>
                    <a:lnTo>
                      <a:pt x="67" y="456"/>
                    </a:lnTo>
                    <a:lnTo>
                      <a:pt x="1412" y="456"/>
                    </a:lnTo>
                    <a:lnTo>
                      <a:pt x="1412" y="591"/>
                    </a:lnTo>
                    <a:close/>
                    <a:moveTo>
                      <a:pt x="1278" y="1398"/>
                    </a:moveTo>
                    <a:lnTo>
                      <a:pt x="202" y="1398"/>
                    </a:lnTo>
                    <a:lnTo>
                      <a:pt x="202" y="658"/>
                    </a:lnTo>
                    <a:lnTo>
                      <a:pt x="1278" y="658"/>
                    </a:lnTo>
                    <a:lnTo>
                      <a:pt x="1278" y="1398"/>
                    </a:lnTo>
                    <a:close/>
                    <a:moveTo>
                      <a:pt x="466" y="120"/>
                    </a:moveTo>
                    <a:lnTo>
                      <a:pt x="466" y="120"/>
                    </a:lnTo>
                    <a:cubicBezTo>
                      <a:pt x="485" y="88"/>
                      <a:pt x="526" y="77"/>
                      <a:pt x="558" y="96"/>
                    </a:cubicBezTo>
                    <a:lnTo>
                      <a:pt x="675" y="163"/>
                    </a:lnTo>
                    <a:lnTo>
                      <a:pt x="544" y="389"/>
                    </a:lnTo>
                    <a:lnTo>
                      <a:pt x="394" y="389"/>
                    </a:lnTo>
                    <a:lnTo>
                      <a:pt x="390" y="386"/>
                    </a:lnTo>
                    <a:lnTo>
                      <a:pt x="388" y="389"/>
                    </a:lnTo>
                    <a:lnTo>
                      <a:pt x="311" y="389"/>
                    </a:lnTo>
                    <a:lnTo>
                      <a:pt x="466" y="120"/>
                    </a:lnTo>
                    <a:close/>
                    <a:moveTo>
                      <a:pt x="1067" y="389"/>
                    </a:moveTo>
                    <a:lnTo>
                      <a:pt x="622" y="389"/>
                    </a:lnTo>
                    <a:lnTo>
                      <a:pt x="733" y="196"/>
                    </a:lnTo>
                    <a:lnTo>
                      <a:pt x="1067" y="389"/>
                    </a:lnTo>
                    <a:close/>
                    <a:moveTo>
                      <a:pt x="1091" y="206"/>
                    </a:moveTo>
                    <a:lnTo>
                      <a:pt x="1091" y="206"/>
                    </a:lnTo>
                    <a:cubicBezTo>
                      <a:pt x="1127" y="196"/>
                      <a:pt x="1163" y="218"/>
                      <a:pt x="1173" y="254"/>
                    </a:cubicBezTo>
                    <a:lnTo>
                      <a:pt x="1209" y="389"/>
                    </a:lnTo>
                    <a:lnTo>
                      <a:pt x="1201" y="389"/>
                    </a:lnTo>
                    <a:lnTo>
                      <a:pt x="1115" y="339"/>
                    </a:lnTo>
                    <a:lnTo>
                      <a:pt x="1126" y="336"/>
                    </a:lnTo>
                    <a:lnTo>
                      <a:pt x="1108" y="271"/>
                    </a:lnTo>
                    <a:lnTo>
                      <a:pt x="1043" y="289"/>
                    </a:lnTo>
                    <a:lnTo>
                      <a:pt x="1046" y="300"/>
                    </a:lnTo>
                    <a:lnTo>
                      <a:pt x="964" y="252"/>
                    </a:lnTo>
                    <a:lnTo>
                      <a:pt x="961" y="241"/>
                    </a:lnTo>
                    <a:lnTo>
                      <a:pt x="1091" y="206"/>
                    </a:lnTo>
                    <a:close/>
                    <a:moveTo>
                      <a:pt x="1412" y="389"/>
                    </a:moveTo>
                    <a:lnTo>
                      <a:pt x="1279" y="389"/>
                    </a:lnTo>
                    <a:lnTo>
                      <a:pt x="1238" y="237"/>
                    </a:lnTo>
                    <a:lnTo>
                      <a:pt x="1238" y="237"/>
                    </a:lnTo>
                    <a:cubicBezTo>
                      <a:pt x="1219" y="165"/>
                      <a:pt x="1145" y="122"/>
                      <a:pt x="1074" y="141"/>
                    </a:cubicBezTo>
                    <a:lnTo>
                      <a:pt x="868" y="196"/>
                    </a:lnTo>
                    <a:lnTo>
                      <a:pt x="592" y="37"/>
                    </a:lnTo>
                    <a:lnTo>
                      <a:pt x="592" y="37"/>
                    </a:lnTo>
                    <a:cubicBezTo>
                      <a:pt x="527" y="0"/>
                      <a:pt x="445" y="22"/>
                      <a:pt x="408" y="86"/>
                    </a:cubicBezTo>
                    <a:lnTo>
                      <a:pt x="233" y="389"/>
                    </a:lnTo>
                    <a:lnTo>
                      <a:pt x="202" y="389"/>
                    </a:lnTo>
                    <a:lnTo>
                      <a:pt x="67" y="389"/>
                    </a:lnTo>
                    <a:lnTo>
                      <a:pt x="67" y="389"/>
                    </a:lnTo>
                    <a:cubicBezTo>
                      <a:pt x="30" y="389"/>
                      <a:pt x="0" y="419"/>
                      <a:pt x="0" y="456"/>
                    </a:cubicBezTo>
                    <a:lnTo>
                      <a:pt x="0" y="591"/>
                    </a:lnTo>
                    <a:lnTo>
                      <a:pt x="0" y="591"/>
                    </a:lnTo>
                    <a:cubicBezTo>
                      <a:pt x="0" y="628"/>
                      <a:pt x="30" y="658"/>
                      <a:pt x="67" y="658"/>
                    </a:cubicBezTo>
                    <a:lnTo>
                      <a:pt x="134" y="658"/>
                    </a:lnTo>
                    <a:lnTo>
                      <a:pt x="134" y="1398"/>
                    </a:lnTo>
                    <a:lnTo>
                      <a:pt x="134" y="1398"/>
                    </a:lnTo>
                    <a:cubicBezTo>
                      <a:pt x="134" y="1435"/>
                      <a:pt x="164" y="1465"/>
                      <a:pt x="202" y="1465"/>
                    </a:cubicBezTo>
                    <a:lnTo>
                      <a:pt x="1278" y="1465"/>
                    </a:lnTo>
                    <a:lnTo>
                      <a:pt x="1278" y="1465"/>
                    </a:lnTo>
                    <a:cubicBezTo>
                      <a:pt x="1314" y="1465"/>
                      <a:pt x="1345" y="1435"/>
                      <a:pt x="1345" y="1398"/>
                    </a:cubicBezTo>
                    <a:lnTo>
                      <a:pt x="1345" y="658"/>
                    </a:lnTo>
                    <a:lnTo>
                      <a:pt x="1412" y="658"/>
                    </a:lnTo>
                    <a:lnTo>
                      <a:pt x="1412" y="658"/>
                    </a:lnTo>
                    <a:cubicBezTo>
                      <a:pt x="1449" y="658"/>
                      <a:pt x="1479" y="628"/>
                      <a:pt x="1479" y="591"/>
                    </a:cubicBezTo>
                    <a:lnTo>
                      <a:pt x="1479" y="456"/>
                    </a:lnTo>
                    <a:lnTo>
                      <a:pt x="1479" y="456"/>
                    </a:lnTo>
                    <a:cubicBezTo>
                      <a:pt x="1479" y="419"/>
                      <a:pt x="1449" y="389"/>
                      <a:pt x="1412" y="389"/>
                    </a:cubicBezTo>
                    <a:close/>
                  </a:path>
                </a:pathLst>
              </a:custGeom>
              <a:solidFill>
                <a:schemeClr val="accent4"/>
              </a:solidFill>
              <a:ln>
                <a:noFill/>
              </a:ln>
              <a:effectLst/>
            </p:spPr>
            <p:txBody>
              <a:bodyPr wrap="none" anchor="ctr"/>
              <a:lstStyle/>
              <a:p>
                <a:endParaRPr lang="en-US" sz="933">
                  <a:latin typeface="DM Sans" pitchFamily="2" charset="77"/>
                </a:endParaRPr>
              </a:p>
            </p:txBody>
          </p:sp>
          <p:sp>
            <p:nvSpPr>
              <p:cNvPr id="10" name="Freeform 70">
                <a:extLst>
                  <a:ext uri="{FF2B5EF4-FFF2-40B4-BE49-F238E27FC236}">
                    <a16:creationId xmlns:a16="http://schemas.microsoft.com/office/drawing/2014/main" id="{A50A979D-34C5-029E-5312-D65B9D3E1988}"/>
                  </a:ext>
                </a:extLst>
              </p:cNvPr>
              <p:cNvSpPr>
                <a:spLocks noChangeArrowheads="1"/>
              </p:cNvSpPr>
              <p:nvPr/>
            </p:nvSpPr>
            <p:spPr bwMode="auto">
              <a:xfrm>
                <a:off x="2781544" y="4799042"/>
                <a:ext cx="1007037" cy="1230417"/>
              </a:xfrm>
              <a:custGeom>
                <a:avLst/>
                <a:gdLst>
                  <a:gd name="T0" fmla="*/ 605 w 1211"/>
                  <a:gd name="T1" fmla="*/ 408 h 1480"/>
                  <a:gd name="T2" fmla="*/ 605 w 1211"/>
                  <a:gd name="T3" fmla="*/ 605 h 1480"/>
                  <a:gd name="T4" fmla="*/ 807 w 1211"/>
                  <a:gd name="T5" fmla="*/ 1344 h 1480"/>
                  <a:gd name="T6" fmla="*/ 135 w 1211"/>
                  <a:gd name="T7" fmla="*/ 1411 h 1480"/>
                  <a:gd name="T8" fmla="*/ 67 w 1211"/>
                  <a:gd name="T9" fmla="*/ 1344 h 1480"/>
                  <a:gd name="T10" fmla="*/ 67 w 1211"/>
                  <a:gd name="T11" fmla="*/ 470 h 1480"/>
                  <a:gd name="T12" fmla="*/ 538 w 1211"/>
                  <a:gd name="T13" fmla="*/ 403 h 1480"/>
                  <a:gd name="T14" fmla="*/ 538 w 1211"/>
                  <a:gd name="T15" fmla="*/ 605 h 1480"/>
                  <a:gd name="T16" fmla="*/ 807 w 1211"/>
                  <a:gd name="T17" fmla="*/ 672 h 1480"/>
                  <a:gd name="T18" fmla="*/ 135 w 1211"/>
                  <a:gd name="T19" fmla="*/ 336 h 1480"/>
                  <a:gd name="T20" fmla="*/ 0 w 1211"/>
                  <a:gd name="T21" fmla="*/ 470 h 1480"/>
                  <a:gd name="T22" fmla="*/ 0 w 1211"/>
                  <a:gd name="T23" fmla="*/ 1344 h 1480"/>
                  <a:gd name="T24" fmla="*/ 739 w 1211"/>
                  <a:gd name="T25" fmla="*/ 1479 h 1480"/>
                  <a:gd name="T26" fmla="*/ 874 w 1211"/>
                  <a:gd name="T27" fmla="*/ 1344 h 1480"/>
                  <a:gd name="T28" fmla="*/ 639 w 1211"/>
                  <a:gd name="T29" fmla="*/ 336 h 1480"/>
                  <a:gd name="T30" fmla="*/ 941 w 1211"/>
                  <a:gd name="T31" fmla="*/ 268 h 1480"/>
                  <a:gd name="T32" fmla="*/ 1117 w 1211"/>
                  <a:gd name="T33" fmla="*/ 268 h 1480"/>
                  <a:gd name="T34" fmla="*/ 975 w 1211"/>
                  <a:gd name="T35" fmla="*/ 0 h 1480"/>
                  <a:gd name="T36" fmla="*/ 470 w 1211"/>
                  <a:gd name="T37" fmla="*/ 0 h 1480"/>
                  <a:gd name="T38" fmla="*/ 336 w 1211"/>
                  <a:gd name="T39" fmla="*/ 235 h 1480"/>
                  <a:gd name="T40" fmla="*/ 370 w 1211"/>
                  <a:gd name="T41" fmla="*/ 268 h 1480"/>
                  <a:gd name="T42" fmla="*/ 403 w 1211"/>
                  <a:gd name="T43" fmla="*/ 235 h 1480"/>
                  <a:gd name="T44" fmla="*/ 403 w 1211"/>
                  <a:gd name="T45" fmla="*/ 134 h 1480"/>
                  <a:gd name="T46" fmla="*/ 874 w 1211"/>
                  <a:gd name="T47" fmla="*/ 67 h 1480"/>
                  <a:gd name="T48" fmla="*/ 874 w 1211"/>
                  <a:gd name="T49" fmla="*/ 268 h 1480"/>
                  <a:gd name="T50" fmla="*/ 1143 w 1211"/>
                  <a:gd name="T51" fmla="*/ 336 h 1480"/>
                  <a:gd name="T52" fmla="*/ 1143 w 1211"/>
                  <a:gd name="T53" fmla="*/ 1008 h 1480"/>
                  <a:gd name="T54" fmla="*/ 975 w 1211"/>
                  <a:gd name="T55" fmla="*/ 1075 h 1480"/>
                  <a:gd name="T56" fmla="*/ 941 w 1211"/>
                  <a:gd name="T57" fmla="*/ 1109 h 1480"/>
                  <a:gd name="T58" fmla="*/ 975 w 1211"/>
                  <a:gd name="T59" fmla="*/ 1142 h 1480"/>
                  <a:gd name="T60" fmla="*/ 1076 w 1211"/>
                  <a:gd name="T61" fmla="*/ 1142 h 1480"/>
                  <a:gd name="T62" fmla="*/ 1210 w 1211"/>
                  <a:gd name="T63" fmla="*/ 268 h 1480"/>
                  <a:gd name="T64" fmla="*/ 202 w 1211"/>
                  <a:gd name="T65" fmla="*/ 840 h 1480"/>
                  <a:gd name="T66" fmla="*/ 236 w 1211"/>
                  <a:gd name="T67" fmla="*/ 873 h 1480"/>
                  <a:gd name="T68" fmla="*/ 639 w 1211"/>
                  <a:gd name="T69" fmla="*/ 873 h 1480"/>
                  <a:gd name="T70" fmla="*/ 672 w 1211"/>
                  <a:gd name="T71" fmla="*/ 840 h 1480"/>
                  <a:gd name="T72" fmla="*/ 236 w 1211"/>
                  <a:gd name="T73" fmla="*/ 806 h 1480"/>
                  <a:gd name="T74" fmla="*/ 202 w 1211"/>
                  <a:gd name="T75" fmla="*/ 840 h 1480"/>
                  <a:gd name="T76" fmla="*/ 370 w 1211"/>
                  <a:gd name="T77" fmla="*/ 672 h 1480"/>
                  <a:gd name="T78" fmla="*/ 403 w 1211"/>
                  <a:gd name="T79" fmla="*/ 639 h 1480"/>
                  <a:gd name="T80" fmla="*/ 370 w 1211"/>
                  <a:gd name="T81" fmla="*/ 605 h 1480"/>
                  <a:gd name="T82" fmla="*/ 236 w 1211"/>
                  <a:gd name="T83" fmla="*/ 605 h 1480"/>
                  <a:gd name="T84" fmla="*/ 202 w 1211"/>
                  <a:gd name="T85" fmla="*/ 639 h 1480"/>
                  <a:gd name="T86" fmla="*/ 639 w 1211"/>
                  <a:gd name="T87" fmla="*/ 1008 h 1480"/>
                  <a:gd name="T88" fmla="*/ 236 w 1211"/>
                  <a:gd name="T89" fmla="*/ 1008 h 1480"/>
                  <a:gd name="T90" fmla="*/ 202 w 1211"/>
                  <a:gd name="T91" fmla="*/ 1042 h 1480"/>
                  <a:gd name="T92" fmla="*/ 639 w 1211"/>
                  <a:gd name="T93" fmla="*/ 1075 h 1480"/>
                  <a:gd name="T94" fmla="*/ 672 w 1211"/>
                  <a:gd name="T95" fmla="*/ 1042 h 1480"/>
                  <a:gd name="T96" fmla="*/ 639 w 1211"/>
                  <a:gd name="T97" fmla="*/ 1008 h 1480"/>
                  <a:gd name="T98" fmla="*/ 236 w 1211"/>
                  <a:gd name="T99" fmla="*/ 1210 h 1480"/>
                  <a:gd name="T100" fmla="*/ 202 w 1211"/>
                  <a:gd name="T101" fmla="*/ 1243 h 1480"/>
                  <a:gd name="T102" fmla="*/ 236 w 1211"/>
                  <a:gd name="T103" fmla="*/ 1277 h 1480"/>
                  <a:gd name="T104" fmla="*/ 504 w 1211"/>
                  <a:gd name="T105" fmla="*/ 1277 h 1480"/>
                  <a:gd name="T106" fmla="*/ 538 w 1211"/>
                  <a:gd name="T107" fmla="*/ 1243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11" h="1480">
                    <a:moveTo>
                      <a:pt x="605" y="605"/>
                    </a:moveTo>
                    <a:lnTo>
                      <a:pt x="605" y="408"/>
                    </a:lnTo>
                    <a:lnTo>
                      <a:pt x="780" y="605"/>
                    </a:lnTo>
                    <a:lnTo>
                      <a:pt x="605" y="605"/>
                    </a:lnTo>
                    <a:close/>
                    <a:moveTo>
                      <a:pt x="807" y="1344"/>
                    </a:moveTo>
                    <a:lnTo>
                      <a:pt x="807" y="1344"/>
                    </a:lnTo>
                    <a:cubicBezTo>
                      <a:pt x="807" y="1382"/>
                      <a:pt x="777" y="1411"/>
                      <a:pt x="739" y="1411"/>
                    </a:cubicBezTo>
                    <a:lnTo>
                      <a:pt x="135" y="1411"/>
                    </a:lnTo>
                    <a:lnTo>
                      <a:pt x="135" y="1411"/>
                    </a:lnTo>
                    <a:cubicBezTo>
                      <a:pt x="97" y="1411"/>
                      <a:pt x="67" y="1382"/>
                      <a:pt x="67" y="1344"/>
                    </a:cubicBezTo>
                    <a:lnTo>
                      <a:pt x="67" y="470"/>
                    </a:lnTo>
                    <a:lnTo>
                      <a:pt x="67" y="470"/>
                    </a:lnTo>
                    <a:cubicBezTo>
                      <a:pt x="67" y="433"/>
                      <a:pt x="97" y="403"/>
                      <a:pt x="135" y="403"/>
                    </a:cubicBezTo>
                    <a:lnTo>
                      <a:pt x="538" y="403"/>
                    </a:lnTo>
                    <a:lnTo>
                      <a:pt x="538" y="605"/>
                    </a:lnTo>
                    <a:lnTo>
                      <a:pt x="538" y="605"/>
                    </a:lnTo>
                    <a:cubicBezTo>
                      <a:pt x="538" y="641"/>
                      <a:pt x="568" y="672"/>
                      <a:pt x="605" y="672"/>
                    </a:cubicBezTo>
                    <a:lnTo>
                      <a:pt x="807" y="672"/>
                    </a:lnTo>
                    <a:lnTo>
                      <a:pt x="807" y="1344"/>
                    </a:lnTo>
                    <a:close/>
                    <a:moveTo>
                      <a:pt x="135" y="336"/>
                    </a:moveTo>
                    <a:lnTo>
                      <a:pt x="135" y="336"/>
                    </a:lnTo>
                    <a:cubicBezTo>
                      <a:pt x="60" y="336"/>
                      <a:pt x="0" y="396"/>
                      <a:pt x="0" y="470"/>
                    </a:cubicBezTo>
                    <a:lnTo>
                      <a:pt x="0" y="1344"/>
                    </a:lnTo>
                    <a:lnTo>
                      <a:pt x="0" y="1344"/>
                    </a:lnTo>
                    <a:cubicBezTo>
                      <a:pt x="0" y="1419"/>
                      <a:pt x="60" y="1479"/>
                      <a:pt x="135" y="1479"/>
                    </a:cubicBezTo>
                    <a:lnTo>
                      <a:pt x="739" y="1479"/>
                    </a:lnTo>
                    <a:lnTo>
                      <a:pt x="739" y="1479"/>
                    </a:lnTo>
                    <a:cubicBezTo>
                      <a:pt x="814" y="1479"/>
                      <a:pt x="874" y="1419"/>
                      <a:pt x="874" y="1344"/>
                    </a:cubicBezTo>
                    <a:lnTo>
                      <a:pt x="874" y="605"/>
                    </a:lnTo>
                    <a:lnTo>
                      <a:pt x="639" y="336"/>
                    </a:lnTo>
                    <a:lnTo>
                      <a:pt x="135" y="336"/>
                    </a:lnTo>
                    <a:close/>
                    <a:moveTo>
                      <a:pt x="941" y="268"/>
                    </a:moveTo>
                    <a:lnTo>
                      <a:pt x="941" y="72"/>
                    </a:lnTo>
                    <a:lnTo>
                      <a:pt x="1117" y="268"/>
                    </a:lnTo>
                    <a:lnTo>
                      <a:pt x="941" y="268"/>
                    </a:lnTo>
                    <a:close/>
                    <a:moveTo>
                      <a:pt x="975" y="0"/>
                    </a:moveTo>
                    <a:lnTo>
                      <a:pt x="470" y="0"/>
                    </a:lnTo>
                    <a:lnTo>
                      <a:pt x="470" y="0"/>
                    </a:lnTo>
                    <a:cubicBezTo>
                      <a:pt x="396" y="0"/>
                      <a:pt x="336" y="59"/>
                      <a:pt x="336" y="134"/>
                    </a:cubicBezTo>
                    <a:lnTo>
                      <a:pt x="336" y="235"/>
                    </a:lnTo>
                    <a:lnTo>
                      <a:pt x="336" y="235"/>
                    </a:lnTo>
                    <a:cubicBezTo>
                      <a:pt x="336" y="253"/>
                      <a:pt x="351" y="268"/>
                      <a:pt x="370" y="268"/>
                    </a:cubicBezTo>
                    <a:lnTo>
                      <a:pt x="370" y="268"/>
                    </a:lnTo>
                    <a:cubicBezTo>
                      <a:pt x="388" y="268"/>
                      <a:pt x="403" y="253"/>
                      <a:pt x="403" y="235"/>
                    </a:cubicBezTo>
                    <a:lnTo>
                      <a:pt x="403" y="134"/>
                    </a:lnTo>
                    <a:lnTo>
                      <a:pt x="403" y="134"/>
                    </a:lnTo>
                    <a:cubicBezTo>
                      <a:pt x="403" y="97"/>
                      <a:pt x="434" y="67"/>
                      <a:pt x="470" y="67"/>
                    </a:cubicBezTo>
                    <a:lnTo>
                      <a:pt x="874" y="67"/>
                    </a:lnTo>
                    <a:lnTo>
                      <a:pt x="874" y="268"/>
                    </a:lnTo>
                    <a:lnTo>
                      <a:pt x="874" y="268"/>
                    </a:lnTo>
                    <a:cubicBezTo>
                      <a:pt x="874" y="305"/>
                      <a:pt x="905" y="336"/>
                      <a:pt x="941" y="336"/>
                    </a:cubicBezTo>
                    <a:lnTo>
                      <a:pt x="1143" y="336"/>
                    </a:lnTo>
                    <a:lnTo>
                      <a:pt x="1143" y="1008"/>
                    </a:lnTo>
                    <a:lnTo>
                      <a:pt x="1143" y="1008"/>
                    </a:lnTo>
                    <a:cubicBezTo>
                      <a:pt x="1143" y="1045"/>
                      <a:pt x="1113" y="1075"/>
                      <a:pt x="1076" y="1075"/>
                    </a:cubicBezTo>
                    <a:lnTo>
                      <a:pt x="975" y="1075"/>
                    </a:lnTo>
                    <a:lnTo>
                      <a:pt x="975" y="1075"/>
                    </a:lnTo>
                    <a:cubicBezTo>
                      <a:pt x="957" y="1075"/>
                      <a:pt x="941" y="1090"/>
                      <a:pt x="941" y="1109"/>
                    </a:cubicBezTo>
                    <a:lnTo>
                      <a:pt x="941" y="1109"/>
                    </a:lnTo>
                    <a:cubicBezTo>
                      <a:pt x="941" y="1128"/>
                      <a:pt x="957" y="1142"/>
                      <a:pt x="975" y="1142"/>
                    </a:cubicBezTo>
                    <a:lnTo>
                      <a:pt x="1076" y="1142"/>
                    </a:lnTo>
                    <a:lnTo>
                      <a:pt x="1076" y="1142"/>
                    </a:lnTo>
                    <a:cubicBezTo>
                      <a:pt x="1151" y="1142"/>
                      <a:pt x="1210" y="1083"/>
                      <a:pt x="1210" y="1008"/>
                    </a:cubicBezTo>
                    <a:lnTo>
                      <a:pt x="1210" y="268"/>
                    </a:lnTo>
                    <a:lnTo>
                      <a:pt x="975" y="0"/>
                    </a:lnTo>
                    <a:close/>
                    <a:moveTo>
                      <a:pt x="202" y="840"/>
                    </a:moveTo>
                    <a:lnTo>
                      <a:pt x="202" y="840"/>
                    </a:lnTo>
                    <a:cubicBezTo>
                      <a:pt x="202" y="859"/>
                      <a:pt x="216" y="873"/>
                      <a:pt x="236" y="873"/>
                    </a:cubicBezTo>
                    <a:lnTo>
                      <a:pt x="639" y="873"/>
                    </a:lnTo>
                    <a:lnTo>
                      <a:pt x="639" y="873"/>
                    </a:lnTo>
                    <a:cubicBezTo>
                      <a:pt x="658" y="873"/>
                      <a:pt x="672" y="859"/>
                      <a:pt x="672" y="840"/>
                    </a:cubicBezTo>
                    <a:lnTo>
                      <a:pt x="672" y="840"/>
                    </a:lnTo>
                    <a:cubicBezTo>
                      <a:pt x="672" y="821"/>
                      <a:pt x="658" y="806"/>
                      <a:pt x="639" y="806"/>
                    </a:cubicBezTo>
                    <a:lnTo>
                      <a:pt x="236" y="806"/>
                    </a:lnTo>
                    <a:lnTo>
                      <a:pt x="236" y="806"/>
                    </a:lnTo>
                    <a:cubicBezTo>
                      <a:pt x="216" y="806"/>
                      <a:pt x="202" y="821"/>
                      <a:pt x="202" y="840"/>
                    </a:cubicBezTo>
                    <a:close/>
                    <a:moveTo>
                      <a:pt x="236" y="672"/>
                    </a:moveTo>
                    <a:lnTo>
                      <a:pt x="370" y="672"/>
                    </a:lnTo>
                    <a:lnTo>
                      <a:pt x="370" y="672"/>
                    </a:lnTo>
                    <a:cubicBezTo>
                      <a:pt x="388" y="672"/>
                      <a:pt x="403" y="657"/>
                      <a:pt x="403" y="639"/>
                    </a:cubicBezTo>
                    <a:lnTo>
                      <a:pt x="403" y="639"/>
                    </a:lnTo>
                    <a:cubicBezTo>
                      <a:pt x="403" y="620"/>
                      <a:pt x="388" y="605"/>
                      <a:pt x="370" y="605"/>
                    </a:cubicBezTo>
                    <a:lnTo>
                      <a:pt x="236" y="605"/>
                    </a:lnTo>
                    <a:lnTo>
                      <a:pt x="236" y="605"/>
                    </a:lnTo>
                    <a:cubicBezTo>
                      <a:pt x="216" y="605"/>
                      <a:pt x="202" y="620"/>
                      <a:pt x="202" y="639"/>
                    </a:cubicBezTo>
                    <a:lnTo>
                      <a:pt x="202" y="639"/>
                    </a:lnTo>
                    <a:cubicBezTo>
                      <a:pt x="202" y="657"/>
                      <a:pt x="216" y="672"/>
                      <a:pt x="236" y="672"/>
                    </a:cubicBezTo>
                    <a:close/>
                    <a:moveTo>
                      <a:pt x="639" y="1008"/>
                    </a:moveTo>
                    <a:lnTo>
                      <a:pt x="236" y="1008"/>
                    </a:lnTo>
                    <a:lnTo>
                      <a:pt x="236" y="1008"/>
                    </a:lnTo>
                    <a:cubicBezTo>
                      <a:pt x="216" y="1008"/>
                      <a:pt x="202" y="1023"/>
                      <a:pt x="202" y="1042"/>
                    </a:cubicBezTo>
                    <a:lnTo>
                      <a:pt x="202" y="1042"/>
                    </a:lnTo>
                    <a:cubicBezTo>
                      <a:pt x="202" y="1060"/>
                      <a:pt x="216" y="1075"/>
                      <a:pt x="236" y="1075"/>
                    </a:cubicBezTo>
                    <a:lnTo>
                      <a:pt x="639" y="1075"/>
                    </a:lnTo>
                    <a:lnTo>
                      <a:pt x="639" y="1075"/>
                    </a:lnTo>
                    <a:cubicBezTo>
                      <a:pt x="658" y="1075"/>
                      <a:pt x="672" y="1060"/>
                      <a:pt x="672" y="1042"/>
                    </a:cubicBezTo>
                    <a:lnTo>
                      <a:pt x="672" y="1042"/>
                    </a:lnTo>
                    <a:cubicBezTo>
                      <a:pt x="672" y="1023"/>
                      <a:pt x="658" y="1008"/>
                      <a:pt x="639" y="1008"/>
                    </a:cubicBezTo>
                    <a:close/>
                    <a:moveTo>
                      <a:pt x="504" y="1210"/>
                    </a:moveTo>
                    <a:lnTo>
                      <a:pt x="236" y="1210"/>
                    </a:lnTo>
                    <a:lnTo>
                      <a:pt x="236" y="1210"/>
                    </a:lnTo>
                    <a:cubicBezTo>
                      <a:pt x="216" y="1210"/>
                      <a:pt x="202" y="1225"/>
                      <a:pt x="202" y="1243"/>
                    </a:cubicBezTo>
                    <a:lnTo>
                      <a:pt x="202" y="1243"/>
                    </a:lnTo>
                    <a:cubicBezTo>
                      <a:pt x="202" y="1262"/>
                      <a:pt x="216" y="1277"/>
                      <a:pt x="236" y="1277"/>
                    </a:cubicBezTo>
                    <a:lnTo>
                      <a:pt x="504" y="1277"/>
                    </a:lnTo>
                    <a:lnTo>
                      <a:pt x="504" y="1277"/>
                    </a:lnTo>
                    <a:cubicBezTo>
                      <a:pt x="523" y="1277"/>
                      <a:pt x="538" y="1262"/>
                      <a:pt x="538" y="1243"/>
                    </a:cubicBezTo>
                    <a:lnTo>
                      <a:pt x="538" y="1243"/>
                    </a:lnTo>
                    <a:cubicBezTo>
                      <a:pt x="538" y="1225"/>
                      <a:pt x="523" y="1210"/>
                      <a:pt x="504" y="1210"/>
                    </a:cubicBezTo>
                    <a:close/>
                  </a:path>
                </a:pathLst>
              </a:custGeom>
              <a:solidFill>
                <a:schemeClr val="accent1"/>
              </a:solidFill>
              <a:ln>
                <a:noFill/>
              </a:ln>
              <a:effectLst/>
            </p:spPr>
            <p:txBody>
              <a:bodyPr wrap="none" anchor="ctr"/>
              <a:lstStyle/>
              <a:p>
                <a:endParaRPr lang="en-US" sz="933">
                  <a:latin typeface="DM Sans" pitchFamily="2" charset="77"/>
                </a:endParaRPr>
              </a:p>
            </p:txBody>
          </p:sp>
          <p:sp>
            <p:nvSpPr>
              <p:cNvPr id="11" name="Freeform 71">
                <a:extLst>
                  <a:ext uri="{FF2B5EF4-FFF2-40B4-BE49-F238E27FC236}">
                    <a16:creationId xmlns:a16="http://schemas.microsoft.com/office/drawing/2014/main" id="{32B2689B-EFA9-A9E0-5138-BEDC608FB5B8}"/>
                  </a:ext>
                </a:extLst>
              </p:cNvPr>
              <p:cNvSpPr>
                <a:spLocks noChangeArrowheads="1"/>
              </p:cNvSpPr>
              <p:nvPr/>
            </p:nvSpPr>
            <p:spPr bwMode="auto">
              <a:xfrm>
                <a:off x="5901532" y="4799042"/>
                <a:ext cx="1230417" cy="1230417"/>
              </a:xfrm>
              <a:custGeom>
                <a:avLst/>
                <a:gdLst>
                  <a:gd name="T0" fmla="*/ 1210 w 1480"/>
                  <a:gd name="T1" fmla="*/ 570 h 1480"/>
                  <a:gd name="T2" fmla="*/ 1146 w 1480"/>
                  <a:gd name="T3" fmla="*/ 475 h 1480"/>
                  <a:gd name="T4" fmla="*/ 889 w 1480"/>
                  <a:gd name="T5" fmla="*/ 581 h 1480"/>
                  <a:gd name="T6" fmla="*/ 686 w 1480"/>
                  <a:gd name="T7" fmla="*/ 736 h 1480"/>
                  <a:gd name="T8" fmla="*/ 520 w 1480"/>
                  <a:gd name="T9" fmla="*/ 926 h 1480"/>
                  <a:gd name="T10" fmla="*/ 569 w 1480"/>
                  <a:gd name="T11" fmla="*/ 1210 h 1480"/>
                  <a:gd name="T12" fmla="*/ 499 w 1480"/>
                  <a:gd name="T13" fmla="*/ 1411 h 1480"/>
                  <a:gd name="T14" fmla="*/ 67 w 1480"/>
                  <a:gd name="T15" fmla="*/ 772 h 1480"/>
                  <a:gd name="T16" fmla="*/ 199 w 1480"/>
                  <a:gd name="T17" fmla="*/ 651 h 1480"/>
                  <a:gd name="T18" fmla="*/ 417 w 1480"/>
                  <a:gd name="T19" fmla="*/ 626 h 1480"/>
                  <a:gd name="T20" fmla="*/ 626 w 1480"/>
                  <a:gd name="T21" fmla="*/ 486 h 1480"/>
                  <a:gd name="T22" fmla="*/ 588 w 1480"/>
                  <a:gd name="T23" fmla="*/ 353 h 1480"/>
                  <a:gd name="T24" fmla="*/ 773 w 1480"/>
                  <a:gd name="T25" fmla="*/ 132 h 1480"/>
                  <a:gd name="T26" fmla="*/ 1412 w 1480"/>
                  <a:gd name="T27" fmla="*/ 134 h 1480"/>
                  <a:gd name="T28" fmla="*/ 1210 w 1480"/>
                  <a:gd name="T29" fmla="*/ 807 h 1480"/>
                  <a:gd name="T30" fmla="*/ 863 w 1480"/>
                  <a:gd name="T31" fmla="*/ 1411 h 1480"/>
                  <a:gd name="T32" fmla="*/ 602 w 1480"/>
                  <a:gd name="T33" fmla="*/ 1269 h 1480"/>
                  <a:gd name="T34" fmla="*/ 656 w 1480"/>
                  <a:gd name="T35" fmla="*/ 1061 h 1480"/>
                  <a:gd name="T36" fmla="*/ 586 w 1480"/>
                  <a:gd name="T37" fmla="*/ 945 h 1480"/>
                  <a:gd name="T38" fmla="*/ 805 w 1480"/>
                  <a:gd name="T39" fmla="*/ 804 h 1480"/>
                  <a:gd name="T40" fmla="*/ 957 w 1480"/>
                  <a:gd name="T41" fmla="*/ 654 h 1480"/>
                  <a:gd name="T42" fmla="*/ 1152 w 1480"/>
                  <a:gd name="T43" fmla="*/ 602 h 1480"/>
                  <a:gd name="T44" fmla="*/ 1210 w 1480"/>
                  <a:gd name="T45" fmla="*/ 637 h 1480"/>
                  <a:gd name="T46" fmla="*/ 1412 w 1480"/>
                  <a:gd name="T47" fmla="*/ 648 h 1480"/>
                  <a:gd name="T48" fmla="*/ 1308 w 1480"/>
                  <a:gd name="T49" fmla="*/ 1117 h 1480"/>
                  <a:gd name="T50" fmla="*/ 934 w 1480"/>
                  <a:gd name="T51" fmla="*/ 1018 h 1480"/>
                  <a:gd name="T52" fmla="*/ 1412 w 1480"/>
                  <a:gd name="T53" fmla="*/ 942 h 1480"/>
                  <a:gd name="T54" fmla="*/ 1344 w 1480"/>
                  <a:gd name="T55" fmla="*/ 1411 h 1480"/>
                  <a:gd name="T56" fmla="*/ 1344 w 1480"/>
                  <a:gd name="T57" fmla="*/ 1210 h 1480"/>
                  <a:gd name="T58" fmla="*/ 1412 w 1480"/>
                  <a:gd name="T59" fmla="*/ 1344 h 1480"/>
                  <a:gd name="T60" fmla="*/ 1210 w 1480"/>
                  <a:gd name="T61" fmla="*/ 1142 h 1480"/>
                  <a:gd name="T62" fmla="*/ 1210 w 1480"/>
                  <a:gd name="T63" fmla="*/ 1277 h 1480"/>
                  <a:gd name="T64" fmla="*/ 942 w 1480"/>
                  <a:gd name="T65" fmla="*/ 1411 h 1480"/>
                  <a:gd name="T66" fmla="*/ 1080 w 1480"/>
                  <a:gd name="T67" fmla="*/ 1176 h 1480"/>
                  <a:gd name="T68" fmla="*/ 1176 w 1480"/>
                  <a:gd name="T69" fmla="*/ 1340 h 1480"/>
                  <a:gd name="T70" fmla="*/ 368 w 1480"/>
                  <a:gd name="T71" fmla="*/ 67 h 1480"/>
                  <a:gd name="T72" fmla="*/ 705 w 1480"/>
                  <a:gd name="T73" fmla="*/ 116 h 1480"/>
                  <a:gd name="T74" fmla="*/ 587 w 1480"/>
                  <a:gd name="T75" fmla="*/ 181 h 1480"/>
                  <a:gd name="T76" fmla="*/ 568 w 1480"/>
                  <a:gd name="T77" fmla="*/ 450 h 1480"/>
                  <a:gd name="T78" fmla="*/ 388 w 1480"/>
                  <a:gd name="T79" fmla="*/ 530 h 1480"/>
                  <a:gd name="T80" fmla="*/ 319 w 1480"/>
                  <a:gd name="T81" fmla="*/ 530 h 1480"/>
                  <a:gd name="T82" fmla="*/ 134 w 1480"/>
                  <a:gd name="T83" fmla="*/ 635 h 1480"/>
                  <a:gd name="T84" fmla="*/ 67 w 1480"/>
                  <a:gd name="T85" fmla="*/ 706 h 1480"/>
                  <a:gd name="T86" fmla="*/ 134 w 1480"/>
                  <a:gd name="T87" fmla="*/ 67 h 1480"/>
                  <a:gd name="T88" fmla="*/ 67 w 1480"/>
                  <a:gd name="T89" fmla="*/ 134 h 1480"/>
                  <a:gd name="T90" fmla="*/ 0 w 1480"/>
                  <a:gd name="T91" fmla="*/ 134 h 1480"/>
                  <a:gd name="T92" fmla="*/ 1344 w 1480"/>
                  <a:gd name="T93" fmla="*/ 1479 h 1480"/>
                  <a:gd name="T94" fmla="*/ 1479 w 1480"/>
                  <a:gd name="T95" fmla="*/ 134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0" h="1480">
                    <a:moveTo>
                      <a:pt x="1412" y="554"/>
                    </a:moveTo>
                    <a:lnTo>
                      <a:pt x="1375" y="592"/>
                    </a:lnTo>
                    <a:lnTo>
                      <a:pt x="1375" y="592"/>
                    </a:lnTo>
                    <a:cubicBezTo>
                      <a:pt x="1321" y="577"/>
                      <a:pt x="1265" y="570"/>
                      <a:pt x="1210" y="570"/>
                    </a:cubicBezTo>
                    <a:lnTo>
                      <a:pt x="1174" y="505"/>
                    </a:lnTo>
                    <a:lnTo>
                      <a:pt x="1174" y="505"/>
                    </a:lnTo>
                    <a:cubicBezTo>
                      <a:pt x="1168" y="493"/>
                      <a:pt x="1158" y="481"/>
                      <a:pt x="1146" y="475"/>
                    </a:cubicBezTo>
                    <a:lnTo>
                      <a:pt x="1146" y="475"/>
                    </a:lnTo>
                    <a:cubicBezTo>
                      <a:pt x="1136" y="469"/>
                      <a:pt x="1126" y="467"/>
                      <a:pt x="1114" y="470"/>
                    </a:cubicBezTo>
                    <a:lnTo>
                      <a:pt x="924" y="521"/>
                    </a:lnTo>
                    <a:lnTo>
                      <a:pt x="924" y="521"/>
                    </a:lnTo>
                    <a:cubicBezTo>
                      <a:pt x="897" y="528"/>
                      <a:pt x="889" y="556"/>
                      <a:pt x="889" y="581"/>
                    </a:cubicBezTo>
                    <a:lnTo>
                      <a:pt x="890" y="655"/>
                    </a:lnTo>
                    <a:lnTo>
                      <a:pt x="890" y="655"/>
                    </a:lnTo>
                    <a:cubicBezTo>
                      <a:pt x="842" y="683"/>
                      <a:pt x="797" y="717"/>
                      <a:pt x="757" y="756"/>
                    </a:cubicBezTo>
                    <a:lnTo>
                      <a:pt x="686" y="736"/>
                    </a:lnTo>
                    <a:lnTo>
                      <a:pt x="686" y="736"/>
                    </a:lnTo>
                    <a:cubicBezTo>
                      <a:pt x="662" y="730"/>
                      <a:pt x="633" y="731"/>
                      <a:pt x="618" y="755"/>
                    </a:cubicBezTo>
                    <a:lnTo>
                      <a:pt x="520" y="926"/>
                    </a:lnTo>
                    <a:lnTo>
                      <a:pt x="520" y="926"/>
                    </a:lnTo>
                    <a:cubicBezTo>
                      <a:pt x="507" y="949"/>
                      <a:pt x="521" y="974"/>
                      <a:pt x="538" y="993"/>
                    </a:cubicBezTo>
                    <a:lnTo>
                      <a:pt x="591" y="1044"/>
                    </a:lnTo>
                    <a:lnTo>
                      <a:pt x="591" y="1044"/>
                    </a:lnTo>
                    <a:cubicBezTo>
                      <a:pt x="576" y="1099"/>
                      <a:pt x="569" y="1155"/>
                      <a:pt x="569" y="1210"/>
                    </a:cubicBezTo>
                    <a:lnTo>
                      <a:pt x="505" y="1246"/>
                    </a:lnTo>
                    <a:lnTo>
                      <a:pt x="505" y="1246"/>
                    </a:lnTo>
                    <a:cubicBezTo>
                      <a:pt x="483" y="1258"/>
                      <a:pt x="463" y="1280"/>
                      <a:pt x="470" y="1306"/>
                    </a:cubicBezTo>
                    <a:lnTo>
                      <a:pt x="499" y="1411"/>
                    </a:lnTo>
                    <a:lnTo>
                      <a:pt x="134" y="1411"/>
                    </a:lnTo>
                    <a:lnTo>
                      <a:pt x="134" y="1411"/>
                    </a:lnTo>
                    <a:cubicBezTo>
                      <a:pt x="97" y="1411"/>
                      <a:pt x="67" y="1382"/>
                      <a:pt x="67" y="1344"/>
                    </a:cubicBezTo>
                    <a:lnTo>
                      <a:pt x="67" y="772"/>
                    </a:lnTo>
                    <a:lnTo>
                      <a:pt x="132" y="772"/>
                    </a:lnTo>
                    <a:lnTo>
                      <a:pt x="132" y="772"/>
                    </a:lnTo>
                    <a:cubicBezTo>
                      <a:pt x="159" y="772"/>
                      <a:pt x="173" y="748"/>
                      <a:pt x="181" y="724"/>
                    </a:cubicBezTo>
                    <a:lnTo>
                      <a:pt x="199" y="651"/>
                    </a:lnTo>
                    <a:lnTo>
                      <a:pt x="199" y="651"/>
                    </a:lnTo>
                    <a:cubicBezTo>
                      <a:pt x="254" y="637"/>
                      <a:pt x="305" y="615"/>
                      <a:pt x="353" y="588"/>
                    </a:cubicBezTo>
                    <a:lnTo>
                      <a:pt x="417" y="626"/>
                    </a:lnTo>
                    <a:lnTo>
                      <a:pt x="417" y="626"/>
                    </a:lnTo>
                    <a:cubicBezTo>
                      <a:pt x="429" y="633"/>
                      <a:pt x="444" y="637"/>
                      <a:pt x="457" y="637"/>
                    </a:cubicBezTo>
                    <a:lnTo>
                      <a:pt x="457" y="637"/>
                    </a:lnTo>
                    <a:cubicBezTo>
                      <a:pt x="468" y="637"/>
                      <a:pt x="478" y="634"/>
                      <a:pt x="486" y="626"/>
                    </a:cubicBezTo>
                    <a:lnTo>
                      <a:pt x="626" y="486"/>
                    </a:lnTo>
                    <a:lnTo>
                      <a:pt x="626" y="486"/>
                    </a:lnTo>
                    <a:cubicBezTo>
                      <a:pt x="645" y="467"/>
                      <a:pt x="639" y="438"/>
                      <a:pt x="626" y="416"/>
                    </a:cubicBezTo>
                    <a:lnTo>
                      <a:pt x="588" y="353"/>
                    </a:lnTo>
                    <a:lnTo>
                      <a:pt x="588" y="353"/>
                    </a:lnTo>
                    <a:cubicBezTo>
                      <a:pt x="616" y="305"/>
                      <a:pt x="638" y="254"/>
                      <a:pt x="653" y="199"/>
                    </a:cubicBezTo>
                    <a:lnTo>
                      <a:pt x="724" y="181"/>
                    </a:lnTo>
                    <a:lnTo>
                      <a:pt x="724" y="181"/>
                    </a:lnTo>
                    <a:cubicBezTo>
                      <a:pt x="748" y="173"/>
                      <a:pt x="773" y="159"/>
                      <a:pt x="773" y="132"/>
                    </a:cubicBezTo>
                    <a:lnTo>
                      <a:pt x="773" y="67"/>
                    </a:lnTo>
                    <a:lnTo>
                      <a:pt x="1344" y="67"/>
                    </a:lnTo>
                    <a:lnTo>
                      <a:pt x="1344" y="67"/>
                    </a:lnTo>
                    <a:cubicBezTo>
                      <a:pt x="1382" y="67"/>
                      <a:pt x="1412" y="97"/>
                      <a:pt x="1412" y="134"/>
                    </a:cubicBezTo>
                    <a:lnTo>
                      <a:pt x="1412" y="554"/>
                    </a:lnTo>
                    <a:close/>
                    <a:moveTo>
                      <a:pt x="1412" y="862"/>
                    </a:moveTo>
                    <a:lnTo>
                      <a:pt x="1412" y="862"/>
                    </a:lnTo>
                    <a:cubicBezTo>
                      <a:pt x="1352" y="828"/>
                      <a:pt x="1284" y="807"/>
                      <a:pt x="1210" y="807"/>
                    </a:cubicBezTo>
                    <a:lnTo>
                      <a:pt x="1210" y="807"/>
                    </a:lnTo>
                    <a:cubicBezTo>
                      <a:pt x="987" y="807"/>
                      <a:pt x="807" y="987"/>
                      <a:pt x="807" y="1210"/>
                    </a:cubicBezTo>
                    <a:lnTo>
                      <a:pt x="807" y="1210"/>
                    </a:lnTo>
                    <a:cubicBezTo>
                      <a:pt x="807" y="1284"/>
                      <a:pt x="828" y="1352"/>
                      <a:pt x="863" y="1411"/>
                    </a:cubicBezTo>
                    <a:lnTo>
                      <a:pt x="568" y="1411"/>
                    </a:lnTo>
                    <a:lnTo>
                      <a:pt x="539" y="1304"/>
                    </a:lnTo>
                    <a:lnTo>
                      <a:pt x="602" y="1269"/>
                    </a:lnTo>
                    <a:lnTo>
                      <a:pt x="602" y="1269"/>
                    </a:lnTo>
                    <a:cubicBezTo>
                      <a:pt x="623" y="1257"/>
                      <a:pt x="637" y="1234"/>
                      <a:pt x="637" y="1210"/>
                    </a:cubicBezTo>
                    <a:lnTo>
                      <a:pt x="637" y="1210"/>
                    </a:lnTo>
                    <a:cubicBezTo>
                      <a:pt x="636" y="1160"/>
                      <a:pt x="643" y="1110"/>
                      <a:pt x="656" y="1061"/>
                    </a:cubicBezTo>
                    <a:lnTo>
                      <a:pt x="656" y="1061"/>
                    </a:lnTo>
                    <a:cubicBezTo>
                      <a:pt x="662" y="1038"/>
                      <a:pt x="655" y="1012"/>
                      <a:pt x="637" y="996"/>
                    </a:cubicBezTo>
                    <a:lnTo>
                      <a:pt x="587" y="946"/>
                    </a:lnTo>
                    <a:lnTo>
                      <a:pt x="587" y="946"/>
                    </a:lnTo>
                    <a:lnTo>
                      <a:pt x="586" y="945"/>
                    </a:lnTo>
                    <a:lnTo>
                      <a:pt x="669" y="802"/>
                    </a:lnTo>
                    <a:lnTo>
                      <a:pt x="738" y="821"/>
                    </a:lnTo>
                    <a:lnTo>
                      <a:pt x="738" y="821"/>
                    </a:lnTo>
                    <a:cubicBezTo>
                      <a:pt x="761" y="828"/>
                      <a:pt x="787" y="821"/>
                      <a:pt x="805" y="804"/>
                    </a:cubicBezTo>
                    <a:lnTo>
                      <a:pt x="805" y="804"/>
                    </a:lnTo>
                    <a:cubicBezTo>
                      <a:pt x="840" y="769"/>
                      <a:pt x="880" y="738"/>
                      <a:pt x="923" y="713"/>
                    </a:cubicBezTo>
                    <a:lnTo>
                      <a:pt x="923" y="713"/>
                    </a:lnTo>
                    <a:cubicBezTo>
                      <a:pt x="944" y="701"/>
                      <a:pt x="957" y="678"/>
                      <a:pt x="957" y="654"/>
                    </a:cubicBezTo>
                    <a:lnTo>
                      <a:pt x="956" y="583"/>
                    </a:lnTo>
                    <a:lnTo>
                      <a:pt x="956" y="582"/>
                    </a:lnTo>
                    <a:lnTo>
                      <a:pt x="1116" y="539"/>
                    </a:lnTo>
                    <a:lnTo>
                      <a:pt x="1152" y="602"/>
                    </a:lnTo>
                    <a:lnTo>
                      <a:pt x="1152" y="602"/>
                    </a:lnTo>
                    <a:cubicBezTo>
                      <a:pt x="1157" y="613"/>
                      <a:pt x="1167" y="622"/>
                      <a:pt x="1177" y="628"/>
                    </a:cubicBezTo>
                    <a:lnTo>
                      <a:pt x="1177" y="628"/>
                    </a:lnTo>
                    <a:cubicBezTo>
                      <a:pt x="1186" y="634"/>
                      <a:pt x="1198" y="637"/>
                      <a:pt x="1210" y="637"/>
                    </a:cubicBezTo>
                    <a:lnTo>
                      <a:pt x="1210" y="637"/>
                    </a:lnTo>
                    <a:cubicBezTo>
                      <a:pt x="1261" y="637"/>
                      <a:pt x="1310" y="644"/>
                      <a:pt x="1358" y="656"/>
                    </a:cubicBezTo>
                    <a:lnTo>
                      <a:pt x="1358" y="656"/>
                    </a:lnTo>
                    <a:cubicBezTo>
                      <a:pt x="1377" y="661"/>
                      <a:pt x="1396" y="657"/>
                      <a:pt x="1412" y="648"/>
                    </a:cubicBezTo>
                    <a:lnTo>
                      <a:pt x="1412" y="862"/>
                    </a:lnTo>
                    <a:close/>
                    <a:moveTo>
                      <a:pt x="1412" y="1059"/>
                    </a:moveTo>
                    <a:lnTo>
                      <a:pt x="1308" y="1117"/>
                    </a:lnTo>
                    <a:lnTo>
                      <a:pt x="1308" y="1117"/>
                    </a:lnTo>
                    <a:cubicBezTo>
                      <a:pt x="1283" y="1092"/>
                      <a:pt x="1248" y="1075"/>
                      <a:pt x="1210" y="1075"/>
                    </a:cubicBezTo>
                    <a:lnTo>
                      <a:pt x="1210" y="1075"/>
                    </a:lnTo>
                    <a:cubicBezTo>
                      <a:pt x="1172" y="1075"/>
                      <a:pt x="1137" y="1092"/>
                      <a:pt x="1113" y="1117"/>
                    </a:cubicBezTo>
                    <a:lnTo>
                      <a:pt x="934" y="1018"/>
                    </a:lnTo>
                    <a:lnTo>
                      <a:pt x="934" y="1018"/>
                    </a:lnTo>
                    <a:cubicBezTo>
                      <a:pt x="995" y="931"/>
                      <a:pt x="1095" y="873"/>
                      <a:pt x="1210" y="873"/>
                    </a:cubicBezTo>
                    <a:lnTo>
                      <a:pt x="1210" y="873"/>
                    </a:lnTo>
                    <a:cubicBezTo>
                      <a:pt x="1286" y="873"/>
                      <a:pt x="1356" y="900"/>
                      <a:pt x="1412" y="942"/>
                    </a:cubicBezTo>
                    <a:lnTo>
                      <a:pt x="1412" y="1059"/>
                    </a:lnTo>
                    <a:close/>
                    <a:moveTo>
                      <a:pt x="1412" y="1344"/>
                    </a:moveTo>
                    <a:lnTo>
                      <a:pt x="1412" y="1344"/>
                    </a:lnTo>
                    <a:cubicBezTo>
                      <a:pt x="1412" y="1382"/>
                      <a:pt x="1382" y="1411"/>
                      <a:pt x="1344" y="1411"/>
                    </a:cubicBezTo>
                    <a:lnTo>
                      <a:pt x="1243" y="1411"/>
                    </a:lnTo>
                    <a:lnTo>
                      <a:pt x="1243" y="1340"/>
                    </a:lnTo>
                    <a:lnTo>
                      <a:pt x="1243" y="1340"/>
                    </a:lnTo>
                    <a:cubicBezTo>
                      <a:pt x="1301" y="1325"/>
                      <a:pt x="1344" y="1273"/>
                      <a:pt x="1344" y="1210"/>
                    </a:cubicBezTo>
                    <a:lnTo>
                      <a:pt x="1344" y="1210"/>
                    </a:lnTo>
                    <a:cubicBezTo>
                      <a:pt x="1344" y="1198"/>
                      <a:pt x="1343" y="1187"/>
                      <a:pt x="1340" y="1176"/>
                    </a:cubicBezTo>
                    <a:lnTo>
                      <a:pt x="1412" y="1136"/>
                    </a:lnTo>
                    <a:lnTo>
                      <a:pt x="1412" y="1344"/>
                    </a:lnTo>
                    <a:close/>
                    <a:moveTo>
                      <a:pt x="1143" y="1210"/>
                    </a:moveTo>
                    <a:lnTo>
                      <a:pt x="1143" y="1210"/>
                    </a:lnTo>
                    <a:cubicBezTo>
                      <a:pt x="1143" y="1173"/>
                      <a:pt x="1173" y="1142"/>
                      <a:pt x="1210" y="1142"/>
                    </a:cubicBezTo>
                    <a:lnTo>
                      <a:pt x="1210" y="1142"/>
                    </a:lnTo>
                    <a:cubicBezTo>
                      <a:pt x="1247" y="1142"/>
                      <a:pt x="1277" y="1173"/>
                      <a:pt x="1277" y="1210"/>
                    </a:cubicBezTo>
                    <a:lnTo>
                      <a:pt x="1277" y="1210"/>
                    </a:lnTo>
                    <a:cubicBezTo>
                      <a:pt x="1277" y="1247"/>
                      <a:pt x="1247" y="1277"/>
                      <a:pt x="1210" y="1277"/>
                    </a:cubicBezTo>
                    <a:lnTo>
                      <a:pt x="1210" y="1277"/>
                    </a:lnTo>
                    <a:cubicBezTo>
                      <a:pt x="1173" y="1277"/>
                      <a:pt x="1143" y="1247"/>
                      <a:pt x="1143" y="1210"/>
                    </a:cubicBezTo>
                    <a:close/>
                    <a:moveTo>
                      <a:pt x="1176" y="1411"/>
                    </a:moveTo>
                    <a:lnTo>
                      <a:pt x="942" y="1411"/>
                    </a:lnTo>
                    <a:lnTo>
                      <a:pt x="942" y="1411"/>
                    </a:lnTo>
                    <a:cubicBezTo>
                      <a:pt x="899" y="1355"/>
                      <a:pt x="874" y="1286"/>
                      <a:pt x="874" y="1210"/>
                    </a:cubicBezTo>
                    <a:lnTo>
                      <a:pt x="874" y="1210"/>
                    </a:lnTo>
                    <a:cubicBezTo>
                      <a:pt x="874" y="1163"/>
                      <a:pt x="884" y="1117"/>
                      <a:pt x="902" y="1077"/>
                    </a:cubicBezTo>
                    <a:lnTo>
                      <a:pt x="1080" y="1176"/>
                    </a:lnTo>
                    <a:lnTo>
                      <a:pt x="1080" y="1176"/>
                    </a:lnTo>
                    <a:cubicBezTo>
                      <a:pt x="1078" y="1187"/>
                      <a:pt x="1076" y="1198"/>
                      <a:pt x="1076" y="1210"/>
                    </a:cubicBezTo>
                    <a:lnTo>
                      <a:pt x="1076" y="1210"/>
                    </a:lnTo>
                    <a:cubicBezTo>
                      <a:pt x="1076" y="1273"/>
                      <a:pt x="1119" y="1325"/>
                      <a:pt x="1176" y="1340"/>
                    </a:cubicBezTo>
                    <a:lnTo>
                      <a:pt x="1176" y="1411"/>
                    </a:lnTo>
                    <a:close/>
                    <a:moveTo>
                      <a:pt x="67" y="368"/>
                    </a:moveTo>
                    <a:lnTo>
                      <a:pt x="67" y="368"/>
                    </a:lnTo>
                    <a:cubicBezTo>
                      <a:pt x="226" y="352"/>
                      <a:pt x="352" y="226"/>
                      <a:pt x="368" y="67"/>
                    </a:cubicBezTo>
                    <a:lnTo>
                      <a:pt x="706" y="67"/>
                    </a:lnTo>
                    <a:lnTo>
                      <a:pt x="706" y="116"/>
                    </a:lnTo>
                    <a:lnTo>
                      <a:pt x="706" y="116"/>
                    </a:lnTo>
                    <a:cubicBezTo>
                      <a:pt x="705" y="116"/>
                      <a:pt x="705" y="116"/>
                      <a:pt x="705" y="116"/>
                    </a:cubicBezTo>
                    <a:lnTo>
                      <a:pt x="636" y="133"/>
                    </a:lnTo>
                    <a:lnTo>
                      <a:pt x="636" y="133"/>
                    </a:lnTo>
                    <a:cubicBezTo>
                      <a:pt x="612" y="140"/>
                      <a:pt x="594" y="158"/>
                      <a:pt x="587" y="181"/>
                    </a:cubicBezTo>
                    <a:lnTo>
                      <a:pt x="587" y="181"/>
                    </a:lnTo>
                    <a:cubicBezTo>
                      <a:pt x="575" y="229"/>
                      <a:pt x="555" y="277"/>
                      <a:pt x="530" y="320"/>
                    </a:cubicBezTo>
                    <a:lnTo>
                      <a:pt x="530" y="320"/>
                    </a:lnTo>
                    <a:cubicBezTo>
                      <a:pt x="518" y="341"/>
                      <a:pt x="518" y="367"/>
                      <a:pt x="530" y="388"/>
                    </a:cubicBezTo>
                    <a:lnTo>
                      <a:pt x="568" y="450"/>
                    </a:lnTo>
                    <a:lnTo>
                      <a:pt x="450" y="567"/>
                    </a:lnTo>
                    <a:lnTo>
                      <a:pt x="450" y="567"/>
                    </a:lnTo>
                    <a:cubicBezTo>
                      <a:pt x="450" y="567"/>
                      <a:pt x="450" y="567"/>
                      <a:pt x="449" y="567"/>
                    </a:cubicBezTo>
                    <a:lnTo>
                      <a:pt x="388" y="530"/>
                    </a:lnTo>
                    <a:lnTo>
                      <a:pt x="388" y="530"/>
                    </a:lnTo>
                    <a:cubicBezTo>
                      <a:pt x="377" y="524"/>
                      <a:pt x="365" y="520"/>
                      <a:pt x="353" y="520"/>
                    </a:cubicBezTo>
                    <a:lnTo>
                      <a:pt x="353" y="520"/>
                    </a:lnTo>
                    <a:cubicBezTo>
                      <a:pt x="341" y="520"/>
                      <a:pt x="330" y="524"/>
                      <a:pt x="319" y="530"/>
                    </a:cubicBezTo>
                    <a:lnTo>
                      <a:pt x="319" y="530"/>
                    </a:lnTo>
                    <a:cubicBezTo>
                      <a:pt x="276" y="555"/>
                      <a:pt x="230" y="574"/>
                      <a:pt x="182" y="587"/>
                    </a:cubicBezTo>
                    <a:lnTo>
                      <a:pt x="182" y="587"/>
                    </a:lnTo>
                    <a:cubicBezTo>
                      <a:pt x="158" y="593"/>
                      <a:pt x="140" y="612"/>
                      <a:pt x="134" y="635"/>
                    </a:cubicBezTo>
                    <a:lnTo>
                      <a:pt x="116" y="704"/>
                    </a:lnTo>
                    <a:lnTo>
                      <a:pt x="116" y="704"/>
                    </a:lnTo>
                    <a:cubicBezTo>
                      <a:pt x="116" y="705"/>
                      <a:pt x="116" y="705"/>
                      <a:pt x="116" y="706"/>
                    </a:cubicBezTo>
                    <a:lnTo>
                      <a:pt x="67" y="706"/>
                    </a:lnTo>
                    <a:lnTo>
                      <a:pt x="67" y="368"/>
                    </a:lnTo>
                    <a:close/>
                    <a:moveTo>
                      <a:pt x="67" y="134"/>
                    </a:moveTo>
                    <a:lnTo>
                      <a:pt x="67" y="134"/>
                    </a:lnTo>
                    <a:cubicBezTo>
                      <a:pt x="67" y="97"/>
                      <a:pt x="97" y="67"/>
                      <a:pt x="134" y="67"/>
                    </a:cubicBezTo>
                    <a:lnTo>
                      <a:pt x="300" y="67"/>
                    </a:lnTo>
                    <a:lnTo>
                      <a:pt x="300" y="67"/>
                    </a:lnTo>
                    <a:cubicBezTo>
                      <a:pt x="284" y="188"/>
                      <a:pt x="188" y="284"/>
                      <a:pt x="67" y="300"/>
                    </a:cubicBezTo>
                    <a:lnTo>
                      <a:pt x="67" y="134"/>
                    </a:lnTo>
                    <a:close/>
                    <a:moveTo>
                      <a:pt x="1344" y="0"/>
                    </a:moveTo>
                    <a:lnTo>
                      <a:pt x="134" y="0"/>
                    </a:lnTo>
                    <a:lnTo>
                      <a:pt x="134" y="0"/>
                    </a:lnTo>
                    <a:cubicBezTo>
                      <a:pt x="59" y="0"/>
                      <a:pt x="0" y="59"/>
                      <a:pt x="0" y="134"/>
                    </a:cubicBezTo>
                    <a:lnTo>
                      <a:pt x="0" y="1344"/>
                    </a:lnTo>
                    <a:lnTo>
                      <a:pt x="0" y="1344"/>
                    </a:lnTo>
                    <a:cubicBezTo>
                      <a:pt x="0" y="1419"/>
                      <a:pt x="59" y="1479"/>
                      <a:pt x="134" y="1479"/>
                    </a:cubicBezTo>
                    <a:lnTo>
                      <a:pt x="1344" y="1479"/>
                    </a:lnTo>
                    <a:lnTo>
                      <a:pt x="1344" y="1479"/>
                    </a:lnTo>
                    <a:cubicBezTo>
                      <a:pt x="1419" y="1479"/>
                      <a:pt x="1479" y="1419"/>
                      <a:pt x="1479" y="1344"/>
                    </a:cubicBezTo>
                    <a:lnTo>
                      <a:pt x="1479" y="134"/>
                    </a:lnTo>
                    <a:lnTo>
                      <a:pt x="1479" y="134"/>
                    </a:lnTo>
                    <a:cubicBezTo>
                      <a:pt x="1479" y="59"/>
                      <a:pt x="1419" y="0"/>
                      <a:pt x="1344" y="0"/>
                    </a:cubicBezTo>
                    <a:close/>
                  </a:path>
                </a:pathLst>
              </a:custGeom>
              <a:solidFill>
                <a:schemeClr val="accent2"/>
              </a:solidFill>
              <a:ln>
                <a:noFill/>
              </a:ln>
              <a:effectLst/>
            </p:spPr>
            <p:txBody>
              <a:bodyPr wrap="none" anchor="ctr"/>
              <a:lstStyle/>
              <a:p>
                <a:endParaRPr lang="en-US" sz="933">
                  <a:latin typeface="DM Sans" pitchFamily="2" charset="77"/>
                </a:endParaRPr>
              </a:p>
            </p:txBody>
          </p:sp>
          <p:sp>
            <p:nvSpPr>
              <p:cNvPr id="12" name="Freeform 72">
                <a:extLst>
                  <a:ext uri="{FF2B5EF4-FFF2-40B4-BE49-F238E27FC236}">
                    <a16:creationId xmlns:a16="http://schemas.microsoft.com/office/drawing/2014/main" id="{EA3C1E9B-40A2-CF4E-3637-9D38FD8CD7F8}"/>
                  </a:ext>
                </a:extLst>
              </p:cNvPr>
              <p:cNvSpPr>
                <a:spLocks noChangeArrowheads="1"/>
              </p:cNvSpPr>
              <p:nvPr/>
            </p:nvSpPr>
            <p:spPr bwMode="auto">
              <a:xfrm>
                <a:off x="1671970" y="3722427"/>
                <a:ext cx="6349834" cy="3387311"/>
              </a:xfrm>
              <a:custGeom>
                <a:avLst/>
                <a:gdLst>
                  <a:gd name="T0" fmla="*/ 7607 w 7645"/>
                  <a:gd name="T1" fmla="*/ 977 h 4080"/>
                  <a:gd name="T2" fmla="*/ 7607 w 7645"/>
                  <a:gd name="T3" fmla="*/ 977 h 4080"/>
                  <a:gd name="T4" fmla="*/ 6878 w 7645"/>
                  <a:gd name="T5" fmla="*/ 269 h 4080"/>
                  <a:gd name="T6" fmla="*/ 6878 w 7645"/>
                  <a:gd name="T7" fmla="*/ 269 h 4080"/>
                  <a:gd name="T8" fmla="*/ 5865 w 7645"/>
                  <a:gd name="T9" fmla="*/ 0 h 4080"/>
                  <a:gd name="T10" fmla="*/ 5865 w 7645"/>
                  <a:gd name="T11" fmla="*/ 0 h 4080"/>
                  <a:gd name="T12" fmla="*/ 3825 w 7645"/>
                  <a:gd name="T13" fmla="*/ 2039 h 4080"/>
                  <a:gd name="T14" fmla="*/ 3825 w 7645"/>
                  <a:gd name="T15" fmla="*/ 2039 h 4080"/>
                  <a:gd name="T16" fmla="*/ 2040 w 7645"/>
                  <a:gd name="T17" fmla="*/ 3825 h 4080"/>
                  <a:gd name="T18" fmla="*/ 2040 w 7645"/>
                  <a:gd name="T19" fmla="*/ 3825 h 4080"/>
                  <a:gd name="T20" fmla="*/ 255 w 7645"/>
                  <a:gd name="T21" fmla="*/ 2039 h 4080"/>
                  <a:gd name="T22" fmla="*/ 255 w 7645"/>
                  <a:gd name="T23" fmla="*/ 2039 h 4080"/>
                  <a:gd name="T24" fmla="*/ 2040 w 7645"/>
                  <a:gd name="T25" fmla="*/ 255 h 4080"/>
                  <a:gd name="T26" fmla="*/ 2040 w 7645"/>
                  <a:gd name="T27" fmla="*/ 255 h 4080"/>
                  <a:gd name="T28" fmla="*/ 2927 w 7645"/>
                  <a:gd name="T29" fmla="*/ 490 h 4080"/>
                  <a:gd name="T30" fmla="*/ 2927 w 7645"/>
                  <a:gd name="T31" fmla="*/ 490 h 4080"/>
                  <a:gd name="T32" fmla="*/ 3564 w 7645"/>
                  <a:gd name="T33" fmla="*/ 1109 h 4080"/>
                  <a:gd name="T34" fmla="*/ 3564 w 7645"/>
                  <a:gd name="T35" fmla="*/ 1109 h 4080"/>
                  <a:gd name="T36" fmla="*/ 3739 w 7645"/>
                  <a:gd name="T37" fmla="*/ 1152 h 4080"/>
                  <a:gd name="T38" fmla="*/ 3739 w 7645"/>
                  <a:gd name="T39" fmla="*/ 1152 h 4080"/>
                  <a:gd name="T40" fmla="*/ 3782 w 7645"/>
                  <a:gd name="T41" fmla="*/ 977 h 4080"/>
                  <a:gd name="T42" fmla="*/ 3782 w 7645"/>
                  <a:gd name="T43" fmla="*/ 977 h 4080"/>
                  <a:gd name="T44" fmla="*/ 3053 w 7645"/>
                  <a:gd name="T45" fmla="*/ 269 h 4080"/>
                  <a:gd name="T46" fmla="*/ 3053 w 7645"/>
                  <a:gd name="T47" fmla="*/ 269 h 4080"/>
                  <a:gd name="T48" fmla="*/ 2040 w 7645"/>
                  <a:gd name="T49" fmla="*/ 0 h 4080"/>
                  <a:gd name="T50" fmla="*/ 2040 w 7645"/>
                  <a:gd name="T51" fmla="*/ 0 h 4080"/>
                  <a:gd name="T52" fmla="*/ 0 w 7645"/>
                  <a:gd name="T53" fmla="*/ 2039 h 4080"/>
                  <a:gd name="T54" fmla="*/ 0 w 7645"/>
                  <a:gd name="T55" fmla="*/ 2039 h 4080"/>
                  <a:gd name="T56" fmla="*/ 2040 w 7645"/>
                  <a:gd name="T57" fmla="*/ 4079 h 4080"/>
                  <a:gd name="T58" fmla="*/ 2040 w 7645"/>
                  <a:gd name="T59" fmla="*/ 4079 h 4080"/>
                  <a:gd name="T60" fmla="*/ 4080 w 7645"/>
                  <a:gd name="T61" fmla="*/ 2039 h 4080"/>
                  <a:gd name="T62" fmla="*/ 4080 w 7645"/>
                  <a:gd name="T63" fmla="*/ 2039 h 4080"/>
                  <a:gd name="T64" fmla="*/ 5865 w 7645"/>
                  <a:gd name="T65" fmla="*/ 255 h 4080"/>
                  <a:gd name="T66" fmla="*/ 5865 w 7645"/>
                  <a:gd name="T67" fmla="*/ 255 h 4080"/>
                  <a:gd name="T68" fmla="*/ 6751 w 7645"/>
                  <a:gd name="T69" fmla="*/ 490 h 4080"/>
                  <a:gd name="T70" fmla="*/ 6751 w 7645"/>
                  <a:gd name="T71" fmla="*/ 490 h 4080"/>
                  <a:gd name="T72" fmla="*/ 7389 w 7645"/>
                  <a:gd name="T73" fmla="*/ 1109 h 4080"/>
                  <a:gd name="T74" fmla="*/ 7389 w 7645"/>
                  <a:gd name="T75" fmla="*/ 1109 h 4080"/>
                  <a:gd name="T76" fmla="*/ 7565 w 7645"/>
                  <a:gd name="T77" fmla="*/ 1152 h 4080"/>
                  <a:gd name="T78" fmla="*/ 7565 w 7645"/>
                  <a:gd name="T79" fmla="*/ 1152 h 4080"/>
                  <a:gd name="T80" fmla="*/ 7607 w 7645"/>
                  <a:gd name="T81" fmla="*/ 97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45" h="4080">
                    <a:moveTo>
                      <a:pt x="7607" y="977"/>
                    </a:moveTo>
                    <a:lnTo>
                      <a:pt x="7607" y="977"/>
                    </a:lnTo>
                    <a:cubicBezTo>
                      <a:pt x="7428" y="685"/>
                      <a:pt x="7176" y="440"/>
                      <a:pt x="6878" y="269"/>
                    </a:cubicBezTo>
                    <a:lnTo>
                      <a:pt x="6878" y="269"/>
                    </a:lnTo>
                    <a:cubicBezTo>
                      <a:pt x="6572" y="93"/>
                      <a:pt x="6221" y="0"/>
                      <a:pt x="5865" y="0"/>
                    </a:cubicBezTo>
                    <a:lnTo>
                      <a:pt x="5865" y="0"/>
                    </a:lnTo>
                    <a:cubicBezTo>
                      <a:pt x="4741" y="0"/>
                      <a:pt x="3825" y="915"/>
                      <a:pt x="3825" y="2039"/>
                    </a:cubicBezTo>
                    <a:lnTo>
                      <a:pt x="3825" y="2039"/>
                    </a:lnTo>
                    <a:cubicBezTo>
                      <a:pt x="3825" y="3024"/>
                      <a:pt x="3025" y="3825"/>
                      <a:pt x="2040" y="3825"/>
                    </a:cubicBezTo>
                    <a:lnTo>
                      <a:pt x="2040" y="3825"/>
                    </a:lnTo>
                    <a:cubicBezTo>
                      <a:pt x="1056" y="3825"/>
                      <a:pt x="255" y="3024"/>
                      <a:pt x="255" y="2039"/>
                    </a:cubicBezTo>
                    <a:lnTo>
                      <a:pt x="255" y="2039"/>
                    </a:lnTo>
                    <a:cubicBezTo>
                      <a:pt x="255" y="1055"/>
                      <a:pt x="1056" y="255"/>
                      <a:pt x="2040" y="255"/>
                    </a:cubicBezTo>
                    <a:lnTo>
                      <a:pt x="2040" y="255"/>
                    </a:lnTo>
                    <a:cubicBezTo>
                      <a:pt x="2352" y="255"/>
                      <a:pt x="2658" y="336"/>
                      <a:pt x="2927" y="490"/>
                    </a:cubicBezTo>
                    <a:lnTo>
                      <a:pt x="2927" y="490"/>
                    </a:lnTo>
                    <a:cubicBezTo>
                      <a:pt x="3187" y="639"/>
                      <a:pt x="3407" y="854"/>
                      <a:pt x="3564" y="1109"/>
                    </a:cubicBezTo>
                    <a:lnTo>
                      <a:pt x="3564" y="1109"/>
                    </a:lnTo>
                    <a:cubicBezTo>
                      <a:pt x="3601" y="1169"/>
                      <a:pt x="3679" y="1188"/>
                      <a:pt x="3739" y="1152"/>
                    </a:cubicBezTo>
                    <a:lnTo>
                      <a:pt x="3739" y="1152"/>
                    </a:lnTo>
                    <a:cubicBezTo>
                      <a:pt x="3799" y="1115"/>
                      <a:pt x="3818" y="1037"/>
                      <a:pt x="3782" y="977"/>
                    </a:cubicBezTo>
                    <a:lnTo>
                      <a:pt x="3782" y="977"/>
                    </a:lnTo>
                    <a:cubicBezTo>
                      <a:pt x="3603" y="685"/>
                      <a:pt x="3351" y="440"/>
                      <a:pt x="3053" y="269"/>
                    </a:cubicBezTo>
                    <a:lnTo>
                      <a:pt x="3053" y="269"/>
                    </a:lnTo>
                    <a:cubicBezTo>
                      <a:pt x="2746" y="93"/>
                      <a:pt x="2396" y="0"/>
                      <a:pt x="2040" y="0"/>
                    </a:cubicBezTo>
                    <a:lnTo>
                      <a:pt x="2040" y="0"/>
                    </a:lnTo>
                    <a:cubicBezTo>
                      <a:pt x="915" y="0"/>
                      <a:pt x="0" y="915"/>
                      <a:pt x="0" y="2039"/>
                    </a:cubicBezTo>
                    <a:lnTo>
                      <a:pt x="0" y="2039"/>
                    </a:lnTo>
                    <a:cubicBezTo>
                      <a:pt x="0" y="3164"/>
                      <a:pt x="915" y="4079"/>
                      <a:pt x="2040" y="4079"/>
                    </a:cubicBezTo>
                    <a:lnTo>
                      <a:pt x="2040" y="4079"/>
                    </a:lnTo>
                    <a:cubicBezTo>
                      <a:pt x="3165" y="4079"/>
                      <a:pt x="4080" y="3164"/>
                      <a:pt x="4080" y="2039"/>
                    </a:cubicBezTo>
                    <a:lnTo>
                      <a:pt x="4080" y="2039"/>
                    </a:lnTo>
                    <a:cubicBezTo>
                      <a:pt x="4080" y="1055"/>
                      <a:pt x="4881" y="255"/>
                      <a:pt x="5865" y="255"/>
                    </a:cubicBezTo>
                    <a:lnTo>
                      <a:pt x="5865" y="255"/>
                    </a:lnTo>
                    <a:cubicBezTo>
                      <a:pt x="6177" y="255"/>
                      <a:pt x="6483" y="336"/>
                      <a:pt x="6751" y="490"/>
                    </a:cubicBezTo>
                    <a:lnTo>
                      <a:pt x="6751" y="490"/>
                    </a:lnTo>
                    <a:cubicBezTo>
                      <a:pt x="7012" y="639"/>
                      <a:pt x="7233" y="854"/>
                      <a:pt x="7389" y="1109"/>
                    </a:cubicBezTo>
                    <a:lnTo>
                      <a:pt x="7389" y="1109"/>
                    </a:lnTo>
                    <a:cubicBezTo>
                      <a:pt x="7426" y="1169"/>
                      <a:pt x="7505" y="1188"/>
                      <a:pt x="7565" y="1152"/>
                    </a:cubicBezTo>
                    <a:lnTo>
                      <a:pt x="7565" y="1152"/>
                    </a:lnTo>
                    <a:cubicBezTo>
                      <a:pt x="7625" y="1115"/>
                      <a:pt x="7644" y="1037"/>
                      <a:pt x="7607" y="977"/>
                    </a:cubicBezTo>
                  </a:path>
                </a:pathLst>
              </a:custGeom>
              <a:gradFill flip="none" rotWithShape="1">
                <a:gsLst>
                  <a:gs pos="0">
                    <a:schemeClr val="accent1">
                      <a:lumMod val="89000"/>
                    </a:schemeClr>
                  </a:gs>
                  <a:gs pos="0">
                    <a:schemeClr val="accent1">
                      <a:lumMod val="89000"/>
                    </a:schemeClr>
                  </a:gs>
                  <a:gs pos="100000">
                    <a:schemeClr val="accent2">
                      <a:lumMod val="8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en-US" sz="933">
                  <a:latin typeface="DM Sans" pitchFamily="2" charset="77"/>
                </a:endParaRPr>
              </a:p>
            </p:txBody>
          </p:sp>
          <p:sp>
            <p:nvSpPr>
              <p:cNvPr id="13" name="Freeform 73">
                <a:extLst>
                  <a:ext uri="{FF2B5EF4-FFF2-40B4-BE49-F238E27FC236}">
                    <a16:creationId xmlns:a16="http://schemas.microsoft.com/office/drawing/2014/main" id="{D7DF19B7-49E7-4BDE-171A-8319EADF1FF9}"/>
                  </a:ext>
                </a:extLst>
              </p:cNvPr>
              <p:cNvSpPr>
                <a:spLocks noChangeArrowheads="1"/>
              </p:cNvSpPr>
              <p:nvPr/>
            </p:nvSpPr>
            <p:spPr bwMode="auto">
              <a:xfrm>
                <a:off x="5066606" y="3722427"/>
                <a:ext cx="6133777" cy="3387311"/>
              </a:xfrm>
              <a:custGeom>
                <a:avLst/>
                <a:gdLst>
                  <a:gd name="T0" fmla="*/ 1781 w 7385"/>
                  <a:gd name="T1" fmla="*/ 4079 h 4080"/>
                  <a:gd name="T2" fmla="*/ 1781 w 7385"/>
                  <a:gd name="T3" fmla="*/ 4079 h 4080"/>
                  <a:gd name="T4" fmla="*/ 766 w 7385"/>
                  <a:gd name="T5" fmla="*/ 3809 h 4080"/>
                  <a:gd name="T6" fmla="*/ 766 w 7385"/>
                  <a:gd name="T7" fmla="*/ 3809 h 4080"/>
                  <a:gd name="T8" fmla="*/ 36 w 7385"/>
                  <a:gd name="T9" fmla="*/ 3097 h 4080"/>
                  <a:gd name="T10" fmla="*/ 36 w 7385"/>
                  <a:gd name="T11" fmla="*/ 3097 h 4080"/>
                  <a:gd name="T12" fmla="*/ 79 w 7385"/>
                  <a:gd name="T13" fmla="*/ 2922 h 4080"/>
                  <a:gd name="T14" fmla="*/ 79 w 7385"/>
                  <a:gd name="T15" fmla="*/ 2922 h 4080"/>
                  <a:gd name="T16" fmla="*/ 255 w 7385"/>
                  <a:gd name="T17" fmla="*/ 2965 h 4080"/>
                  <a:gd name="T18" fmla="*/ 255 w 7385"/>
                  <a:gd name="T19" fmla="*/ 2965 h 4080"/>
                  <a:gd name="T20" fmla="*/ 893 w 7385"/>
                  <a:gd name="T21" fmla="*/ 3588 h 4080"/>
                  <a:gd name="T22" fmla="*/ 893 w 7385"/>
                  <a:gd name="T23" fmla="*/ 3588 h 4080"/>
                  <a:gd name="T24" fmla="*/ 1781 w 7385"/>
                  <a:gd name="T25" fmla="*/ 3825 h 4080"/>
                  <a:gd name="T26" fmla="*/ 1781 w 7385"/>
                  <a:gd name="T27" fmla="*/ 3825 h 4080"/>
                  <a:gd name="T28" fmla="*/ 3567 w 7385"/>
                  <a:gd name="T29" fmla="*/ 2039 h 4080"/>
                  <a:gd name="T30" fmla="*/ 3567 w 7385"/>
                  <a:gd name="T31" fmla="*/ 2039 h 4080"/>
                  <a:gd name="T32" fmla="*/ 5606 w 7385"/>
                  <a:gd name="T33" fmla="*/ 0 h 4080"/>
                  <a:gd name="T34" fmla="*/ 5606 w 7385"/>
                  <a:gd name="T35" fmla="*/ 0 h 4080"/>
                  <a:gd name="T36" fmla="*/ 6618 w 7385"/>
                  <a:gd name="T37" fmla="*/ 269 h 4080"/>
                  <a:gd name="T38" fmla="*/ 6618 w 7385"/>
                  <a:gd name="T39" fmla="*/ 269 h 4080"/>
                  <a:gd name="T40" fmla="*/ 7347 w 7385"/>
                  <a:gd name="T41" fmla="*/ 977 h 4080"/>
                  <a:gd name="T42" fmla="*/ 7347 w 7385"/>
                  <a:gd name="T43" fmla="*/ 977 h 4080"/>
                  <a:gd name="T44" fmla="*/ 7305 w 7385"/>
                  <a:gd name="T45" fmla="*/ 1152 h 4080"/>
                  <a:gd name="T46" fmla="*/ 7305 w 7385"/>
                  <a:gd name="T47" fmla="*/ 1152 h 4080"/>
                  <a:gd name="T48" fmla="*/ 7130 w 7385"/>
                  <a:gd name="T49" fmla="*/ 1109 h 4080"/>
                  <a:gd name="T50" fmla="*/ 7130 w 7385"/>
                  <a:gd name="T51" fmla="*/ 1109 h 4080"/>
                  <a:gd name="T52" fmla="*/ 6492 w 7385"/>
                  <a:gd name="T53" fmla="*/ 490 h 4080"/>
                  <a:gd name="T54" fmla="*/ 6492 w 7385"/>
                  <a:gd name="T55" fmla="*/ 490 h 4080"/>
                  <a:gd name="T56" fmla="*/ 5606 w 7385"/>
                  <a:gd name="T57" fmla="*/ 255 h 4080"/>
                  <a:gd name="T58" fmla="*/ 5606 w 7385"/>
                  <a:gd name="T59" fmla="*/ 255 h 4080"/>
                  <a:gd name="T60" fmla="*/ 3820 w 7385"/>
                  <a:gd name="T61" fmla="*/ 2039 h 4080"/>
                  <a:gd name="T62" fmla="*/ 3820 w 7385"/>
                  <a:gd name="T63" fmla="*/ 2039 h 4080"/>
                  <a:gd name="T64" fmla="*/ 1781 w 7385"/>
                  <a:gd name="T65" fmla="*/ 4079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85" h="4080">
                    <a:moveTo>
                      <a:pt x="1781" y="4079"/>
                    </a:moveTo>
                    <a:lnTo>
                      <a:pt x="1781" y="4079"/>
                    </a:lnTo>
                    <a:cubicBezTo>
                      <a:pt x="1425" y="4079"/>
                      <a:pt x="1074" y="3985"/>
                      <a:pt x="766" y="3809"/>
                    </a:cubicBezTo>
                    <a:lnTo>
                      <a:pt x="766" y="3809"/>
                    </a:lnTo>
                    <a:cubicBezTo>
                      <a:pt x="468" y="3637"/>
                      <a:pt x="216" y="3391"/>
                      <a:pt x="36" y="3097"/>
                    </a:cubicBezTo>
                    <a:lnTo>
                      <a:pt x="36" y="3097"/>
                    </a:lnTo>
                    <a:cubicBezTo>
                      <a:pt x="0" y="3037"/>
                      <a:pt x="19" y="2959"/>
                      <a:pt x="79" y="2922"/>
                    </a:cubicBezTo>
                    <a:lnTo>
                      <a:pt x="79" y="2922"/>
                    </a:lnTo>
                    <a:cubicBezTo>
                      <a:pt x="140" y="2885"/>
                      <a:pt x="218" y="2905"/>
                      <a:pt x="255" y="2965"/>
                    </a:cubicBezTo>
                    <a:lnTo>
                      <a:pt x="255" y="2965"/>
                    </a:lnTo>
                    <a:cubicBezTo>
                      <a:pt x="411" y="3222"/>
                      <a:pt x="632" y="3438"/>
                      <a:pt x="893" y="3588"/>
                    </a:cubicBezTo>
                    <a:lnTo>
                      <a:pt x="893" y="3588"/>
                    </a:lnTo>
                    <a:cubicBezTo>
                      <a:pt x="1162" y="3743"/>
                      <a:pt x="1469" y="3825"/>
                      <a:pt x="1781" y="3825"/>
                    </a:cubicBezTo>
                    <a:lnTo>
                      <a:pt x="1781" y="3825"/>
                    </a:lnTo>
                    <a:cubicBezTo>
                      <a:pt x="2766" y="3825"/>
                      <a:pt x="3567" y="3024"/>
                      <a:pt x="3567" y="2039"/>
                    </a:cubicBezTo>
                    <a:lnTo>
                      <a:pt x="3567" y="2039"/>
                    </a:lnTo>
                    <a:cubicBezTo>
                      <a:pt x="3567" y="915"/>
                      <a:pt x="4480" y="0"/>
                      <a:pt x="5606" y="0"/>
                    </a:cubicBezTo>
                    <a:lnTo>
                      <a:pt x="5606" y="0"/>
                    </a:lnTo>
                    <a:cubicBezTo>
                      <a:pt x="5961" y="0"/>
                      <a:pt x="6311" y="93"/>
                      <a:pt x="6618" y="269"/>
                    </a:cubicBezTo>
                    <a:lnTo>
                      <a:pt x="6618" y="269"/>
                    </a:lnTo>
                    <a:cubicBezTo>
                      <a:pt x="6916" y="440"/>
                      <a:pt x="7168" y="685"/>
                      <a:pt x="7347" y="977"/>
                    </a:cubicBezTo>
                    <a:lnTo>
                      <a:pt x="7347" y="977"/>
                    </a:lnTo>
                    <a:cubicBezTo>
                      <a:pt x="7384" y="1037"/>
                      <a:pt x="7365" y="1115"/>
                      <a:pt x="7305" y="1152"/>
                    </a:cubicBezTo>
                    <a:lnTo>
                      <a:pt x="7305" y="1152"/>
                    </a:lnTo>
                    <a:cubicBezTo>
                      <a:pt x="7245" y="1188"/>
                      <a:pt x="7166" y="1169"/>
                      <a:pt x="7130" y="1109"/>
                    </a:cubicBezTo>
                    <a:lnTo>
                      <a:pt x="7130" y="1109"/>
                    </a:lnTo>
                    <a:cubicBezTo>
                      <a:pt x="6973" y="854"/>
                      <a:pt x="6752" y="639"/>
                      <a:pt x="6492" y="490"/>
                    </a:cubicBezTo>
                    <a:lnTo>
                      <a:pt x="6492" y="490"/>
                    </a:lnTo>
                    <a:cubicBezTo>
                      <a:pt x="6223" y="336"/>
                      <a:pt x="5917" y="255"/>
                      <a:pt x="5606" y="255"/>
                    </a:cubicBezTo>
                    <a:lnTo>
                      <a:pt x="5606" y="255"/>
                    </a:lnTo>
                    <a:cubicBezTo>
                      <a:pt x="4621" y="255"/>
                      <a:pt x="3820" y="1055"/>
                      <a:pt x="3820" y="2039"/>
                    </a:cubicBezTo>
                    <a:lnTo>
                      <a:pt x="3820" y="2039"/>
                    </a:lnTo>
                    <a:cubicBezTo>
                      <a:pt x="3820" y="3164"/>
                      <a:pt x="2906" y="4079"/>
                      <a:pt x="1781" y="4079"/>
                    </a:cubicBezTo>
                  </a:path>
                </a:pathLst>
              </a:custGeom>
              <a:gradFill>
                <a:gsLst>
                  <a:gs pos="0">
                    <a:schemeClr val="accent2">
                      <a:lumMod val="89000"/>
                    </a:schemeClr>
                  </a:gs>
                  <a:gs pos="0">
                    <a:schemeClr val="accent2">
                      <a:lumMod val="89000"/>
                    </a:schemeClr>
                  </a:gs>
                  <a:gs pos="100000">
                    <a:schemeClr val="accent3">
                      <a:lumMod val="89000"/>
                    </a:schemeClr>
                  </a:gs>
                </a:gsLst>
                <a:lin ang="0" scaled="0"/>
              </a:gradFill>
              <a:ln>
                <a:noFill/>
              </a:ln>
              <a:effectLst/>
            </p:spPr>
            <p:txBody>
              <a:bodyPr wrap="none" anchor="ctr"/>
              <a:lstStyle/>
              <a:p>
                <a:endParaRPr lang="en-US" sz="933">
                  <a:latin typeface="DM Sans" pitchFamily="2" charset="77"/>
                </a:endParaRPr>
              </a:p>
            </p:txBody>
          </p:sp>
          <p:sp>
            <p:nvSpPr>
              <p:cNvPr id="14" name="Freeform 74">
                <a:extLst>
                  <a:ext uri="{FF2B5EF4-FFF2-40B4-BE49-F238E27FC236}">
                    <a16:creationId xmlns:a16="http://schemas.microsoft.com/office/drawing/2014/main" id="{39BADCA0-91B1-6279-5BEF-904E64B22E70}"/>
                  </a:ext>
                </a:extLst>
              </p:cNvPr>
              <p:cNvSpPr>
                <a:spLocks noChangeArrowheads="1"/>
              </p:cNvSpPr>
              <p:nvPr/>
            </p:nvSpPr>
            <p:spPr bwMode="auto">
              <a:xfrm>
                <a:off x="8248846" y="3742661"/>
                <a:ext cx="6346173" cy="3387311"/>
              </a:xfrm>
              <a:custGeom>
                <a:avLst/>
                <a:gdLst>
                  <a:gd name="T0" fmla="*/ 5603 w 7644"/>
                  <a:gd name="T1" fmla="*/ 4079 h 4080"/>
                  <a:gd name="T2" fmla="*/ 5603 w 7644"/>
                  <a:gd name="T3" fmla="*/ 4079 h 4080"/>
                  <a:gd name="T4" fmla="*/ 4590 w 7644"/>
                  <a:gd name="T5" fmla="*/ 3810 h 4080"/>
                  <a:gd name="T6" fmla="*/ 4590 w 7644"/>
                  <a:gd name="T7" fmla="*/ 3810 h 4080"/>
                  <a:gd name="T8" fmla="*/ 3861 w 7644"/>
                  <a:gd name="T9" fmla="*/ 3102 h 4080"/>
                  <a:gd name="T10" fmla="*/ 3861 w 7644"/>
                  <a:gd name="T11" fmla="*/ 3102 h 4080"/>
                  <a:gd name="T12" fmla="*/ 3904 w 7644"/>
                  <a:gd name="T13" fmla="*/ 2927 h 4080"/>
                  <a:gd name="T14" fmla="*/ 3904 w 7644"/>
                  <a:gd name="T15" fmla="*/ 2927 h 4080"/>
                  <a:gd name="T16" fmla="*/ 4079 w 7644"/>
                  <a:gd name="T17" fmla="*/ 2969 h 4080"/>
                  <a:gd name="T18" fmla="*/ 4079 w 7644"/>
                  <a:gd name="T19" fmla="*/ 2969 h 4080"/>
                  <a:gd name="T20" fmla="*/ 4717 w 7644"/>
                  <a:gd name="T21" fmla="*/ 3589 h 4080"/>
                  <a:gd name="T22" fmla="*/ 4717 w 7644"/>
                  <a:gd name="T23" fmla="*/ 3589 h 4080"/>
                  <a:gd name="T24" fmla="*/ 5603 w 7644"/>
                  <a:gd name="T25" fmla="*/ 3825 h 4080"/>
                  <a:gd name="T26" fmla="*/ 5603 w 7644"/>
                  <a:gd name="T27" fmla="*/ 3825 h 4080"/>
                  <a:gd name="T28" fmla="*/ 7388 w 7644"/>
                  <a:gd name="T29" fmla="*/ 2039 h 4080"/>
                  <a:gd name="T30" fmla="*/ 7388 w 7644"/>
                  <a:gd name="T31" fmla="*/ 2039 h 4080"/>
                  <a:gd name="T32" fmla="*/ 5603 w 7644"/>
                  <a:gd name="T33" fmla="*/ 255 h 4080"/>
                  <a:gd name="T34" fmla="*/ 5603 w 7644"/>
                  <a:gd name="T35" fmla="*/ 255 h 4080"/>
                  <a:gd name="T36" fmla="*/ 3818 w 7644"/>
                  <a:gd name="T37" fmla="*/ 2039 h 4080"/>
                  <a:gd name="T38" fmla="*/ 3818 w 7644"/>
                  <a:gd name="T39" fmla="*/ 2039 h 4080"/>
                  <a:gd name="T40" fmla="*/ 1778 w 7644"/>
                  <a:gd name="T41" fmla="*/ 4079 h 4080"/>
                  <a:gd name="T42" fmla="*/ 1778 w 7644"/>
                  <a:gd name="T43" fmla="*/ 4079 h 4080"/>
                  <a:gd name="T44" fmla="*/ 765 w 7644"/>
                  <a:gd name="T45" fmla="*/ 3810 h 4080"/>
                  <a:gd name="T46" fmla="*/ 765 w 7644"/>
                  <a:gd name="T47" fmla="*/ 3810 h 4080"/>
                  <a:gd name="T48" fmla="*/ 37 w 7644"/>
                  <a:gd name="T49" fmla="*/ 3102 h 4080"/>
                  <a:gd name="T50" fmla="*/ 37 w 7644"/>
                  <a:gd name="T51" fmla="*/ 3102 h 4080"/>
                  <a:gd name="T52" fmla="*/ 79 w 7644"/>
                  <a:gd name="T53" fmla="*/ 2927 h 4080"/>
                  <a:gd name="T54" fmla="*/ 79 w 7644"/>
                  <a:gd name="T55" fmla="*/ 2927 h 4080"/>
                  <a:gd name="T56" fmla="*/ 254 w 7644"/>
                  <a:gd name="T57" fmla="*/ 2969 h 4080"/>
                  <a:gd name="T58" fmla="*/ 254 w 7644"/>
                  <a:gd name="T59" fmla="*/ 2969 h 4080"/>
                  <a:gd name="T60" fmla="*/ 892 w 7644"/>
                  <a:gd name="T61" fmla="*/ 3589 h 4080"/>
                  <a:gd name="T62" fmla="*/ 892 w 7644"/>
                  <a:gd name="T63" fmla="*/ 3589 h 4080"/>
                  <a:gd name="T64" fmla="*/ 1778 w 7644"/>
                  <a:gd name="T65" fmla="*/ 3825 h 4080"/>
                  <a:gd name="T66" fmla="*/ 1778 w 7644"/>
                  <a:gd name="T67" fmla="*/ 3825 h 4080"/>
                  <a:gd name="T68" fmla="*/ 3564 w 7644"/>
                  <a:gd name="T69" fmla="*/ 2039 h 4080"/>
                  <a:gd name="T70" fmla="*/ 3564 w 7644"/>
                  <a:gd name="T71" fmla="*/ 2039 h 4080"/>
                  <a:gd name="T72" fmla="*/ 5603 w 7644"/>
                  <a:gd name="T73" fmla="*/ 0 h 4080"/>
                  <a:gd name="T74" fmla="*/ 5603 w 7644"/>
                  <a:gd name="T75" fmla="*/ 0 h 4080"/>
                  <a:gd name="T76" fmla="*/ 7643 w 7644"/>
                  <a:gd name="T77" fmla="*/ 2039 h 4080"/>
                  <a:gd name="T78" fmla="*/ 7643 w 7644"/>
                  <a:gd name="T79" fmla="*/ 2039 h 4080"/>
                  <a:gd name="T80" fmla="*/ 5603 w 7644"/>
                  <a:gd name="T81" fmla="*/ 4079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44" h="4080">
                    <a:moveTo>
                      <a:pt x="5603" y="4079"/>
                    </a:moveTo>
                    <a:lnTo>
                      <a:pt x="5603" y="4079"/>
                    </a:lnTo>
                    <a:cubicBezTo>
                      <a:pt x="5248" y="4079"/>
                      <a:pt x="4897" y="3986"/>
                      <a:pt x="4590" y="3810"/>
                    </a:cubicBezTo>
                    <a:lnTo>
                      <a:pt x="4590" y="3810"/>
                    </a:lnTo>
                    <a:cubicBezTo>
                      <a:pt x="4293" y="3639"/>
                      <a:pt x="4041" y="3395"/>
                      <a:pt x="3861" y="3102"/>
                    </a:cubicBezTo>
                    <a:lnTo>
                      <a:pt x="3861" y="3102"/>
                    </a:lnTo>
                    <a:cubicBezTo>
                      <a:pt x="3825" y="3042"/>
                      <a:pt x="3844" y="2963"/>
                      <a:pt x="3904" y="2927"/>
                    </a:cubicBezTo>
                    <a:lnTo>
                      <a:pt x="3904" y="2927"/>
                    </a:lnTo>
                    <a:cubicBezTo>
                      <a:pt x="3964" y="2890"/>
                      <a:pt x="4042" y="2909"/>
                      <a:pt x="4079" y="2969"/>
                    </a:cubicBezTo>
                    <a:lnTo>
                      <a:pt x="4079" y="2969"/>
                    </a:lnTo>
                    <a:cubicBezTo>
                      <a:pt x="4236" y="3225"/>
                      <a:pt x="4456" y="3440"/>
                      <a:pt x="4717" y="3589"/>
                    </a:cubicBezTo>
                    <a:lnTo>
                      <a:pt x="4717" y="3589"/>
                    </a:lnTo>
                    <a:cubicBezTo>
                      <a:pt x="4985" y="3743"/>
                      <a:pt x="5292" y="3825"/>
                      <a:pt x="5603" y="3825"/>
                    </a:cubicBezTo>
                    <a:lnTo>
                      <a:pt x="5603" y="3825"/>
                    </a:lnTo>
                    <a:cubicBezTo>
                      <a:pt x="6588" y="3825"/>
                      <a:pt x="7388" y="3024"/>
                      <a:pt x="7388" y="2039"/>
                    </a:cubicBezTo>
                    <a:lnTo>
                      <a:pt x="7388" y="2039"/>
                    </a:lnTo>
                    <a:cubicBezTo>
                      <a:pt x="7388" y="1055"/>
                      <a:pt x="6588" y="255"/>
                      <a:pt x="5603" y="255"/>
                    </a:cubicBezTo>
                    <a:lnTo>
                      <a:pt x="5603" y="255"/>
                    </a:lnTo>
                    <a:cubicBezTo>
                      <a:pt x="4619" y="255"/>
                      <a:pt x="3818" y="1055"/>
                      <a:pt x="3818" y="2039"/>
                    </a:cubicBezTo>
                    <a:lnTo>
                      <a:pt x="3818" y="2039"/>
                    </a:lnTo>
                    <a:cubicBezTo>
                      <a:pt x="3818" y="3164"/>
                      <a:pt x="2903" y="4079"/>
                      <a:pt x="1778" y="4079"/>
                    </a:cubicBezTo>
                    <a:lnTo>
                      <a:pt x="1778" y="4079"/>
                    </a:lnTo>
                    <a:cubicBezTo>
                      <a:pt x="1422" y="4079"/>
                      <a:pt x="1072" y="3986"/>
                      <a:pt x="765" y="3810"/>
                    </a:cubicBezTo>
                    <a:lnTo>
                      <a:pt x="765" y="3810"/>
                    </a:lnTo>
                    <a:cubicBezTo>
                      <a:pt x="467" y="3639"/>
                      <a:pt x="215" y="3395"/>
                      <a:pt x="37" y="3102"/>
                    </a:cubicBezTo>
                    <a:lnTo>
                      <a:pt x="37" y="3102"/>
                    </a:lnTo>
                    <a:cubicBezTo>
                      <a:pt x="0" y="3042"/>
                      <a:pt x="19" y="2963"/>
                      <a:pt x="79" y="2927"/>
                    </a:cubicBezTo>
                    <a:lnTo>
                      <a:pt x="79" y="2927"/>
                    </a:lnTo>
                    <a:cubicBezTo>
                      <a:pt x="139" y="2890"/>
                      <a:pt x="217" y="2909"/>
                      <a:pt x="254" y="2969"/>
                    </a:cubicBezTo>
                    <a:lnTo>
                      <a:pt x="254" y="2969"/>
                    </a:lnTo>
                    <a:cubicBezTo>
                      <a:pt x="410" y="3225"/>
                      <a:pt x="631" y="3440"/>
                      <a:pt x="892" y="3589"/>
                    </a:cubicBezTo>
                    <a:lnTo>
                      <a:pt x="892" y="3589"/>
                    </a:lnTo>
                    <a:cubicBezTo>
                      <a:pt x="1160" y="3743"/>
                      <a:pt x="1467" y="3825"/>
                      <a:pt x="1778" y="3825"/>
                    </a:cubicBezTo>
                    <a:lnTo>
                      <a:pt x="1778" y="3825"/>
                    </a:lnTo>
                    <a:cubicBezTo>
                      <a:pt x="2762" y="3825"/>
                      <a:pt x="3564" y="3024"/>
                      <a:pt x="3564" y="2039"/>
                    </a:cubicBezTo>
                    <a:lnTo>
                      <a:pt x="3564" y="2039"/>
                    </a:lnTo>
                    <a:cubicBezTo>
                      <a:pt x="3564" y="915"/>
                      <a:pt x="4478" y="0"/>
                      <a:pt x="5603" y="0"/>
                    </a:cubicBezTo>
                    <a:lnTo>
                      <a:pt x="5603" y="0"/>
                    </a:lnTo>
                    <a:cubicBezTo>
                      <a:pt x="6728" y="0"/>
                      <a:pt x="7643" y="915"/>
                      <a:pt x="7643" y="2039"/>
                    </a:cubicBezTo>
                    <a:lnTo>
                      <a:pt x="7643" y="2039"/>
                    </a:lnTo>
                    <a:cubicBezTo>
                      <a:pt x="7643" y="3164"/>
                      <a:pt x="6728" y="4079"/>
                      <a:pt x="5603" y="4079"/>
                    </a:cubicBezTo>
                  </a:path>
                </a:pathLst>
              </a:custGeom>
              <a:gradFill>
                <a:gsLst>
                  <a:gs pos="0">
                    <a:schemeClr val="accent3">
                      <a:lumMod val="89000"/>
                    </a:schemeClr>
                  </a:gs>
                  <a:gs pos="0">
                    <a:srgbClr val="169CBE">
                      <a:lumMod val="89000"/>
                    </a:srgbClr>
                  </a:gs>
                  <a:gs pos="100000">
                    <a:schemeClr val="accent4">
                      <a:lumMod val="89000"/>
                    </a:schemeClr>
                  </a:gs>
                </a:gsLst>
                <a:lin ang="0" scaled="0"/>
              </a:gradFill>
              <a:ln>
                <a:noFill/>
              </a:ln>
              <a:effectLst/>
            </p:spPr>
            <p:txBody>
              <a:bodyPr wrap="none" anchor="ctr"/>
              <a:lstStyle/>
              <a:p>
                <a:endParaRPr lang="en-US" sz="933">
                  <a:latin typeface="DM Sans" pitchFamily="2" charset="77"/>
                </a:endParaRPr>
              </a:p>
            </p:txBody>
          </p:sp>
        </p:grpSp>
        <p:sp>
          <p:nvSpPr>
            <p:cNvPr id="4" name="TextBox 3">
              <a:extLst>
                <a:ext uri="{FF2B5EF4-FFF2-40B4-BE49-F238E27FC236}">
                  <a16:creationId xmlns:a16="http://schemas.microsoft.com/office/drawing/2014/main" id="{6394AD02-0DB6-267C-8811-F512F16AB773}"/>
                </a:ext>
              </a:extLst>
            </p:cNvPr>
            <p:cNvSpPr txBox="1"/>
            <p:nvPr/>
          </p:nvSpPr>
          <p:spPr>
            <a:xfrm>
              <a:off x="2448012" y="2161926"/>
              <a:ext cx="3604445" cy="1612493"/>
            </a:xfrm>
            <a:prstGeom prst="rect">
              <a:avLst/>
            </a:prstGeom>
            <a:noFill/>
          </p:spPr>
          <p:txBody>
            <a:bodyPr wrap="square" rtlCol="0" anchor="t">
              <a:spAutoFit/>
            </a:bodyPr>
            <a:lstStyle/>
            <a:p>
              <a:pPr lvl="0">
                <a:lnSpc>
                  <a:spcPct val="114000"/>
                </a:lnSpc>
              </a:pPr>
              <a:r>
                <a:rPr lang="en-US" sz="2200">
                  <a:solidFill>
                    <a:schemeClr val="tx1">
                      <a:lumMod val="75000"/>
                      <a:lumOff val="25000"/>
                    </a:schemeClr>
                  </a:solidFill>
                  <a:latin typeface="Open Sans"/>
                  <a:ea typeface="Open Sans"/>
                  <a:cs typeface="Open Sans"/>
                </a:rPr>
                <a:t>1. Suppose a web application, abc.com, is hosted on a server with an XSS vulnerability.</a:t>
              </a:r>
              <a:endParaRPr lang="en-IN" sz="2200">
                <a:solidFill>
                  <a:schemeClr val="tx1">
                    <a:lumMod val="75000"/>
                    <a:lumOff val="25000"/>
                  </a:schemeClr>
                </a:solidFill>
                <a:latin typeface="Open Sans"/>
                <a:ea typeface="Open Sans"/>
                <a:cs typeface="Open Sans"/>
              </a:endParaRPr>
            </a:p>
          </p:txBody>
        </p:sp>
        <p:sp>
          <p:nvSpPr>
            <p:cNvPr id="5" name="TextBox 4">
              <a:extLst>
                <a:ext uri="{FF2B5EF4-FFF2-40B4-BE49-F238E27FC236}">
                  <a16:creationId xmlns:a16="http://schemas.microsoft.com/office/drawing/2014/main" id="{1C79414E-9DE2-90CC-B1AA-5DFE452DEC76}"/>
                </a:ext>
              </a:extLst>
            </p:cNvPr>
            <p:cNvSpPr txBox="1"/>
            <p:nvPr/>
          </p:nvSpPr>
          <p:spPr>
            <a:xfrm>
              <a:off x="8313994" y="2047501"/>
              <a:ext cx="3807513" cy="1631216"/>
            </a:xfrm>
            <a:prstGeom prst="rect">
              <a:avLst/>
            </a:prstGeom>
            <a:noFill/>
          </p:spPr>
          <p:txBody>
            <a:bodyPr wrap="square" rtlCol="0" anchor="t">
              <a:spAutoFit/>
            </a:bodyPr>
            <a:lstStyle/>
            <a:p>
              <a:pPr>
                <a:lnSpc>
                  <a:spcPts val="2400"/>
                </a:lnSpc>
              </a:pPr>
              <a:r>
                <a:rPr lang="en-IN" sz="2200">
                  <a:solidFill>
                    <a:schemeClr val="tx1">
                      <a:lumMod val="75000"/>
                      <a:lumOff val="25000"/>
                    </a:schemeClr>
                  </a:solidFill>
                  <a:latin typeface="Open Sans"/>
                  <a:ea typeface="Open Sans"/>
                  <a:cs typeface="Open Sans"/>
                </a:rPr>
                <a:t>3. Now, a</a:t>
              </a:r>
              <a:r>
                <a:rPr lang="en-US" sz="2200">
                  <a:solidFill>
                    <a:schemeClr val="tx1">
                      <a:lumMod val="75000"/>
                      <a:lumOff val="25000"/>
                    </a:schemeClr>
                  </a:solidFill>
                  <a:latin typeface="Open Sans"/>
                  <a:ea typeface="Open Sans"/>
                  <a:cs typeface="Open Sans"/>
                </a:rPr>
                <a:t> user attempts to access abc.com through their web browser for daily tasks or any other specific task.</a:t>
              </a:r>
              <a:endParaRPr lang="en-IN" sz="2200">
                <a:solidFill>
                  <a:schemeClr val="tx1">
                    <a:lumMod val="75000"/>
                    <a:lumOff val="25000"/>
                  </a:schemeClr>
                </a:solidFill>
                <a:latin typeface="Open Sans"/>
                <a:ea typeface="Open Sans"/>
                <a:cs typeface="Open Sans"/>
              </a:endParaRPr>
            </a:p>
          </p:txBody>
        </p:sp>
        <p:sp>
          <p:nvSpPr>
            <p:cNvPr id="6" name="TextBox 5">
              <a:extLst>
                <a:ext uri="{FF2B5EF4-FFF2-40B4-BE49-F238E27FC236}">
                  <a16:creationId xmlns:a16="http://schemas.microsoft.com/office/drawing/2014/main" id="{846BA294-5CEF-A06B-640E-55C684EB37E1}"/>
                </a:ext>
              </a:extLst>
            </p:cNvPr>
            <p:cNvSpPr txBox="1"/>
            <p:nvPr/>
          </p:nvSpPr>
          <p:spPr>
            <a:xfrm>
              <a:off x="5515496" y="6961009"/>
              <a:ext cx="3807513" cy="1631216"/>
            </a:xfrm>
            <a:prstGeom prst="rect">
              <a:avLst/>
            </a:prstGeom>
            <a:noFill/>
          </p:spPr>
          <p:txBody>
            <a:bodyPr wrap="square" rtlCol="0" anchor="t">
              <a:spAutoFit/>
            </a:bodyPr>
            <a:lstStyle/>
            <a:p>
              <a:pPr>
                <a:lnSpc>
                  <a:spcPts val="2400"/>
                </a:lnSpc>
              </a:pPr>
              <a:r>
                <a:rPr lang="en-US" sz="2200">
                  <a:solidFill>
                    <a:schemeClr val="tx1">
                      <a:lumMod val="75000"/>
                      <a:lumOff val="25000"/>
                    </a:schemeClr>
                  </a:solidFill>
                  <a:latin typeface="Open Sans"/>
                  <a:ea typeface="Open Sans"/>
                  <a:cs typeface="Open Sans"/>
                </a:rPr>
                <a:t>2. This XSS vulnerability in the web application server enables hackers to inject malicious scripts into the web server.</a:t>
              </a:r>
              <a:endParaRPr lang="en-IN" sz="2200">
                <a:solidFill>
                  <a:schemeClr val="tx1">
                    <a:lumMod val="75000"/>
                    <a:lumOff val="25000"/>
                  </a:schemeClr>
                </a:solidFill>
                <a:latin typeface="Open Sans"/>
                <a:ea typeface="Open Sans"/>
                <a:cs typeface="Open Sans"/>
              </a:endParaRPr>
            </a:p>
          </p:txBody>
        </p:sp>
        <p:sp>
          <p:nvSpPr>
            <p:cNvPr id="7" name="TextBox 6">
              <a:extLst>
                <a:ext uri="{FF2B5EF4-FFF2-40B4-BE49-F238E27FC236}">
                  <a16:creationId xmlns:a16="http://schemas.microsoft.com/office/drawing/2014/main" id="{0B9BB2C7-8446-F3C4-CF22-BD397FBF617A}"/>
                </a:ext>
              </a:extLst>
            </p:cNvPr>
            <p:cNvSpPr txBox="1"/>
            <p:nvPr/>
          </p:nvSpPr>
          <p:spPr>
            <a:xfrm>
              <a:off x="10751790" y="6850663"/>
              <a:ext cx="4335810" cy="1938992"/>
            </a:xfrm>
            <a:prstGeom prst="rect">
              <a:avLst/>
            </a:prstGeom>
            <a:noFill/>
          </p:spPr>
          <p:txBody>
            <a:bodyPr wrap="square" rtlCol="0" anchor="t">
              <a:spAutoFit/>
            </a:bodyPr>
            <a:lstStyle/>
            <a:p>
              <a:pPr lvl="0">
                <a:lnSpc>
                  <a:spcPts val="2400"/>
                </a:lnSpc>
              </a:pPr>
              <a:r>
                <a:rPr lang="en-US" sz="2200">
                  <a:solidFill>
                    <a:schemeClr val="tx1">
                      <a:lumMod val="75000"/>
                      <a:lumOff val="25000"/>
                    </a:schemeClr>
                  </a:solidFill>
                  <a:latin typeface="Open Sans"/>
                  <a:ea typeface="Open Sans"/>
                  <a:cs typeface="Open Sans"/>
                </a:rPr>
                <a:t>4. The malicious script, injected by a hacker, is executed on the user's browser, enabling the hacker to steal valuable information or perform any designated task.</a:t>
              </a:r>
              <a:endParaRPr lang="en-IN" sz="2200">
                <a:solidFill>
                  <a:schemeClr val="tx1">
                    <a:lumMod val="75000"/>
                    <a:lumOff val="25000"/>
                  </a:schemeClr>
                </a:solidFill>
                <a:latin typeface="Open Sans"/>
                <a:ea typeface="Open Sans"/>
                <a:cs typeface="Open Sans"/>
              </a:endParaRPr>
            </a:p>
          </p:txBody>
        </p:sp>
      </p:grpSp>
      <p:sp>
        <p:nvSpPr>
          <p:cNvPr id="16" name="Brandline_LVC">
            <a:extLst>
              <a:ext uri="{FF2B5EF4-FFF2-40B4-BE49-F238E27FC236}">
                <a16:creationId xmlns:a16="http://schemas.microsoft.com/office/drawing/2014/main" id="{F7606344-2286-5384-5728-BC07A1D88509}"/>
              </a:ext>
            </a:extLst>
          </p:cNvPr>
          <p:cNvSpPr/>
          <p:nvPr/>
        </p:nvSpPr>
        <p:spPr>
          <a:xfrm>
            <a:off x="4330700" y="859894"/>
            <a:ext cx="7604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2077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8182D54-94AD-422F-6DA7-2615709C165A}"/>
              </a:ext>
            </a:extLst>
          </p:cNvPr>
          <p:cNvGrpSpPr/>
          <p:nvPr/>
        </p:nvGrpSpPr>
        <p:grpSpPr>
          <a:xfrm>
            <a:off x="2662402" y="1908173"/>
            <a:ext cx="10931197" cy="6449873"/>
            <a:chOff x="1882435" y="2190878"/>
            <a:chExt cx="10931197" cy="6449873"/>
          </a:xfrm>
        </p:grpSpPr>
        <p:grpSp>
          <p:nvGrpSpPr>
            <p:cNvPr id="13" name="Group 12">
              <a:extLst>
                <a:ext uri="{FF2B5EF4-FFF2-40B4-BE49-F238E27FC236}">
                  <a16:creationId xmlns:a16="http://schemas.microsoft.com/office/drawing/2014/main" id="{FF27E5D8-7B9F-4118-D713-743104927788}"/>
                </a:ext>
              </a:extLst>
            </p:cNvPr>
            <p:cNvGrpSpPr/>
            <p:nvPr/>
          </p:nvGrpSpPr>
          <p:grpSpPr>
            <a:xfrm>
              <a:off x="1882435" y="2190878"/>
              <a:ext cx="6900025" cy="6449873"/>
              <a:chOff x="1882435" y="2190878"/>
              <a:chExt cx="6900025" cy="6449873"/>
            </a:xfrm>
          </p:grpSpPr>
          <p:sp>
            <p:nvSpPr>
              <p:cNvPr id="4" name="Freeform: Shape 3">
                <a:extLst>
                  <a:ext uri="{FF2B5EF4-FFF2-40B4-BE49-F238E27FC236}">
                    <a16:creationId xmlns:a16="http://schemas.microsoft.com/office/drawing/2014/main" id="{DD3C804C-79E0-4644-AC8F-318ED60D585E}"/>
                  </a:ext>
                </a:extLst>
              </p:cNvPr>
              <p:cNvSpPr/>
              <p:nvPr/>
            </p:nvSpPr>
            <p:spPr>
              <a:xfrm>
                <a:off x="6347350" y="2989014"/>
                <a:ext cx="1874501" cy="16611"/>
              </a:xfrm>
              <a:custGeom>
                <a:avLst/>
                <a:gdLst/>
                <a:ahLst/>
                <a:cxnLst>
                  <a:cxn ang="3cd4">
                    <a:pos x="hc" y="t"/>
                  </a:cxn>
                  <a:cxn ang="cd2">
                    <a:pos x="l" y="vc"/>
                  </a:cxn>
                  <a:cxn ang="cd4">
                    <a:pos x="hc" y="b"/>
                  </a:cxn>
                  <a:cxn ang="0">
                    <a:pos x="r" y="vc"/>
                  </a:cxn>
                </a:cxnLst>
                <a:rect l="l" t="t" r="r" b="b"/>
                <a:pathLst>
                  <a:path w="2258" h="21">
                    <a:moveTo>
                      <a:pt x="2258" y="21"/>
                    </a:moveTo>
                    <a:lnTo>
                      <a:pt x="0" y="21"/>
                    </a:lnTo>
                    <a:lnTo>
                      <a:pt x="0" y="0"/>
                    </a:lnTo>
                    <a:lnTo>
                      <a:pt x="2258"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 name="Freeform: Shape 4">
                <a:extLst>
                  <a:ext uri="{FF2B5EF4-FFF2-40B4-BE49-F238E27FC236}">
                    <a16:creationId xmlns:a16="http://schemas.microsoft.com/office/drawing/2014/main" id="{44692855-77D9-4F69-927D-CC61827D03A0}"/>
                  </a:ext>
                </a:extLst>
              </p:cNvPr>
              <p:cNvSpPr/>
              <p:nvPr/>
            </p:nvSpPr>
            <p:spPr>
              <a:xfrm>
                <a:off x="7662909" y="2436714"/>
                <a:ext cx="1119551" cy="1120382"/>
              </a:xfrm>
              <a:custGeom>
                <a:avLst/>
                <a:gdLst/>
                <a:ahLst/>
                <a:cxnLst>
                  <a:cxn ang="3cd4">
                    <a:pos x="hc" y="t"/>
                  </a:cxn>
                  <a:cxn ang="cd2">
                    <a:pos x="l" y="vc"/>
                  </a:cxn>
                  <a:cxn ang="cd4">
                    <a:pos x="hc" y="b"/>
                  </a:cxn>
                  <a:cxn ang="0">
                    <a:pos x="r" y="vc"/>
                  </a:cxn>
                </a:cxnLst>
                <a:rect l="l" t="t" r="r" b="b"/>
                <a:pathLst>
                  <a:path w="1349" h="1350">
                    <a:moveTo>
                      <a:pt x="1349" y="676"/>
                    </a:moveTo>
                    <a:cubicBezTo>
                      <a:pt x="1349" y="1048"/>
                      <a:pt x="1047" y="1350"/>
                      <a:pt x="674" y="1350"/>
                    </a:cubicBezTo>
                    <a:cubicBezTo>
                      <a:pt x="302" y="1350"/>
                      <a:pt x="0" y="1048"/>
                      <a:pt x="0" y="676"/>
                    </a:cubicBezTo>
                    <a:cubicBezTo>
                      <a:pt x="0" y="303"/>
                      <a:pt x="302" y="0"/>
                      <a:pt x="674" y="0"/>
                    </a:cubicBezTo>
                    <a:cubicBezTo>
                      <a:pt x="1047" y="0"/>
                      <a:pt x="1349" y="303"/>
                      <a:pt x="1349" y="676"/>
                    </a:cubicBez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58" name="Freeform: Shape 357">
                <a:extLst>
                  <a:ext uri="{FF2B5EF4-FFF2-40B4-BE49-F238E27FC236}">
                    <a16:creationId xmlns:a16="http://schemas.microsoft.com/office/drawing/2014/main" id="{600215F0-73AA-43F9-A673-B7F02741626E}"/>
                  </a:ext>
                </a:extLst>
              </p:cNvPr>
              <p:cNvSpPr/>
              <p:nvPr/>
            </p:nvSpPr>
            <p:spPr>
              <a:xfrm>
                <a:off x="5680439" y="4600238"/>
                <a:ext cx="2541415" cy="17441"/>
              </a:xfrm>
              <a:custGeom>
                <a:avLst/>
                <a:gdLst/>
                <a:ahLst/>
                <a:cxnLst>
                  <a:cxn ang="3cd4">
                    <a:pos x="hc" y="t"/>
                  </a:cxn>
                  <a:cxn ang="cd2">
                    <a:pos x="l" y="vc"/>
                  </a:cxn>
                  <a:cxn ang="cd4">
                    <a:pos x="hc" y="b"/>
                  </a:cxn>
                  <a:cxn ang="0">
                    <a:pos x="r" y="vc"/>
                  </a:cxn>
                </a:cxnLst>
                <a:rect l="l" t="t" r="r" b="b"/>
                <a:pathLst>
                  <a:path w="3061" h="22">
                    <a:moveTo>
                      <a:pt x="3061" y="22"/>
                    </a:moveTo>
                    <a:lnTo>
                      <a:pt x="0" y="22"/>
                    </a:lnTo>
                    <a:lnTo>
                      <a:pt x="0" y="0"/>
                    </a:lnTo>
                    <a:lnTo>
                      <a:pt x="3061"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59" name="Freeform: Shape 358">
                <a:extLst>
                  <a:ext uri="{FF2B5EF4-FFF2-40B4-BE49-F238E27FC236}">
                    <a16:creationId xmlns:a16="http://schemas.microsoft.com/office/drawing/2014/main" id="{A24BE797-7A9A-4D37-8BD4-BC6625EF1787}"/>
                  </a:ext>
                </a:extLst>
              </p:cNvPr>
              <p:cNvSpPr/>
              <p:nvPr/>
            </p:nvSpPr>
            <p:spPr>
              <a:xfrm>
                <a:off x="7662909" y="4050429"/>
                <a:ext cx="1119551" cy="1119551"/>
              </a:xfrm>
              <a:custGeom>
                <a:avLst/>
                <a:gdLst/>
                <a:ahLst/>
                <a:cxnLst>
                  <a:cxn ang="3cd4">
                    <a:pos x="hc" y="t"/>
                  </a:cxn>
                  <a:cxn ang="cd2">
                    <a:pos x="l" y="vc"/>
                  </a:cxn>
                  <a:cxn ang="cd4">
                    <a:pos x="hc" y="b"/>
                  </a:cxn>
                  <a:cxn ang="0">
                    <a:pos x="r" y="vc"/>
                  </a:cxn>
                </a:cxnLst>
                <a:rect l="l" t="t" r="r" b="b"/>
                <a:pathLst>
                  <a:path w="1349" h="1349">
                    <a:moveTo>
                      <a:pt x="1349" y="674"/>
                    </a:moveTo>
                    <a:cubicBezTo>
                      <a:pt x="1349" y="1047"/>
                      <a:pt x="1047" y="1349"/>
                      <a:pt x="674" y="1349"/>
                    </a:cubicBezTo>
                    <a:cubicBezTo>
                      <a:pt x="302" y="1349"/>
                      <a:pt x="0" y="1047"/>
                      <a:pt x="0" y="674"/>
                    </a:cubicBezTo>
                    <a:cubicBezTo>
                      <a:pt x="0" y="302"/>
                      <a:pt x="302" y="0"/>
                      <a:pt x="674" y="0"/>
                    </a:cubicBezTo>
                    <a:cubicBezTo>
                      <a:pt x="1047" y="0"/>
                      <a:pt x="1349" y="302"/>
                      <a:pt x="1349" y="674"/>
                    </a:cubicBez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61" name="Freeform: Shape 360">
                <a:extLst>
                  <a:ext uri="{FF2B5EF4-FFF2-40B4-BE49-F238E27FC236}">
                    <a16:creationId xmlns:a16="http://schemas.microsoft.com/office/drawing/2014/main" id="{BA2561C4-8F82-48DF-9E86-06A00EC5B573}"/>
                  </a:ext>
                </a:extLst>
              </p:cNvPr>
              <p:cNvSpPr/>
              <p:nvPr/>
            </p:nvSpPr>
            <p:spPr>
              <a:xfrm>
                <a:off x="6358980" y="6213123"/>
                <a:ext cx="1862874" cy="17441"/>
              </a:xfrm>
              <a:custGeom>
                <a:avLst/>
                <a:gdLst/>
                <a:ahLst/>
                <a:cxnLst>
                  <a:cxn ang="3cd4">
                    <a:pos x="hc" y="t"/>
                  </a:cxn>
                  <a:cxn ang="cd2">
                    <a:pos x="l" y="vc"/>
                  </a:cxn>
                  <a:cxn ang="cd4">
                    <a:pos x="hc" y="b"/>
                  </a:cxn>
                  <a:cxn ang="0">
                    <a:pos x="r" y="vc"/>
                  </a:cxn>
                </a:cxnLst>
                <a:rect l="l" t="t" r="r" b="b"/>
                <a:pathLst>
                  <a:path w="2244" h="22">
                    <a:moveTo>
                      <a:pt x="2244" y="22"/>
                    </a:moveTo>
                    <a:lnTo>
                      <a:pt x="0" y="22"/>
                    </a:lnTo>
                    <a:lnTo>
                      <a:pt x="0" y="0"/>
                    </a:lnTo>
                    <a:lnTo>
                      <a:pt x="2244"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62" name="Freeform: Shape 361">
                <a:extLst>
                  <a:ext uri="{FF2B5EF4-FFF2-40B4-BE49-F238E27FC236}">
                    <a16:creationId xmlns:a16="http://schemas.microsoft.com/office/drawing/2014/main" id="{64F6F6E0-DB97-4DDD-9E6F-5CB29D7037D6}"/>
                  </a:ext>
                </a:extLst>
              </p:cNvPr>
              <p:cNvSpPr/>
              <p:nvPr/>
            </p:nvSpPr>
            <p:spPr>
              <a:xfrm>
                <a:off x="7662909" y="5662483"/>
                <a:ext cx="1119551" cy="1119551"/>
              </a:xfrm>
              <a:custGeom>
                <a:avLst/>
                <a:gdLst/>
                <a:ahLst/>
                <a:cxnLst>
                  <a:cxn ang="3cd4">
                    <a:pos x="hc" y="t"/>
                  </a:cxn>
                  <a:cxn ang="cd2">
                    <a:pos x="l" y="vc"/>
                  </a:cxn>
                  <a:cxn ang="cd4">
                    <a:pos x="hc" y="b"/>
                  </a:cxn>
                  <a:cxn ang="0">
                    <a:pos x="r" y="vc"/>
                  </a:cxn>
                </a:cxnLst>
                <a:rect l="l" t="t" r="r" b="b"/>
                <a:pathLst>
                  <a:path w="1349" h="1349">
                    <a:moveTo>
                      <a:pt x="1349" y="674"/>
                    </a:moveTo>
                    <a:cubicBezTo>
                      <a:pt x="1349" y="1047"/>
                      <a:pt x="1047" y="1349"/>
                      <a:pt x="674" y="1349"/>
                    </a:cubicBezTo>
                    <a:cubicBezTo>
                      <a:pt x="302" y="1349"/>
                      <a:pt x="0" y="1047"/>
                      <a:pt x="0" y="674"/>
                    </a:cubicBezTo>
                    <a:cubicBezTo>
                      <a:pt x="0" y="302"/>
                      <a:pt x="302" y="0"/>
                      <a:pt x="674" y="0"/>
                    </a:cubicBezTo>
                    <a:cubicBezTo>
                      <a:pt x="1047" y="0"/>
                      <a:pt x="1349" y="302"/>
                      <a:pt x="1349" y="674"/>
                    </a:cubicBez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64" name="Freeform: Shape 363">
                <a:extLst>
                  <a:ext uri="{FF2B5EF4-FFF2-40B4-BE49-F238E27FC236}">
                    <a16:creationId xmlns:a16="http://schemas.microsoft.com/office/drawing/2014/main" id="{33483F89-F3D6-42D4-B273-5F52CC5EEC66}"/>
                  </a:ext>
                </a:extLst>
              </p:cNvPr>
              <p:cNvSpPr/>
              <p:nvPr/>
            </p:nvSpPr>
            <p:spPr>
              <a:xfrm>
                <a:off x="5994376" y="7826006"/>
                <a:ext cx="2227476" cy="17441"/>
              </a:xfrm>
              <a:custGeom>
                <a:avLst/>
                <a:gdLst/>
                <a:ahLst/>
                <a:cxnLst>
                  <a:cxn ang="3cd4">
                    <a:pos x="hc" y="t"/>
                  </a:cxn>
                  <a:cxn ang="cd2">
                    <a:pos x="l" y="vc"/>
                  </a:cxn>
                  <a:cxn ang="cd4">
                    <a:pos x="hc" y="b"/>
                  </a:cxn>
                  <a:cxn ang="0">
                    <a:pos x="r" y="vc"/>
                  </a:cxn>
                </a:cxnLst>
                <a:rect l="l" t="t" r="r" b="b"/>
                <a:pathLst>
                  <a:path w="2683" h="22">
                    <a:moveTo>
                      <a:pt x="2683" y="22"/>
                    </a:moveTo>
                    <a:lnTo>
                      <a:pt x="0" y="22"/>
                    </a:lnTo>
                    <a:lnTo>
                      <a:pt x="0" y="0"/>
                    </a:lnTo>
                    <a:lnTo>
                      <a:pt x="2683" y="0"/>
                    </a:ln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65" name="Freeform: Shape 364">
                <a:extLst>
                  <a:ext uri="{FF2B5EF4-FFF2-40B4-BE49-F238E27FC236}">
                    <a16:creationId xmlns:a16="http://schemas.microsoft.com/office/drawing/2014/main" id="{6D53C078-7352-4EF3-A77A-EA1053929EA6}"/>
                  </a:ext>
                </a:extLst>
              </p:cNvPr>
              <p:cNvSpPr/>
              <p:nvPr/>
            </p:nvSpPr>
            <p:spPr>
              <a:xfrm>
                <a:off x="7662909" y="7274538"/>
                <a:ext cx="1119551" cy="1120382"/>
              </a:xfrm>
              <a:custGeom>
                <a:avLst/>
                <a:gdLst/>
                <a:ahLst/>
                <a:cxnLst>
                  <a:cxn ang="3cd4">
                    <a:pos x="hc" y="t"/>
                  </a:cxn>
                  <a:cxn ang="cd2">
                    <a:pos x="l" y="vc"/>
                  </a:cxn>
                  <a:cxn ang="cd4">
                    <a:pos x="hc" y="b"/>
                  </a:cxn>
                  <a:cxn ang="0">
                    <a:pos x="r" y="vc"/>
                  </a:cxn>
                </a:cxnLst>
                <a:rect l="l" t="t" r="r" b="b"/>
                <a:pathLst>
                  <a:path w="1349" h="1350">
                    <a:moveTo>
                      <a:pt x="1349" y="675"/>
                    </a:moveTo>
                    <a:cubicBezTo>
                      <a:pt x="1349" y="1048"/>
                      <a:pt x="1047" y="1350"/>
                      <a:pt x="674" y="1350"/>
                    </a:cubicBezTo>
                    <a:cubicBezTo>
                      <a:pt x="302" y="1350"/>
                      <a:pt x="0" y="1048"/>
                      <a:pt x="0" y="675"/>
                    </a:cubicBezTo>
                    <a:cubicBezTo>
                      <a:pt x="0" y="302"/>
                      <a:pt x="302" y="0"/>
                      <a:pt x="674" y="0"/>
                    </a:cubicBezTo>
                    <a:cubicBezTo>
                      <a:pt x="1047" y="0"/>
                      <a:pt x="1349" y="302"/>
                      <a:pt x="1349" y="675"/>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nvGrpSpPr>
              <p:cNvPr id="2" name="Group 1">
                <a:extLst>
                  <a:ext uri="{FF2B5EF4-FFF2-40B4-BE49-F238E27FC236}">
                    <a16:creationId xmlns:a16="http://schemas.microsoft.com/office/drawing/2014/main" id="{9037F931-4F68-D641-B5F1-B2FB01D784C8}"/>
                  </a:ext>
                </a:extLst>
              </p:cNvPr>
              <p:cNvGrpSpPr/>
              <p:nvPr/>
            </p:nvGrpSpPr>
            <p:grpSpPr>
              <a:xfrm>
                <a:off x="3042680" y="2190878"/>
                <a:ext cx="3605321" cy="1612885"/>
                <a:chOff x="4560845" y="3286316"/>
                <a:chExt cx="5407982" cy="2419327"/>
              </a:xfrm>
            </p:grpSpPr>
            <p:sp>
              <p:nvSpPr>
                <p:cNvPr id="367" name="Freeform: Shape 366">
                  <a:extLst>
                    <a:ext uri="{FF2B5EF4-FFF2-40B4-BE49-F238E27FC236}">
                      <a16:creationId xmlns:a16="http://schemas.microsoft.com/office/drawing/2014/main" id="{A458834A-0C31-4BD1-892C-8B61FCDAB3E1}"/>
                    </a:ext>
                  </a:extLst>
                </p:cNvPr>
                <p:cNvSpPr/>
                <p:nvPr/>
              </p:nvSpPr>
              <p:spPr>
                <a:xfrm>
                  <a:off x="4560845" y="3286316"/>
                  <a:ext cx="5407982" cy="2419327"/>
                </a:xfrm>
                <a:custGeom>
                  <a:avLst/>
                  <a:gdLst/>
                  <a:ahLst/>
                  <a:cxnLst>
                    <a:cxn ang="3cd4">
                      <a:pos x="hc" y="t"/>
                    </a:cxn>
                    <a:cxn ang="cd2">
                      <a:pos x="l" y="vc"/>
                    </a:cxn>
                    <a:cxn ang="cd4">
                      <a:pos x="hc" y="b"/>
                    </a:cxn>
                    <a:cxn ang="0">
                      <a:pos x="r" y="vc"/>
                    </a:cxn>
                  </a:cxnLst>
                  <a:rect l="l" t="t" r="r" b="b"/>
                  <a:pathLst>
                    <a:path w="4342" h="1943">
                      <a:moveTo>
                        <a:pt x="4249" y="1943"/>
                      </a:moveTo>
                      <a:lnTo>
                        <a:pt x="654" y="1941"/>
                      </a:lnTo>
                      <a:cubicBezTo>
                        <a:pt x="294" y="1941"/>
                        <a:pt x="0" y="1648"/>
                        <a:pt x="0" y="1287"/>
                      </a:cubicBezTo>
                      <a:lnTo>
                        <a:pt x="0" y="655"/>
                      </a:lnTo>
                      <a:cubicBezTo>
                        <a:pt x="0" y="294"/>
                        <a:pt x="294" y="0"/>
                        <a:pt x="655" y="0"/>
                      </a:cubicBezTo>
                      <a:lnTo>
                        <a:pt x="4250" y="1"/>
                      </a:lnTo>
                      <a:cubicBezTo>
                        <a:pt x="4301" y="1"/>
                        <a:pt x="4342" y="43"/>
                        <a:pt x="4342" y="94"/>
                      </a:cubicBezTo>
                      <a:cubicBezTo>
                        <a:pt x="4342" y="145"/>
                        <a:pt x="4300" y="186"/>
                        <a:pt x="4250" y="186"/>
                      </a:cubicBezTo>
                      <a:lnTo>
                        <a:pt x="655" y="186"/>
                      </a:lnTo>
                      <a:cubicBezTo>
                        <a:pt x="396" y="186"/>
                        <a:pt x="186" y="396"/>
                        <a:pt x="186" y="655"/>
                      </a:cubicBezTo>
                      <a:lnTo>
                        <a:pt x="186" y="1287"/>
                      </a:lnTo>
                      <a:cubicBezTo>
                        <a:pt x="186" y="1546"/>
                        <a:pt x="396" y="1757"/>
                        <a:pt x="655" y="1757"/>
                      </a:cubicBezTo>
                      <a:lnTo>
                        <a:pt x="4249" y="1757"/>
                      </a:lnTo>
                      <a:cubicBezTo>
                        <a:pt x="4300" y="1757"/>
                        <a:pt x="4342" y="1798"/>
                        <a:pt x="4342" y="1850"/>
                      </a:cubicBezTo>
                      <a:cubicBezTo>
                        <a:pt x="4342" y="1901"/>
                        <a:pt x="4300" y="1943"/>
                        <a:pt x="4249" y="1943"/>
                      </a:cubicBez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68" name="Freeform: Shape 367">
                  <a:extLst>
                    <a:ext uri="{FF2B5EF4-FFF2-40B4-BE49-F238E27FC236}">
                      <a16:creationId xmlns:a16="http://schemas.microsoft.com/office/drawing/2014/main" id="{B644B991-98CB-4541-9D37-2314618679EB}"/>
                    </a:ext>
                  </a:extLst>
                </p:cNvPr>
                <p:cNvSpPr/>
                <p:nvPr/>
              </p:nvSpPr>
              <p:spPr>
                <a:xfrm>
                  <a:off x="4792565" y="3518033"/>
                  <a:ext cx="4960743" cy="1955893"/>
                </a:xfrm>
                <a:custGeom>
                  <a:avLst/>
                  <a:gdLst/>
                  <a:ahLst/>
                  <a:cxnLst>
                    <a:cxn ang="3cd4">
                      <a:pos x="hc" y="t"/>
                    </a:cxn>
                    <a:cxn ang="cd2">
                      <a:pos x="l" y="vc"/>
                    </a:cxn>
                    <a:cxn ang="cd4">
                      <a:pos x="hc" y="b"/>
                    </a:cxn>
                    <a:cxn ang="0">
                      <a:pos x="r" y="vc"/>
                    </a:cxn>
                  </a:cxnLst>
                  <a:rect l="l" t="t" r="r" b="b"/>
                  <a:pathLst>
                    <a:path w="3983" h="1571">
                      <a:moveTo>
                        <a:pt x="3850" y="786"/>
                      </a:moveTo>
                      <a:cubicBezTo>
                        <a:pt x="3850" y="496"/>
                        <a:pt x="3899" y="227"/>
                        <a:pt x="3983" y="0"/>
                      </a:cubicBezTo>
                      <a:lnTo>
                        <a:pt x="2973" y="0"/>
                      </a:lnTo>
                      <a:lnTo>
                        <a:pt x="454" y="0"/>
                      </a:lnTo>
                      <a:cubicBezTo>
                        <a:pt x="202" y="8"/>
                        <a:pt x="0" y="215"/>
                        <a:pt x="0" y="469"/>
                      </a:cubicBezTo>
                      <a:lnTo>
                        <a:pt x="0" y="1101"/>
                      </a:lnTo>
                      <a:cubicBezTo>
                        <a:pt x="0" y="1360"/>
                        <a:pt x="210" y="1571"/>
                        <a:pt x="469" y="1571"/>
                      </a:cubicBezTo>
                      <a:lnTo>
                        <a:pt x="2951" y="1571"/>
                      </a:lnTo>
                      <a:lnTo>
                        <a:pt x="3983" y="1571"/>
                      </a:lnTo>
                      <a:cubicBezTo>
                        <a:pt x="3899" y="1345"/>
                        <a:pt x="3850" y="1075"/>
                        <a:pt x="3850" y="786"/>
                      </a:cubicBezTo>
                      <a:close/>
                    </a:path>
                  </a:pathLst>
                </a:custGeom>
                <a:solidFill>
                  <a:schemeClr val="bg1">
                    <a:lumMod val="9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7" name="Freeform: Shape 386">
                  <a:extLst>
                    <a:ext uri="{FF2B5EF4-FFF2-40B4-BE49-F238E27FC236}">
                      <a16:creationId xmlns:a16="http://schemas.microsoft.com/office/drawing/2014/main" id="{6DB5D908-4CEF-45C2-964D-ABF986C1F675}"/>
                    </a:ext>
                  </a:extLst>
                </p:cNvPr>
                <p:cNvSpPr/>
                <p:nvPr/>
              </p:nvSpPr>
              <p:spPr>
                <a:xfrm>
                  <a:off x="5259737" y="3976484"/>
                  <a:ext cx="3894345" cy="909428"/>
                </a:xfrm>
                <a:custGeom>
                  <a:avLst/>
                  <a:gdLst>
                    <a:gd name="connsiteX0" fmla="*/ 215522 w 3894345"/>
                    <a:gd name="connsiteY0" fmla="*/ 875792 h 909428"/>
                    <a:gd name="connsiteX1" fmla="*/ 2509025 w 3894345"/>
                    <a:gd name="connsiteY1" fmla="*/ 875792 h 909428"/>
                    <a:gd name="connsiteX2" fmla="*/ 2509025 w 3894345"/>
                    <a:gd name="connsiteY2" fmla="*/ 909428 h 909428"/>
                    <a:gd name="connsiteX3" fmla="*/ 215522 w 3894345"/>
                    <a:gd name="connsiteY3" fmla="*/ 909428 h 909428"/>
                    <a:gd name="connsiteX4" fmla="*/ 962997 w 3894345"/>
                    <a:gd name="connsiteY4" fmla="*/ 438519 h 909428"/>
                    <a:gd name="connsiteX5" fmla="*/ 3256500 w 3894345"/>
                    <a:gd name="connsiteY5" fmla="*/ 438519 h 909428"/>
                    <a:gd name="connsiteX6" fmla="*/ 3256500 w 3894345"/>
                    <a:gd name="connsiteY6" fmla="*/ 470910 h 909428"/>
                    <a:gd name="connsiteX7" fmla="*/ 962997 w 3894345"/>
                    <a:gd name="connsiteY7" fmla="*/ 470910 h 909428"/>
                    <a:gd name="connsiteX8" fmla="*/ 0 w 3894345"/>
                    <a:gd name="connsiteY8" fmla="*/ 0 h 909428"/>
                    <a:gd name="connsiteX9" fmla="*/ 3894345 w 3894345"/>
                    <a:gd name="connsiteY9" fmla="*/ 0 h 909428"/>
                    <a:gd name="connsiteX10" fmla="*/ 3894345 w 3894345"/>
                    <a:gd name="connsiteY10" fmla="*/ 32391 h 909428"/>
                    <a:gd name="connsiteX11" fmla="*/ 0 w 3894345"/>
                    <a:gd name="connsiteY11" fmla="*/ 32391 h 90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4345" h="909428">
                      <a:moveTo>
                        <a:pt x="215522" y="875792"/>
                      </a:moveTo>
                      <a:lnTo>
                        <a:pt x="2509025" y="875792"/>
                      </a:lnTo>
                      <a:lnTo>
                        <a:pt x="2509025" y="909428"/>
                      </a:lnTo>
                      <a:lnTo>
                        <a:pt x="215522" y="909428"/>
                      </a:lnTo>
                      <a:close/>
                      <a:moveTo>
                        <a:pt x="962997" y="438519"/>
                      </a:moveTo>
                      <a:lnTo>
                        <a:pt x="3256500" y="438519"/>
                      </a:lnTo>
                      <a:lnTo>
                        <a:pt x="3256500" y="470910"/>
                      </a:lnTo>
                      <a:lnTo>
                        <a:pt x="962997" y="470910"/>
                      </a:lnTo>
                      <a:close/>
                      <a:moveTo>
                        <a:pt x="0" y="0"/>
                      </a:moveTo>
                      <a:lnTo>
                        <a:pt x="3894345" y="0"/>
                      </a:lnTo>
                      <a:lnTo>
                        <a:pt x="3894345" y="32391"/>
                      </a:lnTo>
                      <a:lnTo>
                        <a:pt x="0" y="32391"/>
                      </a:lnTo>
                      <a:close/>
                    </a:path>
                  </a:pathLst>
                </a:custGeom>
                <a:solidFill>
                  <a:schemeClr val="accent6"/>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grpSp>
          <p:grpSp>
            <p:nvGrpSpPr>
              <p:cNvPr id="6" name="Group 5">
                <a:extLst>
                  <a:ext uri="{FF2B5EF4-FFF2-40B4-BE49-F238E27FC236}">
                    <a16:creationId xmlns:a16="http://schemas.microsoft.com/office/drawing/2014/main" id="{E11B8D00-7EF2-6440-BD9F-AB35986C0B32}"/>
                  </a:ext>
                </a:extLst>
              </p:cNvPr>
              <p:cNvGrpSpPr/>
              <p:nvPr/>
            </p:nvGrpSpPr>
            <p:grpSpPr>
              <a:xfrm>
                <a:off x="3037699" y="5415816"/>
                <a:ext cx="3605321" cy="1612052"/>
                <a:chOff x="4553373" y="8123724"/>
                <a:chExt cx="5407982" cy="2418078"/>
              </a:xfrm>
            </p:grpSpPr>
            <p:sp>
              <p:nvSpPr>
                <p:cNvPr id="373" name="Freeform: Shape 372">
                  <a:extLst>
                    <a:ext uri="{FF2B5EF4-FFF2-40B4-BE49-F238E27FC236}">
                      <a16:creationId xmlns:a16="http://schemas.microsoft.com/office/drawing/2014/main" id="{E2A52645-E773-4863-B08A-96629099A0CB}"/>
                    </a:ext>
                  </a:extLst>
                </p:cNvPr>
                <p:cNvSpPr/>
                <p:nvPr/>
              </p:nvSpPr>
              <p:spPr>
                <a:xfrm>
                  <a:off x="4553373" y="8123724"/>
                  <a:ext cx="5407982" cy="2418078"/>
                </a:xfrm>
                <a:custGeom>
                  <a:avLst/>
                  <a:gdLst/>
                  <a:ahLst/>
                  <a:cxnLst>
                    <a:cxn ang="3cd4">
                      <a:pos x="hc" y="t"/>
                    </a:cxn>
                    <a:cxn ang="cd2">
                      <a:pos x="l" y="vc"/>
                    </a:cxn>
                    <a:cxn ang="cd4">
                      <a:pos x="hc" y="b"/>
                    </a:cxn>
                    <a:cxn ang="0">
                      <a:pos x="r" y="vc"/>
                    </a:cxn>
                  </a:cxnLst>
                  <a:rect l="l" t="t" r="r" b="b"/>
                  <a:pathLst>
                    <a:path w="4342" h="1942">
                      <a:moveTo>
                        <a:pt x="4249" y="1942"/>
                      </a:moveTo>
                      <a:lnTo>
                        <a:pt x="655" y="1941"/>
                      </a:lnTo>
                      <a:cubicBezTo>
                        <a:pt x="294" y="1941"/>
                        <a:pt x="0" y="1648"/>
                        <a:pt x="0" y="1287"/>
                      </a:cubicBezTo>
                      <a:lnTo>
                        <a:pt x="0" y="654"/>
                      </a:lnTo>
                      <a:cubicBezTo>
                        <a:pt x="0" y="293"/>
                        <a:pt x="294" y="0"/>
                        <a:pt x="655" y="0"/>
                      </a:cubicBezTo>
                      <a:lnTo>
                        <a:pt x="4249" y="1"/>
                      </a:lnTo>
                      <a:cubicBezTo>
                        <a:pt x="4301" y="1"/>
                        <a:pt x="4342" y="42"/>
                        <a:pt x="4342" y="93"/>
                      </a:cubicBezTo>
                      <a:cubicBezTo>
                        <a:pt x="4342" y="145"/>
                        <a:pt x="4301" y="187"/>
                        <a:pt x="4249" y="187"/>
                      </a:cubicBezTo>
                      <a:lnTo>
                        <a:pt x="655" y="185"/>
                      </a:lnTo>
                      <a:cubicBezTo>
                        <a:pt x="396" y="185"/>
                        <a:pt x="186" y="395"/>
                        <a:pt x="186" y="654"/>
                      </a:cubicBezTo>
                      <a:lnTo>
                        <a:pt x="186" y="1287"/>
                      </a:lnTo>
                      <a:cubicBezTo>
                        <a:pt x="186" y="1546"/>
                        <a:pt x="396" y="1756"/>
                        <a:pt x="655" y="1756"/>
                      </a:cubicBezTo>
                      <a:lnTo>
                        <a:pt x="4249" y="1757"/>
                      </a:lnTo>
                      <a:cubicBezTo>
                        <a:pt x="4300" y="1757"/>
                        <a:pt x="4342" y="1798"/>
                        <a:pt x="4342" y="1850"/>
                      </a:cubicBezTo>
                      <a:cubicBezTo>
                        <a:pt x="4342" y="1901"/>
                        <a:pt x="4300" y="1942"/>
                        <a:pt x="4249" y="1942"/>
                      </a:cubicBez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74" name="Freeform: Shape 373">
                  <a:extLst>
                    <a:ext uri="{FF2B5EF4-FFF2-40B4-BE49-F238E27FC236}">
                      <a16:creationId xmlns:a16="http://schemas.microsoft.com/office/drawing/2014/main" id="{5CE17DE4-86C8-4480-84B2-5B459ABF9E0F}"/>
                    </a:ext>
                  </a:extLst>
                </p:cNvPr>
                <p:cNvSpPr/>
                <p:nvPr/>
              </p:nvSpPr>
              <p:spPr>
                <a:xfrm>
                  <a:off x="4785087" y="8355441"/>
                  <a:ext cx="4960743" cy="1955893"/>
                </a:xfrm>
                <a:custGeom>
                  <a:avLst/>
                  <a:gdLst/>
                  <a:ahLst/>
                  <a:cxnLst>
                    <a:cxn ang="3cd4">
                      <a:pos x="hc" y="t"/>
                    </a:cxn>
                    <a:cxn ang="cd2">
                      <a:pos x="l" y="vc"/>
                    </a:cxn>
                    <a:cxn ang="cd4">
                      <a:pos x="hc" y="b"/>
                    </a:cxn>
                    <a:cxn ang="0">
                      <a:pos x="r" y="vc"/>
                    </a:cxn>
                  </a:cxnLst>
                  <a:rect l="l" t="t" r="r" b="b"/>
                  <a:pathLst>
                    <a:path w="3983" h="1571">
                      <a:moveTo>
                        <a:pt x="3850" y="785"/>
                      </a:moveTo>
                      <a:cubicBezTo>
                        <a:pt x="3850" y="496"/>
                        <a:pt x="3899" y="226"/>
                        <a:pt x="3983" y="0"/>
                      </a:cubicBezTo>
                      <a:lnTo>
                        <a:pt x="2973" y="0"/>
                      </a:lnTo>
                      <a:lnTo>
                        <a:pt x="453" y="0"/>
                      </a:lnTo>
                      <a:cubicBezTo>
                        <a:pt x="202" y="8"/>
                        <a:pt x="0" y="215"/>
                        <a:pt x="0" y="468"/>
                      </a:cubicBezTo>
                      <a:lnTo>
                        <a:pt x="0" y="1101"/>
                      </a:lnTo>
                      <a:cubicBezTo>
                        <a:pt x="0" y="1360"/>
                        <a:pt x="210" y="1570"/>
                        <a:pt x="469" y="1570"/>
                      </a:cubicBezTo>
                      <a:lnTo>
                        <a:pt x="2951" y="1571"/>
                      </a:lnTo>
                      <a:lnTo>
                        <a:pt x="3983" y="1571"/>
                      </a:lnTo>
                      <a:cubicBezTo>
                        <a:pt x="3899" y="1345"/>
                        <a:pt x="3850" y="1075"/>
                        <a:pt x="3850" y="785"/>
                      </a:cubicBezTo>
                      <a:close/>
                    </a:path>
                  </a:pathLst>
                </a:custGeom>
                <a:solidFill>
                  <a:schemeClr val="bg1">
                    <a:lumMod val="9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9" name="Freeform: Shape 388">
                  <a:extLst>
                    <a:ext uri="{FF2B5EF4-FFF2-40B4-BE49-F238E27FC236}">
                      <a16:creationId xmlns:a16="http://schemas.microsoft.com/office/drawing/2014/main" id="{5CB5FAC0-FBE4-43B2-883E-BD429BF8FB1C}"/>
                    </a:ext>
                  </a:extLst>
                </p:cNvPr>
                <p:cNvSpPr/>
                <p:nvPr/>
              </p:nvSpPr>
              <p:spPr>
                <a:xfrm>
                  <a:off x="5189969" y="9317192"/>
                  <a:ext cx="3656402" cy="469660"/>
                </a:xfrm>
                <a:custGeom>
                  <a:avLst/>
                  <a:gdLst>
                    <a:gd name="connsiteX0" fmla="*/ 1362899 w 3656402"/>
                    <a:gd name="connsiteY0" fmla="*/ 437269 h 469660"/>
                    <a:gd name="connsiteX1" fmla="*/ 3656402 w 3656402"/>
                    <a:gd name="connsiteY1" fmla="*/ 437269 h 469660"/>
                    <a:gd name="connsiteX2" fmla="*/ 3656402 w 3656402"/>
                    <a:gd name="connsiteY2" fmla="*/ 469660 h 469660"/>
                    <a:gd name="connsiteX3" fmla="*/ 1362899 w 3656402"/>
                    <a:gd name="connsiteY3" fmla="*/ 469660 h 469660"/>
                    <a:gd name="connsiteX4" fmla="*/ 0 w 3656402"/>
                    <a:gd name="connsiteY4" fmla="*/ 0 h 469660"/>
                    <a:gd name="connsiteX5" fmla="*/ 2293503 w 3656402"/>
                    <a:gd name="connsiteY5" fmla="*/ 0 h 469660"/>
                    <a:gd name="connsiteX6" fmla="*/ 2293503 w 3656402"/>
                    <a:gd name="connsiteY6" fmla="*/ 32391 h 469660"/>
                    <a:gd name="connsiteX7" fmla="*/ 0 w 3656402"/>
                    <a:gd name="connsiteY7" fmla="*/ 32391 h 4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402" h="469660">
                      <a:moveTo>
                        <a:pt x="1362899" y="437269"/>
                      </a:moveTo>
                      <a:lnTo>
                        <a:pt x="3656402" y="437269"/>
                      </a:lnTo>
                      <a:lnTo>
                        <a:pt x="3656402" y="469660"/>
                      </a:lnTo>
                      <a:lnTo>
                        <a:pt x="1362899" y="469660"/>
                      </a:lnTo>
                      <a:close/>
                      <a:moveTo>
                        <a:pt x="0" y="0"/>
                      </a:moveTo>
                      <a:lnTo>
                        <a:pt x="2293503" y="0"/>
                      </a:lnTo>
                      <a:lnTo>
                        <a:pt x="2293503" y="32391"/>
                      </a:lnTo>
                      <a:lnTo>
                        <a:pt x="0" y="32391"/>
                      </a:lnTo>
                      <a:close/>
                    </a:path>
                  </a:pathLst>
                </a:custGeom>
                <a:solidFill>
                  <a:schemeClr val="accent6"/>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grpSp>
          <p:grpSp>
            <p:nvGrpSpPr>
              <p:cNvPr id="7" name="Group 6">
                <a:extLst>
                  <a:ext uri="{FF2B5EF4-FFF2-40B4-BE49-F238E27FC236}">
                    <a16:creationId xmlns:a16="http://schemas.microsoft.com/office/drawing/2014/main" id="{5E664873-9A18-4040-A427-C585B88F4C9F}"/>
                  </a:ext>
                </a:extLst>
              </p:cNvPr>
              <p:cNvGrpSpPr/>
              <p:nvPr/>
            </p:nvGrpSpPr>
            <p:grpSpPr>
              <a:xfrm>
                <a:off x="1882435" y="7028699"/>
                <a:ext cx="4396812" cy="1612052"/>
                <a:chOff x="2820477" y="10543048"/>
                <a:chExt cx="6595218" cy="2418078"/>
              </a:xfrm>
            </p:grpSpPr>
            <p:sp>
              <p:nvSpPr>
                <p:cNvPr id="377" name="Freeform: Shape 376">
                  <a:extLst>
                    <a:ext uri="{FF2B5EF4-FFF2-40B4-BE49-F238E27FC236}">
                      <a16:creationId xmlns:a16="http://schemas.microsoft.com/office/drawing/2014/main" id="{6E3F274B-4C2E-42D6-B0A5-34EC0F504649}"/>
                    </a:ext>
                  </a:extLst>
                </p:cNvPr>
                <p:cNvSpPr/>
                <p:nvPr/>
              </p:nvSpPr>
              <p:spPr>
                <a:xfrm>
                  <a:off x="2820477" y="10543048"/>
                  <a:ext cx="6595218" cy="2418078"/>
                </a:xfrm>
                <a:custGeom>
                  <a:avLst/>
                  <a:gdLst/>
                  <a:ahLst/>
                  <a:cxnLst>
                    <a:cxn ang="3cd4">
                      <a:pos x="hc" y="t"/>
                    </a:cxn>
                    <a:cxn ang="cd2">
                      <a:pos x="l" y="vc"/>
                    </a:cxn>
                    <a:cxn ang="cd4">
                      <a:pos x="hc" y="b"/>
                    </a:cxn>
                    <a:cxn ang="0">
                      <a:pos x="r" y="vc"/>
                    </a:cxn>
                  </a:cxnLst>
                  <a:rect l="l" t="t" r="r" b="b"/>
                  <a:pathLst>
                    <a:path w="5295" h="1942">
                      <a:moveTo>
                        <a:pt x="5202" y="1942"/>
                      </a:moveTo>
                      <a:lnTo>
                        <a:pt x="654" y="1941"/>
                      </a:lnTo>
                      <a:cubicBezTo>
                        <a:pt x="479" y="1941"/>
                        <a:pt x="315" y="1873"/>
                        <a:pt x="191" y="1750"/>
                      </a:cubicBezTo>
                      <a:cubicBezTo>
                        <a:pt x="68" y="1626"/>
                        <a:pt x="0" y="1462"/>
                        <a:pt x="0" y="1287"/>
                      </a:cubicBezTo>
                      <a:lnTo>
                        <a:pt x="0" y="654"/>
                      </a:lnTo>
                      <a:cubicBezTo>
                        <a:pt x="0" y="480"/>
                        <a:pt x="68" y="315"/>
                        <a:pt x="191" y="192"/>
                      </a:cubicBezTo>
                      <a:cubicBezTo>
                        <a:pt x="315" y="68"/>
                        <a:pt x="479" y="0"/>
                        <a:pt x="654" y="0"/>
                      </a:cubicBezTo>
                      <a:lnTo>
                        <a:pt x="5203" y="1"/>
                      </a:lnTo>
                      <a:cubicBezTo>
                        <a:pt x="5253" y="1"/>
                        <a:pt x="5295" y="42"/>
                        <a:pt x="5295" y="93"/>
                      </a:cubicBezTo>
                      <a:cubicBezTo>
                        <a:pt x="5295" y="144"/>
                        <a:pt x="5253" y="186"/>
                        <a:pt x="5203" y="186"/>
                      </a:cubicBezTo>
                      <a:lnTo>
                        <a:pt x="5202" y="186"/>
                      </a:lnTo>
                      <a:lnTo>
                        <a:pt x="654" y="185"/>
                      </a:lnTo>
                      <a:cubicBezTo>
                        <a:pt x="396" y="185"/>
                        <a:pt x="185" y="396"/>
                        <a:pt x="185" y="654"/>
                      </a:cubicBezTo>
                      <a:lnTo>
                        <a:pt x="185" y="1287"/>
                      </a:lnTo>
                      <a:cubicBezTo>
                        <a:pt x="185" y="1412"/>
                        <a:pt x="234" y="1530"/>
                        <a:pt x="322" y="1619"/>
                      </a:cubicBezTo>
                      <a:cubicBezTo>
                        <a:pt x="411" y="1708"/>
                        <a:pt x="528" y="1756"/>
                        <a:pt x="654" y="1756"/>
                      </a:cubicBezTo>
                      <a:lnTo>
                        <a:pt x="5202" y="1757"/>
                      </a:lnTo>
                      <a:cubicBezTo>
                        <a:pt x="5253" y="1757"/>
                        <a:pt x="5294" y="1798"/>
                        <a:pt x="5294" y="1849"/>
                      </a:cubicBezTo>
                      <a:cubicBezTo>
                        <a:pt x="5294" y="1901"/>
                        <a:pt x="5253" y="1942"/>
                        <a:pt x="5202" y="1942"/>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78" name="Freeform: Shape 377">
                  <a:extLst>
                    <a:ext uri="{FF2B5EF4-FFF2-40B4-BE49-F238E27FC236}">
                      <a16:creationId xmlns:a16="http://schemas.microsoft.com/office/drawing/2014/main" id="{27CB86B7-6894-49E7-9FA5-76BF3ACC38DB}"/>
                    </a:ext>
                  </a:extLst>
                </p:cNvPr>
                <p:cNvSpPr/>
                <p:nvPr/>
              </p:nvSpPr>
              <p:spPr>
                <a:xfrm>
                  <a:off x="3050949" y="10773523"/>
                  <a:ext cx="6146737" cy="1957139"/>
                </a:xfrm>
                <a:custGeom>
                  <a:avLst/>
                  <a:gdLst/>
                  <a:ahLst/>
                  <a:cxnLst>
                    <a:cxn ang="3cd4">
                      <a:pos x="hc" y="t"/>
                    </a:cxn>
                    <a:cxn ang="cd2">
                      <a:pos x="l" y="vc"/>
                    </a:cxn>
                    <a:cxn ang="cd4">
                      <a:pos x="hc" y="b"/>
                    </a:cxn>
                    <a:cxn ang="0">
                      <a:pos x="r" y="vc"/>
                    </a:cxn>
                  </a:cxnLst>
                  <a:rect l="l" t="t" r="r" b="b"/>
                  <a:pathLst>
                    <a:path w="4935" h="1572">
                      <a:moveTo>
                        <a:pt x="4802" y="786"/>
                      </a:moveTo>
                      <a:cubicBezTo>
                        <a:pt x="4802" y="497"/>
                        <a:pt x="4851" y="227"/>
                        <a:pt x="4935" y="1"/>
                      </a:cubicBezTo>
                      <a:lnTo>
                        <a:pt x="3520" y="0"/>
                      </a:lnTo>
                      <a:lnTo>
                        <a:pt x="453" y="0"/>
                      </a:lnTo>
                      <a:cubicBezTo>
                        <a:pt x="202" y="9"/>
                        <a:pt x="0" y="216"/>
                        <a:pt x="0" y="469"/>
                      </a:cubicBezTo>
                      <a:lnTo>
                        <a:pt x="0" y="1102"/>
                      </a:lnTo>
                      <a:cubicBezTo>
                        <a:pt x="0" y="1227"/>
                        <a:pt x="49" y="1345"/>
                        <a:pt x="137" y="1434"/>
                      </a:cubicBezTo>
                      <a:cubicBezTo>
                        <a:pt x="226" y="1523"/>
                        <a:pt x="343" y="1571"/>
                        <a:pt x="469" y="1571"/>
                      </a:cubicBezTo>
                      <a:lnTo>
                        <a:pt x="3505" y="1572"/>
                      </a:lnTo>
                      <a:lnTo>
                        <a:pt x="4935" y="1572"/>
                      </a:lnTo>
                      <a:cubicBezTo>
                        <a:pt x="4851" y="1345"/>
                        <a:pt x="4802" y="1076"/>
                        <a:pt x="4802" y="786"/>
                      </a:cubicBezTo>
                      <a:close/>
                    </a:path>
                  </a:pathLst>
                </a:custGeom>
                <a:solidFill>
                  <a:schemeClr val="bg1">
                    <a:lumMod val="9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90" name="Freeform: Shape 389">
                  <a:extLst>
                    <a:ext uri="{FF2B5EF4-FFF2-40B4-BE49-F238E27FC236}">
                      <a16:creationId xmlns:a16="http://schemas.microsoft.com/office/drawing/2014/main" id="{805A94DE-AEBF-4148-B5FB-E4471FF02485}"/>
                    </a:ext>
                  </a:extLst>
                </p:cNvPr>
                <p:cNvSpPr/>
                <p:nvPr/>
              </p:nvSpPr>
              <p:spPr>
                <a:xfrm>
                  <a:off x="3589126" y="11298001"/>
                  <a:ext cx="5157582" cy="908183"/>
                </a:xfrm>
                <a:custGeom>
                  <a:avLst/>
                  <a:gdLst>
                    <a:gd name="connsiteX0" fmla="*/ 1978321 w 5157582"/>
                    <a:gd name="connsiteY0" fmla="*/ 875792 h 908183"/>
                    <a:gd name="connsiteX1" fmla="*/ 4271824 w 5157582"/>
                    <a:gd name="connsiteY1" fmla="*/ 875792 h 908183"/>
                    <a:gd name="connsiteX2" fmla="*/ 4271824 w 5157582"/>
                    <a:gd name="connsiteY2" fmla="*/ 908183 h 908183"/>
                    <a:gd name="connsiteX3" fmla="*/ 1978321 w 5157582"/>
                    <a:gd name="connsiteY3" fmla="*/ 908183 h 908183"/>
                    <a:gd name="connsiteX4" fmla="*/ 2864079 w 5157582"/>
                    <a:gd name="connsiteY4" fmla="*/ 437270 h 908183"/>
                    <a:gd name="connsiteX5" fmla="*/ 5157582 w 5157582"/>
                    <a:gd name="connsiteY5" fmla="*/ 437270 h 908183"/>
                    <a:gd name="connsiteX6" fmla="*/ 5157582 w 5157582"/>
                    <a:gd name="connsiteY6" fmla="*/ 470906 h 908183"/>
                    <a:gd name="connsiteX7" fmla="*/ 2864079 w 5157582"/>
                    <a:gd name="connsiteY7" fmla="*/ 470906 h 908183"/>
                    <a:gd name="connsiteX8" fmla="*/ 0 w 5157582"/>
                    <a:gd name="connsiteY8" fmla="*/ 0 h 908183"/>
                    <a:gd name="connsiteX9" fmla="*/ 3894345 w 5157582"/>
                    <a:gd name="connsiteY9" fmla="*/ 0 h 908183"/>
                    <a:gd name="connsiteX10" fmla="*/ 3894345 w 5157582"/>
                    <a:gd name="connsiteY10" fmla="*/ 32391 h 908183"/>
                    <a:gd name="connsiteX11" fmla="*/ 0 w 5157582"/>
                    <a:gd name="connsiteY11" fmla="*/ 32391 h 90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7582" h="908183">
                      <a:moveTo>
                        <a:pt x="1978321" y="875792"/>
                      </a:moveTo>
                      <a:lnTo>
                        <a:pt x="4271824" y="875792"/>
                      </a:lnTo>
                      <a:lnTo>
                        <a:pt x="4271824" y="908183"/>
                      </a:lnTo>
                      <a:lnTo>
                        <a:pt x="1978321" y="908183"/>
                      </a:lnTo>
                      <a:close/>
                      <a:moveTo>
                        <a:pt x="2864079" y="437270"/>
                      </a:moveTo>
                      <a:lnTo>
                        <a:pt x="5157582" y="437270"/>
                      </a:lnTo>
                      <a:lnTo>
                        <a:pt x="5157582" y="470906"/>
                      </a:lnTo>
                      <a:lnTo>
                        <a:pt x="2864079" y="470906"/>
                      </a:lnTo>
                      <a:close/>
                      <a:moveTo>
                        <a:pt x="0" y="0"/>
                      </a:moveTo>
                      <a:lnTo>
                        <a:pt x="3894345" y="0"/>
                      </a:lnTo>
                      <a:lnTo>
                        <a:pt x="3894345" y="32391"/>
                      </a:lnTo>
                      <a:lnTo>
                        <a:pt x="0" y="32391"/>
                      </a:lnTo>
                      <a:close/>
                    </a:path>
                  </a:pathLst>
                </a:custGeom>
                <a:solidFill>
                  <a:schemeClr val="accent6"/>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grpSp>
          <p:grpSp>
            <p:nvGrpSpPr>
              <p:cNvPr id="3" name="Group 2">
                <a:extLst>
                  <a:ext uri="{FF2B5EF4-FFF2-40B4-BE49-F238E27FC236}">
                    <a16:creationId xmlns:a16="http://schemas.microsoft.com/office/drawing/2014/main" id="{A500632A-702E-BE46-BC4E-39122BDB664D}"/>
                  </a:ext>
                </a:extLst>
              </p:cNvPr>
              <p:cNvGrpSpPr/>
              <p:nvPr/>
            </p:nvGrpSpPr>
            <p:grpSpPr>
              <a:xfrm>
                <a:off x="2036083" y="3803762"/>
                <a:ext cx="3948327" cy="1612052"/>
                <a:chOff x="3050949" y="5705643"/>
                <a:chExt cx="5922491" cy="2418078"/>
              </a:xfrm>
            </p:grpSpPr>
            <p:sp>
              <p:nvSpPr>
                <p:cNvPr id="382" name="Freeform: Shape 381">
                  <a:extLst>
                    <a:ext uri="{FF2B5EF4-FFF2-40B4-BE49-F238E27FC236}">
                      <a16:creationId xmlns:a16="http://schemas.microsoft.com/office/drawing/2014/main" id="{840C4989-1CEE-4985-A40A-799F13CC4F12}"/>
                    </a:ext>
                  </a:extLst>
                </p:cNvPr>
                <p:cNvSpPr/>
                <p:nvPr/>
              </p:nvSpPr>
              <p:spPr>
                <a:xfrm>
                  <a:off x="3050949" y="5705643"/>
                  <a:ext cx="5922491" cy="2418078"/>
                </a:xfrm>
                <a:custGeom>
                  <a:avLst/>
                  <a:gdLst/>
                  <a:ahLst/>
                  <a:cxnLst>
                    <a:cxn ang="3cd4">
                      <a:pos x="hc" y="t"/>
                    </a:cxn>
                    <a:cxn ang="cd2">
                      <a:pos x="l" y="vc"/>
                    </a:cxn>
                    <a:cxn ang="cd4">
                      <a:pos x="hc" y="b"/>
                    </a:cxn>
                    <a:cxn ang="0">
                      <a:pos x="r" y="vc"/>
                    </a:cxn>
                  </a:cxnLst>
                  <a:rect l="l" t="t" r="r" b="b"/>
                  <a:pathLst>
                    <a:path w="4755" h="1942">
                      <a:moveTo>
                        <a:pt x="4662" y="1942"/>
                      </a:moveTo>
                      <a:lnTo>
                        <a:pt x="654" y="1942"/>
                      </a:lnTo>
                      <a:cubicBezTo>
                        <a:pt x="293" y="1941"/>
                        <a:pt x="0" y="1648"/>
                        <a:pt x="0" y="1287"/>
                      </a:cubicBezTo>
                      <a:lnTo>
                        <a:pt x="0" y="654"/>
                      </a:lnTo>
                      <a:cubicBezTo>
                        <a:pt x="0" y="480"/>
                        <a:pt x="68" y="315"/>
                        <a:pt x="192" y="192"/>
                      </a:cubicBezTo>
                      <a:cubicBezTo>
                        <a:pt x="315" y="68"/>
                        <a:pt x="480" y="0"/>
                        <a:pt x="654" y="0"/>
                      </a:cubicBezTo>
                      <a:lnTo>
                        <a:pt x="655" y="0"/>
                      </a:lnTo>
                      <a:lnTo>
                        <a:pt x="4662" y="1"/>
                      </a:lnTo>
                      <a:cubicBezTo>
                        <a:pt x="4714" y="1"/>
                        <a:pt x="4755" y="42"/>
                        <a:pt x="4755" y="94"/>
                      </a:cubicBezTo>
                      <a:cubicBezTo>
                        <a:pt x="4755" y="144"/>
                        <a:pt x="4714" y="186"/>
                        <a:pt x="4662" y="186"/>
                      </a:cubicBezTo>
                      <a:lnTo>
                        <a:pt x="655" y="185"/>
                      </a:lnTo>
                      <a:lnTo>
                        <a:pt x="654" y="185"/>
                      </a:lnTo>
                      <a:cubicBezTo>
                        <a:pt x="529" y="185"/>
                        <a:pt x="411" y="234"/>
                        <a:pt x="322" y="323"/>
                      </a:cubicBezTo>
                      <a:cubicBezTo>
                        <a:pt x="234" y="411"/>
                        <a:pt x="185" y="529"/>
                        <a:pt x="185" y="654"/>
                      </a:cubicBezTo>
                      <a:lnTo>
                        <a:pt x="185" y="1287"/>
                      </a:lnTo>
                      <a:cubicBezTo>
                        <a:pt x="185" y="1545"/>
                        <a:pt x="395" y="1757"/>
                        <a:pt x="654" y="1757"/>
                      </a:cubicBezTo>
                      <a:lnTo>
                        <a:pt x="4662" y="1757"/>
                      </a:lnTo>
                      <a:cubicBezTo>
                        <a:pt x="4713" y="1757"/>
                        <a:pt x="4755" y="1799"/>
                        <a:pt x="4755" y="1849"/>
                      </a:cubicBezTo>
                      <a:cubicBezTo>
                        <a:pt x="4755" y="1901"/>
                        <a:pt x="4713" y="1942"/>
                        <a:pt x="4662" y="1942"/>
                      </a:cubicBez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3" name="Freeform: Shape 382">
                  <a:extLst>
                    <a:ext uri="{FF2B5EF4-FFF2-40B4-BE49-F238E27FC236}">
                      <a16:creationId xmlns:a16="http://schemas.microsoft.com/office/drawing/2014/main" id="{8AEA45C2-045A-4348-9384-76E8B208FA55}"/>
                    </a:ext>
                  </a:extLst>
                </p:cNvPr>
                <p:cNvSpPr/>
                <p:nvPr/>
              </p:nvSpPr>
              <p:spPr>
                <a:xfrm>
                  <a:off x="3281420" y="5937357"/>
                  <a:ext cx="5476501" cy="1955893"/>
                </a:xfrm>
                <a:custGeom>
                  <a:avLst/>
                  <a:gdLst/>
                  <a:ahLst/>
                  <a:cxnLst>
                    <a:cxn ang="3cd4">
                      <a:pos x="hc" y="t"/>
                    </a:cxn>
                    <a:cxn ang="cd2">
                      <a:pos x="l" y="vc"/>
                    </a:cxn>
                    <a:cxn ang="cd4">
                      <a:pos x="hc" y="b"/>
                    </a:cxn>
                    <a:cxn ang="0">
                      <a:pos x="r" y="vc"/>
                    </a:cxn>
                  </a:cxnLst>
                  <a:rect l="l" t="t" r="r" b="b"/>
                  <a:pathLst>
                    <a:path w="4397" h="1571">
                      <a:moveTo>
                        <a:pt x="4264" y="785"/>
                      </a:moveTo>
                      <a:cubicBezTo>
                        <a:pt x="4264" y="496"/>
                        <a:pt x="4313" y="226"/>
                        <a:pt x="4397" y="0"/>
                      </a:cubicBezTo>
                      <a:lnTo>
                        <a:pt x="2406" y="0"/>
                      </a:lnTo>
                      <a:lnTo>
                        <a:pt x="453" y="0"/>
                      </a:lnTo>
                      <a:cubicBezTo>
                        <a:pt x="334" y="4"/>
                        <a:pt x="223" y="52"/>
                        <a:pt x="137" y="137"/>
                      </a:cubicBezTo>
                      <a:cubicBezTo>
                        <a:pt x="49" y="225"/>
                        <a:pt x="0" y="343"/>
                        <a:pt x="0" y="468"/>
                      </a:cubicBezTo>
                      <a:lnTo>
                        <a:pt x="0" y="1101"/>
                      </a:lnTo>
                      <a:cubicBezTo>
                        <a:pt x="0" y="1359"/>
                        <a:pt x="210" y="1571"/>
                        <a:pt x="469" y="1571"/>
                      </a:cubicBezTo>
                      <a:lnTo>
                        <a:pt x="2365" y="1571"/>
                      </a:lnTo>
                      <a:lnTo>
                        <a:pt x="4397" y="1571"/>
                      </a:lnTo>
                      <a:cubicBezTo>
                        <a:pt x="4313" y="1344"/>
                        <a:pt x="4264" y="1075"/>
                        <a:pt x="4264" y="785"/>
                      </a:cubicBezTo>
                      <a:close/>
                    </a:path>
                  </a:pathLst>
                </a:custGeom>
                <a:solidFill>
                  <a:schemeClr val="bg1">
                    <a:lumMod val="9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8" name="Freeform: Shape 387">
                  <a:extLst>
                    <a:ext uri="{FF2B5EF4-FFF2-40B4-BE49-F238E27FC236}">
                      <a16:creationId xmlns:a16="http://schemas.microsoft.com/office/drawing/2014/main" id="{82D4B397-4D04-4998-8D02-331F8DFC27FE}"/>
                    </a:ext>
                  </a:extLst>
                </p:cNvPr>
                <p:cNvSpPr/>
                <p:nvPr/>
              </p:nvSpPr>
              <p:spPr>
                <a:xfrm>
                  <a:off x="3480746" y="6446888"/>
                  <a:ext cx="4630608" cy="906936"/>
                </a:xfrm>
                <a:custGeom>
                  <a:avLst/>
                  <a:gdLst>
                    <a:gd name="connsiteX0" fmla="*/ 875791 w 4630608"/>
                    <a:gd name="connsiteY0" fmla="*/ 874545 h 906936"/>
                    <a:gd name="connsiteX1" fmla="*/ 3169294 w 4630608"/>
                    <a:gd name="connsiteY1" fmla="*/ 874545 h 906936"/>
                    <a:gd name="connsiteX2" fmla="*/ 3169294 w 4630608"/>
                    <a:gd name="connsiteY2" fmla="*/ 906936 h 906936"/>
                    <a:gd name="connsiteX3" fmla="*/ 875791 w 4630608"/>
                    <a:gd name="connsiteY3" fmla="*/ 906936 h 906936"/>
                    <a:gd name="connsiteX4" fmla="*/ 2337105 w 4630608"/>
                    <a:gd name="connsiteY4" fmla="*/ 436027 h 906936"/>
                    <a:gd name="connsiteX5" fmla="*/ 4630608 w 4630608"/>
                    <a:gd name="connsiteY5" fmla="*/ 436027 h 906936"/>
                    <a:gd name="connsiteX6" fmla="*/ 4630608 w 4630608"/>
                    <a:gd name="connsiteY6" fmla="*/ 469663 h 906936"/>
                    <a:gd name="connsiteX7" fmla="*/ 2337105 w 4630608"/>
                    <a:gd name="connsiteY7" fmla="*/ 469663 h 906936"/>
                    <a:gd name="connsiteX8" fmla="*/ 0 w 4630608"/>
                    <a:gd name="connsiteY8" fmla="*/ 0 h 906936"/>
                    <a:gd name="connsiteX9" fmla="*/ 3894345 w 4630608"/>
                    <a:gd name="connsiteY9" fmla="*/ 0 h 906936"/>
                    <a:gd name="connsiteX10" fmla="*/ 3894345 w 4630608"/>
                    <a:gd name="connsiteY10" fmla="*/ 32391 h 906936"/>
                    <a:gd name="connsiteX11" fmla="*/ 0 w 4630608"/>
                    <a:gd name="connsiteY11" fmla="*/ 32391 h 9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30608" h="906936">
                      <a:moveTo>
                        <a:pt x="875791" y="874545"/>
                      </a:moveTo>
                      <a:lnTo>
                        <a:pt x="3169294" y="874545"/>
                      </a:lnTo>
                      <a:lnTo>
                        <a:pt x="3169294" y="906936"/>
                      </a:lnTo>
                      <a:lnTo>
                        <a:pt x="875791" y="906936"/>
                      </a:lnTo>
                      <a:close/>
                      <a:moveTo>
                        <a:pt x="2337105" y="436027"/>
                      </a:moveTo>
                      <a:lnTo>
                        <a:pt x="4630608" y="436027"/>
                      </a:lnTo>
                      <a:lnTo>
                        <a:pt x="4630608" y="469663"/>
                      </a:lnTo>
                      <a:lnTo>
                        <a:pt x="2337105" y="469663"/>
                      </a:lnTo>
                      <a:close/>
                      <a:moveTo>
                        <a:pt x="0" y="0"/>
                      </a:moveTo>
                      <a:lnTo>
                        <a:pt x="3894345" y="0"/>
                      </a:lnTo>
                      <a:lnTo>
                        <a:pt x="3894345" y="32391"/>
                      </a:lnTo>
                      <a:lnTo>
                        <a:pt x="0" y="32391"/>
                      </a:lnTo>
                      <a:close/>
                    </a:path>
                  </a:pathLst>
                </a:custGeom>
                <a:solidFill>
                  <a:schemeClr val="accent6"/>
                </a:solidFill>
                <a:ln cap="flat">
                  <a:noFill/>
                  <a:prstDash val="solid"/>
                </a:ln>
              </p:spPr>
              <p:txBody>
                <a:bodyPr vert="horz" wrap="square" lIns="60000" tIns="30000" rIns="60000" bIns="30000" anchor="ctr" anchorCtr="1" compatLnSpc="0">
                  <a:noAutofit/>
                </a:bodyPr>
                <a:lstStyle/>
                <a:p>
                  <a:pPr hangingPunct="0"/>
                  <a:endParaRPr lang="en-US" sz="1200" kern="1200">
                    <a:latin typeface="Arial" pitchFamily="18"/>
                    <a:ea typeface="Microsoft YaHei" pitchFamily="2"/>
                    <a:cs typeface="Lucida Sans" pitchFamily="2"/>
                  </a:endParaRPr>
                </a:p>
              </p:txBody>
            </p:sp>
          </p:grpSp>
          <p:sp>
            <p:nvSpPr>
              <p:cNvPr id="393" name="TextBox 392">
                <a:extLst>
                  <a:ext uri="{FF2B5EF4-FFF2-40B4-BE49-F238E27FC236}">
                    <a16:creationId xmlns:a16="http://schemas.microsoft.com/office/drawing/2014/main" id="{02CA321A-7DA3-4055-A4FF-2BB098266905}"/>
                  </a:ext>
                </a:extLst>
              </p:cNvPr>
              <p:cNvSpPr txBox="1"/>
              <p:nvPr/>
            </p:nvSpPr>
            <p:spPr>
              <a:xfrm>
                <a:off x="7803581" y="2587237"/>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A</a:t>
                </a:r>
              </a:p>
            </p:txBody>
          </p:sp>
          <p:sp>
            <p:nvSpPr>
              <p:cNvPr id="394" name="TextBox 393">
                <a:extLst>
                  <a:ext uri="{FF2B5EF4-FFF2-40B4-BE49-F238E27FC236}">
                    <a16:creationId xmlns:a16="http://schemas.microsoft.com/office/drawing/2014/main" id="{BE5E1521-8033-4DF4-BC75-F434E3222E24}"/>
                  </a:ext>
                </a:extLst>
              </p:cNvPr>
              <p:cNvSpPr txBox="1"/>
              <p:nvPr/>
            </p:nvSpPr>
            <p:spPr>
              <a:xfrm>
                <a:off x="7803581" y="4198962"/>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B</a:t>
                </a:r>
              </a:p>
            </p:txBody>
          </p:sp>
          <p:sp>
            <p:nvSpPr>
              <p:cNvPr id="395" name="TextBox 394">
                <a:extLst>
                  <a:ext uri="{FF2B5EF4-FFF2-40B4-BE49-F238E27FC236}">
                    <a16:creationId xmlns:a16="http://schemas.microsoft.com/office/drawing/2014/main" id="{CD670EA1-0949-49F2-A60C-1FE623E08D02}"/>
                  </a:ext>
                </a:extLst>
              </p:cNvPr>
              <p:cNvSpPr txBox="1"/>
              <p:nvPr/>
            </p:nvSpPr>
            <p:spPr>
              <a:xfrm>
                <a:off x="7803581" y="5808148"/>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C</a:t>
                </a:r>
              </a:p>
            </p:txBody>
          </p:sp>
          <p:sp>
            <p:nvSpPr>
              <p:cNvPr id="396" name="TextBox 395">
                <a:extLst>
                  <a:ext uri="{FF2B5EF4-FFF2-40B4-BE49-F238E27FC236}">
                    <a16:creationId xmlns:a16="http://schemas.microsoft.com/office/drawing/2014/main" id="{74E8A8D4-FE05-4753-AC3F-5DEE767F0D2D}"/>
                  </a:ext>
                </a:extLst>
              </p:cNvPr>
              <p:cNvSpPr txBox="1"/>
              <p:nvPr/>
            </p:nvSpPr>
            <p:spPr>
              <a:xfrm>
                <a:off x="7804428" y="7421143"/>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D</a:t>
                </a:r>
              </a:p>
            </p:txBody>
          </p:sp>
        </p:grpSp>
        <p:sp>
          <p:nvSpPr>
            <p:cNvPr id="397" name="TextBox 396">
              <a:extLst>
                <a:ext uri="{FF2B5EF4-FFF2-40B4-BE49-F238E27FC236}">
                  <a16:creationId xmlns:a16="http://schemas.microsoft.com/office/drawing/2014/main" id="{EC8DA0F3-977F-4898-A6EE-C7F64C8ADB3C}"/>
                </a:ext>
              </a:extLst>
            </p:cNvPr>
            <p:cNvSpPr txBox="1"/>
            <p:nvPr/>
          </p:nvSpPr>
          <p:spPr>
            <a:xfrm>
              <a:off x="9199099" y="2705357"/>
              <a:ext cx="2903104" cy="415883"/>
            </a:xfrm>
            <a:prstGeom prst="rect">
              <a:avLst/>
            </a:prstGeom>
            <a:noFill/>
          </p:spPr>
          <p:txBody>
            <a:bodyPr wrap="square" rtlCol="0" anchor="b">
              <a:spAutoFit/>
            </a:bodyPr>
            <a:lstStyle/>
            <a:p>
              <a:pPr>
                <a:lnSpc>
                  <a:spcPts val="2400"/>
                </a:lnSpc>
              </a:pPr>
              <a:r>
                <a:rPr lang="en-US" sz="2200">
                  <a:solidFill>
                    <a:schemeClr val="tx1">
                      <a:lumMod val="75000"/>
                      <a:lumOff val="25000"/>
                    </a:schemeClr>
                  </a:solidFill>
                  <a:latin typeface="Open Sans"/>
                  <a:ea typeface="Open Sans"/>
                  <a:cs typeface="Open Sans"/>
                </a:rPr>
                <a:t>Session hijacking</a:t>
              </a:r>
            </a:p>
          </p:txBody>
        </p:sp>
        <p:sp>
          <p:nvSpPr>
            <p:cNvPr id="399" name="TextBox 398">
              <a:extLst>
                <a:ext uri="{FF2B5EF4-FFF2-40B4-BE49-F238E27FC236}">
                  <a16:creationId xmlns:a16="http://schemas.microsoft.com/office/drawing/2014/main" id="{C2BACC29-F4E7-4475-8381-C55429A1E545}"/>
                </a:ext>
              </a:extLst>
            </p:cNvPr>
            <p:cNvSpPr txBox="1"/>
            <p:nvPr/>
          </p:nvSpPr>
          <p:spPr>
            <a:xfrm>
              <a:off x="9199099" y="4360271"/>
              <a:ext cx="3614533" cy="415883"/>
            </a:xfrm>
            <a:prstGeom prst="rect">
              <a:avLst/>
            </a:prstGeom>
            <a:noFill/>
          </p:spPr>
          <p:txBody>
            <a:bodyPr wrap="square" rtlCol="0" anchor="b">
              <a:spAutoFit/>
            </a:bodyPr>
            <a:lstStyle/>
            <a:p>
              <a:pPr>
                <a:lnSpc>
                  <a:spcPts val="2400"/>
                </a:lnSpc>
              </a:pPr>
              <a:r>
                <a:rPr lang="en-US" sz="2200">
                  <a:solidFill>
                    <a:schemeClr val="tx1">
                      <a:lumMod val="75000"/>
                      <a:lumOff val="25000"/>
                    </a:schemeClr>
                  </a:solidFill>
                  <a:latin typeface="Open Sans"/>
                  <a:ea typeface="Open Sans"/>
                  <a:cs typeface="Open Sans"/>
                </a:rPr>
                <a:t>Deploying hostile content</a:t>
              </a:r>
            </a:p>
          </p:txBody>
        </p:sp>
        <p:sp>
          <p:nvSpPr>
            <p:cNvPr id="401" name="TextBox 400">
              <a:extLst>
                <a:ext uri="{FF2B5EF4-FFF2-40B4-BE49-F238E27FC236}">
                  <a16:creationId xmlns:a16="http://schemas.microsoft.com/office/drawing/2014/main" id="{64700B41-94AB-4306-9497-4E2B11BBB71D}"/>
                </a:ext>
              </a:extLst>
            </p:cNvPr>
            <p:cNvSpPr txBox="1"/>
            <p:nvPr/>
          </p:nvSpPr>
          <p:spPr>
            <a:xfrm>
              <a:off x="9199099" y="6013732"/>
              <a:ext cx="2940765" cy="415883"/>
            </a:xfrm>
            <a:prstGeom prst="rect">
              <a:avLst/>
            </a:prstGeom>
            <a:noFill/>
          </p:spPr>
          <p:txBody>
            <a:bodyPr wrap="square" rtlCol="0" anchor="b">
              <a:spAutoFit/>
            </a:bodyPr>
            <a:lstStyle/>
            <a:p>
              <a:pPr>
                <a:lnSpc>
                  <a:spcPts val="2400"/>
                </a:lnSpc>
              </a:pPr>
              <a:r>
                <a:rPr lang="en-US" sz="2200">
                  <a:solidFill>
                    <a:schemeClr val="tx1">
                      <a:lumMod val="75000"/>
                      <a:lumOff val="25000"/>
                    </a:schemeClr>
                  </a:solidFill>
                  <a:latin typeface="Open Sans"/>
                  <a:ea typeface="Open Sans"/>
                  <a:cs typeface="Open Sans"/>
                </a:rPr>
                <a:t>Impersonating user </a:t>
              </a:r>
            </a:p>
          </p:txBody>
        </p:sp>
        <p:sp>
          <p:nvSpPr>
            <p:cNvPr id="403" name="TextBox 402">
              <a:extLst>
                <a:ext uri="{FF2B5EF4-FFF2-40B4-BE49-F238E27FC236}">
                  <a16:creationId xmlns:a16="http://schemas.microsoft.com/office/drawing/2014/main" id="{4D37B36C-EAD0-4543-BC18-0A3FE168FEBE}"/>
                </a:ext>
              </a:extLst>
            </p:cNvPr>
            <p:cNvSpPr txBox="1"/>
            <p:nvPr/>
          </p:nvSpPr>
          <p:spPr>
            <a:xfrm>
              <a:off x="9199099" y="7634596"/>
              <a:ext cx="1868388" cy="415883"/>
            </a:xfrm>
            <a:prstGeom prst="rect">
              <a:avLst/>
            </a:prstGeom>
            <a:noFill/>
          </p:spPr>
          <p:txBody>
            <a:bodyPr wrap="square" rtlCol="0" anchor="b">
              <a:spAutoFit/>
            </a:bodyPr>
            <a:lstStyle/>
            <a:p>
              <a:pPr>
                <a:lnSpc>
                  <a:spcPts val="2400"/>
                </a:lnSpc>
              </a:pPr>
              <a:r>
                <a:rPr lang="en-US" sz="2200">
                  <a:solidFill>
                    <a:schemeClr val="tx1">
                      <a:lumMod val="75000"/>
                      <a:lumOff val="25000"/>
                    </a:schemeClr>
                  </a:solidFill>
                  <a:latin typeface="Open Sans"/>
                  <a:ea typeface="Open Sans"/>
                  <a:cs typeface="Open Sans"/>
                </a:rPr>
                <a:t>Phishing</a:t>
              </a:r>
            </a:p>
          </p:txBody>
        </p:sp>
      </p:grpSp>
      <p:sp>
        <p:nvSpPr>
          <p:cNvPr id="8" name="Title 7">
            <a:extLst>
              <a:ext uri="{FF2B5EF4-FFF2-40B4-BE49-F238E27FC236}">
                <a16:creationId xmlns:a16="http://schemas.microsoft.com/office/drawing/2014/main" id="{9630CF09-7E1E-DA26-B779-C799D9B1F572}"/>
              </a:ext>
            </a:extLst>
          </p:cNvPr>
          <p:cNvSpPr>
            <a:spLocks noGrp="1"/>
          </p:cNvSpPr>
          <p:nvPr>
            <p:ph type="title"/>
          </p:nvPr>
        </p:nvSpPr>
        <p:spPr/>
        <p:txBody>
          <a:bodyPr/>
          <a:lstStyle/>
          <a:p>
            <a:r>
              <a:rPr lang="en-US">
                <a:solidFill>
                  <a:schemeClr val="tx1">
                    <a:lumMod val="75000"/>
                    <a:lumOff val="25000"/>
                  </a:schemeClr>
                </a:solidFill>
              </a:rPr>
              <a:t>Impact of XSS</a:t>
            </a:r>
          </a:p>
        </p:txBody>
      </p:sp>
      <p:sp>
        <p:nvSpPr>
          <p:cNvPr id="12" name="Brandline_LVC">
            <a:extLst>
              <a:ext uri="{FF2B5EF4-FFF2-40B4-BE49-F238E27FC236}">
                <a16:creationId xmlns:a16="http://schemas.microsoft.com/office/drawing/2014/main" id="{4C08D9F2-69AD-83A8-AD4C-010A075EA294}"/>
              </a:ext>
            </a:extLst>
          </p:cNvPr>
          <p:cNvSpPr/>
          <p:nvPr/>
        </p:nvSpPr>
        <p:spPr>
          <a:xfrm>
            <a:off x="6616700" y="838095"/>
            <a:ext cx="3016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7018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FF36FC-ADBA-4F4F-8D7F-7F74A78B4A5C}"/>
              </a:ext>
            </a:extLst>
          </p:cNvPr>
          <p:cNvSpPr txBox="1"/>
          <p:nvPr/>
        </p:nvSpPr>
        <p:spPr>
          <a:xfrm>
            <a:off x="2415696" y="6723311"/>
            <a:ext cx="682801" cy="441211"/>
          </a:xfrm>
          <a:prstGeom prst="rect">
            <a:avLst/>
          </a:prstGeom>
          <a:noFill/>
        </p:spPr>
        <p:txBody>
          <a:bodyPr wrap="square" rtlCol="0" anchor="ctr">
            <a:spAutoFit/>
          </a:bodyPr>
          <a:lstStyle/>
          <a:p>
            <a:pPr algn="ctr"/>
            <a:r>
              <a:rPr lang="en-US" sz="2267" b="1" spc="-20">
                <a:solidFill>
                  <a:schemeClr val="bg1"/>
                </a:solidFill>
                <a:latin typeface="Poppins" pitchFamily="2" charset="77"/>
                <a:cs typeface="Poppins" pitchFamily="2" charset="77"/>
              </a:rPr>
              <a:t>02</a:t>
            </a:r>
          </a:p>
        </p:txBody>
      </p:sp>
      <p:sp>
        <p:nvSpPr>
          <p:cNvPr id="14" name="TextBox 13">
            <a:extLst>
              <a:ext uri="{FF2B5EF4-FFF2-40B4-BE49-F238E27FC236}">
                <a16:creationId xmlns:a16="http://schemas.microsoft.com/office/drawing/2014/main" id="{95DCB644-3D6E-D744-AF09-FD1215FC7B93}"/>
              </a:ext>
            </a:extLst>
          </p:cNvPr>
          <p:cNvSpPr txBox="1"/>
          <p:nvPr/>
        </p:nvSpPr>
        <p:spPr>
          <a:xfrm>
            <a:off x="9576078" y="6723311"/>
            <a:ext cx="682801" cy="441211"/>
          </a:xfrm>
          <a:prstGeom prst="rect">
            <a:avLst/>
          </a:prstGeom>
          <a:noFill/>
        </p:spPr>
        <p:txBody>
          <a:bodyPr wrap="square" rtlCol="0" anchor="ctr">
            <a:spAutoFit/>
          </a:bodyPr>
          <a:lstStyle/>
          <a:p>
            <a:pPr algn="ctr"/>
            <a:r>
              <a:rPr lang="en-US" sz="2267" b="1" spc="-20">
                <a:solidFill>
                  <a:schemeClr val="bg1"/>
                </a:solidFill>
                <a:latin typeface="Poppins" pitchFamily="2" charset="77"/>
                <a:cs typeface="Poppins" pitchFamily="2" charset="77"/>
              </a:rPr>
              <a:t>05</a:t>
            </a:r>
          </a:p>
        </p:txBody>
      </p:sp>
      <p:sp>
        <p:nvSpPr>
          <p:cNvPr id="46" name="Title 45">
            <a:extLst>
              <a:ext uri="{FF2B5EF4-FFF2-40B4-BE49-F238E27FC236}">
                <a16:creationId xmlns:a16="http://schemas.microsoft.com/office/drawing/2014/main" id="{0E1538CE-F384-D772-6C06-1B8164FA7173}"/>
              </a:ext>
            </a:extLst>
          </p:cNvPr>
          <p:cNvSpPr>
            <a:spLocks noGrp="1"/>
          </p:cNvSpPr>
          <p:nvPr>
            <p:ph type="title"/>
          </p:nvPr>
        </p:nvSpPr>
        <p:spPr/>
        <p:txBody>
          <a:bodyPr/>
          <a:lstStyle/>
          <a:p>
            <a:r>
              <a:rPr lang="en-US">
                <a:solidFill>
                  <a:schemeClr val="tx1">
                    <a:lumMod val="75000"/>
                    <a:lumOff val="25000"/>
                  </a:schemeClr>
                </a:solidFill>
              </a:rPr>
              <a:t>Types of Cross-Site Scripting</a:t>
            </a:r>
          </a:p>
        </p:txBody>
      </p:sp>
      <p:pic>
        <p:nvPicPr>
          <p:cNvPr id="47" name="Google Shape;384;p59">
            <a:extLst>
              <a:ext uri="{FF2B5EF4-FFF2-40B4-BE49-F238E27FC236}">
                <a16:creationId xmlns:a16="http://schemas.microsoft.com/office/drawing/2014/main" id="{63FB3592-4317-250F-E28C-7C87EB03A656}"/>
              </a:ext>
            </a:extLst>
          </p:cNvPr>
          <p:cNvPicPr preferRelativeResize="0"/>
          <p:nvPr/>
        </p:nvPicPr>
        <p:blipFill rotWithShape="1">
          <a:blip r:embed="rId3">
            <a:alphaModFix/>
          </a:blip>
          <a:srcRect/>
          <a:stretch/>
        </p:blipFill>
        <p:spPr>
          <a:xfrm>
            <a:off x="4378080" y="760639"/>
            <a:ext cx="5279920" cy="273211"/>
          </a:xfrm>
          <a:prstGeom prst="rect">
            <a:avLst/>
          </a:prstGeom>
          <a:noFill/>
          <a:ln>
            <a:noFill/>
          </a:ln>
        </p:spPr>
      </p:pic>
      <p:sp>
        <p:nvSpPr>
          <p:cNvPr id="7" name="Brandline_LVC">
            <a:extLst>
              <a:ext uri="{FF2B5EF4-FFF2-40B4-BE49-F238E27FC236}">
                <a16:creationId xmlns:a16="http://schemas.microsoft.com/office/drawing/2014/main" id="{4BCCC1D6-DA06-7086-BE86-739524765D1E}"/>
              </a:ext>
            </a:extLst>
          </p:cNvPr>
          <p:cNvSpPr/>
          <p:nvPr/>
        </p:nvSpPr>
        <p:spPr>
          <a:xfrm>
            <a:off x="5041900" y="857888"/>
            <a:ext cx="61814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0E0E7B94-F734-3B58-99AE-ABE41ABC5FF0}"/>
              </a:ext>
            </a:extLst>
          </p:cNvPr>
          <p:cNvGrpSpPr/>
          <p:nvPr/>
        </p:nvGrpSpPr>
        <p:grpSpPr>
          <a:xfrm>
            <a:off x="1756504" y="2107300"/>
            <a:ext cx="12742993" cy="4929401"/>
            <a:chOff x="1484655" y="2089893"/>
            <a:chExt cx="12742993" cy="4929401"/>
          </a:xfrm>
        </p:grpSpPr>
        <p:grpSp>
          <p:nvGrpSpPr>
            <p:cNvPr id="68" name="Group 67">
              <a:extLst>
                <a:ext uri="{FF2B5EF4-FFF2-40B4-BE49-F238E27FC236}">
                  <a16:creationId xmlns:a16="http://schemas.microsoft.com/office/drawing/2014/main" id="{0929F77B-86E0-F2A7-2C9B-89A83EB4602E}"/>
                </a:ext>
              </a:extLst>
            </p:cNvPr>
            <p:cNvGrpSpPr/>
            <p:nvPr/>
          </p:nvGrpSpPr>
          <p:grpSpPr>
            <a:xfrm>
              <a:off x="1484655" y="2089893"/>
              <a:ext cx="6757864" cy="4929401"/>
              <a:chOff x="1137183" y="2089893"/>
              <a:chExt cx="6757864" cy="4929401"/>
            </a:xfrm>
          </p:grpSpPr>
          <p:grpSp>
            <p:nvGrpSpPr>
              <p:cNvPr id="13" name="Group 12">
                <a:extLst>
                  <a:ext uri="{FF2B5EF4-FFF2-40B4-BE49-F238E27FC236}">
                    <a16:creationId xmlns:a16="http://schemas.microsoft.com/office/drawing/2014/main" id="{C25B4BDD-0860-1F4A-2167-3C5AF725C9ED}"/>
                  </a:ext>
                </a:extLst>
              </p:cNvPr>
              <p:cNvGrpSpPr/>
              <p:nvPr/>
            </p:nvGrpSpPr>
            <p:grpSpPr>
              <a:xfrm>
                <a:off x="3789789" y="2089893"/>
                <a:ext cx="1508757" cy="1176343"/>
                <a:chOff x="3789788" y="3348350"/>
                <a:chExt cx="1508757" cy="1176343"/>
              </a:xfrm>
            </p:grpSpPr>
            <p:sp>
              <p:nvSpPr>
                <p:cNvPr id="20" name="Freeform 72">
                  <a:extLst>
                    <a:ext uri="{FF2B5EF4-FFF2-40B4-BE49-F238E27FC236}">
                      <a16:creationId xmlns:a16="http://schemas.microsoft.com/office/drawing/2014/main" id="{3FD53680-D603-B346-9AF2-686179A8C367}"/>
                    </a:ext>
                  </a:extLst>
                </p:cNvPr>
                <p:cNvSpPr>
                  <a:spLocks noChangeArrowheads="1"/>
                </p:cNvSpPr>
                <p:nvPr/>
              </p:nvSpPr>
              <p:spPr bwMode="auto">
                <a:xfrm>
                  <a:off x="3789788" y="3348350"/>
                  <a:ext cx="1508757" cy="1176343"/>
                </a:xfrm>
                <a:custGeom>
                  <a:avLst/>
                  <a:gdLst>
                    <a:gd name="T0" fmla="*/ 1362 w 1817"/>
                    <a:gd name="T1" fmla="*/ 0 h 1572"/>
                    <a:gd name="T2" fmla="*/ 454 w 1817"/>
                    <a:gd name="T3" fmla="*/ 0 h 1572"/>
                    <a:gd name="T4" fmla="*/ 0 w 1817"/>
                    <a:gd name="T5" fmla="*/ 785 h 1572"/>
                    <a:gd name="T6" fmla="*/ 454 w 1817"/>
                    <a:gd name="T7" fmla="*/ 1571 h 1572"/>
                    <a:gd name="T8" fmla="*/ 1362 w 1817"/>
                    <a:gd name="T9" fmla="*/ 1571 h 1572"/>
                    <a:gd name="T10" fmla="*/ 1816 w 1817"/>
                    <a:gd name="T11" fmla="*/ 785 h 1572"/>
                    <a:gd name="T12" fmla="*/ 1362 w 1817"/>
                    <a:gd name="T13" fmla="*/ 0 h 1572"/>
                  </a:gdLst>
                  <a:ahLst/>
                  <a:cxnLst>
                    <a:cxn ang="0">
                      <a:pos x="T0" y="T1"/>
                    </a:cxn>
                    <a:cxn ang="0">
                      <a:pos x="T2" y="T3"/>
                    </a:cxn>
                    <a:cxn ang="0">
                      <a:pos x="T4" y="T5"/>
                    </a:cxn>
                    <a:cxn ang="0">
                      <a:pos x="T6" y="T7"/>
                    </a:cxn>
                    <a:cxn ang="0">
                      <a:pos x="T8" y="T9"/>
                    </a:cxn>
                    <a:cxn ang="0">
                      <a:pos x="T10" y="T11"/>
                    </a:cxn>
                    <a:cxn ang="0">
                      <a:pos x="T12" y="T13"/>
                    </a:cxn>
                  </a:cxnLst>
                  <a:rect l="0" t="0" r="r" b="b"/>
                  <a:pathLst>
                    <a:path w="1817" h="1572">
                      <a:moveTo>
                        <a:pt x="1362" y="0"/>
                      </a:moveTo>
                      <a:lnTo>
                        <a:pt x="454" y="0"/>
                      </a:lnTo>
                      <a:lnTo>
                        <a:pt x="0" y="785"/>
                      </a:lnTo>
                      <a:lnTo>
                        <a:pt x="454" y="1571"/>
                      </a:lnTo>
                      <a:lnTo>
                        <a:pt x="1362" y="1571"/>
                      </a:lnTo>
                      <a:lnTo>
                        <a:pt x="1816" y="785"/>
                      </a:lnTo>
                      <a:lnTo>
                        <a:pt x="1362" y="0"/>
                      </a:lnTo>
                    </a:path>
                  </a:pathLst>
                </a:custGeom>
                <a:solidFill>
                  <a:schemeClr val="accent2"/>
                </a:solidFill>
                <a:ln>
                  <a:noFill/>
                </a:ln>
                <a:effectLst/>
              </p:spPr>
              <p:txBody>
                <a:bodyPr wrap="none" anchor="ctr"/>
                <a:lstStyle/>
                <a:p>
                  <a:endParaRPr lang="en-US" sz="2399">
                    <a:latin typeface="Poppins" pitchFamily="2" charset="77"/>
                  </a:endParaRPr>
                </a:p>
              </p:txBody>
            </p:sp>
            <p:sp>
              <p:nvSpPr>
                <p:cNvPr id="26" name="Freeform 25">
                  <a:extLst>
                    <a:ext uri="{FF2B5EF4-FFF2-40B4-BE49-F238E27FC236}">
                      <a16:creationId xmlns:a16="http://schemas.microsoft.com/office/drawing/2014/main" id="{8BC4553C-1070-B64D-AD36-2676784E6FA7}"/>
                    </a:ext>
                  </a:extLst>
                </p:cNvPr>
                <p:cNvSpPr>
                  <a:spLocks noChangeArrowheads="1"/>
                </p:cNvSpPr>
                <p:nvPr/>
              </p:nvSpPr>
              <p:spPr bwMode="auto">
                <a:xfrm>
                  <a:off x="4153406" y="3547496"/>
                  <a:ext cx="781520" cy="778050"/>
                </a:xfrm>
                <a:custGeom>
                  <a:avLst/>
                  <a:gdLst>
                    <a:gd name="connsiteX0" fmla="*/ 547219 w 1172280"/>
                    <a:gd name="connsiteY0" fmla="*/ 1009022 h 1167075"/>
                    <a:gd name="connsiteX1" fmla="*/ 564454 w 1172280"/>
                    <a:gd name="connsiteY1" fmla="*/ 1026701 h 1167075"/>
                    <a:gd name="connsiteX2" fmla="*/ 564454 w 1172280"/>
                    <a:gd name="connsiteY2" fmla="*/ 1099942 h 1167075"/>
                    <a:gd name="connsiteX3" fmla="*/ 547219 w 1172280"/>
                    <a:gd name="connsiteY3" fmla="*/ 1117620 h 1167075"/>
                    <a:gd name="connsiteX4" fmla="*/ 527331 w 1172280"/>
                    <a:gd name="connsiteY4" fmla="*/ 1099942 h 1167075"/>
                    <a:gd name="connsiteX5" fmla="*/ 527331 w 1172280"/>
                    <a:gd name="connsiteY5" fmla="*/ 1026701 h 1167075"/>
                    <a:gd name="connsiteX6" fmla="*/ 547219 w 1172280"/>
                    <a:gd name="connsiteY6" fmla="*/ 1009022 h 1167075"/>
                    <a:gd name="connsiteX7" fmla="*/ 1010792 w 1172280"/>
                    <a:gd name="connsiteY7" fmla="*/ 692339 h 1167075"/>
                    <a:gd name="connsiteX8" fmla="*/ 982090 w 1172280"/>
                    <a:gd name="connsiteY8" fmla="*/ 709783 h 1167075"/>
                    <a:gd name="connsiteX9" fmla="*/ 982090 w 1172280"/>
                    <a:gd name="connsiteY9" fmla="*/ 712275 h 1167075"/>
                    <a:gd name="connsiteX10" fmla="*/ 980842 w 1172280"/>
                    <a:gd name="connsiteY10" fmla="*/ 714767 h 1167075"/>
                    <a:gd name="connsiteX11" fmla="*/ 979594 w 1172280"/>
                    <a:gd name="connsiteY11" fmla="*/ 720998 h 1167075"/>
                    <a:gd name="connsiteX12" fmla="*/ 979594 w 1172280"/>
                    <a:gd name="connsiteY12" fmla="*/ 723490 h 1167075"/>
                    <a:gd name="connsiteX13" fmla="*/ 979594 w 1172280"/>
                    <a:gd name="connsiteY13" fmla="*/ 724736 h 1167075"/>
                    <a:gd name="connsiteX14" fmla="*/ 1004552 w 1172280"/>
                    <a:gd name="connsiteY14" fmla="*/ 753394 h 1167075"/>
                    <a:gd name="connsiteX15" fmla="*/ 1099392 w 1172280"/>
                    <a:gd name="connsiteY15" fmla="*/ 773331 h 1167075"/>
                    <a:gd name="connsiteX16" fmla="*/ 1091905 w 1172280"/>
                    <a:gd name="connsiteY16" fmla="*/ 760870 h 1167075"/>
                    <a:gd name="connsiteX17" fmla="*/ 1099392 w 1172280"/>
                    <a:gd name="connsiteY17" fmla="*/ 719752 h 1167075"/>
                    <a:gd name="connsiteX18" fmla="*/ 1111871 w 1172280"/>
                    <a:gd name="connsiteY18" fmla="*/ 712275 h 1167075"/>
                    <a:gd name="connsiteX19" fmla="*/ 1015783 w 1172280"/>
                    <a:gd name="connsiteY19" fmla="*/ 693585 h 1167075"/>
                    <a:gd name="connsiteX20" fmla="*/ 1010792 w 1172280"/>
                    <a:gd name="connsiteY20" fmla="*/ 692339 h 1167075"/>
                    <a:gd name="connsiteX21" fmla="*/ 658886 w 1172280"/>
                    <a:gd name="connsiteY21" fmla="*/ 532848 h 1167075"/>
                    <a:gd name="connsiteX22" fmla="*/ 586509 w 1172280"/>
                    <a:gd name="connsiteY22" fmla="*/ 605117 h 1167075"/>
                    <a:gd name="connsiteX23" fmla="*/ 590253 w 1172280"/>
                    <a:gd name="connsiteY23" fmla="*/ 616331 h 1167075"/>
                    <a:gd name="connsiteX24" fmla="*/ 688836 w 1172280"/>
                    <a:gd name="connsiteY24" fmla="*/ 637514 h 1167075"/>
                    <a:gd name="connsiteX25" fmla="*/ 690084 w 1172280"/>
                    <a:gd name="connsiteY25" fmla="*/ 623808 h 1167075"/>
                    <a:gd name="connsiteX26" fmla="*/ 658886 w 1172280"/>
                    <a:gd name="connsiteY26" fmla="*/ 532848 h 1167075"/>
                    <a:gd name="connsiteX27" fmla="*/ 544081 w 1172280"/>
                    <a:gd name="connsiteY27" fmla="*/ 476777 h 1167075"/>
                    <a:gd name="connsiteX28" fmla="*/ 395581 w 1172280"/>
                    <a:gd name="connsiteY28" fmla="*/ 623808 h 1167075"/>
                    <a:gd name="connsiteX29" fmla="*/ 544081 w 1172280"/>
                    <a:gd name="connsiteY29" fmla="*/ 770839 h 1167075"/>
                    <a:gd name="connsiteX30" fmla="*/ 682596 w 1172280"/>
                    <a:gd name="connsiteY30" fmla="*/ 671157 h 1167075"/>
                    <a:gd name="connsiteX31" fmla="*/ 582765 w 1172280"/>
                    <a:gd name="connsiteY31" fmla="*/ 649974 h 1167075"/>
                    <a:gd name="connsiteX32" fmla="*/ 544081 w 1172280"/>
                    <a:gd name="connsiteY32" fmla="*/ 671157 h 1167075"/>
                    <a:gd name="connsiteX33" fmla="*/ 496660 w 1172280"/>
                    <a:gd name="connsiteY33" fmla="*/ 623808 h 1167075"/>
                    <a:gd name="connsiteX34" fmla="*/ 544081 w 1172280"/>
                    <a:gd name="connsiteY34" fmla="*/ 576459 h 1167075"/>
                    <a:gd name="connsiteX35" fmla="*/ 562799 w 1172280"/>
                    <a:gd name="connsiteY35" fmla="*/ 580197 h 1167075"/>
                    <a:gd name="connsiteX36" fmla="*/ 633929 w 1172280"/>
                    <a:gd name="connsiteY36" fmla="*/ 509173 h 1167075"/>
                    <a:gd name="connsiteX37" fmla="*/ 610219 w 1172280"/>
                    <a:gd name="connsiteY37" fmla="*/ 492975 h 1167075"/>
                    <a:gd name="connsiteX38" fmla="*/ 544081 w 1172280"/>
                    <a:gd name="connsiteY38" fmla="*/ 476777 h 1167075"/>
                    <a:gd name="connsiteX39" fmla="*/ 787419 w 1172280"/>
                    <a:gd name="connsiteY39" fmla="*/ 403261 h 1167075"/>
                    <a:gd name="connsiteX40" fmla="*/ 682596 w 1172280"/>
                    <a:gd name="connsiteY40" fmla="*/ 507927 h 1167075"/>
                    <a:gd name="connsiteX41" fmla="*/ 723777 w 1172280"/>
                    <a:gd name="connsiteY41" fmla="*/ 623808 h 1167075"/>
                    <a:gd name="connsiteX42" fmla="*/ 722529 w 1172280"/>
                    <a:gd name="connsiteY42" fmla="*/ 644990 h 1167075"/>
                    <a:gd name="connsiteX43" fmla="*/ 868532 w 1172280"/>
                    <a:gd name="connsiteY43" fmla="*/ 676141 h 1167075"/>
                    <a:gd name="connsiteX44" fmla="*/ 872276 w 1172280"/>
                    <a:gd name="connsiteY44" fmla="*/ 623808 h 1167075"/>
                    <a:gd name="connsiteX45" fmla="*/ 787419 w 1172280"/>
                    <a:gd name="connsiteY45" fmla="*/ 403261 h 1167075"/>
                    <a:gd name="connsiteX46" fmla="*/ 544081 w 1172280"/>
                    <a:gd name="connsiteY46" fmla="*/ 294857 h 1167075"/>
                    <a:gd name="connsiteX47" fmla="*/ 213389 w 1172280"/>
                    <a:gd name="connsiteY47" fmla="*/ 623808 h 1167075"/>
                    <a:gd name="connsiteX48" fmla="*/ 544081 w 1172280"/>
                    <a:gd name="connsiteY48" fmla="*/ 952758 h 1167075"/>
                    <a:gd name="connsiteX49" fmla="*/ 861045 w 1172280"/>
                    <a:gd name="connsiteY49" fmla="*/ 709783 h 1167075"/>
                    <a:gd name="connsiteX50" fmla="*/ 716289 w 1172280"/>
                    <a:gd name="connsiteY50" fmla="*/ 678633 h 1167075"/>
                    <a:gd name="connsiteX51" fmla="*/ 544081 w 1172280"/>
                    <a:gd name="connsiteY51" fmla="*/ 804481 h 1167075"/>
                    <a:gd name="connsiteX52" fmla="*/ 361888 w 1172280"/>
                    <a:gd name="connsiteY52" fmla="*/ 623808 h 1167075"/>
                    <a:gd name="connsiteX53" fmla="*/ 544081 w 1172280"/>
                    <a:gd name="connsiteY53" fmla="*/ 443134 h 1167075"/>
                    <a:gd name="connsiteX54" fmla="*/ 625193 w 1172280"/>
                    <a:gd name="connsiteY54" fmla="*/ 463070 h 1167075"/>
                    <a:gd name="connsiteX55" fmla="*/ 658886 w 1172280"/>
                    <a:gd name="connsiteY55" fmla="*/ 484253 h 1167075"/>
                    <a:gd name="connsiteX56" fmla="*/ 763709 w 1172280"/>
                    <a:gd name="connsiteY56" fmla="*/ 379587 h 1167075"/>
                    <a:gd name="connsiteX57" fmla="*/ 544081 w 1172280"/>
                    <a:gd name="connsiteY57" fmla="*/ 294857 h 1167075"/>
                    <a:gd name="connsiteX58" fmla="*/ 914704 w 1172280"/>
                    <a:gd name="connsiteY58" fmla="*/ 276166 h 1167075"/>
                    <a:gd name="connsiteX59" fmla="*/ 812377 w 1172280"/>
                    <a:gd name="connsiteY59" fmla="*/ 379587 h 1167075"/>
                    <a:gd name="connsiteX60" fmla="*/ 905969 w 1172280"/>
                    <a:gd name="connsiteY60" fmla="*/ 623808 h 1167075"/>
                    <a:gd name="connsiteX61" fmla="*/ 902225 w 1172280"/>
                    <a:gd name="connsiteY61" fmla="*/ 683617 h 1167075"/>
                    <a:gd name="connsiteX62" fmla="*/ 952141 w 1172280"/>
                    <a:gd name="connsiteY62" fmla="*/ 694831 h 1167075"/>
                    <a:gd name="connsiteX63" fmla="*/ 1023271 w 1172280"/>
                    <a:gd name="connsiteY63" fmla="*/ 659942 h 1167075"/>
                    <a:gd name="connsiteX64" fmla="*/ 1050724 w 1172280"/>
                    <a:gd name="connsiteY64" fmla="*/ 664926 h 1167075"/>
                    <a:gd name="connsiteX65" fmla="*/ 1053220 w 1172280"/>
                    <a:gd name="connsiteY65" fmla="*/ 623808 h 1167075"/>
                    <a:gd name="connsiteX66" fmla="*/ 914704 w 1172280"/>
                    <a:gd name="connsiteY66" fmla="*/ 276166 h 1167075"/>
                    <a:gd name="connsiteX67" fmla="*/ 547219 w 1172280"/>
                    <a:gd name="connsiteY67" fmla="*/ 130136 h 1167075"/>
                    <a:gd name="connsiteX68" fmla="*/ 564454 w 1172280"/>
                    <a:gd name="connsiteY68" fmla="*/ 147815 h 1167075"/>
                    <a:gd name="connsiteX69" fmla="*/ 564454 w 1172280"/>
                    <a:gd name="connsiteY69" fmla="*/ 221055 h 1167075"/>
                    <a:gd name="connsiteX70" fmla="*/ 547219 w 1172280"/>
                    <a:gd name="connsiteY70" fmla="*/ 238734 h 1167075"/>
                    <a:gd name="connsiteX71" fmla="*/ 527331 w 1172280"/>
                    <a:gd name="connsiteY71" fmla="*/ 221055 h 1167075"/>
                    <a:gd name="connsiteX72" fmla="*/ 527331 w 1172280"/>
                    <a:gd name="connsiteY72" fmla="*/ 147815 h 1167075"/>
                    <a:gd name="connsiteX73" fmla="*/ 547219 w 1172280"/>
                    <a:gd name="connsiteY73" fmla="*/ 130136 h 1167075"/>
                    <a:gd name="connsiteX74" fmla="*/ 544081 w 1172280"/>
                    <a:gd name="connsiteY74" fmla="*/ 115429 h 1167075"/>
                    <a:gd name="connsiteX75" fmla="*/ 33693 w 1172280"/>
                    <a:gd name="connsiteY75" fmla="*/ 623808 h 1167075"/>
                    <a:gd name="connsiteX76" fmla="*/ 544081 w 1172280"/>
                    <a:gd name="connsiteY76" fmla="*/ 1133432 h 1167075"/>
                    <a:gd name="connsiteX77" fmla="*/ 1024518 w 1172280"/>
                    <a:gd name="connsiteY77" fmla="*/ 793267 h 1167075"/>
                    <a:gd name="connsiteX78" fmla="*/ 997065 w 1172280"/>
                    <a:gd name="connsiteY78" fmla="*/ 787037 h 1167075"/>
                    <a:gd name="connsiteX79" fmla="*/ 945901 w 1172280"/>
                    <a:gd name="connsiteY79" fmla="*/ 728474 h 1167075"/>
                    <a:gd name="connsiteX80" fmla="*/ 945901 w 1172280"/>
                    <a:gd name="connsiteY80" fmla="*/ 727228 h 1167075"/>
                    <a:gd name="connsiteX81" fmla="*/ 894738 w 1172280"/>
                    <a:gd name="connsiteY81" fmla="*/ 716014 h 1167075"/>
                    <a:gd name="connsiteX82" fmla="*/ 544081 w 1172280"/>
                    <a:gd name="connsiteY82" fmla="*/ 986401 h 1167075"/>
                    <a:gd name="connsiteX83" fmla="*/ 179696 w 1172280"/>
                    <a:gd name="connsiteY83" fmla="*/ 623808 h 1167075"/>
                    <a:gd name="connsiteX84" fmla="*/ 544081 w 1172280"/>
                    <a:gd name="connsiteY84" fmla="*/ 259968 h 1167075"/>
                    <a:gd name="connsiteX85" fmla="*/ 787419 w 1172280"/>
                    <a:gd name="connsiteY85" fmla="*/ 354666 h 1167075"/>
                    <a:gd name="connsiteX86" fmla="*/ 890994 w 1172280"/>
                    <a:gd name="connsiteY86" fmla="*/ 252492 h 1167075"/>
                    <a:gd name="connsiteX87" fmla="*/ 544081 w 1172280"/>
                    <a:gd name="connsiteY87" fmla="*/ 115429 h 1167075"/>
                    <a:gd name="connsiteX88" fmla="*/ 1079426 w 1172280"/>
                    <a:gd name="connsiteY88" fmla="*/ 49390 h 1167075"/>
                    <a:gd name="connsiteX89" fmla="*/ 1010792 w 1172280"/>
                    <a:gd name="connsiteY89" fmla="*/ 116675 h 1167075"/>
                    <a:gd name="connsiteX90" fmla="*/ 1005800 w 1172280"/>
                    <a:gd name="connsiteY90" fmla="*/ 155302 h 1167075"/>
                    <a:gd name="connsiteX91" fmla="*/ 1007048 w 1172280"/>
                    <a:gd name="connsiteY91" fmla="*/ 156548 h 1167075"/>
                    <a:gd name="connsiteX92" fmla="*/ 1008296 w 1172280"/>
                    <a:gd name="connsiteY92" fmla="*/ 159040 h 1167075"/>
                    <a:gd name="connsiteX93" fmla="*/ 1013287 w 1172280"/>
                    <a:gd name="connsiteY93" fmla="*/ 162778 h 1167075"/>
                    <a:gd name="connsiteX94" fmla="*/ 1014535 w 1172280"/>
                    <a:gd name="connsiteY94" fmla="*/ 165270 h 1167075"/>
                    <a:gd name="connsiteX95" fmla="*/ 1017031 w 1172280"/>
                    <a:gd name="connsiteY95" fmla="*/ 165270 h 1167075"/>
                    <a:gd name="connsiteX96" fmla="*/ 1054468 w 1172280"/>
                    <a:gd name="connsiteY96" fmla="*/ 160286 h 1167075"/>
                    <a:gd name="connsiteX97" fmla="*/ 1123102 w 1172280"/>
                    <a:gd name="connsiteY97" fmla="*/ 91755 h 1167075"/>
                    <a:gd name="connsiteX98" fmla="*/ 1108127 w 1172280"/>
                    <a:gd name="connsiteY98" fmla="*/ 91755 h 1167075"/>
                    <a:gd name="connsiteX99" fmla="*/ 1079426 w 1172280"/>
                    <a:gd name="connsiteY99" fmla="*/ 63096 h 1167075"/>
                    <a:gd name="connsiteX100" fmla="*/ 1084885 w 1172280"/>
                    <a:gd name="connsiteY100" fmla="*/ 328 h 1167075"/>
                    <a:gd name="connsiteX101" fmla="*/ 1099392 w 1172280"/>
                    <a:gd name="connsiteY101" fmla="*/ 2041 h 1167075"/>
                    <a:gd name="connsiteX102" fmla="*/ 1113119 w 1172280"/>
                    <a:gd name="connsiteY102" fmla="*/ 23223 h 1167075"/>
                    <a:gd name="connsiteX103" fmla="*/ 1113119 w 1172280"/>
                    <a:gd name="connsiteY103" fmla="*/ 58112 h 1167075"/>
                    <a:gd name="connsiteX104" fmla="*/ 1148060 w 1172280"/>
                    <a:gd name="connsiteY104" fmla="*/ 58112 h 1167075"/>
                    <a:gd name="connsiteX105" fmla="*/ 1170522 w 1172280"/>
                    <a:gd name="connsiteY105" fmla="*/ 71818 h 1167075"/>
                    <a:gd name="connsiteX106" fmla="*/ 1165530 w 1172280"/>
                    <a:gd name="connsiteY106" fmla="*/ 97985 h 1167075"/>
                    <a:gd name="connsiteX107" fmla="*/ 1078178 w 1172280"/>
                    <a:gd name="connsiteY107" fmla="*/ 185207 h 1167075"/>
                    <a:gd name="connsiteX108" fmla="*/ 1033254 w 1172280"/>
                    <a:gd name="connsiteY108" fmla="*/ 203897 h 1167075"/>
                    <a:gd name="connsiteX109" fmla="*/ 1000809 w 1172280"/>
                    <a:gd name="connsiteY109" fmla="*/ 195175 h 1167075"/>
                    <a:gd name="connsiteX110" fmla="*/ 998313 w 1172280"/>
                    <a:gd name="connsiteY110" fmla="*/ 193929 h 1167075"/>
                    <a:gd name="connsiteX111" fmla="*/ 939662 w 1172280"/>
                    <a:gd name="connsiteY111" fmla="*/ 252492 h 1167075"/>
                    <a:gd name="connsiteX112" fmla="*/ 1086913 w 1172280"/>
                    <a:gd name="connsiteY112" fmla="*/ 623808 h 1167075"/>
                    <a:gd name="connsiteX113" fmla="*/ 1084417 w 1172280"/>
                    <a:gd name="connsiteY113" fmla="*/ 672403 h 1167075"/>
                    <a:gd name="connsiteX114" fmla="*/ 1143068 w 1172280"/>
                    <a:gd name="connsiteY114" fmla="*/ 684863 h 1167075"/>
                    <a:gd name="connsiteX115" fmla="*/ 1161786 w 1172280"/>
                    <a:gd name="connsiteY115" fmla="*/ 702307 h 1167075"/>
                    <a:gd name="connsiteX116" fmla="*/ 1151803 w 1172280"/>
                    <a:gd name="connsiteY116" fmla="*/ 727228 h 1167075"/>
                    <a:gd name="connsiteX117" fmla="*/ 1123102 w 1172280"/>
                    <a:gd name="connsiteY117" fmla="*/ 745918 h 1167075"/>
                    <a:gd name="connsiteX118" fmla="*/ 1141820 w 1172280"/>
                    <a:gd name="connsiteY118" fmla="*/ 774577 h 1167075"/>
                    <a:gd name="connsiteX119" fmla="*/ 1141820 w 1172280"/>
                    <a:gd name="connsiteY119" fmla="*/ 801989 h 1167075"/>
                    <a:gd name="connsiteX120" fmla="*/ 1123102 w 1172280"/>
                    <a:gd name="connsiteY120" fmla="*/ 811957 h 1167075"/>
                    <a:gd name="connsiteX121" fmla="*/ 1116862 w 1172280"/>
                    <a:gd name="connsiteY121" fmla="*/ 811957 h 1167075"/>
                    <a:gd name="connsiteX122" fmla="*/ 1058211 w 1172280"/>
                    <a:gd name="connsiteY122" fmla="*/ 799497 h 1167075"/>
                    <a:gd name="connsiteX123" fmla="*/ 544081 w 1172280"/>
                    <a:gd name="connsiteY123" fmla="*/ 1167075 h 1167075"/>
                    <a:gd name="connsiteX124" fmla="*/ 0 w 1172280"/>
                    <a:gd name="connsiteY124" fmla="*/ 623808 h 1167075"/>
                    <a:gd name="connsiteX125" fmla="*/ 544081 w 1172280"/>
                    <a:gd name="connsiteY125" fmla="*/ 80540 h 1167075"/>
                    <a:gd name="connsiteX126" fmla="*/ 914704 w 1172280"/>
                    <a:gd name="connsiteY126" fmla="*/ 228817 h 1167075"/>
                    <a:gd name="connsiteX127" fmla="*/ 975851 w 1172280"/>
                    <a:gd name="connsiteY127" fmla="*/ 169008 h 1167075"/>
                    <a:gd name="connsiteX128" fmla="*/ 987082 w 1172280"/>
                    <a:gd name="connsiteY128" fmla="*/ 93001 h 1167075"/>
                    <a:gd name="connsiteX129" fmla="*/ 1073186 w 1172280"/>
                    <a:gd name="connsiteY129" fmla="*/ 7025 h 1167075"/>
                    <a:gd name="connsiteX130" fmla="*/ 1084885 w 1172280"/>
                    <a:gd name="connsiteY130" fmla="*/ 328 h 11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172280" h="1167075">
                      <a:moveTo>
                        <a:pt x="547219" y="1009022"/>
                      </a:moveTo>
                      <a:cubicBezTo>
                        <a:pt x="556499" y="1009022"/>
                        <a:pt x="564454" y="1016599"/>
                        <a:pt x="564454" y="1026701"/>
                      </a:cubicBezTo>
                      <a:lnTo>
                        <a:pt x="564454" y="1099942"/>
                      </a:lnTo>
                      <a:cubicBezTo>
                        <a:pt x="564454" y="1110044"/>
                        <a:pt x="556499" y="1117620"/>
                        <a:pt x="547219" y="1117620"/>
                      </a:cubicBezTo>
                      <a:cubicBezTo>
                        <a:pt x="535286" y="1117620"/>
                        <a:pt x="527331" y="1110044"/>
                        <a:pt x="527331" y="1099942"/>
                      </a:cubicBezTo>
                      <a:lnTo>
                        <a:pt x="527331" y="1026701"/>
                      </a:lnTo>
                      <a:cubicBezTo>
                        <a:pt x="527331" y="1016599"/>
                        <a:pt x="535286" y="1009022"/>
                        <a:pt x="547219" y="1009022"/>
                      </a:cubicBezTo>
                      <a:close/>
                      <a:moveTo>
                        <a:pt x="1010792" y="692339"/>
                      </a:moveTo>
                      <a:cubicBezTo>
                        <a:pt x="998313" y="692339"/>
                        <a:pt x="987082" y="699815"/>
                        <a:pt x="982090" y="709783"/>
                      </a:cubicBezTo>
                      <a:lnTo>
                        <a:pt x="982090" y="712275"/>
                      </a:lnTo>
                      <a:cubicBezTo>
                        <a:pt x="980842" y="713521"/>
                        <a:pt x="980842" y="713521"/>
                        <a:pt x="980842" y="714767"/>
                      </a:cubicBezTo>
                      <a:lnTo>
                        <a:pt x="979594" y="720998"/>
                      </a:lnTo>
                      <a:cubicBezTo>
                        <a:pt x="979594" y="722244"/>
                        <a:pt x="979594" y="722244"/>
                        <a:pt x="979594" y="723490"/>
                      </a:cubicBezTo>
                      <a:lnTo>
                        <a:pt x="979594" y="724736"/>
                      </a:lnTo>
                      <a:cubicBezTo>
                        <a:pt x="980842" y="738442"/>
                        <a:pt x="990825" y="750902"/>
                        <a:pt x="1004552" y="753394"/>
                      </a:cubicBezTo>
                      <a:lnTo>
                        <a:pt x="1099392" y="773331"/>
                      </a:lnTo>
                      <a:lnTo>
                        <a:pt x="1091905" y="760870"/>
                      </a:lnTo>
                      <a:cubicBezTo>
                        <a:pt x="1081921" y="747164"/>
                        <a:pt x="1085665" y="729720"/>
                        <a:pt x="1099392" y="719752"/>
                      </a:cubicBezTo>
                      <a:lnTo>
                        <a:pt x="1111871" y="712275"/>
                      </a:lnTo>
                      <a:lnTo>
                        <a:pt x="1015783" y="693585"/>
                      </a:lnTo>
                      <a:cubicBezTo>
                        <a:pt x="1014535" y="693585"/>
                        <a:pt x="1012040" y="692339"/>
                        <a:pt x="1010792" y="692339"/>
                      </a:cubicBezTo>
                      <a:close/>
                      <a:moveTo>
                        <a:pt x="658886" y="532848"/>
                      </a:moveTo>
                      <a:lnTo>
                        <a:pt x="586509" y="605117"/>
                      </a:lnTo>
                      <a:cubicBezTo>
                        <a:pt x="587757" y="608855"/>
                        <a:pt x="589005" y="612593"/>
                        <a:pt x="590253" y="616331"/>
                      </a:cubicBezTo>
                      <a:lnTo>
                        <a:pt x="688836" y="637514"/>
                      </a:lnTo>
                      <a:cubicBezTo>
                        <a:pt x="690084" y="633776"/>
                        <a:pt x="690084" y="628792"/>
                        <a:pt x="690084" y="623808"/>
                      </a:cubicBezTo>
                      <a:cubicBezTo>
                        <a:pt x="690084" y="590165"/>
                        <a:pt x="678853" y="559014"/>
                        <a:pt x="658886" y="532848"/>
                      </a:cubicBezTo>
                      <a:close/>
                      <a:moveTo>
                        <a:pt x="544081" y="476777"/>
                      </a:moveTo>
                      <a:cubicBezTo>
                        <a:pt x="461719" y="476777"/>
                        <a:pt x="395581" y="542816"/>
                        <a:pt x="395581" y="623808"/>
                      </a:cubicBezTo>
                      <a:cubicBezTo>
                        <a:pt x="395581" y="704799"/>
                        <a:pt x="461719" y="770839"/>
                        <a:pt x="544081" y="770839"/>
                      </a:cubicBezTo>
                      <a:cubicBezTo>
                        <a:pt x="607723" y="770839"/>
                        <a:pt x="662630" y="729720"/>
                        <a:pt x="682596" y="671157"/>
                      </a:cubicBezTo>
                      <a:lnTo>
                        <a:pt x="582765" y="649974"/>
                      </a:lnTo>
                      <a:cubicBezTo>
                        <a:pt x="574030" y="662434"/>
                        <a:pt x="559055" y="671157"/>
                        <a:pt x="544081" y="671157"/>
                      </a:cubicBezTo>
                      <a:cubicBezTo>
                        <a:pt x="516626" y="671157"/>
                        <a:pt x="496660" y="649974"/>
                        <a:pt x="496660" y="623808"/>
                      </a:cubicBezTo>
                      <a:cubicBezTo>
                        <a:pt x="496660" y="597641"/>
                        <a:pt x="516626" y="576459"/>
                        <a:pt x="544081" y="576459"/>
                      </a:cubicBezTo>
                      <a:cubicBezTo>
                        <a:pt x="550320" y="576459"/>
                        <a:pt x="556559" y="578951"/>
                        <a:pt x="562799" y="580197"/>
                      </a:cubicBezTo>
                      <a:lnTo>
                        <a:pt x="633929" y="509173"/>
                      </a:lnTo>
                      <a:cubicBezTo>
                        <a:pt x="626441" y="502943"/>
                        <a:pt x="618954" y="497959"/>
                        <a:pt x="610219" y="492975"/>
                      </a:cubicBezTo>
                      <a:cubicBezTo>
                        <a:pt x="589005" y="481761"/>
                        <a:pt x="566543" y="476777"/>
                        <a:pt x="544081" y="476777"/>
                      </a:cubicBezTo>
                      <a:close/>
                      <a:moveTo>
                        <a:pt x="787419" y="403261"/>
                      </a:moveTo>
                      <a:lnTo>
                        <a:pt x="682596" y="507927"/>
                      </a:lnTo>
                      <a:cubicBezTo>
                        <a:pt x="708802" y="540324"/>
                        <a:pt x="723777" y="580197"/>
                        <a:pt x="723777" y="623808"/>
                      </a:cubicBezTo>
                      <a:cubicBezTo>
                        <a:pt x="723777" y="631284"/>
                        <a:pt x="723777" y="637514"/>
                        <a:pt x="722529" y="644990"/>
                      </a:cubicBezTo>
                      <a:lnTo>
                        <a:pt x="868532" y="676141"/>
                      </a:lnTo>
                      <a:cubicBezTo>
                        <a:pt x="871028" y="658696"/>
                        <a:pt x="872276" y="641252"/>
                        <a:pt x="872276" y="623808"/>
                      </a:cubicBezTo>
                      <a:cubicBezTo>
                        <a:pt x="872276" y="539078"/>
                        <a:pt x="839831" y="461824"/>
                        <a:pt x="787419" y="403261"/>
                      </a:cubicBezTo>
                      <a:close/>
                      <a:moveTo>
                        <a:pt x="544081" y="294857"/>
                      </a:moveTo>
                      <a:cubicBezTo>
                        <a:pt x="361888" y="294857"/>
                        <a:pt x="213389" y="443134"/>
                        <a:pt x="213389" y="623808"/>
                      </a:cubicBezTo>
                      <a:cubicBezTo>
                        <a:pt x="213389" y="805727"/>
                        <a:pt x="361888" y="952758"/>
                        <a:pt x="544081" y="952758"/>
                      </a:cubicBezTo>
                      <a:cubicBezTo>
                        <a:pt x="695075" y="952758"/>
                        <a:pt x="823608" y="849338"/>
                        <a:pt x="861045" y="709783"/>
                      </a:cubicBezTo>
                      <a:lnTo>
                        <a:pt x="716289" y="678633"/>
                      </a:lnTo>
                      <a:cubicBezTo>
                        <a:pt x="692580" y="750902"/>
                        <a:pt x="623946" y="804481"/>
                        <a:pt x="544081" y="804481"/>
                      </a:cubicBezTo>
                      <a:cubicBezTo>
                        <a:pt x="443001" y="804481"/>
                        <a:pt x="361888" y="723490"/>
                        <a:pt x="361888" y="623808"/>
                      </a:cubicBezTo>
                      <a:cubicBezTo>
                        <a:pt x="361888" y="524126"/>
                        <a:pt x="443001" y="443134"/>
                        <a:pt x="544081" y="443134"/>
                      </a:cubicBezTo>
                      <a:cubicBezTo>
                        <a:pt x="571534" y="443134"/>
                        <a:pt x="600236" y="449364"/>
                        <a:pt x="625193" y="463070"/>
                      </a:cubicBezTo>
                      <a:cubicBezTo>
                        <a:pt x="637672" y="469300"/>
                        <a:pt x="648903" y="476777"/>
                        <a:pt x="658886" y="484253"/>
                      </a:cubicBezTo>
                      <a:lnTo>
                        <a:pt x="763709" y="379587"/>
                      </a:lnTo>
                      <a:cubicBezTo>
                        <a:pt x="705058" y="327254"/>
                        <a:pt x="627689" y="294857"/>
                        <a:pt x="544081" y="294857"/>
                      </a:cubicBezTo>
                      <a:close/>
                      <a:moveTo>
                        <a:pt x="914704" y="276166"/>
                      </a:moveTo>
                      <a:lnTo>
                        <a:pt x="812377" y="379587"/>
                      </a:lnTo>
                      <a:cubicBezTo>
                        <a:pt x="871028" y="444380"/>
                        <a:pt x="905969" y="529110"/>
                        <a:pt x="905969" y="623808"/>
                      </a:cubicBezTo>
                      <a:cubicBezTo>
                        <a:pt x="905969" y="643744"/>
                        <a:pt x="904721" y="663680"/>
                        <a:pt x="902225" y="683617"/>
                      </a:cubicBezTo>
                      <a:lnTo>
                        <a:pt x="952141" y="694831"/>
                      </a:lnTo>
                      <a:cubicBezTo>
                        <a:pt x="965868" y="668665"/>
                        <a:pt x="994569" y="654958"/>
                        <a:pt x="1023271" y="659942"/>
                      </a:cubicBezTo>
                      <a:lnTo>
                        <a:pt x="1050724" y="664926"/>
                      </a:lnTo>
                      <a:cubicBezTo>
                        <a:pt x="1051972" y="651220"/>
                        <a:pt x="1053220" y="637514"/>
                        <a:pt x="1053220" y="623808"/>
                      </a:cubicBezTo>
                      <a:cubicBezTo>
                        <a:pt x="1053220" y="490483"/>
                        <a:pt x="1000809" y="367126"/>
                        <a:pt x="914704" y="276166"/>
                      </a:cubicBezTo>
                      <a:close/>
                      <a:moveTo>
                        <a:pt x="547219" y="130136"/>
                      </a:moveTo>
                      <a:cubicBezTo>
                        <a:pt x="556499" y="130136"/>
                        <a:pt x="564454" y="138975"/>
                        <a:pt x="564454" y="147815"/>
                      </a:cubicBezTo>
                      <a:lnTo>
                        <a:pt x="564454" y="221055"/>
                      </a:lnTo>
                      <a:cubicBezTo>
                        <a:pt x="564454" y="231157"/>
                        <a:pt x="556499" y="238734"/>
                        <a:pt x="547219" y="238734"/>
                      </a:cubicBezTo>
                      <a:cubicBezTo>
                        <a:pt x="535286" y="238734"/>
                        <a:pt x="527331" y="231157"/>
                        <a:pt x="527331" y="221055"/>
                      </a:cubicBezTo>
                      <a:lnTo>
                        <a:pt x="527331" y="147815"/>
                      </a:lnTo>
                      <a:cubicBezTo>
                        <a:pt x="527331" y="138975"/>
                        <a:pt x="535286" y="130136"/>
                        <a:pt x="547219" y="130136"/>
                      </a:cubicBezTo>
                      <a:close/>
                      <a:moveTo>
                        <a:pt x="544081" y="115429"/>
                      </a:moveTo>
                      <a:cubicBezTo>
                        <a:pt x="262057" y="115429"/>
                        <a:pt x="33693" y="343452"/>
                        <a:pt x="33693" y="623808"/>
                      </a:cubicBezTo>
                      <a:cubicBezTo>
                        <a:pt x="33693" y="904163"/>
                        <a:pt x="262057" y="1133432"/>
                        <a:pt x="544081" y="1133432"/>
                      </a:cubicBezTo>
                      <a:cubicBezTo>
                        <a:pt x="759966" y="1133432"/>
                        <a:pt x="952141" y="996369"/>
                        <a:pt x="1024518" y="793267"/>
                      </a:cubicBezTo>
                      <a:lnTo>
                        <a:pt x="997065" y="787037"/>
                      </a:lnTo>
                      <a:cubicBezTo>
                        <a:pt x="968363" y="782053"/>
                        <a:pt x="948397" y="757132"/>
                        <a:pt x="945901" y="728474"/>
                      </a:cubicBezTo>
                      <a:lnTo>
                        <a:pt x="945901" y="727228"/>
                      </a:lnTo>
                      <a:lnTo>
                        <a:pt x="894738" y="716014"/>
                      </a:lnTo>
                      <a:cubicBezTo>
                        <a:pt x="853557" y="871767"/>
                        <a:pt x="711298" y="986401"/>
                        <a:pt x="544081" y="986401"/>
                      </a:cubicBezTo>
                      <a:cubicBezTo>
                        <a:pt x="343170" y="986401"/>
                        <a:pt x="179696" y="824418"/>
                        <a:pt x="179696" y="623808"/>
                      </a:cubicBezTo>
                      <a:cubicBezTo>
                        <a:pt x="179696" y="423197"/>
                        <a:pt x="343170" y="259968"/>
                        <a:pt x="544081" y="259968"/>
                      </a:cubicBezTo>
                      <a:cubicBezTo>
                        <a:pt x="637672" y="259968"/>
                        <a:pt x="723777" y="296103"/>
                        <a:pt x="787419" y="354666"/>
                      </a:cubicBezTo>
                      <a:lnTo>
                        <a:pt x="890994" y="252492"/>
                      </a:lnTo>
                      <a:cubicBezTo>
                        <a:pt x="799898" y="167762"/>
                        <a:pt x="677605" y="115429"/>
                        <a:pt x="544081" y="115429"/>
                      </a:cubicBezTo>
                      <a:close/>
                      <a:moveTo>
                        <a:pt x="1079426" y="49390"/>
                      </a:moveTo>
                      <a:lnTo>
                        <a:pt x="1010792" y="116675"/>
                      </a:lnTo>
                      <a:cubicBezTo>
                        <a:pt x="1000809" y="127889"/>
                        <a:pt x="998313" y="142842"/>
                        <a:pt x="1005800" y="155302"/>
                      </a:cubicBezTo>
                      <a:lnTo>
                        <a:pt x="1007048" y="156548"/>
                      </a:lnTo>
                      <a:cubicBezTo>
                        <a:pt x="1007048" y="156548"/>
                        <a:pt x="1007048" y="157794"/>
                        <a:pt x="1008296" y="159040"/>
                      </a:cubicBezTo>
                      <a:lnTo>
                        <a:pt x="1013287" y="162778"/>
                      </a:lnTo>
                      <a:cubicBezTo>
                        <a:pt x="1013287" y="164024"/>
                        <a:pt x="1014535" y="164024"/>
                        <a:pt x="1014535" y="165270"/>
                      </a:cubicBezTo>
                      <a:lnTo>
                        <a:pt x="1017031" y="165270"/>
                      </a:lnTo>
                      <a:cubicBezTo>
                        <a:pt x="1029510" y="172746"/>
                        <a:pt x="1044485" y="170254"/>
                        <a:pt x="1054468" y="160286"/>
                      </a:cubicBezTo>
                      <a:lnTo>
                        <a:pt x="1123102" y="91755"/>
                      </a:lnTo>
                      <a:lnTo>
                        <a:pt x="1108127" y="91755"/>
                      </a:lnTo>
                      <a:cubicBezTo>
                        <a:pt x="1091905" y="91755"/>
                        <a:pt x="1079426" y="79294"/>
                        <a:pt x="1079426" y="63096"/>
                      </a:cubicBezTo>
                      <a:close/>
                      <a:moveTo>
                        <a:pt x="1084885" y="328"/>
                      </a:moveTo>
                      <a:cubicBezTo>
                        <a:pt x="1089409" y="-451"/>
                        <a:pt x="1094400" y="172"/>
                        <a:pt x="1099392" y="2041"/>
                      </a:cubicBezTo>
                      <a:cubicBezTo>
                        <a:pt x="1108127" y="5779"/>
                        <a:pt x="1113119" y="13255"/>
                        <a:pt x="1113119" y="23223"/>
                      </a:cubicBezTo>
                      <a:lnTo>
                        <a:pt x="1113119" y="58112"/>
                      </a:lnTo>
                      <a:lnTo>
                        <a:pt x="1148060" y="58112"/>
                      </a:lnTo>
                      <a:cubicBezTo>
                        <a:pt x="1158043" y="58112"/>
                        <a:pt x="1166778" y="64342"/>
                        <a:pt x="1170522" y="71818"/>
                      </a:cubicBezTo>
                      <a:cubicBezTo>
                        <a:pt x="1174265" y="81786"/>
                        <a:pt x="1171770" y="91755"/>
                        <a:pt x="1165530" y="97985"/>
                      </a:cubicBezTo>
                      <a:lnTo>
                        <a:pt x="1078178" y="185207"/>
                      </a:lnTo>
                      <a:cubicBezTo>
                        <a:pt x="1065699" y="197667"/>
                        <a:pt x="1049476" y="203897"/>
                        <a:pt x="1033254" y="203897"/>
                      </a:cubicBezTo>
                      <a:cubicBezTo>
                        <a:pt x="1022023" y="203897"/>
                        <a:pt x="1010792" y="201405"/>
                        <a:pt x="1000809" y="195175"/>
                      </a:cubicBezTo>
                      <a:cubicBezTo>
                        <a:pt x="999561" y="195175"/>
                        <a:pt x="998313" y="193929"/>
                        <a:pt x="998313" y="193929"/>
                      </a:cubicBezTo>
                      <a:lnTo>
                        <a:pt x="939662" y="252492"/>
                      </a:lnTo>
                      <a:cubicBezTo>
                        <a:pt x="1030758" y="349682"/>
                        <a:pt x="1086913" y="480515"/>
                        <a:pt x="1086913" y="623808"/>
                      </a:cubicBezTo>
                      <a:cubicBezTo>
                        <a:pt x="1086913" y="640006"/>
                        <a:pt x="1085665" y="656204"/>
                        <a:pt x="1084417" y="672403"/>
                      </a:cubicBezTo>
                      <a:lnTo>
                        <a:pt x="1143068" y="684863"/>
                      </a:lnTo>
                      <a:cubicBezTo>
                        <a:pt x="1153051" y="686109"/>
                        <a:pt x="1160538" y="693585"/>
                        <a:pt x="1161786" y="702307"/>
                      </a:cubicBezTo>
                      <a:cubicBezTo>
                        <a:pt x="1163034" y="711029"/>
                        <a:pt x="1159291" y="722244"/>
                        <a:pt x="1151803" y="727228"/>
                      </a:cubicBezTo>
                      <a:lnTo>
                        <a:pt x="1123102" y="745918"/>
                      </a:lnTo>
                      <a:lnTo>
                        <a:pt x="1141820" y="774577"/>
                      </a:lnTo>
                      <a:cubicBezTo>
                        <a:pt x="1146812" y="783299"/>
                        <a:pt x="1146812" y="793267"/>
                        <a:pt x="1141820" y="801989"/>
                      </a:cubicBezTo>
                      <a:cubicBezTo>
                        <a:pt x="1136829" y="808219"/>
                        <a:pt x="1130589" y="811957"/>
                        <a:pt x="1123102" y="811957"/>
                      </a:cubicBezTo>
                      <a:cubicBezTo>
                        <a:pt x="1120606" y="811957"/>
                        <a:pt x="1119358" y="811957"/>
                        <a:pt x="1116862" y="811957"/>
                      </a:cubicBezTo>
                      <a:lnTo>
                        <a:pt x="1058211" y="799497"/>
                      </a:lnTo>
                      <a:cubicBezTo>
                        <a:pt x="983338" y="1020044"/>
                        <a:pt x="776188" y="1167075"/>
                        <a:pt x="544081" y="1167075"/>
                      </a:cubicBezTo>
                      <a:cubicBezTo>
                        <a:pt x="243338" y="1167075"/>
                        <a:pt x="0" y="924100"/>
                        <a:pt x="0" y="623808"/>
                      </a:cubicBezTo>
                      <a:cubicBezTo>
                        <a:pt x="0" y="324761"/>
                        <a:pt x="243338" y="80540"/>
                        <a:pt x="544081" y="80540"/>
                      </a:cubicBezTo>
                      <a:cubicBezTo>
                        <a:pt x="687588" y="80540"/>
                        <a:pt x="818616" y="136612"/>
                        <a:pt x="914704" y="228817"/>
                      </a:cubicBezTo>
                      <a:lnTo>
                        <a:pt x="975851" y="169008"/>
                      </a:lnTo>
                      <a:cubicBezTo>
                        <a:pt x="962124" y="142842"/>
                        <a:pt x="965868" y="112937"/>
                        <a:pt x="987082" y="93001"/>
                      </a:cubicBezTo>
                      <a:lnTo>
                        <a:pt x="1073186" y="7025"/>
                      </a:lnTo>
                      <a:cubicBezTo>
                        <a:pt x="1076306" y="3287"/>
                        <a:pt x="1080362" y="1106"/>
                        <a:pt x="1084885" y="328"/>
                      </a:cubicBezTo>
                      <a:close/>
                    </a:path>
                  </a:pathLst>
                </a:custGeom>
                <a:solidFill>
                  <a:schemeClr val="bg1"/>
                </a:solidFill>
                <a:ln>
                  <a:noFill/>
                </a:ln>
                <a:effectLst/>
              </p:spPr>
              <p:txBody>
                <a:bodyPr wrap="square" anchor="ctr">
                  <a:noAutofit/>
                </a:bodyPr>
                <a:lstStyle/>
                <a:p>
                  <a:endParaRPr lang="en-US" sz="2399">
                    <a:latin typeface="Poppins" pitchFamily="2" charset="77"/>
                  </a:endParaRPr>
                </a:p>
              </p:txBody>
            </p:sp>
          </p:grpSp>
          <p:grpSp>
            <p:nvGrpSpPr>
              <p:cNvPr id="36" name="Group 35">
                <a:extLst>
                  <a:ext uri="{FF2B5EF4-FFF2-40B4-BE49-F238E27FC236}">
                    <a16:creationId xmlns:a16="http://schemas.microsoft.com/office/drawing/2014/main" id="{B507BA1C-1442-55A7-8484-FE793D66F54B}"/>
                  </a:ext>
                </a:extLst>
              </p:cNvPr>
              <p:cNvGrpSpPr/>
              <p:nvPr/>
            </p:nvGrpSpPr>
            <p:grpSpPr>
              <a:xfrm>
                <a:off x="1137183" y="6012235"/>
                <a:ext cx="3240897" cy="1007059"/>
                <a:chOff x="1137183" y="7457683"/>
                <a:chExt cx="3240897" cy="1007059"/>
              </a:xfrm>
            </p:grpSpPr>
            <p:sp>
              <p:nvSpPr>
                <p:cNvPr id="28" name="Freeform 225">
                  <a:extLst>
                    <a:ext uri="{FF2B5EF4-FFF2-40B4-BE49-F238E27FC236}">
                      <a16:creationId xmlns:a16="http://schemas.microsoft.com/office/drawing/2014/main" id="{32C2AF40-8C28-054B-B2E6-6990D72CC28C}"/>
                    </a:ext>
                  </a:extLst>
                </p:cNvPr>
                <p:cNvSpPr>
                  <a:spLocks noChangeArrowheads="1"/>
                </p:cNvSpPr>
                <p:nvPr/>
              </p:nvSpPr>
              <p:spPr bwMode="auto">
                <a:xfrm>
                  <a:off x="1137183" y="7457683"/>
                  <a:ext cx="3240897" cy="1007059"/>
                </a:xfrm>
                <a:custGeom>
                  <a:avLst/>
                  <a:gdLst>
                    <a:gd name="T0" fmla="*/ 3552 w 3903"/>
                    <a:gd name="T1" fmla="*/ 0 h 1211"/>
                    <a:gd name="T2" fmla="*/ 349 w 3903"/>
                    <a:gd name="T3" fmla="*/ 0 h 1211"/>
                    <a:gd name="T4" fmla="*/ 0 w 3903"/>
                    <a:gd name="T5" fmla="*/ 605 h 1211"/>
                    <a:gd name="T6" fmla="*/ 349 w 3903"/>
                    <a:gd name="T7" fmla="*/ 1210 h 1211"/>
                    <a:gd name="T8" fmla="*/ 3552 w 3903"/>
                    <a:gd name="T9" fmla="*/ 1210 h 1211"/>
                    <a:gd name="T10" fmla="*/ 3902 w 3903"/>
                    <a:gd name="T11" fmla="*/ 605 h 1211"/>
                    <a:gd name="T12" fmla="*/ 3552 w 3903"/>
                    <a:gd name="T13" fmla="*/ 0 h 1211"/>
                  </a:gdLst>
                  <a:ahLst/>
                  <a:cxnLst>
                    <a:cxn ang="0">
                      <a:pos x="T0" y="T1"/>
                    </a:cxn>
                    <a:cxn ang="0">
                      <a:pos x="T2" y="T3"/>
                    </a:cxn>
                    <a:cxn ang="0">
                      <a:pos x="T4" y="T5"/>
                    </a:cxn>
                    <a:cxn ang="0">
                      <a:pos x="T6" y="T7"/>
                    </a:cxn>
                    <a:cxn ang="0">
                      <a:pos x="T8" y="T9"/>
                    </a:cxn>
                    <a:cxn ang="0">
                      <a:pos x="T10" y="T11"/>
                    </a:cxn>
                    <a:cxn ang="0">
                      <a:pos x="T12" y="T13"/>
                    </a:cxn>
                  </a:cxnLst>
                  <a:rect l="0" t="0" r="r" b="b"/>
                  <a:pathLst>
                    <a:path w="3903" h="1211">
                      <a:moveTo>
                        <a:pt x="3552" y="0"/>
                      </a:moveTo>
                      <a:lnTo>
                        <a:pt x="349" y="0"/>
                      </a:lnTo>
                      <a:lnTo>
                        <a:pt x="0" y="605"/>
                      </a:lnTo>
                      <a:lnTo>
                        <a:pt x="349" y="1210"/>
                      </a:lnTo>
                      <a:lnTo>
                        <a:pt x="3552" y="1210"/>
                      </a:lnTo>
                      <a:lnTo>
                        <a:pt x="3902" y="605"/>
                      </a:lnTo>
                      <a:lnTo>
                        <a:pt x="3552" y="0"/>
                      </a:lnTo>
                    </a:path>
                  </a:pathLst>
                </a:custGeom>
                <a:solidFill>
                  <a:schemeClr val="accent3"/>
                </a:solidFill>
                <a:ln>
                  <a:noFill/>
                </a:ln>
                <a:effectLst/>
              </p:spPr>
              <p:txBody>
                <a:bodyPr wrap="none" anchor="ctr"/>
                <a:lstStyle/>
                <a:p>
                  <a:endParaRPr lang="en-US" sz="2399">
                    <a:latin typeface="Poppins" pitchFamily="2" charset="77"/>
                  </a:endParaRPr>
                </a:p>
              </p:txBody>
            </p:sp>
            <p:sp>
              <p:nvSpPr>
                <p:cNvPr id="29" name="Freeform 226">
                  <a:extLst>
                    <a:ext uri="{FF2B5EF4-FFF2-40B4-BE49-F238E27FC236}">
                      <a16:creationId xmlns:a16="http://schemas.microsoft.com/office/drawing/2014/main" id="{D350605D-35AB-564A-BA4F-EF95C7259353}"/>
                    </a:ext>
                  </a:extLst>
                </p:cNvPr>
                <p:cNvSpPr>
                  <a:spLocks noChangeArrowheads="1"/>
                </p:cNvSpPr>
                <p:nvPr/>
              </p:nvSpPr>
              <p:spPr bwMode="auto">
                <a:xfrm>
                  <a:off x="1258028" y="7560217"/>
                  <a:ext cx="3002865" cy="805647"/>
                </a:xfrm>
                <a:custGeom>
                  <a:avLst/>
                  <a:gdLst>
                    <a:gd name="T0" fmla="*/ 3334 w 3615"/>
                    <a:gd name="T1" fmla="*/ 0 h 971"/>
                    <a:gd name="T2" fmla="*/ 280 w 3615"/>
                    <a:gd name="T3" fmla="*/ 0 h 971"/>
                    <a:gd name="T4" fmla="*/ 0 w 3615"/>
                    <a:gd name="T5" fmla="*/ 485 h 971"/>
                    <a:gd name="T6" fmla="*/ 280 w 3615"/>
                    <a:gd name="T7" fmla="*/ 970 h 971"/>
                    <a:gd name="T8" fmla="*/ 3334 w 3615"/>
                    <a:gd name="T9" fmla="*/ 970 h 971"/>
                    <a:gd name="T10" fmla="*/ 3614 w 3615"/>
                    <a:gd name="T11" fmla="*/ 485 h 971"/>
                    <a:gd name="T12" fmla="*/ 3334 w 3615"/>
                    <a:gd name="T13" fmla="*/ 0 h 971"/>
                  </a:gdLst>
                  <a:ahLst/>
                  <a:cxnLst>
                    <a:cxn ang="0">
                      <a:pos x="T0" y="T1"/>
                    </a:cxn>
                    <a:cxn ang="0">
                      <a:pos x="T2" y="T3"/>
                    </a:cxn>
                    <a:cxn ang="0">
                      <a:pos x="T4" y="T5"/>
                    </a:cxn>
                    <a:cxn ang="0">
                      <a:pos x="T6" y="T7"/>
                    </a:cxn>
                    <a:cxn ang="0">
                      <a:pos x="T8" y="T9"/>
                    </a:cxn>
                    <a:cxn ang="0">
                      <a:pos x="T10" y="T11"/>
                    </a:cxn>
                    <a:cxn ang="0">
                      <a:pos x="T12" y="T13"/>
                    </a:cxn>
                  </a:cxnLst>
                  <a:rect l="0" t="0" r="r" b="b"/>
                  <a:pathLst>
                    <a:path w="3615" h="971">
                      <a:moveTo>
                        <a:pt x="3334" y="0"/>
                      </a:moveTo>
                      <a:lnTo>
                        <a:pt x="280" y="0"/>
                      </a:lnTo>
                      <a:lnTo>
                        <a:pt x="0" y="485"/>
                      </a:lnTo>
                      <a:lnTo>
                        <a:pt x="280" y="970"/>
                      </a:lnTo>
                      <a:lnTo>
                        <a:pt x="3334" y="970"/>
                      </a:lnTo>
                      <a:lnTo>
                        <a:pt x="3614" y="485"/>
                      </a:lnTo>
                      <a:lnTo>
                        <a:pt x="3334" y="0"/>
                      </a:lnTo>
                    </a:path>
                  </a:pathLst>
                </a:custGeom>
                <a:solidFill>
                  <a:schemeClr val="bg2"/>
                </a:solidFill>
                <a:ln>
                  <a:noFill/>
                </a:ln>
                <a:effectLst/>
              </p:spPr>
              <p:txBody>
                <a:bodyPr wrap="none" anchor="ctr"/>
                <a:lstStyle/>
                <a:p>
                  <a:endParaRPr lang="en-US" sz="2399">
                    <a:latin typeface="Poppins" pitchFamily="2" charset="77"/>
                  </a:endParaRPr>
                </a:p>
              </p:txBody>
            </p:sp>
            <p:sp>
              <p:nvSpPr>
                <p:cNvPr id="9" name="TextBox 8">
                  <a:extLst>
                    <a:ext uri="{FF2B5EF4-FFF2-40B4-BE49-F238E27FC236}">
                      <a16:creationId xmlns:a16="http://schemas.microsoft.com/office/drawing/2014/main" id="{94451960-FA1F-164F-BE31-77585D1E4F6B}"/>
                    </a:ext>
                  </a:extLst>
                </p:cNvPr>
                <p:cNvSpPr txBox="1"/>
                <p:nvPr/>
              </p:nvSpPr>
              <p:spPr>
                <a:xfrm>
                  <a:off x="1409372" y="7581952"/>
                  <a:ext cx="2695449" cy="769441"/>
                </a:xfrm>
                <a:prstGeom prst="rect">
                  <a:avLst/>
                </a:prstGeom>
                <a:noFill/>
              </p:spPr>
              <p:txBody>
                <a:bodyPr wrap="square" rtlCol="0" anchor="ctr">
                  <a:spAutoFit/>
                </a:bodyPr>
                <a:lstStyle/>
                <a:p>
                  <a:pPr algn="ctr"/>
                  <a:r>
                    <a:rPr lang="en-US" sz="2200">
                      <a:solidFill>
                        <a:schemeClr val="bg1"/>
                      </a:solidFill>
                      <a:latin typeface="Open Sans"/>
                      <a:ea typeface="Open Sans"/>
                      <a:cs typeface="Open Sans"/>
                    </a:rPr>
                    <a:t>Reflected or non-persistent XSS</a:t>
                  </a:r>
                </a:p>
              </p:txBody>
            </p:sp>
          </p:grpSp>
          <p:grpSp>
            <p:nvGrpSpPr>
              <p:cNvPr id="37" name="Group 36">
                <a:extLst>
                  <a:ext uri="{FF2B5EF4-FFF2-40B4-BE49-F238E27FC236}">
                    <a16:creationId xmlns:a16="http://schemas.microsoft.com/office/drawing/2014/main" id="{99F1E4EA-3957-CCC6-627A-0177A8304D90}"/>
                  </a:ext>
                </a:extLst>
              </p:cNvPr>
              <p:cNvGrpSpPr/>
              <p:nvPr/>
            </p:nvGrpSpPr>
            <p:grpSpPr>
              <a:xfrm>
                <a:off x="4654150" y="6012235"/>
                <a:ext cx="3240897" cy="1007059"/>
                <a:chOff x="4718650" y="7457683"/>
                <a:chExt cx="3240897" cy="1007059"/>
              </a:xfrm>
            </p:grpSpPr>
            <p:sp>
              <p:nvSpPr>
                <p:cNvPr id="32" name="Freeform 238">
                  <a:extLst>
                    <a:ext uri="{FF2B5EF4-FFF2-40B4-BE49-F238E27FC236}">
                      <a16:creationId xmlns:a16="http://schemas.microsoft.com/office/drawing/2014/main" id="{40A89014-4BD1-2A4A-8A01-4AAB0AA6A462}"/>
                    </a:ext>
                  </a:extLst>
                </p:cNvPr>
                <p:cNvSpPr>
                  <a:spLocks noChangeArrowheads="1"/>
                </p:cNvSpPr>
                <p:nvPr/>
              </p:nvSpPr>
              <p:spPr bwMode="auto">
                <a:xfrm>
                  <a:off x="4718650" y="7457683"/>
                  <a:ext cx="3240897" cy="1007059"/>
                </a:xfrm>
                <a:custGeom>
                  <a:avLst/>
                  <a:gdLst>
                    <a:gd name="T0" fmla="*/ 3553 w 3903"/>
                    <a:gd name="T1" fmla="*/ 0 h 1211"/>
                    <a:gd name="T2" fmla="*/ 350 w 3903"/>
                    <a:gd name="T3" fmla="*/ 0 h 1211"/>
                    <a:gd name="T4" fmla="*/ 0 w 3903"/>
                    <a:gd name="T5" fmla="*/ 605 h 1211"/>
                    <a:gd name="T6" fmla="*/ 350 w 3903"/>
                    <a:gd name="T7" fmla="*/ 1210 h 1211"/>
                    <a:gd name="T8" fmla="*/ 3553 w 3903"/>
                    <a:gd name="T9" fmla="*/ 1210 h 1211"/>
                    <a:gd name="T10" fmla="*/ 3902 w 3903"/>
                    <a:gd name="T11" fmla="*/ 605 h 1211"/>
                    <a:gd name="T12" fmla="*/ 3553 w 3903"/>
                    <a:gd name="T13" fmla="*/ 0 h 1211"/>
                  </a:gdLst>
                  <a:ahLst/>
                  <a:cxnLst>
                    <a:cxn ang="0">
                      <a:pos x="T0" y="T1"/>
                    </a:cxn>
                    <a:cxn ang="0">
                      <a:pos x="T2" y="T3"/>
                    </a:cxn>
                    <a:cxn ang="0">
                      <a:pos x="T4" y="T5"/>
                    </a:cxn>
                    <a:cxn ang="0">
                      <a:pos x="T6" y="T7"/>
                    </a:cxn>
                    <a:cxn ang="0">
                      <a:pos x="T8" y="T9"/>
                    </a:cxn>
                    <a:cxn ang="0">
                      <a:pos x="T10" y="T11"/>
                    </a:cxn>
                    <a:cxn ang="0">
                      <a:pos x="T12" y="T13"/>
                    </a:cxn>
                  </a:cxnLst>
                  <a:rect l="0" t="0" r="r" b="b"/>
                  <a:pathLst>
                    <a:path w="3903" h="1211">
                      <a:moveTo>
                        <a:pt x="3553" y="0"/>
                      </a:moveTo>
                      <a:lnTo>
                        <a:pt x="350" y="0"/>
                      </a:lnTo>
                      <a:lnTo>
                        <a:pt x="0" y="605"/>
                      </a:lnTo>
                      <a:lnTo>
                        <a:pt x="350" y="1210"/>
                      </a:lnTo>
                      <a:lnTo>
                        <a:pt x="3553" y="1210"/>
                      </a:lnTo>
                      <a:lnTo>
                        <a:pt x="3902" y="605"/>
                      </a:lnTo>
                      <a:lnTo>
                        <a:pt x="3553" y="0"/>
                      </a:lnTo>
                    </a:path>
                  </a:pathLst>
                </a:custGeom>
                <a:solidFill>
                  <a:schemeClr val="accent3"/>
                </a:solidFill>
                <a:ln>
                  <a:noFill/>
                </a:ln>
                <a:effectLst/>
              </p:spPr>
              <p:txBody>
                <a:bodyPr wrap="none" anchor="ctr"/>
                <a:lstStyle/>
                <a:p>
                  <a:endParaRPr lang="en-US" sz="2399">
                    <a:latin typeface="Poppins" pitchFamily="2" charset="77"/>
                  </a:endParaRPr>
                </a:p>
              </p:txBody>
            </p:sp>
            <p:sp>
              <p:nvSpPr>
                <p:cNvPr id="33" name="Freeform 239">
                  <a:extLst>
                    <a:ext uri="{FF2B5EF4-FFF2-40B4-BE49-F238E27FC236}">
                      <a16:creationId xmlns:a16="http://schemas.microsoft.com/office/drawing/2014/main" id="{39E1D773-33C7-9E40-8E0F-76FAC0984072}"/>
                    </a:ext>
                  </a:extLst>
                </p:cNvPr>
                <p:cNvSpPr>
                  <a:spLocks noChangeArrowheads="1"/>
                </p:cNvSpPr>
                <p:nvPr/>
              </p:nvSpPr>
              <p:spPr bwMode="auto">
                <a:xfrm>
                  <a:off x="4839494" y="7560217"/>
                  <a:ext cx="3002865" cy="805647"/>
                </a:xfrm>
                <a:custGeom>
                  <a:avLst/>
                  <a:gdLst>
                    <a:gd name="T0" fmla="*/ 3334 w 3615"/>
                    <a:gd name="T1" fmla="*/ 0 h 971"/>
                    <a:gd name="T2" fmla="*/ 280 w 3615"/>
                    <a:gd name="T3" fmla="*/ 0 h 971"/>
                    <a:gd name="T4" fmla="*/ 0 w 3615"/>
                    <a:gd name="T5" fmla="*/ 485 h 971"/>
                    <a:gd name="T6" fmla="*/ 280 w 3615"/>
                    <a:gd name="T7" fmla="*/ 970 h 971"/>
                    <a:gd name="T8" fmla="*/ 3334 w 3615"/>
                    <a:gd name="T9" fmla="*/ 970 h 971"/>
                    <a:gd name="T10" fmla="*/ 3614 w 3615"/>
                    <a:gd name="T11" fmla="*/ 485 h 971"/>
                    <a:gd name="T12" fmla="*/ 3334 w 3615"/>
                    <a:gd name="T13" fmla="*/ 0 h 971"/>
                  </a:gdLst>
                  <a:ahLst/>
                  <a:cxnLst>
                    <a:cxn ang="0">
                      <a:pos x="T0" y="T1"/>
                    </a:cxn>
                    <a:cxn ang="0">
                      <a:pos x="T2" y="T3"/>
                    </a:cxn>
                    <a:cxn ang="0">
                      <a:pos x="T4" y="T5"/>
                    </a:cxn>
                    <a:cxn ang="0">
                      <a:pos x="T6" y="T7"/>
                    </a:cxn>
                    <a:cxn ang="0">
                      <a:pos x="T8" y="T9"/>
                    </a:cxn>
                    <a:cxn ang="0">
                      <a:pos x="T10" y="T11"/>
                    </a:cxn>
                    <a:cxn ang="0">
                      <a:pos x="T12" y="T13"/>
                    </a:cxn>
                  </a:cxnLst>
                  <a:rect l="0" t="0" r="r" b="b"/>
                  <a:pathLst>
                    <a:path w="3615" h="971">
                      <a:moveTo>
                        <a:pt x="3334" y="0"/>
                      </a:moveTo>
                      <a:lnTo>
                        <a:pt x="280" y="0"/>
                      </a:lnTo>
                      <a:lnTo>
                        <a:pt x="0" y="485"/>
                      </a:lnTo>
                      <a:lnTo>
                        <a:pt x="280" y="970"/>
                      </a:lnTo>
                      <a:lnTo>
                        <a:pt x="3334" y="970"/>
                      </a:lnTo>
                      <a:lnTo>
                        <a:pt x="3614" y="485"/>
                      </a:lnTo>
                      <a:lnTo>
                        <a:pt x="3334" y="0"/>
                      </a:lnTo>
                    </a:path>
                  </a:pathLst>
                </a:custGeom>
                <a:solidFill>
                  <a:schemeClr val="bg2"/>
                </a:solidFill>
                <a:ln>
                  <a:noFill/>
                </a:ln>
                <a:effectLst/>
              </p:spPr>
              <p:txBody>
                <a:bodyPr wrap="none" anchor="ctr"/>
                <a:lstStyle/>
                <a:p>
                  <a:endParaRPr lang="en-US" sz="2399">
                    <a:latin typeface="Poppins" pitchFamily="2" charset="77"/>
                  </a:endParaRPr>
                </a:p>
              </p:txBody>
            </p:sp>
            <p:sp>
              <p:nvSpPr>
                <p:cNvPr id="11" name="TextBox 10">
                  <a:extLst>
                    <a:ext uri="{FF2B5EF4-FFF2-40B4-BE49-F238E27FC236}">
                      <a16:creationId xmlns:a16="http://schemas.microsoft.com/office/drawing/2014/main" id="{D053576D-DDCA-FA40-A3CD-A1D6BA03E380}"/>
                    </a:ext>
                  </a:extLst>
                </p:cNvPr>
                <p:cNvSpPr txBox="1"/>
                <p:nvPr/>
              </p:nvSpPr>
              <p:spPr>
                <a:xfrm>
                  <a:off x="4989563" y="7571629"/>
                  <a:ext cx="2695449" cy="790088"/>
                </a:xfrm>
                <a:prstGeom prst="rect">
                  <a:avLst/>
                </a:prstGeom>
                <a:noFill/>
              </p:spPr>
              <p:txBody>
                <a:bodyPr wrap="square" rtlCol="0" anchor="ctr">
                  <a:spAutoFit/>
                </a:bodyPr>
                <a:lstStyle/>
                <a:p>
                  <a:pPr algn="ctr"/>
                  <a:r>
                    <a:rPr lang="en-US" sz="2200">
                      <a:solidFill>
                        <a:schemeClr val="bg1"/>
                      </a:solidFill>
                      <a:latin typeface="Open Sans"/>
                      <a:ea typeface="Open Sans"/>
                      <a:cs typeface="Open Sans"/>
                    </a:rPr>
                    <a:t>Stored or persistent XSS</a:t>
                  </a:r>
                </a:p>
              </p:txBody>
            </p:sp>
          </p:grpSp>
          <p:grpSp>
            <p:nvGrpSpPr>
              <p:cNvPr id="48" name="Group 47">
                <a:extLst>
                  <a:ext uri="{FF2B5EF4-FFF2-40B4-BE49-F238E27FC236}">
                    <a16:creationId xmlns:a16="http://schemas.microsoft.com/office/drawing/2014/main" id="{7A9B56AF-B59F-0FCC-22EC-F80AD1EB60F6}"/>
                  </a:ext>
                </a:extLst>
              </p:cNvPr>
              <p:cNvGrpSpPr/>
              <p:nvPr/>
            </p:nvGrpSpPr>
            <p:grpSpPr>
              <a:xfrm>
                <a:off x="2028352" y="3598954"/>
                <a:ext cx="5031630" cy="1560025"/>
                <a:chOff x="2028352" y="3578493"/>
                <a:chExt cx="5031630" cy="1560025"/>
              </a:xfrm>
            </p:grpSpPr>
            <p:sp>
              <p:nvSpPr>
                <p:cNvPr id="21" name="Freeform 73">
                  <a:extLst>
                    <a:ext uri="{FF2B5EF4-FFF2-40B4-BE49-F238E27FC236}">
                      <a16:creationId xmlns:a16="http://schemas.microsoft.com/office/drawing/2014/main" id="{109082A3-54AC-5042-A7C4-5910DE437EDF}"/>
                    </a:ext>
                  </a:extLst>
                </p:cNvPr>
                <p:cNvSpPr>
                  <a:spLocks noChangeArrowheads="1"/>
                </p:cNvSpPr>
                <p:nvPr/>
              </p:nvSpPr>
              <p:spPr bwMode="auto">
                <a:xfrm>
                  <a:off x="2028352" y="3578493"/>
                  <a:ext cx="5031630" cy="1560025"/>
                </a:xfrm>
                <a:custGeom>
                  <a:avLst/>
                  <a:gdLst>
                    <a:gd name="T0" fmla="*/ 5516 w 6060"/>
                    <a:gd name="T1" fmla="*/ 0 h 1879"/>
                    <a:gd name="T2" fmla="*/ 4544 w 6060"/>
                    <a:gd name="T3" fmla="*/ 0 h 1879"/>
                    <a:gd name="T4" fmla="*/ 4432 w 6060"/>
                    <a:gd name="T5" fmla="*/ 0 h 1879"/>
                    <a:gd name="T6" fmla="*/ 3572 w 6060"/>
                    <a:gd name="T7" fmla="*/ 0 h 1879"/>
                    <a:gd name="T8" fmla="*/ 3459 w 6060"/>
                    <a:gd name="T9" fmla="*/ 0 h 1879"/>
                    <a:gd name="T10" fmla="*/ 2600 w 6060"/>
                    <a:gd name="T11" fmla="*/ 0 h 1879"/>
                    <a:gd name="T12" fmla="*/ 2487 w 6060"/>
                    <a:gd name="T13" fmla="*/ 0 h 1879"/>
                    <a:gd name="T14" fmla="*/ 1627 w 6060"/>
                    <a:gd name="T15" fmla="*/ 0 h 1879"/>
                    <a:gd name="T16" fmla="*/ 1515 w 6060"/>
                    <a:gd name="T17" fmla="*/ 0 h 1879"/>
                    <a:gd name="T18" fmla="*/ 542 w 6060"/>
                    <a:gd name="T19" fmla="*/ 0 h 1879"/>
                    <a:gd name="T20" fmla="*/ 0 w 6060"/>
                    <a:gd name="T21" fmla="*/ 939 h 1879"/>
                    <a:gd name="T22" fmla="*/ 542 w 6060"/>
                    <a:gd name="T23" fmla="*/ 1878 h 1879"/>
                    <a:gd name="T24" fmla="*/ 1515 w 6060"/>
                    <a:gd name="T25" fmla="*/ 1878 h 1879"/>
                    <a:gd name="T26" fmla="*/ 1627 w 6060"/>
                    <a:gd name="T27" fmla="*/ 1878 h 1879"/>
                    <a:gd name="T28" fmla="*/ 2487 w 6060"/>
                    <a:gd name="T29" fmla="*/ 1878 h 1879"/>
                    <a:gd name="T30" fmla="*/ 2600 w 6060"/>
                    <a:gd name="T31" fmla="*/ 1878 h 1879"/>
                    <a:gd name="T32" fmla="*/ 3459 w 6060"/>
                    <a:gd name="T33" fmla="*/ 1878 h 1879"/>
                    <a:gd name="T34" fmla="*/ 3572 w 6060"/>
                    <a:gd name="T35" fmla="*/ 1878 h 1879"/>
                    <a:gd name="T36" fmla="*/ 4432 w 6060"/>
                    <a:gd name="T37" fmla="*/ 1878 h 1879"/>
                    <a:gd name="T38" fmla="*/ 4544 w 6060"/>
                    <a:gd name="T39" fmla="*/ 1878 h 1879"/>
                    <a:gd name="T40" fmla="*/ 5516 w 6060"/>
                    <a:gd name="T41" fmla="*/ 1878 h 1879"/>
                    <a:gd name="T42" fmla="*/ 6059 w 6060"/>
                    <a:gd name="T43" fmla="*/ 939 h 1879"/>
                    <a:gd name="T44" fmla="*/ 5516 w 6060"/>
                    <a:gd name="T45"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60" h="1879">
                      <a:moveTo>
                        <a:pt x="5516" y="0"/>
                      </a:moveTo>
                      <a:lnTo>
                        <a:pt x="4544" y="0"/>
                      </a:lnTo>
                      <a:lnTo>
                        <a:pt x="4432" y="0"/>
                      </a:lnTo>
                      <a:lnTo>
                        <a:pt x="3572" y="0"/>
                      </a:lnTo>
                      <a:lnTo>
                        <a:pt x="3459" y="0"/>
                      </a:lnTo>
                      <a:lnTo>
                        <a:pt x="2600" y="0"/>
                      </a:lnTo>
                      <a:lnTo>
                        <a:pt x="2487" y="0"/>
                      </a:lnTo>
                      <a:lnTo>
                        <a:pt x="1627" y="0"/>
                      </a:lnTo>
                      <a:lnTo>
                        <a:pt x="1515" y="0"/>
                      </a:lnTo>
                      <a:lnTo>
                        <a:pt x="542" y="0"/>
                      </a:lnTo>
                      <a:lnTo>
                        <a:pt x="0" y="939"/>
                      </a:lnTo>
                      <a:lnTo>
                        <a:pt x="542" y="1878"/>
                      </a:lnTo>
                      <a:lnTo>
                        <a:pt x="1515" y="1878"/>
                      </a:lnTo>
                      <a:lnTo>
                        <a:pt x="1627" y="1878"/>
                      </a:lnTo>
                      <a:lnTo>
                        <a:pt x="2487" y="1878"/>
                      </a:lnTo>
                      <a:lnTo>
                        <a:pt x="2600" y="1878"/>
                      </a:lnTo>
                      <a:lnTo>
                        <a:pt x="3459" y="1878"/>
                      </a:lnTo>
                      <a:lnTo>
                        <a:pt x="3572" y="1878"/>
                      </a:lnTo>
                      <a:lnTo>
                        <a:pt x="4432" y="1878"/>
                      </a:lnTo>
                      <a:lnTo>
                        <a:pt x="4544" y="1878"/>
                      </a:lnTo>
                      <a:lnTo>
                        <a:pt x="5516" y="1878"/>
                      </a:lnTo>
                      <a:lnTo>
                        <a:pt x="6059" y="939"/>
                      </a:lnTo>
                      <a:lnTo>
                        <a:pt x="5516" y="0"/>
                      </a:lnTo>
                    </a:path>
                  </a:pathLst>
                </a:custGeom>
                <a:solidFill>
                  <a:schemeClr val="accent2"/>
                </a:solidFill>
                <a:ln>
                  <a:noFill/>
                </a:ln>
                <a:effectLst/>
              </p:spPr>
              <p:txBody>
                <a:bodyPr wrap="none" anchor="ctr"/>
                <a:lstStyle/>
                <a:p>
                  <a:endParaRPr lang="en-US" sz="2399">
                    <a:latin typeface="Poppins" pitchFamily="2" charset="77"/>
                  </a:endParaRPr>
                </a:p>
              </p:txBody>
            </p:sp>
            <p:sp>
              <p:nvSpPr>
                <p:cNvPr id="22" name="Freeform 74">
                  <a:extLst>
                    <a:ext uri="{FF2B5EF4-FFF2-40B4-BE49-F238E27FC236}">
                      <a16:creationId xmlns:a16="http://schemas.microsoft.com/office/drawing/2014/main" id="{0440CE95-4F4D-3F44-A371-4008DFAF28C5}"/>
                    </a:ext>
                  </a:extLst>
                </p:cNvPr>
                <p:cNvSpPr>
                  <a:spLocks noChangeArrowheads="1"/>
                </p:cNvSpPr>
                <p:nvPr/>
              </p:nvSpPr>
              <p:spPr bwMode="auto">
                <a:xfrm>
                  <a:off x="2134551" y="3670043"/>
                  <a:ext cx="4819233" cy="1376924"/>
                </a:xfrm>
                <a:custGeom>
                  <a:avLst/>
                  <a:gdLst>
                    <a:gd name="T0" fmla="*/ 5323 w 5803"/>
                    <a:gd name="T1" fmla="*/ 0 h 1658"/>
                    <a:gd name="T2" fmla="*/ 4870 w 5803"/>
                    <a:gd name="T3" fmla="*/ 0 h 1658"/>
                    <a:gd name="T4" fmla="*/ 4465 w 5803"/>
                    <a:gd name="T5" fmla="*/ 0 h 1658"/>
                    <a:gd name="T6" fmla="*/ 4366 w 5803"/>
                    <a:gd name="T7" fmla="*/ 0 h 1658"/>
                    <a:gd name="T8" fmla="*/ 4012 w 5803"/>
                    <a:gd name="T9" fmla="*/ 0 h 1658"/>
                    <a:gd name="T10" fmla="*/ 3912 w 5803"/>
                    <a:gd name="T11" fmla="*/ 0 h 1658"/>
                    <a:gd name="T12" fmla="*/ 3607 w 5803"/>
                    <a:gd name="T13" fmla="*/ 0 h 1658"/>
                    <a:gd name="T14" fmla="*/ 3508 w 5803"/>
                    <a:gd name="T15" fmla="*/ 0 h 1658"/>
                    <a:gd name="T16" fmla="*/ 3154 w 5803"/>
                    <a:gd name="T17" fmla="*/ 0 h 1658"/>
                    <a:gd name="T18" fmla="*/ 3054 w 5803"/>
                    <a:gd name="T19" fmla="*/ 0 h 1658"/>
                    <a:gd name="T20" fmla="*/ 2749 w 5803"/>
                    <a:gd name="T21" fmla="*/ 0 h 1658"/>
                    <a:gd name="T22" fmla="*/ 2649 w 5803"/>
                    <a:gd name="T23" fmla="*/ 0 h 1658"/>
                    <a:gd name="T24" fmla="*/ 2295 w 5803"/>
                    <a:gd name="T25" fmla="*/ 0 h 1658"/>
                    <a:gd name="T26" fmla="*/ 2196 w 5803"/>
                    <a:gd name="T27" fmla="*/ 0 h 1658"/>
                    <a:gd name="T28" fmla="*/ 1891 w 5803"/>
                    <a:gd name="T29" fmla="*/ 0 h 1658"/>
                    <a:gd name="T30" fmla="*/ 1791 w 5803"/>
                    <a:gd name="T31" fmla="*/ 0 h 1658"/>
                    <a:gd name="T32" fmla="*/ 1437 w 5803"/>
                    <a:gd name="T33" fmla="*/ 0 h 1658"/>
                    <a:gd name="T34" fmla="*/ 1338 w 5803"/>
                    <a:gd name="T35" fmla="*/ 0 h 1658"/>
                    <a:gd name="T36" fmla="*/ 933 w 5803"/>
                    <a:gd name="T37" fmla="*/ 0 h 1658"/>
                    <a:gd name="T38" fmla="*/ 479 w 5803"/>
                    <a:gd name="T39" fmla="*/ 0 h 1658"/>
                    <a:gd name="T40" fmla="*/ 0 w 5803"/>
                    <a:gd name="T41" fmla="*/ 828 h 1658"/>
                    <a:gd name="T42" fmla="*/ 479 w 5803"/>
                    <a:gd name="T43" fmla="*/ 1657 h 1658"/>
                    <a:gd name="T44" fmla="*/ 933 w 5803"/>
                    <a:gd name="T45" fmla="*/ 1657 h 1658"/>
                    <a:gd name="T46" fmla="*/ 1338 w 5803"/>
                    <a:gd name="T47" fmla="*/ 1657 h 1658"/>
                    <a:gd name="T48" fmla="*/ 1437 w 5803"/>
                    <a:gd name="T49" fmla="*/ 1657 h 1658"/>
                    <a:gd name="T50" fmla="*/ 1791 w 5803"/>
                    <a:gd name="T51" fmla="*/ 1657 h 1658"/>
                    <a:gd name="T52" fmla="*/ 1891 w 5803"/>
                    <a:gd name="T53" fmla="*/ 1657 h 1658"/>
                    <a:gd name="T54" fmla="*/ 2196 w 5803"/>
                    <a:gd name="T55" fmla="*/ 1657 h 1658"/>
                    <a:gd name="T56" fmla="*/ 2295 w 5803"/>
                    <a:gd name="T57" fmla="*/ 1657 h 1658"/>
                    <a:gd name="T58" fmla="*/ 2649 w 5803"/>
                    <a:gd name="T59" fmla="*/ 1657 h 1658"/>
                    <a:gd name="T60" fmla="*/ 2749 w 5803"/>
                    <a:gd name="T61" fmla="*/ 1657 h 1658"/>
                    <a:gd name="T62" fmla="*/ 3054 w 5803"/>
                    <a:gd name="T63" fmla="*/ 1657 h 1658"/>
                    <a:gd name="T64" fmla="*/ 3154 w 5803"/>
                    <a:gd name="T65" fmla="*/ 1657 h 1658"/>
                    <a:gd name="T66" fmla="*/ 3508 w 5803"/>
                    <a:gd name="T67" fmla="*/ 1657 h 1658"/>
                    <a:gd name="T68" fmla="*/ 3607 w 5803"/>
                    <a:gd name="T69" fmla="*/ 1657 h 1658"/>
                    <a:gd name="T70" fmla="*/ 3912 w 5803"/>
                    <a:gd name="T71" fmla="*/ 1657 h 1658"/>
                    <a:gd name="T72" fmla="*/ 4012 w 5803"/>
                    <a:gd name="T73" fmla="*/ 1657 h 1658"/>
                    <a:gd name="T74" fmla="*/ 4366 w 5803"/>
                    <a:gd name="T75" fmla="*/ 1657 h 1658"/>
                    <a:gd name="T76" fmla="*/ 4465 w 5803"/>
                    <a:gd name="T77" fmla="*/ 1657 h 1658"/>
                    <a:gd name="T78" fmla="*/ 4870 w 5803"/>
                    <a:gd name="T79" fmla="*/ 1657 h 1658"/>
                    <a:gd name="T80" fmla="*/ 5323 w 5803"/>
                    <a:gd name="T81" fmla="*/ 1657 h 1658"/>
                    <a:gd name="T82" fmla="*/ 5802 w 5803"/>
                    <a:gd name="T83" fmla="*/ 828 h 1658"/>
                    <a:gd name="T84" fmla="*/ 5323 w 5803"/>
                    <a:gd name="T85"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03" h="1658">
                      <a:moveTo>
                        <a:pt x="5323" y="0"/>
                      </a:moveTo>
                      <a:lnTo>
                        <a:pt x="4870" y="0"/>
                      </a:lnTo>
                      <a:lnTo>
                        <a:pt x="4465" y="0"/>
                      </a:lnTo>
                      <a:lnTo>
                        <a:pt x="4366" y="0"/>
                      </a:lnTo>
                      <a:lnTo>
                        <a:pt x="4012" y="0"/>
                      </a:lnTo>
                      <a:lnTo>
                        <a:pt x="3912" y="0"/>
                      </a:lnTo>
                      <a:lnTo>
                        <a:pt x="3607" y="0"/>
                      </a:lnTo>
                      <a:lnTo>
                        <a:pt x="3508" y="0"/>
                      </a:lnTo>
                      <a:lnTo>
                        <a:pt x="3154" y="0"/>
                      </a:lnTo>
                      <a:lnTo>
                        <a:pt x="3054" y="0"/>
                      </a:lnTo>
                      <a:lnTo>
                        <a:pt x="2749" y="0"/>
                      </a:lnTo>
                      <a:lnTo>
                        <a:pt x="2649" y="0"/>
                      </a:lnTo>
                      <a:lnTo>
                        <a:pt x="2295" y="0"/>
                      </a:lnTo>
                      <a:lnTo>
                        <a:pt x="2196" y="0"/>
                      </a:lnTo>
                      <a:lnTo>
                        <a:pt x="1891" y="0"/>
                      </a:lnTo>
                      <a:lnTo>
                        <a:pt x="1791" y="0"/>
                      </a:lnTo>
                      <a:lnTo>
                        <a:pt x="1437" y="0"/>
                      </a:lnTo>
                      <a:lnTo>
                        <a:pt x="1338" y="0"/>
                      </a:lnTo>
                      <a:lnTo>
                        <a:pt x="933" y="0"/>
                      </a:lnTo>
                      <a:lnTo>
                        <a:pt x="479" y="0"/>
                      </a:lnTo>
                      <a:lnTo>
                        <a:pt x="0" y="828"/>
                      </a:lnTo>
                      <a:lnTo>
                        <a:pt x="479" y="1657"/>
                      </a:lnTo>
                      <a:lnTo>
                        <a:pt x="933" y="1657"/>
                      </a:lnTo>
                      <a:lnTo>
                        <a:pt x="1338" y="1657"/>
                      </a:lnTo>
                      <a:lnTo>
                        <a:pt x="1437" y="1657"/>
                      </a:lnTo>
                      <a:lnTo>
                        <a:pt x="1791" y="1657"/>
                      </a:lnTo>
                      <a:lnTo>
                        <a:pt x="1891" y="1657"/>
                      </a:lnTo>
                      <a:lnTo>
                        <a:pt x="2196" y="1657"/>
                      </a:lnTo>
                      <a:lnTo>
                        <a:pt x="2295" y="1657"/>
                      </a:lnTo>
                      <a:lnTo>
                        <a:pt x="2649" y="1657"/>
                      </a:lnTo>
                      <a:lnTo>
                        <a:pt x="2749" y="1657"/>
                      </a:lnTo>
                      <a:lnTo>
                        <a:pt x="3054" y="1657"/>
                      </a:lnTo>
                      <a:lnTo>
                        <a:pt x="3154" y="1657"/>
                      </a:lnTo>
                      <a:lnTo>
                        <a:pt x="3508" y="1657"/>
                      </a:lnTo>
                      <a:lnTo>
                        <a:pt x="3607" y="1657"/>
                      </a:lnTo>
                      <a:lnTo>
                        <a:pt x="3912" y="1657"/>
                      </a:lnTo>
                      <a:lnTo>
                        <a:pt x="4012" y="1657"/>
                      </a:lnTo>
                      <a:lnTo>
                        <a:pt x="4366" y="1657"/>
                      </a:lnTo>
                      <a:lnTo>
                        <a:pt x="4465" y="1657"/>
                      </a:lnTo>
                      <a:lnTo>
                        <a:pt x="4870" y="1657"/>
                      </a:lnTo>
                      <a:lnTo>
                        <a:pt x="5323" y="1657"/>
                      </a:lnTo>
                      <a:lnTo>
                        <a:pt x="5802" y="828"/>
                      </a:lnTo>
                      <a:lnTo>
                        <a:pt x="5323" y="0"/>
                      </a:lnTo>
                    </a:path>
                  </a:pathLst>
                </a:custGeom>
                <a:solidFill>
                  <a:schemeClr val="bg2"/>
                </a:solidFill>
                <a:ln>
                  <a:noFill/>
                </a:ln>
                <a:effectLst/>
              </p:spPr>
              <p:txBody>
                <a:bodyPr wrap="none" anchor="ctr"/>
                <a:lstStyle/>
                <a:p>
                  <a:endParaRPr lang="en-US" sz="2399">
                    <a:latin typeface="Poppins" pitchFamily="2" charset="77"/>
                  </a:endParaRPr>
                </a:p>
              </p:txBody>
            </p:sp>
            <p:sp>
              <p:nvSpPr>
                <p:cNvPr id="6" name="TextBox 5">
                  <a:extLst>
                    <a:ext uri="{FF2B5EF4-FFF2-40B4-BE49-F238E27FC236}">
                      <a16:creationId xmlns:a16="http://schemas.microsoft.com/office/drawing/2014/main" id="{01254D2A-697F-9042-9E10-E03318F892A8}"/>
                    </a:ext>
                  </a:extLst>
                </p:cNvPr>
                <p:cNvSpPr txBox="1"/>
                <p:nvPr/>
              </p:nvSpPr>
              <p:spPr>
                <a:xfrm>
                  <a:off x="2540303" y="3984108"/>
                  <a:ext cx="4007728" cy="769441"/>
                </a:xfrm>
                <a:prstGeom prst="rect">
                  <a:avLst/>
                </a:prstGeom>
                <a:noFill/>
              </p:spPr>
              <p:txBody>
                <a:bodyPr wrap="square" rtlCol="0" anchor="b">
                  <a:spAutoFit/>
                </a:bodyPr>
                <a:lstStyle/>
                <a:p>
                  <a:pPr algn="ctr"/>
                  <a:r>
                    <a:rPr lang="en-US" sz="2200" b="1" spc="-20">
                      <a:solidFill>
                        <a:schemeClr val="tx2"/>
                      </a:solidFill>
                      <a:latin typeface="Open Sans" panose="020B0606030504020204" pitchFamily="34" charset="0"/>
                      <a:ea typeface="Open Sans" panose="020B0606030504020204" pitchFamily="34" charset="0"/>
                      <a:cs typeface="Open Sans" panose="020B0606030504020204" pitchFamily="34" charset="0"/>
                    </a:rPr>
                    <a:t>Server side XSS vulnerability</a:t>
                  </a:r>
                </a:p>
              </p:txBody>
            </p:sp>
          </p:grpSp>
          <p:grpSp>
            <p:nvGrpSpPr>
              <p:cNvPr id="59" name="Group 58">
                <a:extLst>
                  <a:ext uri="{FF2B5EF4-FFF2-40B4-BE49-F238E27FC236}">
                    <a16:creationId xmlns:a16="http://schemas.microsoft.com/office/drawing/2014/main" id="{397CE468-F706-400C-E169-C8C32573691D}"/>
                  </a:ext>
                </a:extLst>
              </p:cNvPr>
              <p:cNvGrpSpPr/>
              <p:nvPr/>
            </p:nvGrpSpPr>
            <p:grpSpPr>
              <a:xfrm>
                <a:off x="3078619" y="5138518"/>
                <a:ext cx="2984251" cy="813989"/>
                <a:chOff x="3078619" y="5138518"/>
                <a:chExt cx="2984251" cy="813989"/>
              </a:xfrm>
            </p:grpSpPr>
            <p:cxnSp>
              <p:nvCxnSpPr>
                <p:cNvPr id="52" name="Straight Connector 51">
                  <a:extLst>
                    <a:ext uri="{FF2B5EF4-FFF2-40B4-BE49-F238E27FC236}">
                      <a16:creationId xmlns:a16="http://schemas.microsoft.com/office/drawing/2014/main" id="{06C9BE23-8451-CDFE-678C-B97F8ADEBC10}"/>
                    </a:ext>
                  </a:extLst>
                </p:cNvPr>
                <p:cNvCxnSpPr/>
                <p:nvPr/>
              </p:nvCxnSpPr>
              <p:spPr>
                <a:xfrm>
                  <a:off x="4544167" y="5138518"/>
                  <a:ext cx="0" cy="447273"/>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FD2AE7A-55F6-ED41-80DB-EBB431F3CA48}"/>
                    </a:ext>
                  </a:extLst>
                </p:cNvPr>
                <p:cNvCxnSpPr/>
                <p:nvPr/>
              </p:nvCxnSpPr>
              <p:spPr>
                <a:xfrm>
                  <a:off x="3078619" y="5579360"/>
                  <a:ext cx="2984251"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87001A6-2542-BDC2-23D1-69D5BD56484E}"/>
                    </a:ext>
                  </a:extLst>
                </p:cNvPr>
                <p:cNvCxnSpPr>
                  <a:cxnSpLocks/>
                </p:cNvCxnSpPr>
                <p:nvPr/>
              </p:nvCxnSpPr>
              <p:spPr>
                <a:xfrm>
                  <a:off x="3085343" y="5565912"/>
                  <a:ext cx="0" cy="386595"/>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2E2FB100-2C5D-8B82-1C5F-8D65D3AF8143}"/>
                    </a:ext>
                  </a:extLst>
                </p:cNvPr>
                <p:cNvCxnSpPr>
                  <a:cxnSpLocks/>
                </p:cNvCxnSpPr>
                <p:nvPr/>
              </p:nvCxnSpPr>
              <p:spPr>
                <a:xfrm>
                  <a:off x="6055978" y="5565912"/>
                  <a:ext cx="0" cy="36671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grpSp>
          <p:nvGrpSpPr>
            <p:cNvPr id="69" name="Group 68">
              <a:extLst>
                <a:ext uri="{FF2B5EF4-FFF2-40B4-BE49-F238E27FC236}">
                  <a16:creationId xmlns:a16="http://schemas.microsoft.com/office/drawing/2014/main" id="{40B5A574-AD6C-D214-1307-D69993D68193}"/>
                </a:ext>
              </a:extLst>
            </p:cNvPr>
            <p:cNvGrpSpPr/>
            <p:nvPr/>
          </p:nvGrpSpPr>
          <p:grpSpPr>
            <a:xfrm>
              <a:off x="9196018" y="2181443"/>
              <a:ext cx="5031630" cy="4746301"/>
              <a:chOff x="9196018" y="2112559"/>
              <a:chExt cx="5031630" cy="4746301"/>
            </a:xfrm>
          </p:grpSpPr>
          <p:grpSp>
            <p:nvGrpSpPr>
              <p:cNvPr id="15" name="Group 14">
                <a:extLst>
                  <a:ext uri="{FF2B5EF4-FFF2-40B4-BE49-F238E27FC236}">
                    <a16:creationId xmlns:a16="http://schemas.microsoft.com/office/drawing/2014/main" id="{E20F6538-5AC0-3114-7919-3110833A7883}"/>
                  </a:ext>
                </a:extLst>
              </p:cNvPr>
              <p:cNvGrpSpPr/>
              <p:nvPr/>
            </p:nvGrpSpPr>
            <p:grpSpPr>
              <a:xfrm>
                <a:off x="10957455" y="2112559"/>
                <a:ext cx="1508757" cy="1153677"/>
                <a:chOff x="11043588" y="3448189"/>
                <a:chExt cx="1508757" cy="1153677"/>
              </a:xfrm>
            </p:grpSpPr>
            <p:sp>
              <p:nvSpPr>
                <p:cNvPr id="23" name="Freeform 146">
                  <a:extLst>
                    <a:ext uri="{FF2B5EF4-FFF2-40B4-BE49-F238E27FC236}">
                      <a16:creationId xmlns:a16="http://schemas.microsoft.com/office/drawing/2014/main" id="{5F398687-2089-F648-B421-51CA7B16B7A1}"/>
                    </a:ext>
                  </a:extLst>
                </p:cNvPr>
                <p:cNvSpPr>
                  <a:spLocks noChangeArrowheads="1"/>
                </p:cNvSpPr>
                <p:nvPr/>
              </p:nvSpPr>
              <p:spPr bwMode="auto">
                <a:xfrm>
                  <a:off x="11043588" y="3448189"/>
                  <a:ext cx="1508757" cy="1153677"/>
                </a:xfrm>
                <a:custGeom>
                  <a:avLst/>
                  <a:gdLst>
                    <a:gd name="T0" fmla="*/ 1362 w 1816"/>
                    <a:gd name="T1" fmla="*/ 0 h 1572"/>
                    <a:gd name="T2" fmla="*/ 454 w 1816"/>
                    <a:gd name="T3" fmla="*/ 0 h 1572"/>
                    <a:gd name="T4" fmla="*/ 0 w 1816"/>
                    <a:gd name="T5" fmla="*/ 785 h 1572"/>
                    <a:gd name="T6" fmla="*/ 454 w 1816"/>
                    <a:gd name="T7" fmla="*/ 1571 h 1572"/>
                    <a:gd name="T8" fmla="*/ 1362 w 1816"/>
                    <a:gd name="T9" fmla="*/ 1571 h 1572"/>
                    <a:gd name="T10" fmla="*/ 1815 w 1816"/>
                    <a:gd name="T11" fmla="*/ 785 h 1572"/>
                    <a:gd name="T12" fmla="*/ 1362 w 1816"/>
                    <a:gd name="T13" fmla="*/ 0 h 1572"/>
                  </a:gdLst>
                  <a:ahLst/>
                  <a:cxnLst>
                    <a:cxn ang="0">
                      <a:pos x="T0" y="T1"/>
                    </a:cxn>
                    <a:cxn ang="0">
                      <a:pos x="T2" y="T3"/>
                    </a:cxn>
                    <a:cxn ang="0">
                      <a:pos x="T4" y="T5"/>
                    </a:cxn>
                    <a:cxn ang="0">
                      <a:pos x="T6" y="T7"/>
                    </a:cxn>
                    <a:cxn ang="0">
                      <a:pos x="T8" y="T9"/>
                    </a:cxn>
                    <a:cxn ang="0">
                      <a:pos x="T10" y="T11"/>
                    </a:cxn>
                    <a:cxn ang="0">
                      <a:pos x="T12" y="T13"/>
                    </a:cxn>
                  </a:cxnLst>
                  <a:rect l="0" t="0" r="r" b="b"/>
                  <a:pathLst>
                    <a:path w="1816" h="1572">
                      <a:moveTo>
                        <a:pt x="1362" y="0"/>
                      </a:moveTo>
                      <a:lnTo>
                        <a:pt x="454" y="0"/>
                      </a:lnTo>
                      <a:lnTo>
                        <a:pt x="0" y="785"/>
                      </a:lnTo>
                      <a:lnTo>
                        <a:pt x="454" y="1571"/>
                      </a:lnTo>
                      <a:lnTo>
                        <a:pt x="1362" y="1571"/>
                      </a:lnTo>
                      <a:lnTo>
                        <a:pt x="1815" y="785"/>
                      </a:lnTo>
                      <a:lnTo>
                        <a:pt x="1362" y="0"/>
                      </a:lnTo>
                    </a:path>
                  </a:pathLst>
                </a:custGeom>
                <a:solidFill>
                  <a:schemeClr val="accent2"/>
                </a:solidFill>
                <a:ln>
                  <a:noFill/>
                </a:ln>
                <a:effectLst/>
              </p:spPr>
              <p:txBody>
                <a:bodyPr wrap="none" anchor="ctr"/>
                <a:lstStyle/>
                <a:p>
                  <a:endParaRPr lang="en-US" sz="2399">
                    <a:latin typeface="Poppins" pitchFamily="2" charset="77"/>
                  </a:endParaRPr>
                </a:p>
              </p:txBody>
            </p:sp>
            <p:sp>
              <p:nvSpPr>
                <p:cNvPr id="27" name="Freeform 26">
                  <a:extLst>
                    <a:ext uri="{FF2B5EF4-FFF2-40B4-BE49-F238E27FC236}">
                      <a16:creationId xmlns:a16="http://schemas.microsoft.com/office/drawing/2014/main" id="{30BC2490-04A4-7947-8278-9D897436730E}"/>
                    </a:ext>
                  </a:extLst>
                </p:cNvPr>
                <p:cNvSpPr>
                  <a:spLocks noChangeArrowheads="1"/>
                </p:cNvSpPr>
                <p:nvPr/>
              </p:nvSpPr>
              <p:spPr bwMode="auto">
                <a:xfrm>
                  <a:off x="11478763" y="3672507"/>
                  <a:ext cx="638406" cy="705040"/>
                </a:xfrm>
                <a:custGeom>
                  <a:avLst/>
                  <a:gdLst>
                    <a:gd name="connsiteX0" fmla="*/ 819528 w 1196236"/>
                    <a:gd name="connsiteY0" fmla="*/ 930545 h 1196237"/>
                    <a:gd name="connsiteX1" fmla="*/ 694790 w 1196236"/>
                    <a:gd name="connsiteY1" fmla="*/ 1156321 h 1196237"/>
                    <a:gd name="connsiteX2" fmla="*/ 987924 w 1196236"/>
                    <a:gd name="connsiteY2" fmla="*/ 1010377 h 1196237"/>
                    <a:gd name="connsiteX3" fmla="*/ 819528 w 1196236"/>
                    <a:gd name="connsiteY3" fmla="*/ 930545 h 1196237"/>
                    <a:gd name="connsiteX4" fmla="*/ 376708 w 1196236"/>
                    <a:gd name="connsiteY4" fmla="*/ 930545 h 1196237"/>
                    <a:gd name="connsiteX5" fmla="*/ 208312 w 1196236"/>
                    <a:gd name="connsiteY5" fmla="*/ 1010377 h 1196237"/>
                    <a:gd name="connsiteX6" fmla="*/ 501446 w 1196236"/>
                    <a:gd name="connsiteY6" fmla="*/ 1156321 h 1196237"/>
                    <a:gd name="connsiteX7" fmla="*/ 376708 w 1196236"/>
                    <a:gd name="connsiteY7" fmla="*/ 930545 h 1196237"/>
                    <a:gd name="connsiteX8" fmla="*/ 598742 w 1196236"/>
                    <a:gd name="connsiteY8" fmla="*/ 896866 h 1196237"/>
                    <a:gd name="connsiteX9" fmla="*/ 406646 w 1196236"/>
                    <a:gd name="connsiteY9" fmla="*/ 921813 h 1196237"/>
                    <a:gd name="connsiteX10" fmla="*/ 598742 w 1196236"/>
                    <a:gd name="connsiteY10" fmla="*/ 1165052 h 1196237"/>
                    <a:gd name="connsiteX11" fmla="*/ 789592 w 1196236"/>
                    <a:gd name="connsiteY11" fmla="*/ 921813 h 1196237"/>
                    <a:gd name="connsiteX12" fmla="*/ 598742 w 1196236"/>
                    <a:gd name="connsiteY12" fmla="*/ 896866 h 1196237"/>
                    <a:gd name="connsiteX13" fmla="*/ 863186 w 1196236"/>
                    <a:gd name="connsiteY13" fmla="*/ 597495 h 1196237"/>
                    <a:gd name="connsiteX14" fmla="*/ 828260 w 1196236"/>
                    <a:gd name="connsiteY14" fmla="*/ 900608 h 1196237"/>
                    <a:gd name="connsiteX15" fmla="*/ 1009130 w 1196236"/>
                    <a:gd name="connsiteY15" fmla="*/ 987925 h 1196237"/>
                    <a:gd name="connsiteX16" fmla="*/ 1165052 w 1196236"/>
                    <a:gd name="connsiteY16" fmla="*/ 631174 h 1196237"/>
                    <a:gd name="connsiteX17" fmla="*/ 863186 w 1196236"/>
                    <a:gd name="connsiteY17" fmla="*/ 597495 h 1196237"/>
                    <a:gd name="connsiteX18" fmla="*/ 333050 w 1196236"/>
                    <a:gd name="connsiteY18" fmla="*/ 597495 h 1196237"/>
                    <a:gd name="connsiteX19" fmla="*/ 32432 w 1196236"/>
                    <a:gd name="connsiteY19" fmla="*/ 631174 h 1196237"/>
                    <a:gd name="connsiteX20" fmla="*/ 187106 w 1196236"/>
                    <a:gd name="connsiteY20" fmla="*/ 987925 h 1196237"/>
                    <a:gd name="connsiteX21" fmla="*/ 367976 w 1196236"/>
                    <a:gd name="connsiteY21" fmla="*/ 900608 h 1196237"/>
                    <a:gd name="connsiteX22" fmla="*/ 333050 w 1196236"/>
                    <a:gd name="connsiteY22" fmla="*/ 597495 h 1196237"/>
                    <a:gd name="connsiteX23" fmla="*/ 598742 w 1196236"/>
                    <a:gd name="connsiteY23" fmla="*/ 593753 h 1196237"/>
                    <a:gd name="connsiteX24" fmla="*/ 364234 w 1196236"/>
                    <a:gd name="connsiteY24" fmla="*/ 596247 h 1196237"/>
                    <a:gd name="connsiteX25" fmla="*/ 364234 w 1196236"/>
                    <a:gd name="connsiteY25" fmla="*/ 597495 h 1196237"/>
                    <a:gd name="connsiteX26" fmla="*/ 399162 w 1196236"/>
                    <a:gd name="connsiteY26" fmla="*/ 891876 h 1196237"/>
                    <a:gd name="connsiteX27" fmla="*/ 598742 w 1196236"/>
                    <a:gd name="connsiteY27" fmla="*/ 865681 h 1196237"/>
                    <a:gd name="connsiteX28" fmla="*/ 798322 w 1196236"/>
                    <a:gd name="connsiteY28" fmla="*/ 891876 h 1196237"/>
                    <a:gd name="connsiteX29" fmla="*/ 832002 w 1196236"/>
                    <a:gd name="connsiteY29" fmla="*/ 597495 h 1196237"/>
                    <a:gd name="connsiteX30" fmla="*/ 832002 w 1196236"/>
                    <a:gd name="connsiteY30" fmla="*/ 596247 h 1196237"/>
                    <a:gd name="connsiteX31" fmla="*/ 598742 w 1196236"/>
                    <a:gd name="connsiteY31" fmla="*/ 593753 h 1196237"/>
                    <a:gd name="connsiteX32" fmla="*/ 399162 w 1196236"/>
                    <a:gd name="connsiteY32" fmla="*/ 304361 h 1196237"/>
                    <a:gd name="connsiteX33" fmla="*/ 364234 w 1196236"/>
                    <a:gd name="connsiteY33" fmla="*/ 566310 h 1196237"/>
                    <a:gd name="connsiteX34" fmla="*/ 598742 w 1196236"/>
                    <a:gd name="connsiteY34" fmla="*/ 561321 h 1196237"/>
                    <a:gd name="connsiteX35" fmla="*/ 832002 w 1196236"/>
                    <a:gd name="connsiteY35" fmla="*/ 566310 h 1196237"/>
                    <a:gd name="connsiteX36" fmla="*/ 798322 w 1196236"/>
                    <a:gd name="connsiteY36" fmla="*/ 304361 h 1196237"/>
                    <a:gd name="connsiteX37" fmla="*/ 598742 w 1196236"/>
                    <a:gd name="connsiteY37" fmla="*/ 330556 h 1196237"/>
                    <a:gd name="connsiteX38" fmla="*/ 399162 w 1196236"/>
                    <a:gd name="connsiteY38" fmla="*/ 304361 h 1196237"/>
                    <a:gd name="connsiteX39" fmla="*/ 864434 w 1196236"/>
                    <a:gd name="connsiteY39" fmla="*/ 283155 h 1196237"/>
                    <a:gd name="connsiteX40" fmla="*/ 828260 w 1196236"/>
                    <a:gd name="connsiteY40" fmla="*/ 295629 h 1196237"/>
                    <a:gd name="connsiteX41" fmla="*/ 863186 w 1196236"/>
                    <a:gd name="connsiteY41" fmla="*/ 566310 h 1196237"/>
                    <a:gd name="connsiteX42" fmla="*/ 1000398 w 1196236"/>
                    <a:gd name="connsiteY42" fmla="*/ 573795 h 1196237"/>
                    <a:gd name="connsiteX43" fmla="*/ 1165052 w 1196236"/>
                    <a:gd name="connsiteY43" fmla="*/ 598742 h 1196237"/>
                    <a:gd name="connsiteX44" fmla="*/ 1165052 w 1196236"/>
                    <a:gd name="connsiteY44" fmla="*/ 597495 h 1196237"/>
                    <a:gd name="connsiteX45" fmla="*/ 1120146 w 1196236"/>
                    <a:gd name="connsiteY45" fmla="*/ 377956 h 1196237"/>
                    <a:gd name="connsiteX46" fmla="*/ 1039066 w 1196236"/>
                    <a:gd name="connsiteY46" fmla="*/ 517663 h 1196237"/>
                    <a:gd name="connsiteX47" fmla="*/ 1014120 w 1196236"/>
                    <a:gd name="connsiteY47" fmla="*/ 532631 h 1196237"/>
                    <a:gd name="connsiteX48" fmla="*/ 1000398 w 1196236"/>
                    <a:gd name="connsiteY48" fmla="*/ 528889 h 1196237"/>
                    <a:gd name="connsiteX49" fmla="*/ 997904 w 1196236"/>
                    <a:gd name="connsiteY49" fmla="*/ 526394 h 1196237"/>
                    <a:gd name="connsiteX50" fmla="*/ 994162 w 1196236"/>
                    <a:gd name="connsiteY50" fmla="*/ 523899 h 1196237"/>
                    <a:gd name="connsiteX51" fmla="*/ 989172 w 1196236"/>
                    <a:gd name="connsiteY51" fmla="*/ 517663 h 1196237"/>
                    <a:gd name="connsiteX52" fmla="*/ 870670 w 1196236"/>
                    <a:gd name="connsiteY52" fmla="*/ 299371 h 1196237"/>
                    <a:gd name="connsiteX53" fmla="*/ 864434 w 1196236"/>
                    <a:gd name="connsiteY53" fmla="*/ 286897 h 1196237"/>
                    <a:gd name="connsiteX54" fmla="*/ 864434 w 1196236"/>
                    <a:gd name="connsiteY54" fmla="*/ 283155 h 1196237"/>
                    <a:gd name="connsiteX55" fmla="*/ 187106 w 1196236"/>
                    <a:gd name="connsiteY55" fmla="*/ 208313 h 1196237"/>
                    <a:gd name="connsiteX56" fmla="*/ 31184 w 1196236"/>
                    <a:gd name="connsiteY56" fmla="*/ 597495 h 1196237"/>
                    <a:gd name="connsiteX57" fmla="*/ 31184 w 1196236"/>
                    <a:gd name="connsiteY57" fmla="*/ 598742 h 1196237"/>
                    <a:gd name="connsiteX58" fmla="*/ 197086 w 1196236"/>
                    <a:gd name="connsiteY58" fmla="*/ 573795 h 1196237"/>
                    <a:gd name="connsiteX59" fmla="*/ 333050 w 1196236"/>
                    <a:gd name="connsiteY59" fmla="*/ 566310 h 1196237"/>
                    <a:gd name="connsiteX60" fmla="*/ 367976 w 1196236"/>
                    <a:gd name="connsiteY60" fmla="*/ 295629 h 1196237"/>
                    <a:gd name="connsiteX61" fmla="*/ 187106 w 1196236"/>
                    <a:gd name="connsiteY61" fmla="*/ 208313 h 1196237"/>
                    <a:gd name="connsiteX62" fmla="*/ 1015594 w 1196236"/>
                    <a:gd name="connsiteY62" fmla="*/ 129850 h 1196237"/>
                    <a:gd name="connsiteX63" fmla="*/ 964794 w 1196236"/>
                    <a:gd name="connsiteY63" fmla="*/ 180650 h 1196237"/>
                    <a:gd name="connsiteX64" fmla="*/ 1015594 w 1196236"/>
                    <a:gd name="connsiteY64" fmla="*/ 231450 h 1196237"/>
                    <a:gd name="connsiteX65" fmla="*/ 1066396 w 1196236"/>
                    <a:gd name="connsiteY65" fmla="*/ 180650 h 1196237"/>
                    <a:gd name="connsiteX66" fmla="*/ 1015594 w 1196236"/>
                    <a:gd name="connsiteY66" fmla="*/ 129850 h 1196237"/>
                    <a:gd name="connsiteX67" fmla="*/ 1015594 w 1196236"/>
                    <a:gd name="connsiteY67" fmla="*/ 98874 h 1196237"/>
                    <a:gd name="connsiteX68" fmla="*/ 1097370 w 1196236"/>
                    <a:gd name="connsiteY68" fmla="*/ 180650 h 1196237"/>
                    <a:gd name="connsiteX69" fmla="*/ 1015594 w 1196236"/>
                    <a:gd name="connsiteY69" fmla="*/ 262426 h 1196237"/>
                    <a:gd name="connsiteX70" fmla="*/ 933820 w 1196236"/>
                    <a:gd name="connsiteY70" fmla="*/ 180650 h 1196237"/>
                    <a:gd name="connsiteX71" fmla="*/ 1015594 w 1196236"/>
                    <a:gd name="connsiteY71" fmla="*/ 98874 h 1196237"/>
                    <a:gd name="connsiteX72" fmla="*/ 694790 w 1196236"/>
                    <a:gd name="connsiteY72" fmla="*/ 39916 h 1196237"/>
                    <a:gd name="connsiteX73" fmla="*/ 766046 w 1196236"/>
                    <a:gd name="connsiteY73" fmla="*/ 130819 h 1196237"/>
                    <a:gd name="connsiteX74" fmla="*/ 794134 w 1196236"/>
                    <a:gd name="connsiteY74" fmla="*/ 190906 h 1196237"/>
                    <a:gd name="connsiteX75" fmla="*/ 795302 w 1196236"/>
                    <a:gd name="connsiteY75" fmla="*/ 193403 h 1196237"/>
                    <a:gd name="connsiteX76" fmla="*/ 819528 w 1196236"/>
                    <a:gd name="connsiteY76" fmla="*/ 265692 h 1196237"/>
                    <a:gd name="connsiteX77" fmla="*/ 853208 w 1196236"/>
                    <a:gd name="connsiteY77" fmla="*/ 254466 h 1196237"/>
                    <a:gd name="connsiteX78" fmla="*/ 850712 w 1196236"/>
                    <a:gd name="connsiteY78" fmla="*/ 249476 h 1196237"/>
                    <a:gd name="connsiteX79" fmla="*/ 844476 w 1196236"/>
                    <a:gd name="connsiteY79" fmla="*/ 228271 h 1196237"/>
                    <a:gd name="connsiteX80" fmla="*/ 835744 w 1196236"/>
                    <a:gd name="connsiteY80" fmla="*/ 180870 h 1196237"/>
                    <a:gd name="connsiteX81" fmla="*/ 836992 w 1196236"/>
                    <a:gd name="connsiteY81" fmla="*/ 164654 h 1196237"/>
                    <a:gd name="connsiteX82" fmla="*/ 836992 w 1196236"/>
                    <a:gd name="connsiteY82" fmla="*/ 160912 h 1196237"/>
                    <a:gd name="connsiteX83" fmla="*/ 837102 w 1196236"/>
                    <a:gd name="connsiteY83" fmla="*/ 160196 h 1196237"/>
                    <a:gd name="connsiteX84" fmla="*/ 839486 w 1196236"/>
                    <a:gd name="connsiteY84" fmla="*/ 144696 h 1196237"/>
                    <a:gd name="connsiteX85" fmla="*/ 839486 w 1196236"/>
                    <a:gd name="connsiteY85" fmla="*/ 143449 h 1196237"/>
                    <a:gd name="connsiteX86" fmla="*/ 843228 w 1196236"/>
                    <a:gd name="connsiteY86" fmla="*/ 129728 h 1196237"/>
                    <a:gd name="connsiteX87" fmla="*/ 844476 w 1196236"/>
                    <a:gd name="connsiteY87" fmla="*/ 125986 h 1196237"/>
                    <a:gd name="connsiteX88" fmla="*/ 849466 w 1196236"/>
                    <a:gd name="connsiteY88" fmla="*/ 112264 h 1196237"/>
                    <a:gd name="connsiteX89" fmla="*/ 850712 w 1196236"/>
                    <a:gd name="connsiteY89" fmla="*/ 109770 h 1196237"/>
                    <a:gd name="connsiteX90" fmla="*/ 856950 w 1196236"/>
                    <a:gd name="connsiteY90" fmla="*/ 96048 h 1196237"/>
                    <a:gd name="connsiteX91" fmla="*/ 856950 w 1196236"/>
                    <a:gd name="connsiteY91" fmla="*/ 94801 h 1196237"/>
                    <a:gd name="connsiteX92" fmla="*/ 858196 w 1196236"/>
                    <a:gd name="connsiteY92" fmla="*/ 94801 h 1196237"/>
                    <a:gd name="connsiteX93" fmla="*/ 694790 w 1196236"/>
                    <a:gd name="connsiteY93" fmla="*/ 39916 h 1196237"/>
                    <a:gd name="connsiteX94" fmla="*/ 501446 w 1196236"/>
                    <a:gd name="connsiteY94" fmla="*/ 39916 h 1196237"/>
                    <a:gd name="connsiteX95" fmla="*/ 208312 w 1196236"/>
                    <a:gd name="connsiteY95" fmla="*/ 187107 h 1196237"/>
                    <a:gd name="connsiteX96" fmla="*/ 376708 w 1196236"/>
                    <a:gd name="connsiteY96" fmla="*/ 265692 h 1196237"/>
                    <a:gd name="connsiteX97" fmla="*/ 501446 w 1196236"/>
                    <a:gd name="connsiteY97" fmla="*/ 39916 h 1196237"/>
                    <a:gd name="connsiteX98" fmla="*/ 1014120 w 1196236"/>
                    <a:gd name="connsiteY98" fmla="*/ 33679 h 1196237"/>
                    <a:gd name="connsiteX99" fmla="*/ 891876 w 1196236"/>
                    <a:gd name="connsiteY99" fmla="*/ 97295 h 1196237"/>
                    <a:gd name="connsiteX100" fmla="*/ 890628 w 1196236"/>
                    <a:gd name="connsiteY100" fmla="*/ 99791 h 1196237"/>
                    <a:gd name="connsiteX101" fmla="*/ 885640 w 1196236"/>
                    <a:gd name="connsiteY101" fmla="*/ 108522 h 1196237"/>
                    <a:gd name="connsiteX102" fmla="*/ 884392 w 1196236"/>
                    <a:gd name="connsiteY102" fmla="*/ 112264 h 1196237"/>
                    <a:gd name="connsiteX103" fmla="*/ 879402 w 1196236"/>
                    <a:gd name="connsiteY103" fmla="*/ 120996 h 1196237"/>
                    <a:gd name="connsiteX104" fmla="*/ 878154 w 1196236"/>
                    <a:gd name="connsiteY104" fmla="*/ 123491 h 1196237"/>
                    <a:gd name="connsiteX105" fmla="*/ 875510 w 1196236"/>
                    <a:gd name="connsiteY105" fmla="*/ 132746 h 1196237"/>
                    <a:gd name="connsiteX106" fmla="*/ 870670 w 1196236"/>
                    <a:gd name="connsiteY106" fmla="*/ 149686 h 1196237"/>
                    <a:gd name="connsiteX107" fmla="*/ 869424 w 1196236"/>
                    <a:gd name="connsiteY107" fmla="*/ 153428 h 1196237"/>
                    <a:gd name="connsiteX108" fmla="*/ 868176 w 1196236"/>
                    <a:gd name="connsiteY108" fmla="*/ 163407 h 1196237"/>
                    <a:gd name="connsiteX109" fmla="*/ 868176 w 1196236"/>
                    <a:gd name="connsiteY109" fmla="*/ 167149 h 1196237"/>
                    <a:gd name="connsiteX110" fmla="*/ 866928 w 1196236"/>
                    <a:gd name="connsiteY110" fmla="*/ 180870 h 1196237"/>
                    <a:gd name="connsiteX111" fmla="*/ 1014120 w 1196236"/>
                    <a:gd name="connsiteY111" fmla="*/ 500199 h 1196237"/>
                    <a:gd name="connsiteX112" fmla="*/ 1103930 w 1196236"/>
                    <a:gd name="connsiteY112" fmla="*/ 339287 h 1196237"/>
                    <a:gd name="connsiteX113" fmla="*/ 1162558 w 1196236"/>
                    <a:gd name="connsiteY113" fmla="*/ 180870 h 1196237"/>
                    <a:gd name="connsiteX114" fmla="*/ 1014120 w 1196236"/>
                    <a:gd name="connsiteY114" fmla="*/ 33679 h 1196237"/>
                    <a:gd name="connsiteX115" fmla="*/ 598742 w 1196236"/>
                    <a:gd name="connsiteY115" fmla="*/ 31184 h 1196237"/>
                    <a:gd name="connsiteX116" fmla="*/ 406646 w 1196236"/>
                    <a:gd name="connsiteY116" fmla="*/ 274424 h 1196237"/>
                    <a:gd name="connsiteX117" fmla="*/ 598742 w 1196236"/>
                    <a:gd name="connsiteY117" fmla="*/ 299371 h 1196237"/>
                    <a:gd name="connsiteX118" fmla="*/ 646838 w 1196236"/>
                    <a:gd name="connsiteY118" fmla="*/ 296180 h 1196237"/>
                    <a:gd name="connsiteX119" fmla="*/ 695102 w 1196236"/>
                    <a:gd name="connsiteY119" fmla="*/ 292979 h 1196237"/>
                    <a:gd name="connsiteX120" fmla="*/ 789592 w 1196236"/>
                    <a:gd name="connsiteY120" fmla="*/ 274424 h 1196237"/>
                    <a:gd name="connsiteX121" fmla="*/ 766106 w 1196236"/>
                    <a:gd name="connsiteY121" fmla="*/ 210938 h 1196237"/>
                    <a:gd name="connsiteX122" fmla="*/ 752754 w 1196236"/>
                    <a:gd name="connsiteY122" fmla="*/ 174848 h 1196237"/>
                    <a:gd name="connsiteX123" fmla="*/ 598742 w 1196236"/>
                    <a:gd name="connsiteY123" fmla="*/ 31184 h 1196237"/>
                    <a:gd name="connsiteX124" fmla="*/ 598742 w 1196236"/>
                    <a:gd name="connsiteY124" fmla="*/ 0 h 1196237"/>
                    <a:gd name="connsiteX125" fmla="*/ 875660 w 1196236"/>
                    <a:gd name="connsiteY125" fmla="*/ 68606 h 1196237"/>
                    <a:gd name="connsiteX126" fmla="*/ 1014120 w 1196236"/>
                    <a:gd name="connsiteY126" fmla="*/ 1247 h 1196237"/>
                    <a:gd name="connsiteX127" fmla="*/ 1193742 w 1196236"/>
                    <a:gd name="connsiteY127" fmla="*/ 180870 h 1196237"/>
                    <a:gd name="connsiteX128" fmla="*/ 1138858 w 1196236"/>
                    <a:gd name="connsiteY128" fmla="*/ 341782 h 1196237"/>
                    <a:gd name="connsiteX129" fmla="*/ 1196236 w 1196236"/>
                    <a:gd name="connsiteY129" fmla="*/ 597495 h 1196237"/>
                    <a:gd name="connsiteX130" fmla="*/ 1196236 w 1196236"/>
                    <a:gd name="connsiteY130" fmla="*/ 621195 h 1196237"/>
                    <a:gd name="connsiteX131" fmla="*/ 1196236 w 1196236"/>
                    <a:gd name="connsiteY131" fmla="*/ 627432 h 1196237"/>
                    <a:gd name="connsiteX132" fmla="*/ 598742 w 1196236"/>
                    <a:gd name="connsiteY132" fmla="*/ 1196237 h 1196237"/>
                    <a:gd name="connsiteX133" fmla="*/ 0 w 1196236"/>
                    <a:gd name="connsiteY133" fmla="*/ 627432 h 1196237"/>
                    <a:gd name="connsiteX134" fmla="*/ 0 w 1196236"/>
                    <a:gd name="connsiteY134" fmla="*/ 621195 h 1196237"/>
                    <a:gd name="connsiteX135" fmla="*/ 0 w 1196236"/>
                    <a:gd name="connsiteY135" fmla="*/ 597495 h 1196237"/>
                    <a:gd name="connsiteX136" fmla="*/ 598742 w 1196236"/>
                    <a:gd name="connsiteY136" fmla="*/ 0 h 11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96236" h="1196237">
                      <a:moveTo>
                        <a:pt x="819528" y="930545"/>
                      </a:moveTo>
                      <a:cubicBezTo>
                        <a:pt x="790838" y="1032830"/>
                        <a:pt x="747180" y="1112662"/>
                        <a:pt x="694790" y="1156321"/>
                      </a:cubicBezTo>
                      <a:cubicBezTo>
                        <a:pt x="807054" y="1137610"/>
                        <a:pt x="908092" y="1085220"/>
                        <a:pt x="987924" y="1010377"/>
                      </a:cubicBezTo>
                      <a:cubicBezTo>
                        <a:pt x="935534" y="975451"/>
                        <a:pt x="879402" y="949256"/>
                        <a:pt x="819528" y="930545"/>
                      </a:cubicBezTo>
                      <a:close/>
                      <a:moveTo>
                        <a:pt x="376708" y="930545"/>
                      </a:moveTo>
                      <a:cubicBezTo>
                        <a:pt x="316834" y="949256"/>
                        <a:pt x="260702" y="975451"/>
                        <a:pt x="208312" y="1010377"/>
                      </a:cubicBezTo>
                      <a:cubicBezTo>
                        <a:pt x="288144" y="1085220"/>
                        <a:pt x="389182" y="1137610"/>
                        <a:pt x="501446" y="1156321"/>
                      </a:cubicBezTo>
                      <a:cubicBezTo>
                        <a:pt x="450304" y="1112662"/>
                        <a:pt x="406646" y="1032830"/>
                        <a:pt x="376708" y="930545"/>
                      </a:cubicBezTo>
                      <a:close/>
                      <a:moveTo>
                        <a:pt x="598742" y="896866"/>
                      </a:moveTo>
                      <a:cubicBezTo>
                        <a:pt x="532630" y="896866"/>
                        <a:pt x="467768" y="905597"/>
                        <a:pt x="406646" y="921813"/>
                      </a:cubicBezTo>
                      <a:cubicBezTo>
                        <a:pt x="450304" y="1067757"/>
                        <a:pt x="520158" y="1165052"/>
                        <a:pt x="598742" y="1165052"/>
                      </a:cubicBezTo>
                      <a:cubicBezTo>
                        <a:pt x="676080" y="1165052"/>
                        <a:pt x="747180" y="1067757"/>
                        <a:pt x="789592" y="921813"/>
                      </a:cubicBezTo>
                      <a:cubicBezTo>
                        <a:pt x="728470" y="905597"/>
                        <a:pt x="663606" y="896866"/>
                        <a:pt x="598742" y="896866"/>
                      </a:cubicBezTo>
                      <a:close/>
                      <a:moveTo>
                        <a:pt x="863186" y="597495"/>
                      </a:moveTo>
                      <a:cubicBezTo>
                        <a:pt x="863186" y="709759"/>
                        <a:pt x="850712" y="812044"/>
                        <a:pt x="828260" y="900608"/>
                      </a:cubicBezTo>
                      <a:cubicBezTo>
                        <a:pt x="893124" y="920566"/>
                        <a:pt x="954246" y="950503"/>
                        <a:pt x="1009130" y="987925"/>
                      </a:cubicBezTo>
                      <a:cubicBezTo>
                        <a:pt x="1098940" y="893124"/>
                        <a:pt x="1156320" y="768386"/>
                        <a:pt x="1165052" y="631174"/>
                      </a:cubicBezTo>
                      <a:cubicBezTo>
                        <a:pt x="1141352" y="617453"/>
                        <a:pt x="1032830" y="604979"/>
                        <a:pt x="863186" y="597495"/>
                      </a:cubicBezTo>
                      <a:close/>
                      <a:moveTo>
                        <a:pt x="333050" y="597495"/>
                      </a:moveTo>
                      <a:cubicBezTo>
                        <a:pt x="163406" y="604979"/>
                        <a:pt x="54884" y="617453"/>
                        <a:pt x="32432" y="631174"/>
                      </a:cubicBezTo>
                      <a:cubicBezTo>
                        <a:pt x="39916" y="768386"/>
                        <a:pt x="97296" y="893124"/>
                        <a:pt x="187106" y="987925"/>
                      </a:cubicBezTo>
                      <a:cubicBezTo>
                        <a:pt x="241992" y="950503"/>
                        <a:pt x="303114" y="920566"/>
                        <a:pt x="367976" y="900608"/>
                      </a:cubicBezTo>
                      <a:cubicBezTo>
                        <a:pt x="346772" y="812044"/>
                        <a:pt x="333050" y="709759"/>
                        <a:pt x="333050" y="597495"/>
                      </a:cubicBezTo>
                      <a:close/>
                      <a:moveTo>
                        <a:pt x="598742" y="593753"/>
                      </a:moveTo>
                      <a:cubicBezTo>
                        <a:pt x="512672" y="593753"/>
                        <a:pt x="434088" y="595000"/>
                        <a:pt x="364234" y="596247"/>
                      </a:cubicBezTo>
                      <a:lnTo>
                        <a:pt x="364234" y="597495"/>
                      </a:lnTo>
                      <a:cubicBezTo>
                        <a:pt x="364234" y="704769"/>
                        <a:pt x="377956" y="804560"/>
                        <a:pt x="399162" y="891876"/>
                      </a:cubicBezTo>
                      <a:cubicBezTo>
                        <a:pt x="462778" y="874413"/>
                        <a:pt x="530136" y="865681"/>
                        <a:pt x="598742" y="865681"/>
                      </a:cubicBezTo>
                      <a:cubicBezTo>
                        <a:pt x="667348" y="865681"/>
                        <a:pt x="733458" y="874413"/>
                        <a:pt x="798322" y="891876"/>
                      </a:cubicBezTo>
                      <a:cubicBezTo>
                        <a:pt x="819528" y="804560"/>
                        <a:pt x="832002" y="704769"/>
                        <a:pt x="832002" y="597495"/>
                      </a:cubicBezTo>
                      <a:lnTo>
                        <a:pt x="832002" y="596247"/>
                      </a:lnTo>
                      <a:cubicBezTo>
                        <a:pt x="762148" y="595000"/>
                        <a:pt x="684812" y="593753"/>
                        <a:pt x="598742" y="593753"/>
                      </a:cubicBezTo>
                      <a:close/>
                      <a:moveTo>
                        <a:pt x="399162" y="304361"/>
                      </a:moveTo>
                      <a:cubicBezTo>
                        <a:pt x="379204" y="381698"/>
                        <a:pt x="366730" y="471510"/>
                        <a:pt x="364234" y="566310"/>
                      </a:cubicBezTo>
                      <a:cubicBezTo>
                        <a:pt x="436582" y="563816"/>
                        <a:pt x="516414" y="561321"/>
                        <a:pt x="598742" y="561321"/>
                      </a:cubicBezTo>
                      <a:cubicBezTo>
                        <a:pt x="679822" y="561321"/>
                        <a:pt x="759654" y="563816"/>
                        <a:pt x="832002" y="566310"/>
                      </a:cubicBezTo>
                      <a:cubicBezTo>
                        <a:pt x="829508" y="471510"/>
                        <a:pt x="817034" y="381698"/>
                        <a:pt x="798322" y="304361"/>
                      </a:cubicBezTo>
                      <a:cubicBezTo>
                        <a:pt x="733458" y="321824"/>
                        <a:pt x="666100" y="330556"/>
                        <a:pt x="598742" y="330556"/>
                      </a:cubicBezTo>
                      <a:cubicBezTo>
                        <a:pt x="530136" y="330556"/>
                        <a:pt x="462778" y="321824"/>
                        <a:pt x="399162" y="304361"/>
                      </a:cubicBezTo>
                      <a:close/>
                      <a:moveTo>
                        <a:pt x="864434" y="283155"/>
                      </a:moveTo>
                      <a:cubicBezTo>
                        <a:pt x="851960" y="288145"/>
                        <a:pt x="840734" y="291887"/>
                        <a:pt x="828260" y="295629"/>
                      </a:cubicBezTo>
                      <a:cubicBezTo>
                        <a:pt x="849466" y="375461"/>
                        <a:pt x="860692" y="467767"/>
                        <a:pt x="863186" y="566310"/>
                      </a:cubicBezTo>
                      <a:cubicBezTo>
                        <a:pt x="913082" y="568805"/>
                        <a:pt x="959234" y="571300"/>
                        <a:pt x="1000398" y="573795"/>
                      </a:cubicBezTo>
                      <a:cubicBezTo>
                        <a:pt x="1090210" y="581279"/>
                        <a:pt x="1138858" y="588763"/>
                        <a:pt x="1165052" y="598742"/>
                      </a:cubicBezTo>
                      <a:lnTo>
                        <a:pt x="1165052" y="597495"/>
                      </a:lnTo>
                      <a:cubicBezTo>
                        <a:pt x="1165052" y="521405"/>
                        <a:pt x="1150084" y="447809"/>
                        <a:pt x="1120146" y="377956"/>
                      </a:cubicBezTo>
                      <a:cubicBezTo>
                        <a:pt x="1087714" y="440325"/>
                        <a:pt x="1054036" y="496457"/>
                        <a:pt x="1039066" y="517663"/>
                      </a:cubicBezTo>
                      <a:cubicBezTo>
                        <a:pt x="1034078" y="527642"/>
                        <a:pt x="1025346" y="532631"/>
                        <a:pt x="1014120" y="532631"/>
                      </a:cubicBezTo>
                      <a:cubicBezTo>
                        <a:pt x="1009130" y="532631"/>
                        <a:pt x="1005388" y="531384"/>
                        <a:pt x="1000398" y="528889"/>
                      </a:cubicBezTo>
                      <a:cubicBezTo>
                        <a:pt x="999150" y="528889"/>
                        <a:pt x="997904" y="527642"/>
                        <a:pt x="997904" y="526394"/>
                      </a:cubicBezTo>
                      <a:cubicBezTo>
                        <a:pt x="996656" y="526394"/>
                        <a:pt x="995408" y="525147"/>
                        <a:pt x="994162" y="523899"/>
                      </a:cubicBezTo>
                      <a:cubicBezTo>
                        <a:pt x="992914" y="522652"/>
                        <a:pt x="990420" y="521405"/>
                        <a:pt x="989172" y="517663"/>
                      </a:cubicBezTo>
                      <a:cubicBezTo>
                        <a:pt x="969214" y="487725"/>
                        <a:pt x="909340" y="387935"/>
                        <a:pt x="870670" y="299371"/>
                      </a:cubicBezTo>
                      <a:cubicBezTo>
                        <a:pt x="869424" y="294382"/>
                        <a:pt x="866928" y="290640"/>
                        <a:pt x="864434" y="286897"/>
                      </a:cubicBezTo>
                      <a:cubicBezTo>
                        <a:pt x="864434" y="285650"/>
                        <a:pt x="864434" y="284403"/>
                        <a:pt x="864434" y="283155"/>
                      </a:cubicBezTo>
                      <a:close/>
                      <a:moveTo>
                        <a:pt x="187106" y="208313"/>
                      </a:moveTo>
                      <a:cubicBezTo>
                        <a:pt x="91058" y="310598"/>
                        <a:pt x="31184" y="447809"/>
                        <a:pt x="31184" y="597495"/>
                      </a:cubicBezTo>
                      <a:lnTo>
                        <a:pt x="31184" y="598742"/>
                      </a:lnTo>
                      <a:cubicBezTo>
                        <a:pt x="57380" y="588763"/>
                        <a:pt x="106028" y="581279"/>
                        <a:pt x="197086" y="573795"/>
                      </a:cubicBezTo>
                      <a:cubicBezTo>
                        <a:pt x="237002" y="571300"/>
                        <a:pt x="283156" y="568805"/>
                        <a:pt x="333050" y="566310"/>
                      </a:cubicBezTo>
                      <a:cubicBezTo>
                        <a:pt x="335544" y="467767"/>
                        <a:pt x="348018" y="375461"/>
                        <a:pt x="367976" y="295629"/>
                      </a:cubicBezTo>
                      <a:cubicBezTo>
                        <a:pt x="303114" y="275671"/>
                        <a:pt x="241992" y="245734"/>
                        <a:pt x="187106" y="208313"/>
                      </a:cubicBezTo>
                      <a:close/>
                      <a:moveTo>
                        <a:pt x="1015594" y="129850"/>
                      </a:moveTo>
                      <a:cubicBezTo>
                        <a:pt x="988336" y="129850"/>
                        <a:pt x="964794" y="152153"/>
                        <a:pt x="964794" y="180650"/>
                      </a:cubicBezTo>
                      <a:cubicBezTo>
                        <a:pt x="964794" y="207909"/>
                        <a:pt x="988336" y="231450"/>
                        <a:pt x="1015594" y="231450"/>
                      </a:cubicBezTo>
                      <a:cubicBezTo>
                        <a:pt x="1044092" y="231450"/>
                        <a:pt x="1066396" y="207909"/>
                        <a:pt x="1066396" y="180650"/>
                      </a:cubicBezTo>
                      <a:cubicBezTo>
                        <a:pt x="1066396" y="152153"/>
                        <a:pt x="1044092" y="129850"/>
                        <a:pt x="1015594" y="129850"/>
                      </a:cubicBezTo>
                      <a:close/>
                      <a:moveTo>
                        <a:pt x="1015594" y="98874"/>
                      </a:moveTo>
                      <a:cubicBezTo>
                        <a:pt x="1061440" y="98874"/>
                        <a:pt x="1097370" y="136045"/>
                        <a:pt x="1097370" y="180650"/>
                      </a:cubicBezTo>
                      <a:cubicBezTo>
                        <a:pt x="1097370" y="225255"/>
                        <a:pt x="1061440" y="262426"/>
                        <a:pt x="1015594" y="262426"/>
                      </a:cubicBezTo>
                      <a:cubicBezTo>
                        <a:pt x="970990" y="262426"/>
                        <a:pt x="933820" y="225255"/>
                        <a:pt x="933820" y="180650"/>
                      </a:cubicBezTo>
                      <a:cubicBezTo>
                        <a:pt x="933820" y="136045"/>
                        <a:pt x="970990" y="98874"/>
                        <a:pt x="1015594" y="98874"/>
                      </a:cubicBezTo>
                      <a:close/>
                      <a:moveTo>
                        <a:pt x="694790" y="39916"/>
                      </a:moveTo>
                      <a:cubicBezTo>
                        <a:pt x="720984" y="61745"/>
                        <a:pt x="744996" y="92618"/>
                        <a:pt x="766046" y="130819"/>
                      </a:cubicBezTo>
                      <a:lnTo>
                        <a:pt x="794134" y="190906"/>
                      </a:lnTo>
                      <a:lnTo>
                        <a:pt x="795302" y="193403"/>
                      </a:lnTo>
                      <a:cubicBezTo>
                        <a:pt x="804248" y="215953"/>
                        <a:pt x="812356" y="240121"/>
                        <a:pt x="819528" y="265692"/>
                      </a:cubicBezTo>
                      <a:cubicBezTo>
                        <a:pt x="830754" y="261950"/>
                        <a:pt x="841980" y="258208"/>
                        <a:pt x="853208" y="254466"/>
                      </a:cubicBezTo>
                      <a:cubicBezTo>
                        <a:pt x="851960" y="253218"/>
                        <a:pt x="851960" y="251971"/>
                        <a:pt x="850712" y="249476"/>
                      </a:cubicBezTo>
                      <a:cubicBezTo>
                        <a:pt x="848218" y="241992"/>
                        <a:pt x="845724" y="234508"/>
                        <a:pt x="844476" y="228271"/>
                      </a:cubicBezTo>
                      <a:cubicBezTo>
                        <a:pt x="839486" y="209560"/>
                        <a:pt x="835744" y="193344"/>
                        <a:pt x="835744" y="180870"/>
                      </a:cubicBezTo>
                      <a:cubicBezTo>
                        <a:pt x="835744" y="174633"/>
                        <a:pt x="835744" y="169644"/>
                        <a:pt x="836992" y="164654"/>
                      </a:cubicBezTo>
                      <a:cubicBezTo>
                        <a:pt x="836992" y="163407"/>
                        <a:pt x="836992" y="162160"/>
                        <a:pt x="836992" y="160912"/>
                      </a:cubicBezTo>
                      <a:lnTo>
                        <a:pt x="837102" y="160196"/>
                      </a:lnTo>
                      <a:lnTo>
                        <a:pt x="839486" y="144696"/>
                      </a:lnTo>
                      <a:lnTo>
                        <a:pt x="839486" y="143449"/>
                      </a:lnTo>
                      <a:cubicBezTo>
                        <a:pt x="840734" y="138459"/>
                        <a:pt x="841980" y="134717"/>
                        <a:pt x="843228" y="129728"/>
                      </a:cubicBezTo>
                      <a:cubicBezTo>
                        <a:pt x="843228" y="128480"/>
                        <a:pt x="843228" y="127233"/>
                        <a:pt x="844476" y="125986"/>
                      </a:cubicBezTo>
                      <a:cubicBezTo>
                        <a:pt x="845724" y="122243"/>
                        <a:pt x="846970" y="117254"/>
                        <a:pt x="849466" y="112264"/>
                      </a:cubicBezTo>
                      <a:cubicBezTo>
                        <a:pt x="849466" y="111017"/>
                        <a:pt x="850712" y="109770"/>
                        <a:pt x="850712" y="109770"/>
                      </a:cubicBezTo>
                      <a:cubicBezTo>
                        <a:pt x="853208" y="104780"/>
                        <a:pt x="854454" y="101038"/>
                        <a:pt x="856950" y="96048"/>
                      </a:cubicBezTo>
                      <a:cubicBezTo>
                        <a:pt x="856950" y="96048"/>
                        <a:pt x="856950" y="96048"/>
                        <a:pt x="856950" y="94801"/>
                      </a:cubicBezTo>
                      <a:cubicBezTo>
                        <a:pt x="858196" y="94801"/>
                        <a:pt x="858196" y="94801"/>
                        <a:pt x="858196" y="94801"/>
                      </a:cubicBezTo>
                      <a:cubicBezTo>
                        <a:pt x="807054" y="67358"/>
                        <a:pt x="752170" y="49895"/>
                        <a:pt x="694790" y="39916"/>
                      </a:cubicBezTo>
                      <a:close/>
                      <a:moveTo>
                        <a:pt x="501446" y="39916"/>
                      </a:moveTo>
                      <a:cubicBezTo>
                        <a:pt x="389182" y="58627"/>
                        <a:pt x="288144" y="111017"/>
                        <a:pt x="208312" y="187107"/>
                      </a:cubicBezTo>
                      <a:cubicBezTo>
                        <a:pt x="260702" y="220786"/>
                        <a:pt x="316834" y="246981"/>
                        <a:pt x="376708" y="265692"/>
                      </a:cubicBezTo>
                      <a:cubicBezTo>
                        <a:pt x="406646" y="163407"/>
                        <a:pt x="450304" y="83574"/>
                        <a:pt x="501446" y="39916"/>
                      </a:cubicBezTo>
                      <a:close/>
                      <a:moveTo>
                        <a:pt x="1014120" y="33679"/>
                      </a:moveTo>
                      <a:cubicBezTo>
                        <a:pt x="964224" y="33679"/>
                        <a:pt x="919318" y="58627"/>
                        <a:pt x="891876" y="97295"/>
                      </a:cubicBezTo>
                      <a:cubicBezTo>
                        <a:pt x="891876" y="98543"/>
                        <a:pt x="891876" y="99791"/>
                        <a:pt x="890628" y="99791"/>
                      </a:cubicBezTo>
                      <a:cubicBezTo>
                        <a:pt x="889382" y="102285"/>
                        <a:pt x="886886" y="106027"/>
                        <a:pt x="885640" y="108522"/>
                      </a:cubicBezTo>
                      <a:cubicBezTo>
                        <a:pt x="884392" y="109770"/>
                        <a:pt x="884392" y="111017"/>
                        <a:pt x="884392" y="112264"/>
                      </a:cubicBezTo>
                      <a:cubicBezTo>
                        <a:pt x="881898" y="114759"/>
                        <a:pt x="880650" y="118501"/>
                        <a:pt x="879402" y="120996"/>
                      </a:cubicBezTo>
                      <a:cubicBezTo>
                        <a:pt x="879402" y="122243"/>
                        <a:pt x="878154" y="123491"/>
                        <a:pt x="878154" y="123491"/>
                      </a:cubicBezTo>
                      <a:lnTo>
                        <a:pt x="875510" y="132746"/>
                      </a:lnTo>
                      <a:lnTo>
                        <a:pt x="870670" y="149686"/>
                      </a:lnTo>
                      <a:cubicBezTo>
                        <a:pt x="870670" y="150933"/>
                        <a:pt x="869424" y="152181"/>
                        <a:pt x="869424" y="153428"/>
                      </a:cubicBezTo>
                      <a:cubicBezTo>
                        <a:pt x="869424" y="155923"/>
                        <a:pt x="869424" y="159665"/>
                        <a:pt x="868176" y="163407"/>
                      </a:cubicBezTo>
                      <a:cubicBezTo>
                        <a:pt x="868176" y="164654"/>
                        <a:pt x="868176" y="165902"/>
                        <a:pt x="868176" y="167149"/>
                      </a:cubicBezTo>
                      <a:cubicBezTo>
                        <a:pt x="866928" y="170891"/>
                        <a:pt x="866928" y="175881"/>
                        <a:pt x="866928" y="180870"/>
                      </a:cubicBezTo>
                      <a:cubicBezTo>
                        <a:pt x="866928" y="243239"/>
                        <a:pt x="964224" y="421614"/>
                        <a:pt x="1014120" y="500199"/>
                      </a:cubicBezTo>
                      <a:cubicBezTo>
                        <a:pt x="1034078" y="470262"/>
                        <a:pt x="1072746" y="405398"/>
                        <a:pt x="1103930" y="339287"/>
                      </a:cubicBezTo>
                      <a:cubicBezTo>
                        <a:pt x="1136362" y="275671"/>
                        <a:pt x="1162558" y="213302"/>
                        <a:pt x="1162558" y="180870"/>
                      </a:cubicBezTo>
                      <a:cubicBezTo>
                        <a:pt x="1162558" y="98543"/>
                        <a:pt x="1096446" y="33679"/>
                        <a:pt x="1014120" y="33679"/>
                      </a:cubicBezTo>
                      <a:close/>
                      <a:moveTo>
                        <a:pt x="598742" y="31184"/>
                      </a:moveTo>
                      <a:cubicBezTo>
                        <a:pt x="520158" y="31184"/>
                        <a:pt x="450304" y="128480"/>
                        <a:pt x="406646" y="274424"/>
                      </a:cubicBezTo>
                      <a:cubicBezTo>
                        <a:pt x="467768" y="290640"/>
                        <a:pt x="532630" y="299371"/>
                        <a:pt x="598742" y="299371"/>
                      </a:cubicBezTo>
                      <a:lnTo>
                        <a:pt x="646838" y="296180"/>
                      </a:lnTo>
                      <a:lnTo>
                        <a:pt x="695102" y="292979"/>
                      </a:lnTo>
                      <a:cubicBezTo>
                        <a:pt x="726910" y="288769"/>
                        <a:pt x="758406" y="282532"/>
                        <a:pt x="789592" y="274424"/>
                      </a:cubicBezTo>
                      <a:lnTo>
                        <a:pt x="766106" y="210938"/>
                      </a:lnTo>
                      <a:lnTo>
                        <a:pt x="752754" y="174848"/>
                      </a:lnTo>
                      <a:cubicBezTo>
                        <a:pt x="711240" y="85913"/>
                        <a:pt x="656746" y="31184"/>
                        <a:pt x="598742" y="31184"/>
                      </a:cubicBezTo>
                      <a:close/>
                      <a:moveTo>
                        <a:pt x="598742" y="0"/>
                      </a:moveTo>
                      <a:cubicBezTo>
                        <a:pt x="694790" y="0"/>
                        <a:pt x="790838" y="23700"/>
                        <a:pt x="875660" y="68606"/>
                      </a:cubicBezTo>
                      <a:cubicBezTo>
                        <a:pt x="908092" y="27442"/>
                        <a:pt x="957988" y="1247"/>
                        <a:pt x="1014120" y="1247"/>
                      </a:cubicBezTo>
                      <a:cubicBezTo>
                        <a:pt x="1112662" y="1247"/>
                        <a:pt x="1193742" y="82327"/>
                        <a:pt x="1193742" y="180870"/>
                      </a:cubicBezTo>
                      <a:cubicBezTo>
                        <a:pt x="1193742" y="218292"/>
                        <a:pt x="1168794" y="279413"/>
                        <a:pt x="1138858" y="341782"/>
                      </a:cubicBezTo>
                      <a:cubicBezTo>
                        <a:pt x="1177526" y="422862"/>
                        <a:pt x="1196236" y="508931"/>
                        <a:pt x="1196236" y="597495"/>
                      </a:cubicBezTo>
                      <a:cubicBezTo>
                        <a:pt x="1196236" y="606226"/>
                        <a:pt x="1196236" y="613711"/>
                        <a:pt x="1196236" y="621195"/>
                      </a:cubicBezTo>
                      <a:cubicBezTo>
                        <a:pt x="1196236" y="623690"/>
                        <a:pt x="1196236" y="624937"/>
                        <a:pt x="1196236" y="627432"/>
                      </a:cubicBezTo>
                      <a:cubicBezTo>
                        <a:pt x="1180020" y="944266"/>
                        <a:pt x="918072" y="1196237"/>
                        <a:pt x="598742" y="1196237"/>
                      </a:cubicBezTo>
                      <a:cubicBezTo>
                        <a:pt x="278166" y="1196237"/>
                        <a:pt x="16216" y="944266"/>
                        <a:pt x="0" y="627432"/>
                      </a:cubicBezTo>
                      <a:cubicBezTo>
                        <a:pt x="0" y="624937"/>
                        <a:pt x="0" y="623690"/>
                        <a:pt x="0" y="621195"/>
                      </a:cubicBezTo>
                      <a:cubicBezTo>
                        <a:pt x="0" y="613711"/>
                        <a:pt x="0" y="606226"/>
                        <a:pt x="0" y="597495"/>
                      </a:cubicBezTo>
                      <a:cubicBezTo>
                        <a:pt x="0" y="268187"/>
                        <a:pt x="268186" y="0"/>
                        <a:pt x="598742" y="0"/>
                      </a:cubicBezTo>
                      <a:close/>
                    </a:path>
                  </a:pathLst>
                </a:custGeom>
                <a:solidFill>
                  <a:schemeClr val="bg1"/>
                </a:solidFill>
                <a:ln>
                  <a:noFill/>
                </a:ln>
                <a:effectLst/>
              </p:spPr>
              <p:txBody>
                <a:bodyPr wrap="square" anchor="ctr">
                  <a:noAutofit/>
                </a:bodyPr>
                <a:lstStyle/>
                <a:p>
                  <a:endParaRPr lang="en-US" sz="2399">
                    <a:latin typeface="Poppins" pitchFamily="2" charset="77"/>
                  </a:endParaRPr>
                </a:p>
              </p:txBody>
            </p:sp>
          </p:grpSp>
          <p:grpSp>
            <p:nvGrpSpPr>
              <p:cNvPr id="45" name="Group 44">
                <a:extLst>
                  <a:ext uri="{FF2B5EF4-FFF2-40B4-BE49-F238E27FC236}">
                    <a16:creationId xmlns:a16="http://schemas.microsoft.com/office/drawing/2014/main" id="{C060B94A-0844-3AF4-244A-9AEAEB2396B1}"/>
                  </a:ext>
                </a:extLst>
              </p:cNvPr>
              <p:cNvGrpSpPr/>
              <p:nvPr/>
            </p:nvGrpSpPr>
            <p:grpSpPr>
              <a:xfrm>
                <a:off x="9196018" y="3598954"/>
                <a:ext cx="5031630" cy="1560025"/>
                <a:chOff x="9196018" y="3619415"/>
                <a:chExt cx="5031630" cy="1560025"/>
              </a:xfrm>
            </p:grpSpPr>
            <p:sp>
              <p:nvSpPr>
                <p:cNvPr id="24" name="Freeform 147">
                  <a:extLst>
                    <a:ext uri="{FF2B5EF4-FFF2-40B4-BE49-F238E27FC236}">
                      <a16:creationId xmlns:a16="http://schemas.microsoft.com/office/drawing/2014/main" id="{A989F844-9C90-BD4C-96EB-403C612A661A}"/>
                    </a:ext>
                  </a:extLst>
                </p:cNvPr>
                <p:cNvSpPr>
                  <a:spLocks noChangeArrowheads="1"/>
                </p:cNvSpPr>
                <p:nvPr/>
              </p:nvSpPr>
              <p:spPr bwMode="auto">
                <a:xfrm>
                  <a:off x="9196018" y="3619415"/>
                  <a:ext cx="5031630" cy="1560025"/>
                </a:xfrm>
                <a:custGeom>
                  <a:avLst/>
                  <a:gdLst>
                    <a:gd name="T0" fmla="*/ 5517 w 6060"/>
                    <a:gd name="T1" fmla="*/ 0 h 1879"/>
                    <a:gd name="T2" fmla="*/ 4544 w 6060"/>
                    <a:gd name="T3" fmla="*/ 0 h 1879"/>
                    <a:gd name="T4" fmla="*/ 4432 w 6060"/>
                    <a:gd name="T5" fmla="*/ 0 h 1879"/>
                    <a:gd name="T6" fmla="*/ 3572 w 6060"/>
                    <a:gd name="T7" fmla="*/ 0 h 1879"/>
                    <a:gd name="T8" fmla="*/ 3459 w 6060"/>
                    <a:gd name="T9" fmla="*/ 0 h 1879"/>
                    <a:gd name="T10" fmla="*/ 2600 w 6060"/>
                    <a:gd name="T11" fmla="*/ 0 h 1879"/>
                    <a:gd name="T12" fmla="*/ 2487 w 6060"/>
                    <a:gd name="T13" fmla="*/ 0 h 1879"/>
                    <a:gd name="T14" fmla="*/ 1628 w 6060"/>
                    <a:gd name="T15" fmla="*/ 0 h 1879"/>
                    <a:gd name="T16" fmla="*/ 1515 w 6060"/>
                    <a:gd name="T17" fmla="*/ 0 h 1879"/>
                    <a:gd name="T18" fmla="*/ 543 w 6060"/>
                    <a:gd name="T19" fmla="*/ 0 h 1879"/>
                    <a:gd name="T20" fmla="*/ 0 w 6060"/>
                    <a:gd name="T21" fmla="*/ 939 h 1879"/>
                    <a:gd name="T22" fmla="*/ 543 w 6060"/>
                    <a:gd name="T23" fmla="*/ 1878 h 1879"/>
                    <a:gd name="T24" fmla="*/ 1515 w 6060"/>
                    <a:gd name="T25" fmla="*/ 1878 h 1879"/>
                    <a:gd name="T26" fmla="*/ 1628 w 6060"/>
                    <a:gd name="T27" fmla="*/ 1878 h 1879"/>
                    <a:gd name="T28" fmla="*/ 2487 w 6060"/>
                    <a:gd name="T29" fmla="*/ 1878 h 1879"/>
                    <a:gd name="T30" fmla="*/ 2600 w 6060"/>
                    <a:gd name="T31" fmla="*/ 1878 h 1879"/>
                    <a:gd name="T32" fmla="*/ 3459 w 6060"/>
                    <a:gd name="T33" fmla="*/ 1878 h 1879"/>
                    <a:gd name="T34" fmla="*/ 3572 w 6060"/>
                    <a:gd name="T35" fmla="*/ 1878 h 1879"/>
                    <a:gd name="T36" fmla="*/ 4432 w 6060"/>
                    <a:gd name="T37" fmla="*/ 1878 h 1879"/>
                    <a:gd name="T38" fmla="*/ 4544 w 6060"/>
                    <a:gd name="T39" fmla="*/ 1878 h 1879"/>
                    <a:gd name="T40" fmla="*/ 5517 w 6060"/>
                    <a:gd name="T41" fmla="*/ 1878 h 1879"/>
                    <a:gd name="T42" fmla="*/ 6059 w 6060"/>
                    <a:gd name="T43" fmla="*/ 939 h 1879"/>
                    <a:gd name="T44" fmla="*/ 5517 w 6060"/>
                    <a:gd name="T45"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60" h="1879">
                      <a:moveTo>
                        <a:pt x="5517" y="0"/>
                      </a:moveTo>
                      <a:lnTo>
                        <a:pt x="4544" y="0"/>
                      </a:lnTo>
                      <a:lnTo>
                        <a:pt x="4432" y="0"/>
                      </a:lnTo>
                      <a:lnTo>
                        <a:pt x="3572" y="0"/>
                      </a:lnTo>
                      <a:lnTo>
                        <a:pt x="3459" y="0"/>
                      </a:lnTo>
                      <a:lnTo>
                        <a:pt x="2600" y="0"/>
                      </a:lnTo>
                      <a:lnTo>
                        <a:pt x="2487" y="0"/>
                      </a:lnTo>
                      <a:lnTo>
                        <a:pt x="1628" y="0"/>
                      </a:lnTo>
                      <a:lnTo>
                        <a:pt x="1515" y="0"/>
                      </a:lnTo>
                      <a:lnTo>
                        <a:pt x="543" y="0"/>
                      </a:lnTo>
                      <a:lnTo>
                        <a:pt x="0" y="939"/>
                      </a:lnTo>
                      <a:lnTo>
                        <a:pt x="543" y="1878"/>
                      </a:lnTo>
                      <a:lnTo>
                        <a:pt x="1515" y="1878"/>
                      </a:lnTo>
                      <a:lnTo>
                        <a:pt x="1628" y="1878"/>
                      </a:lnTo>
                      <a:lnTo>
                        <a:pt x="2487" y="1878"/>
                      </a:lnTo>
                      <a:lnTo>
                        <a:pt x="2600" y="1878"/>
                      </a:lnTo>
                      <a:lnTo>
                        <a:pt x="3459" y="1878"/>
                      </a:lnTo>
                      <a:lnTo>
                        <a:pt x="3572" y="1878"/>
                      </a:lnTo>
                      <a:lnTo>
                        <a:pt x="4432" y="1878"/>
                      </a:lnTo>
                      <a:lnTo>
                        <a:pt x="4544" y="1878"/>
                      </a:lnTo>
                      <a:lnTo>
                        <a:pt x="5517" y="1878"/>
                      </a:lnTo>
                      <a:lnTo>
                        <a:pt x="6059" y="939"/>
                      </a:lnTo>
                      <a:lnTo>
                        <a:pt x="5517" y="0"/>
                      </a:lnTo>
                    </a:path>
                  </a:pathLst>
                </a:custGeom>
                <a:solidFill>
                  <a:schemeClr val="accent2"/>
                </a:solidFill>
                <a:ln>
                  <a:noFill/>
                </a:ln>
                <a:effectLst/>
              </p:spPr>
              <p:txBody>
                <a:bodyPr wrap="none" anchor="ctr"/>
                <a:lstStyle/>
                <a:p>
                  <a:endParaRPr lang="en-US" sz="2399">
                    <a:latin typeface="Poppins" pitchFamily="2" charset="77"/>
                  </a:endParaRPr>
                </a:p>
              </p:txBody>
            </p:sp>
            <p:sp>
              <p:nvSpPr>
                <p:cNvPr id="25" name="Freeform 148">
                  <a:extLst>
                    <a:ext uri="{FF2B5EF4-FFF2-40B4-BE49-F238E27FC236}">
                      <a16:creationId xmlns:a16="http://schemas.microsoft.com/office/drawing/2014/main" id="{6EE14E6E-6071-7B4F-BAE0-95BC454B0C3B}"/>
                    </a:ext>
                  </a:extLst>
                </p:cNvPr>
                <p:cNvSpPr>
                  <a:spLocks noChangeArrowheads="1"/>
                </p:cNvSpPr>
                <p:nvPr/>
              </p:nvSpPr>
              <p:spPr bwMode="auto">
                <a:xfrm>
                  <a:off x="9302217" y="3710965"/>
                  <a:ext cx="4819233" cy="1376924"/>
                </a:xfrm>
                <a:custGeom>
                  <a:avLst/>
                  <a:gdLst>
                    <a:gd name="T0" fmla="*/ 5323 w 5802"/>
                    <a:gd name="T1" fmla="*/ 0 h 1658"/>
                    <a:gd name="T2" fmla="*/ 4869 w 5802"/>
                    <a:gd name="T3" fmla="*/ 0 h 1658"/>
                    <a:gd name="T4" fmla="*/ 4464 w 5802"/>
                    <a:gd name="T5" fmla="*/ 0 h 1658"/>
                    <a:gd name="T6" fmla="*/ 4365 w 5802"/>
                    <a:gd name="T7" fmla="*/ 0 h 1658"/>
                    <a:gd name="T8" fmla="*/ 4011 w 5802"/>
                    <a:gd name="T9" fmla="*/ 0 h 1658"/>
                    <a:gd name="T10" fmla="*/ 3912 w 5802"/>
                    <a:gd name="T11" fmla="*/ 0 h 1658"/>
                    <a:gd name="T12" fmla="*/ 3606 w 5802"/>
                    <a:gd name="T13" fmla="*/ 0 h 1658"/>
                    <a:gd name="T14" fmla="*/ 3507 w 5802"/>
                    <a:gd name="T15" fmla="*/ 0 h 1658"/>
                    <a:gd name="T16" fmla="*/ 3153 w 5802"/>
                    <a:gd name="T17" fmla="*/ 0 h 1658"/>
                    <a:gd name="T18" fmla="*/ 3053 w 5802"/>
                    <a:gd name="T19" fmla="*/ 0 h 1658"/>
                    <a:gd name="T20" fmla="*/ 2748 w 5802"/>
                    <a:gd name="T21" fmla="*/ 0 h 1658"/>
                    <a:gd name="T22" fmla="*/ 2648 w 5802"/>
                    <a:gd name="T23" fmla="*/ 0 h 1658"/>
                    <a:gd name="T24" fmla="*/ 2294 w 5802"/>
                    <a:gd name="T25" fmla="*/ 0 h 1658"/>
                    <a:gd name="T26" fmla="*/ 2195 w 5802"/>
                    <a:gd name="T27" fmla="*/ 0 h 1658"/>
                    <a:gd name="T28" fmla="*/ 1890 w 5802"/>
                    <a:gd name="T29" fmla="*/ 0 h 1658"/>
                    <a:gd name="T30" fmla="*/ 1790 w 5802"/>
                    <a:gd name="T31" fmla="*/ 0 h 1658"/>
                    <a:gd name="T32" fmla="*/ 1436 w 5802"/>
                    <a:gd name="T33" fmla="*/ 0 h 1658"/>
                    <a:gd name="T34" fmla="*/ 1337 w 5802"/>
                    <a:gd name="T35" fmla="*/ 0 h 1658"/>
                    <a:gd name="T36" fmla="*/ 932 w 5802"/>
                    <a:gd name="T37" fmla="*/ 0 h 1658"/>
                    <a:gd name="T38" fmla="*/ 478 w 5802"/>
                    <a:gd name="T39" fmla="*/ 0 h 1658"/>
                    <a:gd name="T40" fmla="*/ 0 w 5802"/>
                    <a:gd name="T41" fmla="*/ 828 h 1658"/>
                    <a:gd name="T42" fmla="*/ 478 w 5802"/>
                    <a:gd name="T43" fmla="*/ 1657 h 1658"/>
                    <a:gd name="T44" fmla="*/ 932 w 5802"/>
                    <a:gd name="T45" fmla="*/ 1657 h 1658"/>
                    <a:gd name="T46" fmla="*/ 1337 w 5802"/>
                    <a:gd name="T47" fmla="*/ 1657 h 1658"/>
                    <a:gd name="T48" fmla="*/ 1436 w 5802"/>
                    <a:gd name="T49" fmla="*/ 1657 h 1658"/>
                    <a:gd name="T50" fmla="*/ 1790 w 5802"/>
                    <a:gd name="T51" fmla="*/ 1657 h 1658"/>
                    <a:gd name="T52" fmla="*/ 1890 w 5802"/>
                    <a:gd name="T53" fmla="*/ 1657 h 1658"/>
                    <a:gd name="T54" fmla="*/ 2195 w 5802"/>
                    <a:gd name="T55" fmla="*/ 1657 h 1658"/>
                    <a:gd name="T56" fmla="*/ 2294 w 5802"/>
                    <a:gd name="T57" fmla="*/ 1657 h 1658"/>
                    <a:gd name="T58" fmla="*/ 2648 w 5802"/>
                    <a:gd name="T59" fmla="*/ 1657 h 1658"/>
                    <a:gd name="T60" fmla="*/ 2748 w 5802"/>
                    <a:gd name="T61" fmla="*/ 1657 h 1658"/>
                    <a:gd name="T62" fmla="*/ 3053 w 5802"/>
                    <a:gd name="T63" fmla="*/ 1657 h 1658"/>
                    <a:gd name="T64" fmla="*/ 3153 w 5802"/>
                    <a:gd name="T65" fmla="*/ 1657 h 1658"/>
                    <a:gd name="T66" fmla="*/ 3507 w 5802"/>
                    <a:gd name="T67" fmla="*/ 1657 h 1658"/>
                    <a:gd name="T68" fmla="*/ 3606 w 5802"/>
                    <a:gd name="T69" fmla="*/ 1657 h 1658"/>
                    <a:gd name="T70" fmla="*/ 3912 w 5802"/>
                    <a:gd name="T71" fmla="*/ 1657 h 1658"/>
                    <a:gd name="T72" fmla="*/ 4011 w 5802"/>
                    <a:gd name="T73" fmla="*/ 1657 h 1658"/>
                    <a:gd name="T74" fmla="*/ 4365 w 5802"/>
                    <a:gd name="T75" fmla="*/ 1657 h 1658"/>
                    <a:gd name="T76" fmla="*/ 4464 w 5802"/>
                    <a:gd name="T77" fmla="*/ 1657 h 1658"/>
                    <a:gd name="T78" fmla="*/ 4869 w 5802"/>
                    <a:gd name="T79" fmla="*/ 1657 h 1658"/>
                    <a:gd name="T80" fmla="*/ 5323 w 5802"/>
                    <a:gd name="T81" fmla="*/ 1657 h 1658"/>
                    <a:gd name="T82" fmla="*/ 5801 w 5802"/>
                    <a:gd name="T83" fmla="*/ 828 h 1658"/>
                    <a:gd name="T84" fmla="*/ 5323 w 5802"/>
                    <a:gd name="T85"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02" h="1658">
                      <a:moveTo>
                        <a:pt x="5323" y="0"/>
                      </a:moveTo>
                      <a:lnTo>
                        <a:pt x="4869" y="0"/>
                      </a:lnTo>
                      <a:lnTo>
                        <a:pt x="4464" y="0"/>
                      </a:lnTo>
                      <a:lnTo>
                        <a:pt x="4365" y="0"/>
                      </a:lnTo>
                      <a:lnTo>
                        <a:pt x="4011" y="0"/>
                      </a:lnTo>
                      <a:lnTo>
                        <a:pt x="3912" y="0"/>
                      </a:lnTo>
                      <a:lnTo>
                        <a:pt x="3606" y="0"/>
                      </a:lnTo>
                      <a:lnTo>
                        <a:pt x="3507" y="0"/>
                      </a:lnTo>
                      <a:lnTo>
                        <a:pt x="3153" y="0"/>
                      </a:lnTo>
                      <a:lnTo>
                        <a:pt x="3053" y="0"/>
                      </a:lnTo>
                      <a:lnTo>
                        <a:pt x="2748" y="0"/>
                      </a:lnTo>
                      <a:lnTo>
                        <a:pt x="2648" y="0"/>
                      </a:lnTo>
                      <a:lnTo>
                        <a:pt x="2294" y="0"/>
                      </a:lnTo>
                      <a:lnTo>
                        <a:pt x="2195" y="0"/>
                      </a:lnTo>
                      <a:lnTo>
                        <a:pt x="1890" y="0"/>
                      </a:lnTo>
                      <a:lnTo>
                        <a:pt x="1790" y="0"/>
                      </a:lnTo>
                      <a:lnTo>
                        <a:pt x="1436" y="0"/>
                      </a:lnTo>
                      <a:lnTo>
                        <a:pt x="1337" y="0"/>
                      </a:lnTo>
                      <a:lnTo>
                        <a:pt x="932" y="0"/>
                      </a:lnTo>
                      <a:lnTo>
                        <a:pt x="478" y="0"/>
                      </a:lnTo>
                      <a:lnTo>
                        <a:pt x="0" y="828"/>
                      </a:lnTo>
                      <a:lnTo>
                        <a:pt x="478" y="1657"/>
                      </a:lnTo>
                      <a:lnTo>
                        <a:pt x="932" y="1657"/>
                      </a:lnTo>
                      <a:lnTo>
                        <a:pt x="1337" y="1657"/>
                      </a:lnTo>
                      <a:lnTo>
                        <a:pt x="1436" y="1657"/>
                      </a:lnTo>
                      <a:lnTo>
                        <a:pt x="1790" y="1657"/>
                      </a:lnTo>
                      <a:lnTo>
                        <a:pt x="1890" y="1657"/>
                      </a:lnTo>
                      <a:lnTo>
                        <a:pt x="2195" y="1657"/>
                      </a:lnTo>
                      <a:lnTo>
                        <a:pt x="2294" y="1657"/>
                      </a:lnTo>
                      <a:lnTo>
                        <a:pt x="2648" y="1657"/>
                      </a:lnTo>
                      <a:lnTo>
                        <a:pt x="2748" y="1657"/>
                      </a:lnTo>
                      <a:lnTo>
                        <a:pt x="3053" y="1657"/>
                      </a:lnTo>
                      <a:lnTo>
                        <a:pt x="3153" y="1657"/>
                      </a:lnTo>
                      <a:lnTo>
                        <a:pt x="3507" y="1657"/>
                      </a:lnTo>
                      <a:lnTo>
                        <a:pt x="3606" y="1657"/>
                      </a:lnTo>
                      <a:lnTo>
                        <a:pt x="3912" y="1657"/>
                      </a:lnTo>
                      <a:lnTo>
                        <a:pt x="4011" y="1657"/>
                      </a:lnTo>
                      <a:lnTo>
                        <a:pt x="4365" y="1657"/>
                      </a:lnTo>
                      <a:lnTo>
                        <a:pt x="4464" y="1657"/>
                      </a:lnTo>
                      <a:lnTo>
                        <a:pt x="4869" y="1657"/>
                      </a:lnTo>
                      <a:lnTo>
                        <a:pt x="5323" y="1657"/>
                      </a:lnTo>
                      <a:lnTo>
                        <a:pt x="5801" y="828"/>
                      </a:lnTo>
                      <a:lnTo>
                        <a:pt x="5323" y="0"/>
                      </a:lnTo>
                    </a:path>
                  </a:pathLst>
                </a:custGeom>
                <a:solidFill>
                  <a:schemeClr val="bg2"/>
                </a:solidFill>
                <a:ln>
                  <a:noFill/>
                </a:ln>
                <a:effectLst/>
              </p:spPr>
              <p:txBody>
                <a:bodyPr wrap="none" anchor="ctr"/>
                <a:lstStyle/>
                <a:p>
                  <a:endParaRPr lang="en-US" sz="2399">
                    <a:latin typeface="Poppins" pitchFamily="2" charset="77"/>
                  </a:endParaRPr>
                </a:p>
              </p:txBody>
            </p:sp>
            <p:sp>
              <p:nvSpPr>
                <p:cNvPr id="12" name="TextBox 11">
                  <a:extLst>
                    <a:ext uri="{FF2B5EF4-FFF2-40B4-BE49-F238E27FC236}">
                      <a16:creationId xmlns:a16="http://schemas.microsoft.com/office/drawing/2014/main" id="{ADA8D0E1-0A0B-BF4F-B40A-43689EC323A0}"/>
                    </a:ext>
                  </a:extLst>
                </p:cNvPr>
                <p:cNvSpPr txBox="1"/>
                <p:nvPr/>
              </p:nvSpPr>
              <p:spPr>
                <a:xfrm>
                  <a:off x="9987029" y="4025030"/>
                  <a:ext cx="3728667" cy="769441"/>
                </a:xfrm>
                <a:prstGeom prst="rect">
                  <a:avLst/>
                </a:prstGeom>
                <a:noFill/>
              </p:spPr>
              <p:txBody>
                <a:bodyPr wrap="square" rtlCol="0" anchor="b">
                  <a:spAutoFit/>
                </a:bodyPr>
                <a:lstStyle/>
                <a:p>
                  <a:pPr algn="ctr"/>
                  <a:r>
                    <a:rPr lang="en-US" sz="2200" b="1" spc="-20">
                      <a:solidFill>
                        <a:schemeClr val="tx2"/>
                      </a:solidFill>
                      <a:latin typeface="Open Sans" panose="020B0606030504020204" pitchFamily="34" charset="0"/>
                      <a:ea typeface="Open Sans" panose="020B0606030504020204" pitchFamily="34" charset="0"/>
                      <a:cs typeface="Open Sans" panose="020B0606030504020204" pitchFamily="34" charset="0"/>
                    </a:rPr>
                    <a:t>Client side XSS vulnerability</a:t>
                  </a:r>
                </a:p>
              </p:txBody>
            </p:sp>
          </p:grpSp>
          <p:grpSp>
            <p:nvGrpSpPr>
              <p:cNvPr id="44" name="Group 43">
                <a:extLst>
                  <a:ext uri="{FF2B5EF4-FFF2-40B4-BE49-F238E27FC236}">
                    <a16:creationId xmlns:a16="http://schemas.microsoft.com/office/drawing/2014/main" id="{678CB93A-87E3-801B-7AF3-7BBEC3F39FB7}"/>
                  </a:ext>
                </a:extLst>
              </p:cNvPr>
              <p:cNvGrpSpPr/>
              <p:nvPr/>
            </p:nvGrpSpPr>
            <p:grpSpPr>
              <a:xfrm>
                <a:off x="10267322" y="5851801"/>
                <a:ext cx="3240897" cy="1007059"/>
                <a:chOff x="10455737" y="7508945"/>
                <a:chExt cx="3240897" cy="1007059"/>
              </a:xfrm>
            </p:grpSpPr>
            <p:sp>
              <p:nvSpPr>
                <p:cNvPr id="38" name="Freeform 262">
                  <a:extLst>
                    <a:ext uri="{FF2B5EF4-FFF2-40B4-BE49-F238E27FC236}">
                      <a16:creationId xmlns:a16="http://schemas.microsoft.com/office/drawing/2014/main" id="{2E22590D-DC03-A04A-9223-41D699771B29}"/>
                    </a:ext>
                  </a:extLst>
                </p:cNvPr>
                <p:cNvSpPr>
                  <a:spLocks noChangeArrowheads="1"/>
                </p:cNvSpPr>
                <p:nvPr/>
              </p:nvSpPr>
              <p:spPr bwMode="auto">
                <a:xfrm>
                  <a:off x="10455737" y="7508945"/>
                  <a:ext cx="3240897" cy="1007059"/>
                </a:xfrm>
                <a:custGeom>
                  <a:avLst/>
                  <a:gdLst>
                    <a:gd name="T0" fmla="*/ 3552 w 3902"/>
                    <a:gd name="T1" fmla="*/ 0 h 1211"/>
                    <a:gd name="T2" fmla="*/ 349 w 3902"/>
                    <a:gd name="T3" fmla="*/ 0 h 1211"/>
                    <a:gd name="T4" fmla="*/ 0 w 3902"/>
                    <a:gd name="T5" fmla="*/ 605 h 1211"/>
                    <a:gd name="T6" fmla="*/ 349 w 3902"/>
                    <a:gd name="T7" fmla="*/ 1210 h 1211"/>
                    <a:gd name="T8" fmla="*/ 3552 w 3902"/>
                    <a:gd name="T9" fmla="*/ 1210 h 1211"/>
                    <a:gd name="T10" fmla="*/ 3901 w 3902"/>
                    <a:gd name="T11" fmla="*/ 605 h 1211"/>
                    <a:gd name="T12" fmla="*/ 3552 w 3902"/>
                    <a:gd name="T13" fmla="*/ 0 h 1211"/>
                  </a:gdLst>
                  <a:ahLst/>
                  <a:cxnLst>
                    <a:cxn ang="0">
                      <a:pos x="T0" y="T1"/>
                    </a:cxn>
                    <a:cxn ang="0">
                      <a:pos x="T2" y="T3"/>
                    </a:cxn>
                    <a:cxn ang="0">
                      <a:pos x="T4" y="T5"/>
                    </a:cxn>
                    <a:cxn ang="0">
                      <a:pos x="T6" y="T7"/>
                    </a:cxn>
                    <a:cxn ang="0">
                      <a:pos x="T8" y="T9"/>
                    </a:cxn>
                    <a:cxn ang="0">
                      <a:pos x="T10" y="T11"/>
                    </a:cxn>
                    <a:cxn ang="0">
                      <a:pos x="T12" y="T13"/>
                    </a:cxn>
                  </a:cxnLst>
                  <a:rect l="0" t="0" r="r" b="b"/>
                  <a:pathLst>
                    <a:path w="3902" h="1211">
                      <a:moveTo>
                        <a:pt x="3552" y="0"/>
                      </a:moveTo>
                      <a:lnTo>
                        <a:pt x="349" y="0"/>
                      </a:lnTo>
                      <a:lnTo>
                        <a:pt x="0" y="605"/>
                      </a:lnTo>
                      <a:lnTo>
                        <a:pt x="349" y="1210"/>
                      </a:lnTo>
                      <a:lnTo>
                        <a:pt x="3552" y="1210"/>
                      </a:lnTo>
                      <a:lnTo>
                        <a:pt x="3901" y="605"/>
                      </a:lnTo>
                      <a:lnTo>
                        <a:pt x="3552" y="0"/>
                      </a:lnTo>
                    </a:path>
                  </a:pathLst>
                </a:custGeom>
                <a:solidFill>
                  <a:schemeClr val="accent3"/>
                </a:solidFill>
                <a:ln>
                  <a:noFill/>
                </a:ln>
                <a:effectLst/>
              </p:spPr>
              <p:txBody>
                <a:bodyPr wrap="none" anchor="ctr"/>
                <a:lstStyle/>
                <a:p>
                  <a:endParaRPr lang="en-US" sz="2399">
                    <a:latin typeface="Poppins" pitchFamily="2" charset="77"/>
                  </a:endParaRPr>
                </a:p>
              </p:txBody>
            </p:sp>
            <p:sp>
              <p:nvSpPr>
                <p:cNvPr id="39" name="Freeform 263">
                  <a:extLst>
                    <a:ext uri="{FF2B5EF4-FFF2-40B4-BE49-F238E27FC236}">
                      <a16:creationId xmlns:a16="http://schemas.microsoft.com/office/drawing/2014/main" id="{E61ABA4C-FEC2-F94A-BC3C-4065A565D383}"/>
                    </a:ext>
                  </a:extLst>
                </p:cNvPr>
                <p:cNvSpPr>
                  <a:spLocks noChangeArrowheads="1"/>
                </p:cNvSpPr>
                <p:nvPr/>
              </p:nvSpPr>
              <p:spPr bwMode="auto">
                <a:xfrm>
                  <a:off x="10574753" y="7609651"/>
                  <a:ext cx="3002865" cy="805647"/>
                </a:xfrm>
                <a:custGeom>
                  <a:avLst/>
                  <a:gdLst>
                    <a:gd name="T0" fmla="*/ 3335 w 3616"/>
                    <a:gd name="T1" fmla="*/ 0 h 971"/>
                    <a:gd name="T2" fmla="*/ 281 w 3616"/>
                    <a:gd name="T3" fmla="*/ 0 h 971"/>
                    <a:gd name="T4" fmla="*/ 0 w 3616"/>
                    <a:gd name="T5" fmla="*/ 485 h 971"/>
                    <a:gd name="T6" fmla="*/ 281 w 3616"/>
                    <a:gd name="T7" fmla="*/ 970 h 971"/>
                    <a:gd name="T8" fmla="*/ 3335 w 3616"/>
                    <a:gd name="T9" fmla="*/ 970 h 971"/>
                    <a:gd name="T10" fmla="*/ 3615 w 3616"/>
                    <a:gd name="T11" fmla="*/ 485 h 971"/>
                    <a:gd name="T12" fmla="*/ 3335 w 3616"/>
                    <a:gd name="T13" fmla="*/ 0 h 971"/>
                  </a:gdLst>
                  <a:ahLst/>
                  <a:cxnLst>
                    <a:cxn ang="0">
                      <a:pos x="T0" y="T1"/>
                    </a:cxn>
                    <a:cxn ang="0">
                      <a:pos x="T2" y="T3"/>
                    </a:cxn>
                    <a:cxn ang="0">
                      <a:pos x="T4" y="T5"/>
                    </a:cxn>
                    <a:cxn ang="0">
                      <a:pos x="T6" y="T7"/>
                    </a:cxn>
                    <a:cxn ang="0">
                      <a:pos x="T8" y="T9"/>
                    </a:cxn>
                    <a:cxn ang="0">
                      <a:pos x="T10" y="T11"/>
                    </a:cxn>
                    <a:cxn ang="0">
                      <a:pos x="T12" y="T13"/>
                    </a:cxn>
                  </a:cxnLst>
                  <a:rect l="0" t="0" r="r" b="b"/>
                  <a:pathLst>
                    <a:path w="3616" h="971">
                      <a:moveTo>
                        <a:pt x="3335" y="0"/>
                      </a:moveTo>
                      <a:lnTo>
                        <a:pt x="281" y="0"/>
                      </a:lnTo>
                      <a:lnTo>
                        <a:pt x="0" y="485"/>
                      </a:lnTo>
                      <a:lnTo>
                        <a:pt x="281" y="970"/>
                      </a:lnTo>
                      <a:lnTo>
                        <a:pt x="3335" y="970"/>
                      </a:lnTo>
                      <a:lnTo>
                        <a:pt x="3615" y="485"/>
                      </a:lnTo>
                      <a:lnTo>
                        <a:pt x="3335" y="0"/>
                      </a:lnTo>
                    </a:path>
                  </a:pathLst>
                </a:custGeom>
                <a:solidFill>
                  <a:schemeClr val="bg2"/>
                </a:solidFill>
                <a:ln>
                  <a:noFill/>
                </a:ln>
                <a:effectLst/>
              </p:spPr>
              <p:txBody>
                <a:bodyPr wrap="none" anchor="ctr"/>
                <a:lstStyle/>
                <a:p>
                  <a:endParaRPr lang="en-US" sz="2399">
                    <a:latin typeface="Poppins" pitchFamily="2" charset="77"/>
                  </a:endParaRPr>
                </a:p>
              </p:txBody>
            </p:sp>
            <p:sp>
              <p:nvSpPr>
                <p:cNvPr id="17" name="TextBox 16">
                  <a:extLst>
                    <a:ext uri="{FF2B5EF4-FFF2-40B4-BE49-F238E27FC236}">
                      <a16:creationId xmlns:a16="http://schemas.microsoft.com/office/drawing/2014/main" id="{A7D1D447-FB2C-614F-B5EE-180016E7CAA2}"/>
                    </a:ext>
                  </a:extLst>
                </p:cNvPr>
                <p:cNvSpPr txBox="1"/>
                <p:nvPr/>
              </p:nvSpPr>
              <p:spPr>
                <a:xfrm>
                  <a:off x="10728461" y="7791869"/>
                  <a:ext cx="2695449" cy="441211"/>
                </a:xfrm>
                <a:prstGeom prst="rect">
                  <a:avLst/>
                </a:prstGeom>
                <a:noFill/>
              </p:spPr>
              <p:txBody>
                <a:bodyPr wrap="square" rtlCol="0" anchor="ctr">
                  <a:spAutoFit/>
                </a:bodyPr>
                <a:lstStyle/>
                <a:p>
                  <a:pPr algn="ctr"/>
                  <a:r>
                    <a:rPr lang="en-US" sz="2200">
                      <a:solidFill>
                        <a:schemeClr val="bg1"/>
                      </a:solidFill>
                      <a:latin typeface="Open Sans"/>
                      <a:ea typeface="Open Sans"/>
                      <a:cs typeface="Open Sans"/>
                    </a:rPr>
                    <a:t>DOM-based XSS</a:t>
                  </a:r>
                </a:p>
              </p:txBody>
            </p:sp>
          </p:grpSp>
          <p:cxnSp>
            <p:nvCxnSpPr>
              <p:cNvPr id="66" name="Straight Arrow Connector 65">
                <a:extLst>
                  <a:ext uri="{FF2B5EF4-FFF2-40B4-BE49-F238E27FC236}">
                    <a16:creationId xmlns:a16="http://schemas.microsoft.com/office/drawing/2014/main" id="{99B0C026-0B01-3863-2246-25FB45B2ED55}"/>
                  </a:ext>
                </a:extLst>
              </p:cNvPr>
              <p:cNvCxnSpPr>
                <a:cxnSpLocks/>
              </p:cNvCxnSpPr>
              <p:nvPr/>
            </p:nvCxnSpPr>
            <p:spPr>
              <a:xfrm>
                <a:off x="11887770" y="5158979"/>
                <a:ext cx="0" cy="69282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21940911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4"/>
          <p:cNvSpPr txBox="1">
            <a:spLocks noGrp="1"/>
          </p:cNvSpPr>
          <p:nvPr>
            <p:ph type="title"/>
          </p:nvPr>
        </p:nvSpPr>
        <p:spPr>
          <a:xfrm>
            <a:off x="-10160" y="229878"/>
            <a:ext cx="16276320" cy="687244"/>
          </a:xfrm>
          <a:prstGeom prst="rect">
            <a:avLst/>
          </a:prstGeom>
          <a:noFill/>
          <a:ln>
            <a:noFill/>
          </a:ln>
        </p:spPr>
        <p:txBody>
          <a:bodyPr spcFirstLastPara="1" wrap="square" lIns="45675" tIns="45675" rIns="45675" bIns="45675" anchor="ctr" anchorCtr="0">
            <a:normAutofit/>
          </a:bodyPr>
          <a:lstStyle/>
          <a:p>
            <a:pPr marL="0" marR="0" lvl="0" indent="0" algn="ctr" rtl="0">
              <a:lnSpc>
                <a:spcPct val="90000"/>
              </a:lnSpc>
              <a:spcBef>
                <a:spcPts val="0"/>
              </a:spcBef>
              <a:spcAft>
                <a:spcPts val="0"/>
              </a:spcAft>
              <a:buClr>
                <a:srgbClr val="3F3F3F"/>
              </a:buClr>
              <a:buSzPts val="3200"/>
              <a:buFont typeface="Open Sans ExtraBold"/>
              <a:buNone/>
            </a:pPr>
            <a:r>
              <a:rPr lang="en-US" b="1">
                <a:solidFill>
                  <a:schemeClr val="tx1">
                    <a:lumMod val="75000"/>
                    <a:lumOff val="25000"/>
                  </a:schemeClr>
                </a:solidFill>
                <a:latin typeface="Open Sans"/>
                <a:ea typeface="Open Sans"/>
                <a:cs typeface="Open Sans"/>
                <a:sym typeface="Open Sans"/>
              </a:rPr>
              <a:t>Types of XSS</a:t>
            </a:r>
            <a:endParaRPr lang="en-US">
              <a:solidFill>
                <a:schemeClr val="tx1">
                  <a:lumMod val="75000"/>
                  <a:lumOff val="25000"/>
                </a:schemeClr>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06456C68-93E1-A083-794F-E16CB5E54885}"/>
              </a:ext>
            </a:extLst>
          </p:cNvPr>
          <p:cNvGrpSpPr/>
          <p:nvPr/>
        </p:nvGrpSpPr>
        <p:grpSpPr>
          <a:xfrm>
            <a:off x="709360" y="1463149"/>
            <a:ext cx="14837280" cy="7215237"/>
            <a:chOff x="674021" y="1548901"/>
            <a:chExt cx="14837280" cy="7215237"/>
          </a:xfrm>
        </p:grpSpPr>
        <p:grpSp>
          <p:nvGrpSpPr>
            <p:cNvPr id="11" name="Group 10">
              <a:extLst>
                <a:ext uri="{FF2B5EF4-FFF2-40B4-BE49-F238E27FC236}">
                  <a16:creationId xmlns:a16="http://schemas.microsoft.com/office/drawing/2014/main" id="{55DA4D8D-4E0E-4875-84D1-0F45EF4F83C8}"/>
                </a:ext>
              </a:extLst>
            </p:cNvPr>
            <p:cNvGrpSpPr/>
            <p:nvPr/>
          </p:nvGrpSpPr>
          <p:grpSpPr>
            <a:xfrm>
              <a:off x="5769577" y="1579811"/>
              <a:ext cx="4715636" cy="7184320"/>
              <a:chOff x="5791085" y="3781774"/>
              <a:chExt cx="4658100" cy="3221677"/>
            </a:xfrm>
          </p:grpSpPr>
          <p:sp>
            <p:nvSpPr>
              <p:cNvPr id="12" name="Google Shape;1698;p72">
                <a:extLst>
                  <a:ext uri="{FF2B5EF4-FFF2-40B4-BE49-F238E27FC236}">
                    <a16:creationId xmlns:a16="http://schemas.microsoft.com/office/drawing/2014/main" id="{EA9DEF2F-69E1-4549-BB69-8408CF7EB061}"/>
                  </a:ext>
                </a:extLst>
              </p:cNvPr>
              <p:cNvSpPr/>
              <p:nvPr/>
            </p:nvSpPr>
            <p:spPr>
              <a:xfrm>
                <a:off x="5791085" y="4218970"/>
                <a:ext cx="4626000" cy="2784481"/>
              </a:xfrm>
              <a:prstGeom prst="roundRect">
                <a:avLst>
                  <a:gd name="adj" fmla="val 2962"/>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13" name="Google Shape;1699;p72">
                <a:extLst>
                  <a:ext uri="{FF2B5EF4-FFF2-40B4-BE49-F238E27FC236}">
                    <a16:creationId xmlns:a16="http://schemas.microsoft.com/office/drawing/2014/main" id="{8B161F69-E216-4358-B20B-8930E76A9286}"/>
                  </a:ext>
                </a:extLst>
              </p:cNvPr>
              <p:cNvSpPr txBox="1"/>
              <p:nvPr/>
            </p:nvSpPr>
            <p:spPr>
              <a:xfrm>
                <a:off x="5791085" y="4399191"/>
                <a:ext cx="4658100" cy="2235853"/>
              </a:xfrm>
              <a:prstGeom prst="rect">
                <a:avLst/>
              </a:prstGeom>
              <a:noFill/>
              <a:ln>
                <a:noFill/>
              </a:ln>
            </p:spPr>
            <p:txBody>
              <a:bodyPr spcFirstLastPara="1" wrap="square" lIns="91425" tIns="45700" rIns="91425" bIns="45700" anchor="t" anchorCtr="0">
                <a:spAutoFit/>
              </a:bodyPr>
              <a:lstStyle/>
              <a:p>
                <a:pPr marL="342900" lvl="0" indent="-342900">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are also known as stored or second-order vulnerabilities and are generally targeted at websites that allow users to input data stored in a database or another location, such as forums, message boards, guest books, etc.</a:t>
                </a:r>
              </a:p>
              <a:p>
                <a:pPr marL="342900" lvl="0" indent="-342900">
                  <a:buFont typeface="Arial" panose="020B0604020202020204" pitchFamily="34" charset="0"/>
                  <a:buChar char="•"/>
                </a:pPr>
                <a:endParaRPr lang="en-GB" sz="1000">
                  <a:solidFill>
                    <a:schemeClr val="tx1">
                      <a:lumMod val="75000"/>
                      <a:lumOff val="25000"/>
                    </a:schemeClr>
                  </a:solidFill>
                  <a:latin typeface="Open Sans"/>
                  <a:ea typeface="Open Sans"/>
                  <a:cs typeface="Open Sans"/>
                </a:endParaRPr>
              </a:p>
              <a:p>
                <a:pPr marL="342900" lvl="0" indent="-342900">
                  <a:buFont typeface="Arial" panose="020B0604020202020204" pitchFamily="34" charset="0"/>
                  <a:buChar char="•"/>
                </a:pPr>
                <a:r>
                  <a:rPr lang="en-US" sz="2200">
                    <a:solidFill>
                      <a:schemeClr val="tx1">
                        <a:lumMod val="75000"/>
                        <a:lumOff val="25000"/>
                      </a:schemeClr>
                    </a:solidFill>
                    <a:latin typeface="Open Sans"/>
                    <a:ea typeface="Open Sans"/>
                    <a:cs typeface="Open Sans"/>
                  </a:rPr>
                  <a:t>The attacker posts text containing malicious JavaScript. When other users later view these posts, their browsers render the page and execute the attacker’s JavaScript.</a:t>
                </a:r>
                <a:endParaRPr lang="en-GB" sz="2200">
                  <a:solidFill>
                    <a:schemeClr val="tx1">
                      <a:lumMod val="75000"/>
                      <a:lumOff val="25000"/>
                    </a:schemeClr>
                  </a:solidFill>
                  <a:latin typeface="Open Sans"/>
                  <a:ea typeface="Open Sans"/>
                  <a:cs typeface="Open Sans"/>
                </a:endParaRPr>
              </a:p>
            </p:txBody>
          </p:sp>
          <p:grpSp>
            <p:nvGrpSpPr>
              <p:cNvPr id="15" name="Google Shape;1707;p72">
                <a:extLst>
                  <a:ext uri="{FF2B5EF4-FFF2-40B4-BE49-F238E27FC236}">
                    <a16:creationId xmlns:a16="http://schemas.microsoft.com/office/drawing/2014/main" id="{45CBEC1D-A65B-41A0-A7C2-6D01A488900D}"/>
                  </a:ext>
                </a:extLst>
              </p:cNvPr>
              <p:cNvGrpSpPr/>
              <p:nvPr/>
            </p:nvGrpSpPr>
            <p:grpSpPr>
              <a:xfrm>
                <a:off x="6142172" y="3781774"/>
                <a:ext cx="3923827" cy="563328"/>
                <a:chOff x="1591294" y="3168577"/>
                <a:chExt cx="4427542" cy="710230"/>
              </a:xfrm>
            </p:grpSpPr>
            <p:sp>
              <p:nvSpPr>
                <p:cNvPr id="17" name="Google Shape;1708;p72">
                  <a:extLst>
                    <a:ext uri="{FF2B5EF4-FFF2-40B4-BE49-F238E27FC236}">
                      <a16:creationId xmlns:a16="http://schemas.microsoft.com/office/drawing/2014/main" id="{BF762264-501F-4C4C-8068-9D90D7DF00B7}"/>
                    </a:ext>
                  </a:extLst>
                </p:cNvPr>
                <p:cNvSpPr/>
                <p:nvPr/>
              </p:nvSpPr>
              <p:spPr>
                <a:xfrm rot="10800000">
                  <a:off x="1591294" y="3550025"/>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18" name="Google Shape;1709;p72">
                  <a:extLst>
                    <a:ext uri="{FF2B5EF4-FFF2-40B4-BE49-F238E27FC236}">
                      <a16:creationId xmlns:a16="http://schemas.microsoft.com/office/drawing/2014/main" id="{66F35B54-3F3D-4CD7-8F29-36DD523C3DD7}"/>
                    </a:ext>
                  </a:extLst>
                </p:cNvPr>
                <p:cNvSpPr/>
                <p:nvPr/>
              </p:nvSpPr>
              <p:spPr>
                <a:xfrm>
                  <a:off x="1741828" y="3168577"/>
                  <a:ext cx="4131774" cy="710230"/>
                </a:xfrm>
                <a:prstGeom prst="round2SameRect">
                  <a:avLst>
                    <a:gd name="adj1" fmla="val 16993"/>
                    <a:gd name="adj2" fmla="val 0"/>
                  </a:avLst>
                </a:prstGeom>
                <a:solidFill>
                  <a:srgbClr val="19D1BB"/>
                </a:solidFill>
                <a:ln>
                  <a:noFill/>
                </a:ln>
              </p:spPr>
              <p:txBody>
                <a:bodyPr spcFirstLastPara="1" wrap="square" lIns="91425" tIns="45700" rIns="91425" bIns="45700" anchor="ctr" anchorCtr="0">
                  <a:noAutofit/>
                </a:bodyPr>
                <a:lstStyle/>
                <a:p>
                  <a:pPr algn="ctr">
                    <a:buClr>
                      <a:schemeClr val="lt1"/>
                    </a:buClr>
                    <a:buSzPts val="2000"/>
                  </a:pPr>
                  <a:r>
                    <a:rPr lang="en-US" sz="2200" b="1">
                      <a:solidFill>
                        <a:schemeClr val="bg1"/>
                      </a:solidFill>
                      <a:latin typeface="Open Sans"/>
                      <a:ea typeface="Open Sans"/>
                      <a:cs typeface="Open Sans"/>
                      <a:sym typeface="Open Sans"/>
                    </a:rPr>
                    <a:t>Non-Reflected or Persistent XSS</a:t>
                  </a:r>
                  <a:endParaRPr sz="2200" b="0" u="none" strike="noStrike" cap="none">
                    <a:solidFill>
                      <a:schemeClr val="bg1"/>
                    </a:solidFill>
                    <a:latin typeface="Open Sans"/>
                    <a:ea typeface="Open Sans"/>
                    <a:cs typeface="Open Sans"/>
                    <a:sym typeface="Open Sans"/>
                  </a:endParaRPr>
                </a:p>
              </p:txBody>
            </p:sp>
          </p:grpSp>
        </p:grpSp>
        <p:grpSp>
          <p:nvGrpSpPr>
            <p:cNvPr id="19" name="Group 18">
              <a:extLst>
                <a:ext uri="{FF2B5EF4-FFF2-40B4-BE49-F238E27FC236}">
                  <a16:creationId xmlns:a16="http://schemas.microsoft.com/office/drawing/2014/main" id="{D9B312A9-05CD-4270-8659-3A7D7C6F619B}"/>
                </a:ext>
              </a:extLst>
            </p:cNvPr>
            <p:cNvGrpSpPr/>
            <p:nvPr/>
          </p:nvGrpSpPr>
          <p:grpSpPr>
            <a:xfrm>
              <a:off x="10865770" y="1548901"/>
              <a:ext cx="4645531" cy="7215237"/>
              <a:chOff x="10865770" y="3772835"/>
              <a:chExt cx="4645531" cy="3405125"/>
            </a:xfrm>
          </p:grpSpPr>
          <p:sp>
            <p:nvSpPr>
              <p:cNvPr id="20" name="Google Shape;1696;p72">
                <a:extLst>
                  <a:ext uri="{FF2B5EF4-FFF2-40B4-BE49-F238E27FC236}">
                    <a16:creationId xmlns:a16="http://schemas.microsoft.com/office/drawing/2014/main" id="{E89D7012-01CF-41C1-8D04-5BEF0ED5E49A}"/>
                  </a:ext>
                </a:extLst>
              </p:cNvPr>
              <p:cNvSpPr/>
              <p:nvPr/>
            </p:nvSpPr>
            <p:spPr>
              <a:xfrm>
                <a:off x="10865770" y="4252929"/>
                <a:ext cx="4626000" cy="2925031"/>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21" name="Google Shape;1697;p72">
                <a:extLst>
                  <a:ext uri="{FF2B5EF4-FFF2-40B4-BE49-F238E27FC236}">
                    <a16:creationId xmlns:a16="http://schemas.microsoft.com/office/drawing/2014/main" id="{ED1F2475-D0CB-487F-981A-2123BF746F44}"/>
                  </a:ext>
                </a:extLst>
              </p:cNvPr>
              <p:cNvSpPr txBox="1"/>
              <p:nvPr/>
            </p:nvSpPr>
            <p:spPr>
              <a:xfrm>
                <a:off x="10885301" y="4247535"/>
                <a:ext cx="4626000" cy="2745218"/>
              </a:xfrm>
              <a:prstGeom prst="rect">
                <a:avLst/>
              </a:prstGeom>
              <a:noFill/>
              <a:ln>
                <a:noFill/>
              </a:ln>
            </p:spPr>
            <p:txBody>
              <a:bodyPr spcFirstLastPara="1" wrap="square" lIns="91425" tIns="45700" rIns="91425" bIns="45700" anchor="t" anchorCtr="0">
                <a:spAutoFit/>
              </a:bodyPr>
              <a:lstStyle/>
              <a:p>
                <a:pPr lvl="1">
                  <a:buSzPts val="2200"/>
                </a:pPr>
                <a:endParaRPr lang="en-US" sz="2200">
                  <a:solidFill>
                    <a:srgbClr val="3F3F3F"/>
                  </a:solidFill>
                  <a:latin typeface="Open Sans"/>
                  <a:ea typeface="Open Sans"/>
                  <a:cs typeface="Open Sans"/>
                </a:endParaRPr>
              </a:p>
              <a:p>
                <a:pPr marL="342900" indent="-342900" defTabSz="577850">
                  <a:buFont typeface="Arial" panose="020B0604020202020204" pitchFamily="34" charset="0"/>
                  <a:buChar char="•"/>
                </a:pPr>
                <a:r>
                  <a:rPr lang="en-US" sz="2200">
                    <a:solidFill>
                      <a:schemeClr val="tx1">
                        <a:lumMod val="75000"/>
                        <a:lumOff val="25000"/>
                      </a:schemeClr>
                    </a:solidFill>
                    <a:latin typeface="Open Sans"/>
                    <a:ea typeface="Open Sans"/>
                    <a:cs typeface="Open Sans"/>
                  </a:rPr>
                  <a:t>It is a client-side web application vulnerability that allows attackers to inject malicious scripts into the Document Object Model (DOM) of a web page. </a:t>
                </a:r>
              </a:p>
              <a:p>
                <a:pPr marL="342900" indent="-342900" defTabSz="57785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defTabSz="577850">
                  <a:buFont typeface="Arial" panose="020B0604020202020204" pitchFamily="34" charset="0"/>
                  <a:buChar char="•"/>
                </a:pPr>
                <a:r>
                  <a:rPr lang="en-US" sz="2200">
                    <a:solidFill>
                      <a:schemeClr val="tx1">
                        <a:lumMod val="75000"/>
                        <a:lumOff val="25000"/>
                      </a:schemeClr>
                    </a:solidFill>
                    <a:latin typeface="Open Sans"/>
                    <a:ea typeface="Open Sans"/>
                    <a:cs typeface="Open Sans"/>
                  </a:rPr>
                  <a:t>The DOM can be imagined as a blueprint for a house that represents the structure and content of a web page.</a:t>
                </a:r>
              </a:p>
              <a:p>
                <a:pPr marL="342900" indent="-342900" defTabSz="577850">
                  <a:buFont typeface="Arial" panose="020B0604020202020204" pitchFamily="34" charset="0"/>
                  <a:buChar char="•"/>
                </a:pPr>
                <a:endParaRPr lang="en-US" sz="1000">
                  <a:solidFill>
                    <a:schemeClr val="tx1">
                      <a:lumMod val="75000"/>
                      <a:lumOff val="25000"/>
                    </a:schemeClr>
                  </a:solidFill>
                  <a:latin typeface="Open Sans"/>
                  <a:ea typeface="Open Sans"/>
                  <a:cs typeface="Open Sans"/>
                </a:endParaRPr>
              </a:p>
              <a:p>
                <a:pPr marL="342900" indent="-342900" defTabSz="577850">
                  <a:buFont typeface="Arial" panose="020B0604020202020204" pitchFamily="34" charset="0"/>
                  <a:buChar char="•"/>
                </a:pPr>
                <a:r>
                  <a:rPr lang="en-US" sz="2200">
                    <a:solidFill>
                      <a:schemeClr val="tx1">
                        <a:lumMod val="75000"/>
                        <a:lumOff val="25000"/>
                      </a:schemeClr>
                    </a:solidFill>
                    <a:latin typeface="Open Sans"/>
                    <a:ea typeface="Open Sans"/>
                    <a:cs typeface="Open Sans"/>
                  </a:rPr>
                  <a:t>It outlines how elements like rooms (sections), furniture (content), and hallways (navigation) are organized and interact within the browser.</a:t>
                </a:r>
                <a:endParaRPr lang="en-GB" sz="2200">
                  <a:solidFill>
                    <a:schemeClr val="tx1">
                      <a:lumMod val="75000"/>
                      <a:lumOff val="25000"/>
                    </a:schemeClr>
                  </a:solidFill>
                  <a:latin typeface="Open Sans"/>
                  <a:ea typeface="Open Sans"/>
                  <a:cs typeface="Open Sans"/>
                </a:endParaRPr>
              </a:p>
            </p:txBody>
          </p:sp>
          <p:grpSp>
            <p:nvGrpSpPr>
              <p:cNvPr id="23" name="Google Shape;1712;p72">
                <a:extLst>
                  <a:ext uri="{FF2B5EF4-FFF2-40B4-BE49-F238E27FC236}">
                    <a16:creationId xmlns:a16="http://schemas.microsoft.com/office/drawing/2014/main" id="{503EAFF5-77BA-490D-9403-ED17AA099232}"/>
                  </a:ext>
                </a:extLst>
              </p:cNvPr>
              <p:cNvGrpSpPr/>
              <p:nvPr/>
            </p:nvGrpSpPr>
            <p:grpSpPr>
              <a:xfrm>
                <a:off x="11216857" y="3772835"/>
                <a:ext cx="3923827" cy="592855"/>
                <a:chOff x="1591293" y="3157311"/>
                <a:chExt cx="4427542" cy="747457"/>
              </a:xfrm>
            </p:grpSpPr>
            <p:sp>
              <p:nvSpPr>
                <p:cNvPr id="25" name="Google Shape;1713;p72">
                  <a:extLst>
                    <a:ext uri="{FF2B5EF4-FFF2-40B4-BE49-F238E27FC236}">
                      <a16:creationId xmlns:a16="http://schemas.microsoft.com/office/drawing/2014/main" id="{78B38EF7-172D-4AC4-A0D3-8063439EF7A5}"/>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26" name="Google Shape;1714;p72">
                  <a:extLst>
                    <a:ext uri="{FF2B5EF4-FFF2-40B4-BE49-F238E27FC236}">
                      <a16:creationId xmlns:a16="http://schemas.microsoft.com/office/drawing/2014/main" id="{17345EA3-D11C-409A-9781-40DE6F001E50}"/>
                    </a:ext>
                  </a:extLst>
                </p:cNvPr>
                <p:cNvSpPr/>
                <p:nvPr/>
              </p:nvSpPr>
              <p:spPr>
                <a:xfrm>
                  <a:off x="1741828" y="3157311"/>
                  <a:ext cx="4131774" cy="747457"/>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algn="ctr">
                    <a:buClr>
                      <a:schemeClr val="lt1"/>
                    </a:buClr>
                    <a:buSzPts val="2000"/>
                  </a:pPr>
                  <a:r>
                    <a:rPr lang="en-US" sz="2200" b="1">
                      <a:solidFill>
                        <a:schemeClr val="bg1"/>
                      </a:solidFill>
                      <a:latin typeface="Open Sans"/>
                      <a:ea typeface="Open Sans"/>
                      <a:cs typeface="Open Sans"/>
                      <a:sym typeface="Open Sans"/>
                    </a:rPr>
                    <a:t>DOM-based XSS</a:t>
                  </a:r>
                  <a:endParaRPr sz="2200" b="0" u="none" strike="noStrike" cap="none">
                    <a:solidFill>
                      <a:schemeClr val="bg1"/>
                    </a:solidFill>
                    <a:latin typeface="Open Sans"/>
                    <a:ea typeface="Open Sans"/>
                    <a:cs typeface="Open Sans"/>
                    <a:sym typeface="Open Sans"/>
                  </a:endParaRPr>
                </a:p>
              </p:txBody>
            </p:sp>
          </p:grpSp>
        </p:grpSp>
        <p:grpSp>
          <p:nvGrpSpPr>
            <p:cNvPr id="27" name="Group 26">
              <a:extLst>
                <a:ext uri="{FF2B5EF4-FFF2-40B4-BE49-F238E27FC236}">
                  <a16:creationId xmlns:a16="http://schemas.microsoft.com/office/drawing/2014/main" id="{822D64B6-EB41-4202-B947-602A2E49F331}"/>
                </a:ext>
              </a:extLst>
            </p:cNvPr>
            <p:cNvGrpSpPr/>
            <p:nvPr/>
          </p:nvGrpSpPr>
          <p:grpSpPr>
            <a:xfrm>
              <a:off x="674021" y="1579823"/>
              <a:ext cx="4715004" cy="7184314"/>
              <a:chOff x="674021" y="3775010"/>
              <a:chExt cx="4624068" cy="3091659"/>
            </a:xfrm>
          </p:grpSpPr>
          <p:sp>
            <p:nvSpPr>
              <p:cNvPr id="28" name="Google Shape;1700;p72">
                <a:extLst>
                  <a:ext uri="{FF2B5EF4-FFF2-40B4-BE49-F238E27FC236}">
                    <a16:creationId xmlns:a16="http://schemas.microsoft.com/office/drawing/2014/main" id="{99137EB8-CA17-493C-8B81-00CD18CACB26}"/>
                  </a:ext>
                </a:extLst>
              </p:cNvPr>
              <p:cNvSpPr/>
              <p:nvPr/>
            </p:nvSpPr>
            <p:spPr>
              <a:xfrm>
                <a:off x="674021" y="4194558"/>
                <a:ext cx="4624068" cy="2672111"/>
              </a:xfrm>
              <a:prstGeom prst="roundRect">
                <a:avLst>
                  <a:gd name="adj" fmla="val 3401"/>
                </a:avLst>
              </a:prstGeom>
              <a:solidFill>
                <a:srgbClr val="F2F2F2"/>
              </a:solidFill>
              <a:ln w="25400" cap="flat" cmpd="sng">
                <a:solidFill>
                  <a:srgbClr val="D8D8D8"/>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grpSp>
            <p:nvGrpSpPr>
              <p:cNvPr id="31" name="Google Shape;1702;p72">
                <a:extLst>
                  <a:ext uri="{FF2B5EF4-FFF2-40B4-BE49-F238E27FC236}">
                    <a16:creationId xmlns:a16="http://schemas.microsoft.com/office/drawing/2014/main" id="{6D4EC291-8057-4528-964B-C14307282C4E}"/>
                  </a:ext>
                </a:extLst>
              </p:cNvPr>
              <p:cNvGrpSpPr/>
              <p:nvPr/>
            </p:nvGrpSpPr>
            <p:grpSpPr>
              <a:xfrm>
                <a:off x="1024142" y="3775010"/>
                <a:ext cx="3923827" cy="586212"/>
                <a:chOff x="1591293" y="3161325"/>
                <a:chExt cx="4427542" cy="739081"/>
              </a:xfrm>
            </p:grpSpPr>
            <p:sp>
              <p:nvSpPr>
                <p:cNvPr id="33" name="Google Shape;1703;p72">
                  <a:extLst>
                    <a:ext uri="{FF2B5EF4-FFF2-40B4-BE49-F238E27FC236}">
                      <a16:creationId xmlns:a16="http://schemas.microsoft.com/office/drawing/2014/main" id="{CD23644D-E2AC-401B-8F26-A1B47585C3E3}"/>
                    </a:ext>
                  </a:extLst>
                </p:cNvPr>
                <p:cNvSpPr/>
                <p:nvPr/>
              </p:nvSpPr>
              <p:spPr>
                <a:xfrm rot="10800000">
                  <a:off x="1591293" y="3595121"/>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0" u="none" strike="noStrike" cap="none">
                    <a:solidFill>
                      <a:srgbClr val="FFFFFF"/>
                    </a:solidFill>
                    <a:latin typeface="Open Sans"/>
                    <a:ea typeface="Open Sans"/>
                    <a:cs typeface="Open Sans"/>
                    <a:sym typeface="Open Sans"/>
                  </a:endParaRPr>
                </a:p>
              </p:txBody>
            </p:sp>
            <p:sp>
              <p:nvSpPr>
                <p:cNvPr id="34" name="Google Shape;1704;p72">
                  <a:extLst>
                    <a:ext uri="{FF2B5EF4-FFF2-40B4-BE49-F238E27FC236}">
                      <a16:creationId xmlns:a16="http://schemas.microsoft.com/office/drawing/2014/main" id="{7DB7078A-DC4C-4EAC-A009-40A7CB7E4E68}"/>
                    </a:ext>
                  </a:extLst>
                </p:cNvPr>
                <p:cNvSpPr/>
                <p:nvPr/>
              </p:nvSpPr>
              <p:spPr>
                <a:xfrm>
                  <a:off x="1762625" y="3161325"/>
                  <a:ext cx="4131774" cy="739081"/>
                </a:xfrm>
                <a:prstGeom prst="round2SameRect">
                  <a:avLst>
                    <a:gd name="adj1" fmla="val 16993"/>
                    <a:gd name="adj2" fmla="val 0"/>
                  </a:avLst>
                </a:prstGeom>
                <a:solidFill>
                  <a:srgbClr val="FFA7A7"/>
                </a:solidFill>
                <a:ln>
                  <a:noFill/>
                </a:ln>
              </p:spPr>
              <p:txBody>
                <a:bodyPr spcFirstLastPara="1" wrap="square" lIns="91425" tIns="45700" rIns="91425" bIns="45700" anchor="ctr" anchorCtr="0">
                  <a:noAutofit/>
                </a:bodyPr>
                <a:lstStyle/>
                <a:p>
                  <a:pPr algn="ctr">
                    <a:buClr>
                      <a:schemeClr val="lt1"/>
                    </a:buClr>
                    <a:buSzPts val="2000"/>
                  </a:pPr>
                  <a:r>
                    <a:rPr lang="en-US" sz="2200" b="1">
                      <a:solidFill>
                        <a:schemeClr val="bg1"/>
                      </a:solidFill>
                      <a:latin typeface="Open Sans"/>
                      <a:ea typeface="Open Sans"/>
                      <a:cs typeface="Open Sans"/>
                      <a:sym typeface="Open Sans"/>
                    </a:rPr>
                    <a:t>Reflected or non-persistent XSS</a:t>
                  </a:r>
                  <a:endParaRPr sz="2200" b="0" u="none" strike="noStrike" cap="none">
                    <a:solidFill>
                      <a:schemeClr val="bg1"/>
                    </a:solidFill>
                    <a:latin typeface="Open Sans"/>
                    <a:ea typeface="Open Sans"/>
                    <a:cs typeface="Open Sans"/>
                    <a:sym typeface="Open Sans"/>
                  </a:endParaRPr>
                </a:p>
              </p:txBody>
            </p:sp>
          </p:grpSp>
          <p:sp>
            <p:nvSpPr>
              <p:cNvPr id="30" name="Google Shape;1716;p72">
                <a:extLst>
                  <a:ext uri="{FF2B5EF4-FFF2-40B4-BE49-F238E27FC236}">
                    <a16:creationId xmlns:a16="http://schemas.microsoft.com/office/drawing/2014/main" id="{ED777FBF-C6EF-4A8C-8612-4530E746ACF2}"/>
                  </a:ext>
                </a:extLst>
              </p:cNvPr>
              <p:cNvSpPr txBox="1"/>
              <p:nvPr/>
            </p:nvSpPr>
            <p:spPr>
              <a:xfrm>
                <a:off x="743336" y="4393719"/>
                <a:ext cx="4527000" cy="1854240"/>
              </a:xfrm>
              <a:prstGeom prst="rect">
                <a:avLst/>
              </a:prstGeom>
              <a:noFill/>
              <a:ln>
                <a:noFill/>
              </a:ln>
            </p:spPr>
            <p:txBody>
              <a:bodyPr spcFirstLastPara="1" wrap="square" lIns="91425" tIns="45700" rIns="91425" bIns="45700" anchor="t" anchorCtr="0">
                <a:spAutoFit/>
              </a:bodyPr>
              <a:lstStyle/>
              <a:p>
                <a:pPr marL="342900" indent="-342900">
                  <a:buFont typeface="Arial" panose="020B0604020202020204" pitchFamily="34" charset="0"/>
                  <a:buChar char="•"/>
                </a:pPr>
                <a:r>
                  <a:rPr lang="en-US" sz="2200">
                    <a:solidFill>
                      <a:srgbClr val="3F3F3F"/>
                    </a:solidFill>
                    <a:latin typeface="Open Sans"/>
                    <a:ea typeface="Open Sans"/>
                    <a:cs typeface="Open Sans"/>
                  </a:rPr>
                  <a:t>Reflected vulnerabilities occur when an attacker tricks the victim into processing a URL programmed with a rogue script to steal the victim’s sensitive information (such as cookies, session IDs, etc.).</a:t>
                </a:r>
              </a:p>
              <a:p>
                <a:pPr marL="342900" indent="-342900">
                  <a:buFont typeface="Arial" panose="020B0604020202020204" pitchFamily="34" charset="0"/>
                  <a:buChar char="•"/>
                </a:pPr>
                <a:endParaRPr lang="en-GB" sz="1000">
                  <a:solidFill>
                    <a:srgbClr val="3F3F3F"/>
                  </a:solidFill>
                  <a:latin typeface="Open Sans"/>
                  <a:ea typeface="Open Sans"/>
                  <a:cs typeface="Open Sans"/>
                </a:endParaRPr>
              </a:p>
              <a:p>
                <a:pPr marL="342900" indent="-342900">
                  <a:buFont typeface="Arial" panose="020B0604020202020204" pitchFamily="34" charset="0"/>
                  <a:buChar char="•"/>
                </a:pPr>
                <a:r>
                  <a:rPr lang="en-IN" sz="2200">
                    <a:solidFill>
                      <a:srgbClr val="3F3F3F"/>
                    </a:solidFill>
                    <a:latin typeface="Open Sans"/>
                    <a:ea typeface="Open Sans"/>
                    <a:cs typeface="Open Sans"/>
                  </a:rPr>
                  <a:t>The principle behind this attack lies in exploiting the lack of proper input or output validation on dynamic websites.</a:t>
                </a:r>
                <a:endParaRPr lang="en-US" sz="2200">
                  <a:solidFill>
                    <a:srgbClr val="3F3F3F"/>
                  </a:solidFill>
                  <a:latin typeface="Open Sans"/>
                  <a:ea typeface="Open Sans"/>
                  <a:cs typeface="Open Sans"/>
                </a:endParaRPr>
              </a:p>
            </p:txBody>
          </p:sp>
        </p:grpSp>
      </p:grpSp>
      <p:sp>
        <p:nvSpPr>
          <p:cNvPr id="3" name="Brandline_LVC">
            <a:extLst>
              <a:ext uri="{FF2B5EF4-FFF2-40B4-BE49-F238E27FC236}">
                <a16:creationId xmlns:a16="http://schemas.microsoft.com/office/drawing/2014/main" id="{3D3E0FC4-2F3B-E277-33FD-81FCBCE2A1BC}"/>
              </a:ext>
            </a:extLst>
          </p:cNvPr>
          <p:cNvSpPr/>
          <p:nvPr/>
        </p:nvSpPr>
        <p:spPr>
          <a:xfrm>
            <a:off x="6769101" y="857888"/>
            <a:ext cx="27365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4994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D46712E-4383-6E25-0AB6-C61235DFBAAC}"/>
              </a:ext>
            </a:extLst>
          </p:cNvPr>
          <p:cNvGrpSpPr/>
          <p:nvPr/>
        </p:nvGrpSpPr>
        <p:grpSpPr>
          <a:xfrm>
            <a:off x="1962401" y="1991294"/>
            <a:ext cx="12331198" cy="6449882"/>
            <a:chOff x="1938982" y="2190875"/>
            <a:chExt cx="12331198" cy="6449882"/>
          </a:xfrm>
        </p:grpSpPr>
        <p:sp>
          <p:nvSpPr>
            <p:cNvPr id="398" name="TextBox 397">
              <a:extLst>
                <a:ext uri="{FF2B5EF4-FFF2-40B4-BE49-F238E27FC236}">
                  <a16:creationId xmlns:a16="http://schemas.microsoft.com/office/drawing/2014/main" id="{040C029C-5CC8-43D0-8D8E-FE8820015E16}"/>
                </a:ext>
              </a:extLst>
            </p:cNvPr>
            <p:cNvSpPr txBox="1"/>
            <p:nvPr/>
          </p:nvSpPr>
          <p:spPr>
            <a:xfrm>
              <a:off x="1938982" y="2653262"/>
              <a:ext cx="3372997" cy="400751"/>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Limiting type of uploads</a:t>
              </a:r>
              <a:endParaRPr lang="en-US" sz="2200" spc="-13">
                <a:solidFill>
                  <a:schemeClr val="tx1">
                    <a:lumMod val="75000"/>
                    <a:lumOff val="25000"/>
                  </a:schemeClr>
                </a:solidFill>
                <a:latin typeface="Poppins" panose="00000500000000000000" pitchFamily="2" charset="0"/>
                <a:cs typeface="Poppins" panose="00000500000000000000" pitchFamily="2" charset="0"/>
              </a:endParaRPr>
            </a:p>
          </p:txBody>
        </p:sp>
        <p:sp>
          <p:nvSpPr>
            <p:cNvPr id="400" name="TextBox 399">
              <a:extLst>
                <a:ext uri="{FF2B5EF4-FFF2-40B4-BE49-F238E27FC236}">
                  <a16:creationId xmlns:a16="http://schemas.microsoft.com/office/drawing/2014/main" id="{A7072DED-4573-4170-AAE0-FBD665CF629F}"/>
                </a:ext>
              </a:extLst>
            </p:cNvPr>
            <p:cNvSpPr txBox="1"/>
            <p:nvPr/>
          </p:nvSpPr>
          <p:spPr>
            <a:xfrm>
              <a:off x="2128086" y="5431567"/>
              <a:ext cx="3372997" cy="400110"/>
            </a:xfrm>
            <a:prstGeom prst="rect">
              <a:avLst/>
            </a:prstGeom>
            <a:noFill/>
          </p:spPr>
          <p:txBody>
            <a:bodyPr wrap="square" rtlCol="0">
              <a:spAutoFit/>
            </a:bodyPr>
            <a:lstStyle/>
            <a:p>
              <a:pPr>
                <a:lnSpc>
                  <a:spcPts val="2400"/>
                </a:lnSpc>
              </a:pPr>
              <a:r>
                <a:rPr lang="en-US" sz="2200">
                  <a:solidFill>
                    <a:srgbClr val="3F3F3F"/>
                  </a:solidFill>
                  <a:latin typeface="Open Sans"/>
                  <a:ea typeface="Open Sans"/>
                  <a:cs typeface="Open Sans"/>
                </a:rPr>
                <a:t>Lack of input validation</a:t>
              </a:r>
            </a:p>
          </p:txBody>
        </p:sp>
        <p:sp>
          <p:nvSpPr>
            <p:cNvPr id="402" name="TextBox 401">
              <a:extLst>
                <a:ext uri="{FF2B5EF4-FFF2-40B4-BE49-F238E27FC236}">
                  <a16:creationId xmlns:a16="http://schemas.microsoft.com/office/drawing/2014/main" id="{7C8FDF91-DD27-4630-91C9-21B36F9B2EEF}"/>
                </a:ext>
              </a:extLst>
            </p:cNvPr>
            <p:cNvSpPr txBox="1"/>
            <p:nvPr/>
          </p:nvSpPr>
          <p:spPr>
            <a:xfrm>
              <a:off x="10997360" y="3897612"/>
              <a:ext cx="3272820" cy="723660"/>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Proper coding practice and code review</a:t>
              </a:r>
            </a:p>
          </p:txBody>
        </p:sp>
        <p:sp>
          <p:nvSpPr>
            <p:cNvPr id="404" name="TextBox 403">
              <a:extLst>
                <a:ext uri="{FF2B5EF4-FFF2-40B4-BE49-F238E27FC236}">
                  <a16:creationId xmlns:a16="http://schemas.microsoft.com/office/drawing/2014/main" id="{96253AEE-A192-4B0D-A1EF-9DF2DA83C24E}"/>
                </a:ext>
              </a:extLst>
            </p:cNvPr>
            <p:cNvSpPr txBox="1"/>
            <p:nvPr/>
          </p:nvSpPr>
          <p:spPr>
            <a:xfrm>
              <a:off x="11004831" y="6827486"/>
              <a:ext cx="3265349" cy="400110"/>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Updating and patching</a:t>
              </a:r>
            </a:p>
          </p:txBody>
        </p:sp>
        <p:grpSp>
          <p:nvGrpSpPr>
            <p:cNvPr id="15" name="Group 14">
              <a:extLst>
                <a:ext uri="{FF2B5EF4-FFF2-40B4-BE49-F238E27FC236}">
                  <a16:creationId xmlns:a16="http://schemas.microsoft.com/office/drawing/2014/main" id="{37B7FE51-AB37-05B1-A544-449035058ACB}"/>
                </a:ext>
              </a:extLst>
            </p:cNvPr>
            <p:cNvGrpSpPr/>
            <p:nvPr/>
          </p:nvGrpSpPr>
          <p:grpSpPr>
            <a:xfrm>
              <a:off x="5427958" y="2190875"/>
              <a:ext cx="5400090" cy="6449882"/>
              <a:chOff x="5427958" y="2190875"/>
              <a:chExt cx="5400090" cy="6449882"/>
            </a:xfrm>
          </p:grpSpPr>
          <p:sp>
            <p:nvSpPr>
              <p:cNvPr id="4" name="Freeform: Shape 3">
                <a:extLst>
                  <a:ext uri="{FF2B5EF4-FFF2-40B4-BE49-F238E27FC236}">
                    <a16:creationId xmlns:a16="http://schemas.microsoft.com/office/drawing/2014/main" id="{8155972D-DC24-4AE3-9E38-6EED4627577B}"/>
                  </a:ext>
                </a:extLst>
              </p:cNvPr>
              <p:cNvSpPr/>
              <p:nvPr/>
            </p:nvSpPr>
            <p:spPr>
              <a:xfrm>
                <a:off x="6487712" y="2825401"/>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 name="Freeform: Shape 4">
                <a:extLst>
                  <a:ext uri="{FF2B5EF4-FFF2-40B4-BE49-F238E27FC236}">
                    <a16:creationId xmlns:a16="http://schemas.microsoft.com/office/drawing/2014/main" id="{CE820AB5-5C03-4431-B2B2-34524D5B1EBA}"/>
                  </a:ext>
                </a:extLst>
              </p:cNvPr>
              <p:cNvSpPr/>
              <p:nvPr/>
            </p:nvSpPr>
            <p:spPr>
              <a:xfrm>
                <a:off x="6487712" y="5628432"/>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6" name="Freeform: Shape 5">
                <a:extLst>
                  <a:ext uri="{FF2B5EF4-FFF2-40B4-BE49-F238E27FC236}">
                    <a16:creationId xmlns:a16="http://schemas.microsoft.com/office/drawing/2014/main" id="{F8B2E684-9EA5-414E-A231-DD1AC06985B7}"/>
                  </a:ext>
                </a:extLst>
              </p:cNvPr>
              <p:cNvSpPr/>
              <p:nvPr/>
            </p:nvSpPr>
            <p:spPr>
              <a:xfrm>
                <a:off x="9462663" y="4227331"/>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 name="Freeform: Shape 6">
                <a:extLst>
                  <a:ext uri="{FF2B5EF4-FFF2-40B4-BE49-F238E27FC236}">
                    <a16:creationId xmlns:a16="http://schemas.microsoft.com/office/drawing/2014/main" id="{AD5CC548-DA22-4118-A645-17C194CF3115}"/>
                  </a:ext>
                </a:extLst>
              </p:cNvPr>
              <p:cNvSpPr/>
              <p:nvPr/>
            </p:nvSpPr>
            <p:spPr>
              <a:xfrm>
                <a:off x="9462663" y="7030363"/>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70" name="Freeform: Shape 169">
                <a:extLst>
                  <a:ext uri="{FF2B5EF4-FFF2-40B4-BE49-F238E27FC236}">
                    <a16:creationId xmlns:a16="http://schemas.microsoft.com/office/drawing/2014/main" id="{25410553-0EEC-4C9D-809A-0E881F5A6FB7}"/>
                  </a:ext>
                </a:extLst>
              </p:cNvPr>
              <p:cNvSpPr/>
              <p:nvPr/>
            </p:nvSpPr>
            <p:spPr>
              <a:xfrm>
                <a:off x="5427958" y="2317948"/>
                <a:ext cx="1071381"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1"/>
                      <a:pt x="1002" y="1291"/>
                      <a:pt x="646" y="1291"/>
                    </a:cubicBezTo>
                    <a:cubicBezTo>
                      <a:pt x="289" y="1291"/>
                      <a:pt x="0" y="1001"/>
                      <a:pt x="0" y="645"/>
                    </a:cubicBezTo>
                    <a:cubicBezTo>
                      <a:pt x="0" y="289"/>
                      <a:pt x="289" y="0"/>
                      <a:pt x="646" y="0"/>
                    </a:cubicBezTo>
                    <a:cubicBezTo>
                      <a:pt x="1002" y="0"/>
                      <a:pt x="1291" y="289"/>
                      <a:pt x="1291" y="645"/>
                    </a:cubicBez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43" name="Freeform: Shape 242">
                <a:extLst>
                  <a:ext uri="{FF2B5EF4-FFF2-40B4-BE49-F238E27FC236}">
                    <a16:creationId xmlns:a16="http://schemas.microsoft.com/office/drawing/2014/main" id="{57C76E2B-FDCA-4A8C-810B-3C82DF72E2F7}"/>
                  </a:ext>
                </a:extLst>
              </p:cNvPr>
              <p:cNvSpPr/>
              <p:nvPr/>
            </p:nvSpPr>
            <p:spPr>
              <a:xfrm>
                <a:off x="9756667" y="3719879"/>
                <a:ext cx="1071381" cy="1070551"/>
              </a:xfrm>
              <a:custGeom>
                <a:avLst/>
                <a:gdLst/>
                <a:ahLst/>
                <a:cxnLst>
                  <a:cxn ang="3cd4">
                    <a:pos x="hc" y="t"/>
                  </a:cxn>
                  <a:cxn ang="cd2">
                    <a:pos x="l" y="vc"/>
                  </a:cxn>
                  <a:cxn ang="cd4">
                    <a:pos x="hc" y="b"/>
                  </a:cxn>
                  <a:cxn ang="0">
                    <a:pos x="r" y="vc"/>
                  </a:cxn>
                </a:cxnLst>
                <a:rect l="l" t="t" r="r" b="b"/>
                <a:pathLst>
                  <a:path w="1291" h="1290">
                    <a:moveTo>
                      <a:pt x="0" y="645"/>
                    </a:moveTo>
                    <a:cubicBezTo>
                      <a:pt x="0" y="1002"/>
                      <a:pt x="289" y="1290"/>
                      <a:pt x="646" y="1290"/>
                    </a:cubicBezTo>
                    <a:cubicBezTo>
                      <a:pt x="1002" y="1290"/>
                      <a:pt x="1291" y="1002"/>
                      <a:pt x="1291" y="645"/>
                    </a:cubicBezTo>
                    <a:cubicBezTo>
                      <a:pt x="1291" y="289"/>
                      <a:pt x="1002" y="0"/>
                      <a:pt x="646" y="0"/>
                    </a:cubicBezTo>
                    <a:cubicBezTo>
                      <a:pt x="289" y="0"/>
                      <a:pt x="0" y="289"/>
                      <a:pt x="0" y="645"/>
                    </a:cubicBez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16" name="Freeform: Shape 315">
                <a:extLst>
                  <a:ext uri="{FF2B5EF4-FFF2-40B4-BE49-F238E27FC236}">
                    <a16:creationId xmlns:a16="http://schemas.microsoft.com/office/drawing/2014/main" id="{9D0F9CC3-10FE-46D1-9E7E-358DF482E2AE}"/>
                  </a:ext>
                </a:extLst>
              </p:cNvPr>
              <p:cNvSpPr/>
              <p:nvPr/>
            </p:nvSpPr>
            <p:spPr>
              <a:xfrm>
                <a:off x="9756667" y="6522911"/>
                <a:ext cx="1071381" cy="1071381"/>
              </a:xfrm>
              <a:custGeom>
                <a:avLst/>
                <a:gdLst/>
                <a:ahLst/>
                <a:cxnLst>
                  <a:cxn ang="3cd4">
                    <a:pos x="hc" y="t"/>
                  </a:cxn>
                  <a:cxn ang="cd2">
                    <a:pos x="l" y="vc"/>
                  </a:cxn>
                  <a:cxn ang="cd4">
                    <a:pos x="hc" y="b"/>
                  </a:cxn>
                  <a:cxn ang="0">
                    <a:pos x="r" y="vc"/>
                  </a:cxn>
                </a:cxnLst>
                <a:rect l="l" t="t" r="r" b="b"/>
                <a:pathLst>
                  <a:path w="1291" h="1291">
                    <a:moveTo>
                      <a:pt x="0" y="646"/>
                    </a:moveTo>
                    <a:cubicBezTo>
                      <a:pt x="0" y="1003"/>
                      <a:pt x="289" y="1291"/>
                      <a:pt x="646" y="1291"/>
                    </a:cubicBezTo>
                    <a:cubicBezTo>
                      <a:pt x="1002" y="1291"/>
                      <a:pt x="1291" y="1003"/>
                      <a:pt x="1291" y="646"/>
                    </a:cubicBezTo>
                    <a:cubicBezTo>
                      <a:pt x="1291" y="289"/>
                      <a:pt x="1002" y="0"/>
                      <a:pt x="646" y="0"/>
                    </a:cubicBezTo>
                    <a:cubicBezTo>
                      <a:pt x="289" y="0"/>
                      <a:pt x="0" y="289"/>
                      <a:pt x="0" y="64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9" name="Freeform: Shape 388">
                <a:extLst>
                  <a:ext uri="{FF2B5EF4-FFF2-40B4-BE49-F238E27FC236}">
                    <a16:creationId xmlns:a16="http://schemas.microsoft.com/office/drawing/2014/main" id="{BBD3BE99-0463-4F55-B25C-E237D0B57396}"/>
                  </a:ext>
                </a:extLst>
              </p:cNvPr>
              <p:cNvSpPr/>
              <p:nvPr/>
            </p:nvSpPr>
            <p:spPr>
              <a:xfrm>
                <a:off x="5427958" y="5120978"/>
                <a:ext cx="1071381"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2"/>
                      <a:pt x="1002" y="1291"/>
                      <a:pt x="646" y="1291"/>
                    </a:cubicBezTo>
                    <a:cubicBezTo>
                      <a:pt x="289" y="1291"/>
                      <a:pt x="0" y="1002"/>
                      <a:pt x="0" y="645"/>
                    </a:cubicBezTo>
                    <a:cubicBezTo>
                      <a:pt x="0" y="289"/>
                      <a:pt x="289" y="0"/>
                      <a:pt x="646" y="0"/>
                    </a:cubicBezTo>
                    <a:cubicBezTo>
                      <a:pt x="1002" y="0"/>
                      <a:pt x="1291" y="289"/>
                      <a:pt x="1291" y="645"/>
                    </a:cubicBez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93" name="TextBox 392">
                <a:extLst>
                  <a:ext uri="{FF2B5EF4-FFF2-40B4-BE49-F238E27FC236}">
                    <a16:creationId xmlns:a16="http://schemas.microsoft.com/office/drawing/2014/main" id="{D773D300-810C-4A12-8E10-4A747E86F64C}"/>
                  </a:ext>
                </a:extLst>
              </p:cNvPr>
              <p:cNvSpPr txBox="1"/>
              <p:nvPr/>
            </p:nvSpPr>
            <p:spPr>
              <a:xfrm>
                <a:off x="5545369" y="2456443"/>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A</a:t>
                </a:r>
              </a:p>
            </p:txBody>
          </p:sp>
          <p:sp>
            <p:nvSpPr>
              <p:cNvPr id="394" name="TextBox 393">
                <a:extLst>
                  <a:ext uri="{FF2B5EF4-FFF2-40B4-BE49-F238E27FC236}">
                    <a16:creationId xmlns:a16="http://schemas.microsoft.com/office/drawing/2014/main" id="{A4784C4D-8E49-4D28-8445-14B1C8A5926F}"/>
                  </a:ext>
                </a:extLst>
              </p:cNvPr>
              <p:cNvSpPr txBox="1"/>
              <p:nvPr/>
            </p:nvSpPr>
            <p:spPr>
              <a:xfrm>
                <a:off x="5549179" y="525891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C</a:t>
                </a:r>
              </a:p>
            </p:txBody>
          </p:sp>
          <p:sp>
            <p:nvSpPr>
              <p:cNvPr id="395" name="TextBox 394">
                <a:extLst>
                  <a:ext uri="{FF2B5EF4-FFF2-40B4-BE49-F238E27FC236}">
                    <a16:creationId xmlns:a16="http://schemas.microsoft.com/office/drawing/2014/main" id="{20B3E992-07DD-4CE2-852C-3BB6098AF7F0}"/>
                  </a:ext>
                </a:extLst>
              </p:cNvPr>
              <p:cNvSpPr txBox="1"/>
              <p:nvPr/>
            </p:nvSpPr>
            <p:spPr>
              <a:xfrm>
                <a:off x="9874799" y="385810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B</a:t>
                </a:r>
              </a:p>
            </p:txBody>
          </p:sp>
          <p:sp>
            <p:nvSpPr>
              <p:cNvPr id="396" name="TextBox 395">
                <a:extLst>
                  <a:ext uri="{FF2B5EF4-FFF2-40B4-BE49-F238E27FC236}">
                    <a16:creationId xmlns:a16="http://schemas.microsoft.com/office/drawing/2014/main" id="{DAF58CD4-88DA-4750-B53A-C36D79CA0F68}"/>
                  </a:ext>
                </a:extLst>
              </p:cNvPr>
              <p:cNvSpPr txBox="1"/>
              <p:nvPr/>
            </p:nvSpPr>
            <p:spPr>
              <a:xfrm>
                <a:off x="9876493" y="666123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D</a:t>
                </a:r>
              </a:p>
            </p:txBody>
          </p:sp>
          <p:grpSp>
            <p:nvGrpSpPr>
              <p:cNvPr id="8" name="Group 7">
                <a:extLst>
                  <a:ext uri="{FF2B5EF4-FFF2-40B4-BE49-F238E27FC236}">
                    <a16:creationId xmlns:a16="http://schemas.microsoft.com/office/drawing/2014/main" id="{EA8EFE62-CE2B-894F-B882-F9D474BB9664}"/>
                  </a:ext>
                </a:extLst>
              </p:cNvPr>
              <p:cNvGrpSpPr/>
              <p:nvPr/>
            </p:nvGrpSpPr>
            <p:grpSpPr>
              <a:xfrm>
                <a:off x="6794177" y="4994735"/>
                <a:ext cx="2668486" cy="1324691"/>
                <a:chOff x="10188090" y="7492109"/>
                <a:chExt cx="4002729" cy="1987038"/>
              </a:xfrm>
            </p:grpSpPr>
            <p:sp>
              <p:nvSpPr>
                <p:cNvPr id="75" name="Freeform: Shape 74">
                  <a:extLst>
                    <a:ext uri="{FF2B5EF4-FFF2-40B4-BE49-F238E27FC236}">
                      <a16:creationId xmlns:a16="http://schemas.microsoft.com/office/drawing/2014/main" id="{ADDC6F78-E7EB-44E7-8F82-B61AE15404EA}"/>
                    </a:ext>
                  </a:extLst>
                </p:cNvPr>
                <p:cNvSpPr/>
                <p:nvPr/>
              </p:nvSpPr>
              <p:spPr>
                <a:xfrm>
                  <a:off x="10188090" y="7492109"/>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89"/>
                      </a:cubicBezTo>
                      <a:cubicBezTo>
                        <a:pt x="1981" y="246"/>
                        <a:pt x="1814" y="212"/>
                        <a:pt x="1607" y="212"/>
                      </a:cubicBezTo>
                      <a:cubicBezTo>
                        <a:pt x="1400" y="212"/>
                        <a:pt x="1233" y="246"/>
                        <a:pt x="1233" y="289"/>
                      </a:cubicBezTo>
                      <a:cubicBezTo>
                        <a:pt x="1233" y="332"/>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6" name="Freeform: Shape 75">
                  <a:extLst>
                    <a:ext uri="{FF2B5EF4-FFF2-40B4-BE49-F238E27FC236}">
                      <a16:creationId xmlns:a16="http://schemas.microsoft.com/office/drawing/2014/main" id="{76E8B937-521A-4B2E-9A94-E8B6A5B90E92}"/>
                    </a:ext>
                  </a:extLst>
                </p:cNvPr>
                <p:cNvSpPr/>
                <p:nvPr/>
              </p:nvSpPr>
              <p:spPr>
                <a:xfrm>
                  <a:off x="11724151" y="7756217"/>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4"/>
                        <a:pt x="748" y="77"/>
                      </a:cubicBezTo>
                      <a:cubicBezTo>
                        <a:pt x="748" y="120"/>
                        <a:pt x="581" y="155"/>
                        <a:pt x="374" y="155"/>
                      </a:cubicBezTo>
                      <a:cubicBezTo>
                        <a:pt x="167" y="155"/>
                        <a:pt x="0" y="120"/>
                        <a:pt x="0" y="77"/>
                      </a:cubicBezTo>
                      <a:cubicBezTo>
                        <a:pt x="0" y="34"/>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7" name="Freeform: Shape 76">
                  <a:extLst>
                    <a:ext uri="{FF2B5EF4-FFF2-40B4-BE49-F238E27FC236}">
                      <a16:creationId xmlns:a16="http://schemas.microsoft.com/office/drawing/2014/main" id="{5DBD36E6-A077-492D-A1C8-9D92404AAE82}"/>
                    </a:ext>
                  </a:extLst>
                </p:cNvPr>
                <p:cNvSpPr/>
                <p:nvPr/>
              </p:nvSpPr>
              <p:spPr>
                <a:xfrm>
                  <a:off x="11189706" y="821342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8" name="Freeform: Shape 77">
                  <a:extLst>
                    <a:ext uri="{FF2B5EF4-FFF2-40B4-BE49-F238E27FC236}">
                      <a16:creationId xmlns:a16="http://schemas.microsoft.com/office/drawing/2014/main" id="{31802B94-BF90-4BF6-936F-9C96B1A7141D}"/>
                    </a:ext>
                  </a:extLst>
                </p:cNvPr>
                <p:cNvSpPr/>
                <p:nvPr/>
              </p:nvSpPr>
              <p:spPr>
                <a:xfrm>
                  <a:off x="13190448"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9" name="Freeform: Shape 78">
                  <a:extLst>
                    <a:ext uri="{FF2B5EF4-FFF2-40B4-BE49-F238E27FC236}">
                      <a16:creationId xmlns:a16="http://schemas.microsoft.com/office/drawing/2014/main" id="{2174C85C-18B8-4491-B99A-4AB0F3B5CF84}"/>
                    </a:ext>
                  </a:extLst>
                </p:cNvPr>
                <p:cNvSpPr/>
                <p:nvPr/>
              </p:nvSpPr>
              <p:spPr>
                <a:xfrm>
                  <a:off x="10188090" y="7852143"/>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3">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5" name="Freeform: Shape 404">
                  <a:extLst>
                    <a:ext uri="{FF2B5EF4-FFF2-40B4-BE49-F238E27FC236}">
                      <a16:creationId xmlns:a16="http://schemas.microsoft.com/office/drawing/2014/main" id="{AC5F0752-5ABB-435C-A183-152CDF2FD62B}"/>
                    </a:ext>
                  </a:extLst>
                </p:cNvPr>
                <p:cNvSpPr/>
                <p:nvPr/>
              </p:nvSpPr>
              <p:spPr>
                <a:xfrm>
                  <a:off x="13191694"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3" name="Group 2">
                <a:extLst>
                  <a:ext uri="{FF2B5EF4-FFF2-40B4-BE49-F238E27FC236}">
                    <a16:creationId xmlns:a16="http://schemas.microsoft.com/office/drawing/2014/main" id="{4EE13800-E69F-954A-AAD0-5B67FB1E9F32}"/>
                  </a:ext>
                </a:extLst>
              </p:cNvPr>
              <p:cNvGrpSpPr/>
              <p:nvPr/>
            </p:nvGrpSpPr>
            <p:grpSpPr>
              <a:xfrm>
                <a:off x="6794177" y="3592804"/>
                <a:ext cx="2668486" cy="1325524"/>
                <a:chOff x="10188090" y="5389209"/>
                <a:chExt cx="4002729" cy="1988287"/>
              </a:xfrm>
            </p:grpSpPr>
            <p:sp>
              <p:nvSpPr>
                <p:cNvPr id="80" name="Freeform: Shape 79">
                  <a:extLst>
                    <a:ext uri="{FF2B5EF4-FFF2-40B4-BE49-F238E27FC236}">
                      <a16:creationId xmlns:a16="http://schemas.microsoft.com/office/drawing/2014/main" id="{1ABA0C4E-1487-4750-8C82-3D34356DC0F3}"/>
                    </a:ext>
                  </a:extLst>
                </p:cNvPr>
                <p:cNvSpPr/>
                <p:nvPr/>
              </p:nvSpPr>
              <p:spPr>
                <a:xfrm>
                  <a:off x="10188090" y="5389209"/>
                  <a:ext cx="4002729" cy="721313"/>
                </a:xfrm>
                <a:custGeom>
                  <a:avLst/>
                  <a:gdLst/>
                  <a:ahLst/>
                  <a:cxnLst>
                    <a:cxn ang="3cd4">
                      <a:pos x="hc" y="t"/>
                    </a:cxn>
                    <a:cxn ang="cd2">
                      <a:pos x="l" y="vc"/>
                    </a:cxn>
                    <a:cxn ang="cd4">
                      <a:pos x="hc" y="b"/>
                    </a:cxn>
                    <a:cxn ang="0">
                      <a:pos x="r" y="vc"/>
                    </a:cxn>
                  </a:cxnLst>
                  <a:rect l="l" t="t" r="r" b="b"/>
                  <a:pathLst>
                    <a:path w="3214" h="580">
                      <a:moveTo>
                        <a:pt x="1607" y="368"/>
                      </a:moveTo>
                      <a:cubicBezTo>
                        <a:pt x="1814" y="368"/>
                        <a:pt x="1981" y="333"/>
                        <a:pt x="1981" y="290"/>
                      </a:cubicBezTo>
                      <a:cubicBezTo>
                        <a:pt x="1981" y="247"/>
                        <a:pt x="1814" y="212"/>
                        <a:pt x="1607" y="212"/>
                      </a:cubicBezTo>
                      <a:cubicBezTo>
                        <a:pt x="1400" y="212"/>
                        <a:pt x="1233" y="247"/>
                        <a:pt x="1233" y="290"/>
                      </a:cubicBezTo>
                      <a:cubicBezTo>
                        <a:pt x="1233" y="333"/>
                        <a:pt x="1400" y="368"/>
                        <a:pt x="1607" y="368"/>
                      </a:cubicBezTo>
                      <a:close/>
                      <a:moveTo>
                        <a:pt x="2411" y="0"/>
                      </a:moveTo>
                      <a:lnTo>
                        <a:pt x="3214" y="290"/>
                      </a:lnTo>
                      <a:lnTo>
                        <a:pt x="2411" y="580"/>
                      </a:lnTo>
                      <a:lnTo>
                        <a:pt x="804" y="580"/>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1" name="Freeform: Shape 80">
                  <a:extLst>
                    <a:ext uri="{FF2B5EF4-FFF2-40B4-BE49-F238E27FC236}">
                      <a16:creationId xmlns:a16="http://schemas.microsoft.com/office/drawing/2014/main" id="{87ECA58A-EBD0-4D23-AD30-30708D5E33BD}"/>
                    </a:ext>
                  </a:extLst>
                </p:cNvPr>
                <p:cNvSpPr/>
                <p:nvPr/>
              </p:nvSpPr>
              <p:spPr>
                <a:xfrm>
                  <a:off x="11724151" y="5653320"/>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1"/>
                        <a:pt x="581" y="156"/>
                        <a:pt x="374" y="156"/>
                      </a:cubicBezTo>
                      <a:cubicBezTo>
                        <a:pt x="167" y="156"/>
                        <a:pt x="0" y="121"/>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2" name="Freeform: Shape 81">
                  <a:extLst>
                    <a:ext uri="{FF2B5EF4-FFF2-40B4-BE49-F238E27FC236}">
                      <a16:creationId xmlns:a16="http://schemas.microsoft.com/office/drawing/2014/main" id="{9FCB1E57-F0D9-4B12-84B6-FBDD32F4D3F9}"/>
                    </a:ext>
                  </a:extLst>
                </p:cNvPr>
                <p:cNvSpPr/>
                <p:nvPr/>
              </p:nvSpPr>
              <p:spPr>
                <a:xfrm>
                  <a:off x="11189706" y="611177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3" name="Freeform: Shape 82">
                  <a:extLst>
                    <a:ext uri="{FF2B5EF4-FFF2-40B4-BE49-F238E27FC236}">
                      <a16:creationId xmlns:a16="http://schemas.microsoft.com/office/drawing/2014/main" id="{72007996-1FA2-494F-944F-25C6ADEF9DC5}"/>
                    </a:ext>
                  </a:extLst>
                </p:cNvPr>
                <p:cNvSpPr/>
                <p:nvPr/>
              </p:nvSpPr>
              <p:spPr>
                <a:xfrm>
                  <a:off x="13190448"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4" name="Freeform: Shape 83">
                  <a:extLst>
                    <a:ext uri="{FF2B5EF4-FFF2-40B4-BE49-F238E27FC236}">
                      <a16:creationId xmlns:a16="http://schemas.microsoft.com/office/drawing/2014/main" id="{317D8B73-C55E-45F1-8CFA-39494E51CDA8}"/>
                    </a:ext>
                  </a:extLst>
                </p:cNvPr>
                <p:cNvSpPr/>
                <p:nvPr/>
              </p:nvSpPr>
              <p:spPr>
                <a:xfrm>
                  <a:off x="10188090" y="5750492"/>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2">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6" name="Freeform: Shape 405">
                  <a:extLst>
                    <a:ext uri="{FF2B5EF4-FFF2-40B4-BE49-F238E27FC236}">
                      <a16:creationId xmlns:a16="http://schemas.microsoft.com/office/drawing/2014/main" id="{4A59849A-8D72-4F79-9A98-863C1468E3CA}"/>
                    </a:ext>
                  </a:extLst>
                </p:cNvPr>
                <p:cNvSpPr/>
                <p:nvPr/>
              </p:nvSpPr>
              <p:spPr>
                <a:xfrm>
                  <a:off x="13191694"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2" name="Group 1">
                <a:extLst>
                  <a:ext uri="{FF2B5EF4-FFF2-40B4-BE49-F238E27FC236}">
                    <a16:creationId xmlns:a16="http://schemas.microsoft.com/office/drawing/2014/main" id="{26FBB3EF-E900-8446-B309-2F17A145707D}"/>
                  </a:ext>
                </a:extLst>
              </p:cNvPr>
              <p:cNvGrpSpPr/>
              <p:nvPr/>
            </p:nvGrpSpPr>
            <p:grpSpPr>
              <a:xfrm>
                <a:off x="6794177" y="2190875"/>
                <a:ext cx="2668486" cy="1324691"/>
                <a:chOff x="10188090" y="3286316"/>
                <a:chExt cx="4002729" cy="1987038"/>
              </a:xfrm>
            </p:grpSpPr>
            <p:sp>
              <p:nvSpPr>
                <p:cNvPr id="85" name="Freeform: Shape 84">
                  <a:extLst>
                    <a:ext uri="{FF2B5EF4-FFF2-40B4-BE49-F238E27FC236}">
                      <a16:creationId xmlns:a16="http://schemas.microsoft.com/office/drawing/2014/main" id="{4FC7E69B-6AE2-4C90-A1C7-20C4E7DAC080}"/>
                    </a:ext>
                  </a:extLst>
                </p:cNvPr>
                <p:cNvSpPr/>
                <p:nvPr/>
              </p:nvSpPr>
              <p:spPr>
                <a:xfrm>
                  <a:off x="10188090" y="3286316"/>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90"/>
                      </a:cubicBezTo>
                      <a:cubicBezTo>
                        <a:pt x="1981" y="247"/>
                        <a:pt x="1814" y="212"/>
                        <a:pt x="1607" y="212"/>
                      </a:cubicBezTo>
                      <a:cubicBezTo>
                        <a:pt x="1400" y="212"/>
                        <a:pt x="1233" y="247"/>
                        <a:pt x="1233" y="290"/>
                      </a:cubicBezTo>
                      <a:cubicBezTo>
                        <a:pt x="1233" y="332"/>
                        <a:pt x="1400" y="367"/>
                        <a:pt x="1607" y="367"/>
                      </a:cubicBezTo>
                      <a:close/>
                      <a:moveTo>
                        <a:pt x="2411" y="0"/>
                      </a:moveTo>
                      <a:lnTo>
                        <a:pt x="3214" y="290"/>
                      </a:lnTo>
                      <a:lnTo>
                        <a:pt x="2411" y="579"/>
                      </a:lnTo>
                      <a:lnTo>
                        <a:pt x="804" y="579"/>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6" name="Freeform: Shape 85">
                  <a:extLst>
                    <a:ext uri="{FF2B5EF4-FFF2-40B4-BE49-F238E27FC236}">
                      <a16:creationId xmlns:a16="http://schemas.microsoft.com/office/drawing/2014/main" id="{737CA814-6287-4D8C-8E1D-F8FD776FBC87}"/>
                    </a:ext>
                  </a:extLst>
                </p:cNvPr>
                <p:cNvSpPr/>
                <p:nvPr/>
              </p:nvSpPr>
              <p:spPr>
                <a:xfrm>
                  <a:off x="11724151" y="3550424"/>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5"/>
                        <a:pt x="748" y="78"/>
                      </a:cubicBezTo>
                      <a:cubicBezTo>
                        <a:pt x="748" y="120"/>
                        <a:pt x="581" y="155"/>
                        <a:pt x="374" y="155"/>
                      </a:cubicBezTo>
                      <a:cubicBezTo>
                        <a:pt x="167" y="155"/>
                        <a:pt x="0" y="120"/>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7" name="Freeform: Shape 86">
                  <a:extLst>
                    <a:ext uri="{FF2B5EF4-FFF2-40B4-BE49-F238E27FC236}">
                      <a16:creationId xmlns:a16="http://schemas.microsoft.com/office/drawing/2014/main" id="{B31ADE10-B2BC-4681-B461-D7F4596816A1}"/>
                    </a:ext>
                  </a:extLst>
                </p:cNvPr>
                <p:cNvSpPr/>
                <p:nvPr/>
              </p:nvSpPr>
              <p:spPr>
                <a:xfrm>
                  <a:off x="11189706" y="4007629"/>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8" name="Freeform: Shape 87">
                  <a:extLst>
                    <a:ext uri="{FF2B5EF4-FFF2-40B4-BE49-F238E27FC236}">
                      <a16:creationId xmlns:a16="http://schemas.microsoft.com/office/drawing/2014/main" id="{93B894D2-69FB-49A3-B3EF-2C60BB745EF4}"/>
                    </a:ext>
                  </a:extLst>
                </p:cNvPr>
                <p:cNvSpPr/>
                <p:nvPr/>
              </p:nvSpPr>
              <p:spPr>
                <a:xfrm>
                  <a:off x="13190448"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9" name="Freeform: Shape 88">
                  <a:extLst>
                    <a:ext uri="{FF2B5EF4-FFF2-40B4-BE49-F238E27FC236}">
                      <a16:creationId xmlns:a16="http://schemas.microsoft.com/office/drawing/2014/main" id="{39A350E7-BD86-41F4-BC31-EF5C88ADD6DC}"/>
                    </a:ext>
                  </a:extLst>
                </p:cNvPr>
                <p:cNvSpPr/>
                <p:nvPr/>
              </p:nvSpPr>
              <p:spPr>
                <a:xfrm>
                  <a:off x="10188090" y="3647596"/>
                  <a:ext cx="1000371" cy="1625758"/>
                </a:xfrm>
                <a:custGeom>
                  <a:avLst/>
                  <a:gdLst/>
                  <a:ahLst/>
                  <a:cxnLst>
                    <a:cxn ang="3cd4">
                      <a:pos x="hc" y="t"/>
                    </a:cxn>
                    <a:cxn ang="cd2">
                      <a:pos x="l" y="vc"/>
                    </a:cxn>
                    <a:cxn ang="cd4">
                      <a:pos x="hc" y="b"/>
                    </a:cxn>
                    <a:cxn ang="0">
                      <a:pos x="r" y="vc"/>
                    </a:cxn>
                  </a:cxnLst>
                  <a:rect l="l" t="t" r="r" b="b"/>
                  <a:pathLst>
                    <a:path w="804" h="1306">
                      <a:moveTo>
                        <a:pt x="804" y="289"/>
                      </a:moveTo>
                      <a:lnTo>
                        <a:pt x="804" y="1306"/>
                      </a:lnTo>
                      <a:lnTo>
                        <a:pt x="0" y="1017"/>
                      </a:lnTo>
                      <a:lnTo>
                        <a:pt x="0" y="0"/>
                      </a:lnTo>
                      <a:close/>
                    </a:path>
                  </a:pathLst>
                </a:custGeom>
                <a:solidFill>
                  <a:schemeClr val="accent1">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7" name="Freeform: Shape 406">
                  <a:extLst>
                    <a:ext uri="{FF2B5EF4-FFF2-40B4-BE49-F238E27FC236}">
                      <a16:creationId xmlns:a16="http://schemas.microsoft.com/office/drawing/2014/main" id="{D0CEE9BA-14DA-48CB-AD5A-F62C344F90C4}"/>
                    </a:ext>
                  </a:extLst>
                </p:cNvPr>
                <p:cNvSpPr/>
                <p:nvPr/>
              </p:nvSpPr>
              <p:spPr>
                <a:xfrm>
                  <a:off x="13191694"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9" name="Group 8">
                <a:extLst>
                  <a:ext uri="{FF2B5EF4-FFF2-40B4-BE49-F238E27FC236}">
                    <a16:creationId xmlns:a16="http://schemas.microsoft.com/office/drawing/2014/main" id="{2CAAD549-1558-1D44-8462-8D3792E58A2C}"/>
                  </a:ext>
                </a:extLst>
              </p:cNvPr>
              <p:cNvGrpSpPr/>
              <p:nvPr/>
            </p:nvGrpSpPr>
            <p:grpSpPr>
              <a:xfrm>
                <a:off x="6794177" y="6396670"/>
                <a:ext cx="2668486" cy="2244087"/>
                <a:chOff x="10188090" y="9595005"/>
                <a:chExt cx="4002729" cy="3366130"/>
              </a:xfrm>
            </p:grpSpPr>
            <p:sp>
              <p:nvSpPr>
                <p:cNvPr id="90" name="Freeform: Shape 89">
                  <a:extLst>
                    <a:ext uri="{FF2B5EF4-FFF2-40B4-BE49-F238E27FC236}">
                      <a16:creationId xmlns:a16="http://schemas.microsoft.com/office/drawing/2014/main" id="{B88BA680-AD8B-4DD1-B2A9-E9A90BDB686D}"/>
                    </a:ext>
                  </a:extLst>
                </p:cNvPr>
                <p:cNvSpPr/>
                <p:nvPr/>
              </p:nvSpPr>
              <p:spPr>
                <a:xfrm>
                  <a:off x="10188090" y="11222010"/>
                  <a:ext cx="4002729" cy="1739125"/>
                </a:xfrm>
                <a:custGeom>
                  <a:avLst/>
                  <a:gdLst/>
                  <a:ahLst/>
                  <a:cxnLst>
                    <a:cxn ang="3cd4">
                      <a:pos x="hc" y="t"/>
                    </a:cxn>
                    <a:cxn ang="cd2">
                      <a:pos x="l" y="vc"/>
                    </a:cxn>
                    <a:cxn ang="cd4">
                      <a:pos x="hc" y="b"/>
                    </a:cxn>
                    <a:cxn ang="0">
                      <a:pos x="r" y="vc"/>
                    </a:cxn>
                  </a:cxnLst>
                  <a:rect l="l" t="t" r="r" b="b"/>
                  <a:pathLst>
                    <a:path w="3214" h="1397">
                      <a:moveTo>
                        <a:pt x="3214" y="0"/>
                      </a:moveTo>
                      <a:lnTo>
                        <a:pt x="1988" y="1066"/>
                      </a:lnTo>
                      <a:lnTo>
                        <a:pt x="1776" y="1250"/>
                      </a:lnTo>
                      <a:lnTo>
                        <a:pt x="1607" y="1397"/>
                      </a:lnTo>
                      <a:lnTo>
                        <a:pt x="1438" y="1250"/>
                      </a:lnTo>
                      <a:lnTo>
                        <a:pt x="1226" y="1066"/>
                      </a:lnTo>
                      <a:lnTo>
                        <a:pt x="0"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1" name="Freeform: Shape 90">
                  <a:extLst>
                    <a:ext uri="{FF2B5EF4-FFF2-40B4-BE49-F238E27FC236}">
                      <a16:creationId xmlns:a16="http://schemas.microsoft.com/office/drawing/2014/main" id="{907700BA-90A6-4E88-9E4E-EE1D5E211F8E}"/>
                    </a:ext>
                  </a:extLst>
                </p:cNvPr>
                <p:cNvSpPr/>
                <p:nvPr/>
              </p:nvSpPr>
              <p:spPr>
                <a:xfrm>
                  <a:off x="11715430" y="12512650"/>
                  <a:ext cx="948048" cy="448485"/>
                </a:xfrm>
                <a:custGeom>
                  <a:avLst/>
                  <a:gdLst/>
                  <a:ahLst/>
                  <a:cxnLst>
                    <a:cxn ang="3cd4">
                      <a:pos x="hc" y="t"/>
                    </a:cxn>
                    <a:cxn ang="cd2">
                      <a:pos x="l" y="vc"/>
                    </a:cxn>
                    <a:cxn ang="cd4">
                      <a:pos x="hc" y="b"/>
                    </a:cxn>
                    <a:cxn ang="0">
                      <a:pos x="r" y="vc"/>
                    </a:cxn>
                  </a:cxnLst>
                  <a:rect l="l" t="t" r="r" b="b"/>
                  <a:pathLst>
                    <a:path w="762" h="361">
                      <a:moveTo>
                        <a:pt x="762" y="30"/>
                      </a:moveTo>
                      <a:lnTo>
                        <a:pt x="550" y="214"/>
                      </a:lnTo>
                      <a:lnTo>
                        <a:pt x="381" y="361"/>
                      </a:lnTo>
                      <a:lnTo>
                        <a:pt x="212" y="214"/>
                      </a:lnTo>
                      <a:lnTo>
                        <a:pt x="0" y="30"/>
                      </a:lnTo>
                      <a:cubicBezTo>
                        <a:pt x="113" y="11"/>
                        <a:pt x="243" y="0"/>
                        <a:pt x="381" y="0"/>
                      </a:cubicBezTo>
                      <a:cubicBezTo>
                        <a:pt x="519" y="0"/>
                        <a:pt x="650" y="11"/>
                        <a:pt x="762" y="3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2" name="Freeform: Shape 91">
                  <a:extLst>
                    <a:ext uri="{FF2B5EF4-FFF2-40B4-BE49-F238E27FC236}">
                      <a16:creationId xmlns:a16="http://schemas.microsoft.com/office/drawing/2014/main" id="{A09A4322-C29E-4A38-91D3-DCC6FA6E2724}"/>
                    </a:ext>
                  </a:extLst>
                </p:cNvPr>
                <p:cNvSpPr/>
                <p:nvPr/>
              </p:nvSpPr>
              <p:spPr>
                <a:xfrm>
                  <a:off x="12190077"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0" y="1397"/>
                      </a:lnTo>
                      <a:lnTo>
                        <a:pt x="1607" y="0"/>
                      </a:lnTo>
                      <a:lnTo>
                        <a:pt x="804" y="0"/>
                      </a:lnTo>
                      <a:close/>
                    </a:path>
                  </a:pathLst>
                </a:custGeom>
                <a:solidFill>
                  <a:schemeClr val="bg2">
                    <a:alpha val="2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3" name="Freeform: Shape 92">
                  <a:extLst>
                    <a:ext uri="{FF2B5EF4-FFF2-40B4-BE49-F238E27FC236}">
                      <a16:creationId xmlns:a16="http://schemas.microsoft.com/office/drawing/2014/main" id="{880EE408-237E-4A17-9F59-93E981AEF5DF}"/>
                    </a:ext>
                  </a:extLst>
                </p:cNvPr>
                <p:cNvSpPr/>
                <p:nvPr/>
              </p:nvSpPr>
              <p:spPr>
                <a:xfrm>
                  <a:off x="10188090"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1607" y="1397"/>
                      </a:lnTo>
                      <a:lnTo>
                        <a:pt x="0" y="0"/>
                      </a:lnTo>
                      <a:lnTo>
                        <a:pt x="804" y="0"/>
                      </a:lnTo>
                      <a:close/>
                    </a:path>
                  </a:pathLst>
                </a:custGeom>
                <a:solidFill>
                  <a:schemeClr val="accent3">
                    <a:alpha val="1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4" name="Freeform: Shape 93">
                  <a:extLst>
                    <a:ext uri="{FF2B5EF4-FFF2-40B4-BE49-F238E27FC236}">
                      <a16:creationId xmlns:a16="http://schemas.microsoft.com/office/drawing/2014/main" id="{FD769093-23B9-469B-8954-2B3B364CF23E}"/>
                    </a:ext>
                  </a:extLst>
                </p:cNvPr>
                <p:cNvSpPr/>
                <p:nvPr/>
              </p:nvSpPr>
              <p:spPr>
                <a:xfrm>
                  <a:off x="10188090" y="9595005"/>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3"/>
                        <a:pt x="1981" y="289"/>
                      </a:cubicBezTo>
                      <a:cubicBezTo>
                        <a:pt x="1981" y="246"/>
                        <a:pt x="1814" y="211"/>
                        <a:pt x="1607" y="211"/>
                      </a:cubicBezTo>
                      <a:cubicBezTo>
                        <a:pt x="1400" y="211"/>
                        <a:pt x="1233" y="246"/>
                        <a:pt x="1233" y="289"/>
                      </a:cubicBezTo>
                      <a:cubicBezTo>
                        <a:pt x="1233" y="333"/>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5" name="Freeform: Shape 94">
                  <a:extLst>
                    <a:ext uri="{FF2B5EF4-FFF2-40B4-BE49-F238E27FC236}">
                      <a16:creationId xmlns:a16="http://schemas.microsoft.com/office/drawing/2014/main" id="{C4DE3FE7-EB7C-4C4D-A8E7-2649530D2C2A}"/>
                    </a:ext>
                  </a:extLst>
                </p:cNvPr>
                <p:cNvSpPr/>
                <p:nvPr/>
              </p:nvSpPr>
              <p:spPr>
                <a:xfrm>
                  <a:off x="11724151" y="9857868"/>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2"/>
                        <a:pt x="581" y="156"/>
                        <a:pt x="374" y="156"/>
                      </a:cubicBezTo>
                      <a:cubicBezTo>
                        <a:pt x="167" y="156"/>
                        <a:pt x="0" y="122"/>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6" name="Freeform: Shape 95">
                  <a:extLst>
                    <a:ext uri="{FF2B5EF4-FFF2-40B4-BE49-F238E27FC236}">
                      <a16:creationId xmlns:a16="http://schemas.microsoft.com/office/drawing/2014/main" id="{D89987D6-8900-4E6C-B1FD-274F4133C525}"/>
                    </a:ext>
                  </a:extLst>
                </p:cNvPr>
                <p:cNvSpPr/>
                <p:nvPr/>
              </p:nvSpPr>
              <p:spPr>
                <a:xfrm>
                  <a:off x="10188090" y="9955039"/>
                  <a:ext cx="1000371" cy="1625758"/>
                </a:xfrm>
                <a:custGeom>
                  <a:avLst/>
                  <a:gdLst/>
                  <a:ahLst/>
                  <a:cxnLst>
                    <a:cxn ang="3cd4">
                      <a:pos x="hc" y="t"/>
                    </a:cxn>
                    <a:cxn ang="cd2">
                      <a:pos x="l" y="vc"/>
                    </a:cxn>
                    <a:cxn ang="cd4">
                      <a:pos x="hc" y="b"/>
                    </a:cxn>
                    <a:cxn ang="0">
                      <a:pos x="r" y="vc"/>
                    </a:cxn>
                  </a:cxnLst>
                  <a:rect l="l" t="t" r="r" b="b"/>
                  <a:pathLst>
                    <a:path w="804" h="1306">
                      <a:moveTo>
                        <a:pt x="0" y="0"/>
                      </a:moveTo>
                      <a:lnTo>
                        <a:pt x="0" y="1017"/>
                      </a:lnTo>
                      <a:cubicBezTo>
                        <a:pt x="0" y="1017"/>
                        <a:pt x="446" y="1037"/>
                        <a:pt x="804" y="1306"/>
                      </a:cubicBezTo>
                      <a:lnTo>
                        <a:pt x="804" y="290"/>
                      </a:lnTo>
                      <a:close/>
                    </a:path>
                  </a:pathLst>
                </a:custGeom>
                <a:solidFill>
                  <a:schemeClr val="accent4">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7" name="Freeform: Shape 96">
                  <a:extLst>
                    <a:ext uri="{FF2B5EF4-FFF2-40B4-BE49-F238E27FC236}">
                      <a16:creationId xmlns:a16="http://schemas.microsoft.com/office/drawing/2014/main" id="{906C7E64-BE59-4121-BF79-7DC18E186358}"/>
                    </a:ext>
                  </a:extLst>
                </p:cNvPr>
                <p:cNvSpPr/>
                <p:nvPr/>
              </p:nvSpPr>
              <p:spPr>
                <a:xfrm>
                  <a:off x="13190448"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8" name="Freeform: Shape 97">
                  <a:extLst>
                    <a:ext uri="{FF2B5EF4-FFF2-40B4-BE49-F238E27FC236}">
                      <a16:creationId xmlns:a16="http://schemas.microsoft.com/office/drawing/2014/main" id="{12D30573-7304-4CFE-B9D0-288B779ED726}"/>
                    </a:ext>
                  </a:extLst>
                </p:cNvPr>
                <p:cNvSpPr/>
                <p:nvPr/>
              </p:nvSpPr>
              <p:spPr>
                <a:xfrm>
                  <a:off x="11189706" y="10316315"/>
                  <a:ext cx="2000742" cy="1264475"/>
                </a:xfrm>
                <a:custGeom>
                  <a:avLst/>
                  <a:gdLst/>
                  <a:ahLst/>
                  <a:cxnLst>
                    <a:cxn ang="3cd4">
                      <a:pos x="hc" y="t"/>
                    </a:cxn>
                    <a:cxn ang="cd2">
                      <a:pos x="l" y="vc"/>
                    </a:cxn>
                    <a:cxn ang="cd4">
                      <a:pos x="hc" y="b"/>
                    </a:cxn>
                    <a:cxn ang="0">
                      <a:pos x="r" y="vc"/>
                    </a:cxn>
                  </a:cxnLst>
                  <a:rect l="l" t="t" r="r" b="b"/>
                  <a:pathLst>
                    <a:path w="1607" h="1016">
                      <a:moveTo>
                        <a:pt x="1607" y="1016"/>
                      </a:moveTo>
                      <a:lnTo>
                        <a:pt x="1607" y="0"/>
                      </a:lnTo>
                      <a:lnTo>
                        <a:pt x="0" y="0"/>
                      </a:lnTo>
                      <a:lnTo>
                        <a:pt x="0" y="1016"/>
                      </a:lnTo>
                      <a:cubicBezTo>
                        <a:pt x="0" y="1016"/>
                        <a:pt x="760" y="832"/>
                        <a:pt x="1607" y="101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8" name="Freeform: Shape 407">
                  <a:extLst>
                    <a:ext uri="{FF2B5EF4-FFF2-40B4-BE49-F238E27FC236}">
                      <a16:creationId xmlns:a16="http://schemas.microsoft.com/office/drawing/2014/main" id="{9F0AE864-E070-497F-A3F3-F90D65B6D65F}"/>
                    </a:ext>
                  </a:extLst>
                </p:cNvPr>
                <p:cNvSpPr/>
                <p:nvPr/>
              </p:nvSpPr>
              <p:spPr>
                <a:xfrm>
                  <a:off x="13191694"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grpSp>
      <p:sp>
        <p:nvSpPr>
          <p:cNvPr id="10" name="Title 9">
            <a:extLst>
              <a:ext uri="{FF2B5EF4-FFF2-40B4-BE49-F238E27FC236}">
                <a16:creationId xmlns:a16="http://schemas.microsoft.com/office/drawing/2014/main" id="{C502F95D-93D8-0B03-CECD-D573B0A5ACBA}"/>
              </a:ext>
            </a:extLst>
          </p:cNvPr>
          <p:cNvSpPr>
            <a:spLocks noGrp="1"/>
          </p:cNvSpPr>
          <p:nvPr>
            <p:ph type="title"/>
          </p:nvPr>
        </p:nvSpPr>
        <p:spPr>
          <a:xfrm>
            <a:off x="-10160" y="313006"/>
            <a:ext cx="16276320" cy="687244"/>
          </a:xfrm>
        </p:spPr>
        <p:txBody>
          <a:bodyPr/>
          <a:lstStyle/>
          <a:p>
            <a:r>
              <a:rPr lang="en-US">
                <a:solidFill>
                  <a:schemeClr val="tx1">
                    <a:lumMod val="75000"/>
                    <a:lumOff val="25000"/>
                  </a:schemeClr>
                </a:solidFill>
              </a:rPr>
              <a:t>Prevention of XSS</a:t>
            </a:r>
          </a:p>
        </p:txBody>
      </p:sp>
      <p:sp>
        <p:nvSpPr>
          <p:cNvPr id="14" name="Brandline_LVC">
            <a:extLst>
              <a:ext uri="{FF2B5EF4-FFF2-40B4-BE49-F238E27FC236}">
                <a16:creationId xmlns:a16="http://schemas.microsoft.com/office/drawing/2014/main" id="{14ECA04E-4C04-78E3-7026-29B5B01D69B5}"/>
              </a:ext>
            </a:extLst>
          </p:cNvPr>
          <p:cNvSpPr/>
          <p:nvPr/>
        </p:nvSpPr>
        <p:spPr>
          <a:xfrm>
            <a:off x="6172200" y="857888"/>
            <a:ext cx="3907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5431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e961dd843d_0_334"/>
          <p:cNvSpPr txBox="1">
            <a:spLocks noGrp="1"/>
          </p:cNvSpPr>
          <p:nvPr>
            <p:ph type="title"/>
          </p:nvPr>
        </p:nvSpPr>
        <p:spPr>
          <a:xfrm>
            <a:off x="-10160" y="273250"/>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latin typeface="Open Sans"/>
                <a:ea typeface="Open Sans"/>
                <a:cs typeface="Open Sans"/>
                <a:sym typeface="Open Sans"/>
              </a:rPr>
              <a:t>Cross-Site Request Forgery</a:t>
            </a:r>
          </a:p>
        </p:txBody>
      </p:sp>
      <p:grpSp>
        <p:nvGrpSpPr>
          <p:cNvPr id="4" name="Group 3">
            <a:extLst>
              <a:ext uri="{FF2B5EF4-FFF2-40B4-BE49-F238E27FC236}">
                <a16:creationId xmlns:a16="http://schemas.microsoft.com/office/drawing/2014/main" id="{A1F59658-D83F-BCA1-3DC0-3EBED78BD2DA}"/>
              </a:ext>
            </a:extLst>
          </p:cNvPr>
          <p:cNvGrpSpPr/>
          <p:nvPr/>
        </p:nvGrpSpPr>
        <p:grpSpPr>
          <a:xfrm>
            <a:off x="2243648" y="2479964"/>
            <a:ext cx="11768705" cy="4184072"/>
            <a:chOff x="1386187" y="2362201"/>
            <a:chExt cx="11768705" cy="4184072"/>
          </a:xfrm>
        </p:grpSpPr>
        <p:sp>
          <p:nvSpPr>
            <p:cNvPr id="582" name="Google Shape;582;ge961dd843d_0_334"/>
            <p:cNvSpPr/>
            <p:nvPr/>
          </p:nvSpPr>
          <p:spPr>
            <a:xfrm>
              <a:off x="1386187" y="2362201"/>
              <a:ext cx="7843714" cy="4184072"/>
            </a:xfrm>
            <a:prstGeom prst="roundRect">
              <a:avLst>
                <a:gd name="adj" fmla="val 11988"/>
              </a:avLst>
            </a:prstGeom>
            <a:solidFill>
              <a:schemeClr val="lt1"/>
            </a:solidFill>
            <a:ln w="9525" cap="flat" cmpd="sng">
              <a:solidFill>
                <a:srgbClr val="05668D"/>
              </a:solidFill>
              <a:prstDash val="solid"/>
              <a:round/>
              <a:headEnd type="none" w="sm" len="sm"/>
              <a:tailEnd type="none" w="sm" len="sm"/>
            </a:ln>
          </p:spPr>
          <p:txBody>
            <a:bodyPr spcFirstLastPara="1" wrap="square" lIns="91425" tIns="91425" rIns="91425" bIns="91425" anchor="ctr" anchorCtr="0">
              <a:noAutofit/>
            </a:bodyPr>
            <a:lstStyle/>
            <a:p>
              <a:pPr marL="342900" lvl="0" indent="-342900">
                <a:lnSpc>
                  <a:spcPts val="24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Cross-site request forgery (XSRF) attacks exploit unintended behaviors that are legitimate within defined use but occur under unauthorized circumstances.</a:t>
              </a:r>
            </a:p>
            <a:p>
              <a:pPr marL="342900" lvl="0" indent="-342900">
                <a:lnSpc>
                  <a:spcPts val="2400"/>
                </a:lnSpc>
                <a:buFont typeface="Arial" panose="020B0604020202020204" pitchFamily="34" charset="0"/>
                <a:buChar char="•"/>
              </a:pPr>
              <a:endParaRPr lang="en-GB" sz="1000">
                <a:solidFill>
                  <a:schemeClr val="tx1">
                    <a:lumMod val="75000"/>
                    <a:lumOff val="25000"/>
                  </a:schemeClr>
                </a:solidFill>
                <a:latin typeface="Open Sans"/>
                <a:ea typeface="Open Sans"/>
                <a:cs typeface="Open Sans"/>
              </a:endParaRPr>
            </a:p>
            <a:p>
              <a:pPr marL="342900" lvl="0" indent="-342900">
                <a:lnSpc>
                  <a:spcPts val="24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These attacks are executed against sites with authenticated users, leveraging the site’s trust from a prior authentication event.</a:t>
              </a:r>
            </a:p>
            <a:p>
              <a:pPr marL="342900" lvl="0" indent="-342900">
                <a:lnSpc>
                  <a:spcPts val="2400"/>
                </a:lnSpc>
                <a:buFont typeface="Arial" panose="020B0604020202020204" pitchFamily="34" charset="0"/>
                <a:buChar char="•"/>
              </a:pPr>
              <a:endParaRPr lang="en-GB" sz="1000">
                <a:solidFill>
                  <a:schemeClr val="tx1">
                    <a:lumMod val="75000"/>
                    <a:lumOff val="25000"/>
                  </a:schemeClr>
                </a:solidFill>
                <a:latin typeface="Open Sans"/>
                <a:ea typeface="Open Sans"/>
                <a:cs typeface="Open Sans"/>
              </a:endParaRPr>
            </a:p>
            <a:p>
              <a:pPr marL="342900" lvl="0" indent="-342900">
                <a:lnSpc>
                  <a:spcPts val="2400"/>
                </a:lnSpc>
                <a:buFont typeface="Arial" panose="020B0604020202020204" pitchFamily="34" charset="0"/>
                <a:buChar char="•"/>
              </a:pPr>
              <a:r>
                <a:rPr lang="en-US" sz="2200">
                  <a:solidFill>
                    <a:schemeClr val="tx1">
                      <a:lumMod val="75000"/>
                      <a:lumOff val="25000"/>
                    </a:schemeClr>
                  </a:solidFill>
                  <a:latin typeface="Open Sans"/>
                  <a:ea typeface="Open Sans"/>
                  <a:cs typeface="Open Sans"/>
                </a:rPr>
                <a:t>The attacker tricks the user’s browser into sending an HTTP request to the target site, thereby exploiting this trust.</a:t>
              </a:r>
              <a:endParaRPr lang="en-GB" sz="2200">
                <a:solidFill>
                  <a:schemeClr val="tx1">
                    <a:lumMod val="75000"/>
                    <a:lumOff val="25000"/>
                  </a:schemeClr>
                </a:solidFill>
                <a:latin typeface="Open Sans"/>
                <a:ea typeface="Open Sans"/>
                <a:cs typeface="Open Sans"/>
              </a:endParaRPr>
            </a:p>
          </p:txBody>
        </p:sp>
        <p:pic>
          <p:nvPicPr>
            <p:cNvPr id="5" name="Picture 4">
              <a:extLst>
                <a:ext uri="{FF2B5EF4-FFF2-40B4-BE49-F238E27FC236}">
                  <a16:creationId xmlns:a16="http://schemas.microsoft.com/office/drawing/2014/main" id="{CE8DF4E8-EE9D-7C2F-F36D-369330B6B5E2}"/>
                </a:ext>
              </a:extLst>
            </p:cNvPr>
            <p:cNvPicPr>
              <a:picLocks noChangeAspect="1"/>
            </p:cNvPicPr>
            <p:nvPr/>
          </p:nvPicPr>
          <p:blipFill>
            <a:blip r:embed="rId3"/>
            <a:stretch>
              <a:fillRect/>
            </a:stretch>
          </p:blipFill>
          <p:spPr>
            <a:xfrm>
              <a:off x="10158230" y="2955906"/>
              <a:ext cx="2996662" cy="2996662"/>
            </a:xfrm>
            <a:prstGeom prst="rect">
              <a:avLst/>
            </a:prstGeom>
          </p:spPr>
        </p:pic>
      </p:grpSp>
      <p:sp>
        <p:nvSpPr>
          <p:cNvPr id="3" name="Brandline_LVC">
            <a:extLst>
              <a:ext uri="{FF2B5EF4-FFF2-40B4-BE49-F238E27FC236}">
                <a16:creationId xmlns:a16="http://schemas.microsoft.com/office/drawing/2014/main" id="{BBBF21F3-C5B2-C594-7BCD-1E909FD90E0D}"/>
              </a:ext>
            </a:extLst>
          </p:cNvPr>
          <p:cNvSpPr/>
          <p:nvPr/>
        </p:nvSpPr>
        <p:spPr>
          <a:xfrm>
            <a:off x="5194300" y="878698"/>
            <a:ext cx="5875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831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D346030-45D9-5C07-2349-5A1D83D4EB6C}"/>
              </a:ext>
            </a:extLst>
          </p:cNvPr>
          <p:cNvGrpSpPr/>
          <p:nvPr/>
        </p:nvGrpSpPr>
        <p:grpSpPr>
          <a:xfrm>
            <a:off x="5210373" y="2301355"/>
            <a:ext cx="5897962" cy="5898986"/>
            <a:chOff x="4451384" y="1430867"/>
            <a:chExt cx="7353232" cy="7354514"/>
          </a:xfrm>
        </p:grpSpPr>
        <p:sp>
          <p:nvSpPr>
            <p:cNvPr id="4" name="Freeform 6">
              <a:extLst>
                <a:ext uri="{FF2B5EF4-FFF2-40B4-BE49-F238E27FC236}">
                  <a16:creationId xmlns:a16="http://schemas.microsoft.com/office/drawing/2014/main" id="{11613C42-C5F0-9642-AC19-445DE3F52432}"/>
                </a:ext>
              </a:extLst>
            </p:cNvPr>
            <p:cNvSpPr>
              <a:spLocks/>
            </p:cNvSpPr>
            <p:nvPr/>
          </p:nvSpPr>
          <p:spPr bwMode="auto">
            <a:xfrm rot="8100000" flipV="1">
              <a:off x="6113285" y="2387647"/>
              <a:ext cx="2792930" cy="1047348"/>
            </a:xfrm>
            <a:custGeom>
              <a:avLst/>
              <a:gdLst/>
              <a:ahLst/>
              <a:cxnLst>
                <a:cxn ang="0">
                  <a:pos x="0" y="408"/>
                </a:cxn>
                <a:cxn ang="0">
                  <a:pos x="1088" y="408"/>
                </a:cxn>
                <a:cxn ang="0">
                  <a:pos x="1088" y="0"/>
                </a:cxn>
                <a:cxn ang="0">
                  <a:pos x="408" y="0"/>
                </a:cxn>
                <a:cxn ang="0">
                  <a:pos x="0" y="408"/>
                </a:cxn>
              </a:cxnLst>
              <a:rect l="0" t="0" r="r" b="b"/>
              <a:pathLst>
                <a:path w="1088" h="408">
                  <a:moveTo>
                    <a:pt x="0" y="408"/>
                  </a:moveTo>
                  <a:lnTo>
                    <a:pt x="1088" y="408"/>
                  </a:lnTo>
                  <a:lnTo>
                    <a:pt x="1088" y="0"/>
                  </a:lnTo>
                  <a:lnTo>
                    <a:pt x="408" y="0"/>
                  </a:lnTo>
                  <a:lnTo>
                    <a:pt x="0" y="408"/>
                  </a:lnTo>
                  <a:close/>
                </a:path>
              </a:pathLst>
            </a:custGeom>
            <a:solidFill>
              <a:schemeClr val="accent2">
                <a:lumMod val="75000"/>
              </a:schemeClr>
            </a:solidFill>
            <a:ln w="9525">
              <a:noFill/>
              <a:round/>
              <a:headEnd/>
              <a:tailEnd/>
            </a:ln>
          </p:spPr>
          <p:txBody>
            <a:bodyPr vert="horz" wrap="square" lIns="121888" tIns="60944" rIns="121888" bIns="60944" numCol="1" anchor="t" anchorCtr="0" compatLnSpc="1">
              <a:prstTxWarp prst="textNoShape">
                <a:avLst/>
              </a:prstTxWarp>
            </a:bodyPr>
            <a:lstStyle/>
            <a:p>
              <a:endParaRPr lang="en-US" sz="4799">
                <a:latin typeface="Lato Light" panose="020F0502020204030203" pitchFamily="34" charset="0"/>
              </a:endParaRPr>
            </a:p>
          </p:txBody>
        </p:sp>
        <p:sp>
          <p:nvSpPr>
            <p:cNvPr id="5" name="Freeform 8">
              <a:extLst>
                <a:ext uri="{FF2B5EF4-FFF2-40B4-BE49-F238E27FC236}">
                  <a16:creationId xmlns:a16="http://schemas.microsoft.com/office/drawing/2014/main" id="{39FA794F-5966-1F45-87CB-96E10E9A10CA}"/>
                </a:ext>
              </a:extLst>
            </p:cNvPr>
            <p:cNvSpPr>
              <a:spLocks/>
            </p:cNvSpPr>
            <p:nvPr/>
          </p:nvSpPr>
          <p:spPr bwMode="auto">
            <a:xfrm rot="8100000" flipV="1">
              <a:off x="5406881" y="4328362"/>
              <a:ext cx="1047348" cy="2792929"/>
            </a:xfrm>
            <a:custGeom>
              <a:avLst/>
              <a:gdLst/>
              <a:ahLst/>
              <a:cxnLst>
                <a:cxn ang="0">
                  <a:pos x="0" y="0"/>
                </a:cxn>
                <a:cxn ang="0">
                  <a:pos x="0" y="1088"/>
                </a:cxn>
                <a:cxn ang="0">
                  <a:pos x="408" y="1088"/>
                </a:cxn>
                <a:cxn ang="0">
                  <a:pos x="408" y="408"/>
                </a:cxn>
                <a:cxn ang="0">
                  <a:pos x="0" y="0"/>
                </a:cxn>
              </a:cxnLst>
              <a:rect l="0" t="0" r="r" b="b"/>
              <a:pathLst>
                <a:path w="408" h="1088">
                  <a:moveTo>
                    <a:pt x="0" y="0"/>
                  </a:moveTo>
                  <a:lnTo>
                    <a:pt x="0" y="1088"/>
                  </a:lnTo>
                  <a:lnTo>
                    <a:pt x="408" y="1088"/>
                  </a:lnTo>
                  <a:lnTo>
                    <a:pt x="408" y="408"/>
                  </a:lnTo>
                  <a:lnTo>
                    <a:pt x="0" y="0"/>
                  </a:lnTo>
                  <a:close/>
                </a:path>
              </a:pathLst>
            </a:custGeom>
            <a:solidFill>
              <a:schemeClr val="accent1">
                <a:lumMod val="75000"/>
              </a:schemeClr>
            </a:solidFill>
            <a:ln w="9525">
              <a:noFill/>
              <a:round/>
              <a:headEnd/>
              <a:tailEnd/>
            </a:ln>
          </p:spPr>
          <p:txBody>
            <a:bodyPr vert="horz" wrap="square" lIns="121888" tIns="60944" rIns="121888" bIns="60944" numCol="1" anchor="t" anchorCtr="0" compatLnSpc="1">
              <a:prstTxWarp prst="textNoShape">
                <a:avLst/>
              </a:prstTxWarp>
            </a:bodyPr>
            <a:lstStyle/>
            <a:p>
              <a:endParaRPr lang="en-US" sz="4799">
                <a:latin typeface="Lato Light" panose="020F0502020204030203" pitchFamily="34" charset="0"/>
              </a:endParaRPr>
            </a:p>
          </p:txBody>
        </p:sp>
        <p:grpSp>
          <p:nvGrpSpPr>
            <p:cNvPr id="15" name="Group 14">
              <a:extLst>
                <a:ext uri="{FF2B5EF4-FFF2-40B4-BE49-F238E27FC236}">
                  <a16:creationId xmlns:a16="http://schemas.microsoft.com/office/drawing/2014/main" id="{9B7028EB-C8FB-6CC5-EB8E-AABFA824D9DD}"/>
                </a:ext>
              </a:extLst>
            </p:cNvPr>
            <p:cNvGrpSpPr/>
            <p:nvPr/>
          </p:nvGrpSpPr>
          <p:grpSpPr>
            <a:xfrm>
              <a:off x="4451384" y="1430867"/>
              <a:ext cx="7353232" cy="7354514"/>
              <a:chOff x="4451384" y="1430867"/>
              <a:chExt cx="7353232" cy="7354514"/>
            </a:xfrm>
          </p:grpSpPr>
          <p:sp>
            <p:nvSpPr>
              <p:cNvPr id="3" name="Freeform 5">
                <a:extLst>
                  <a:ext uri="{FF2B5EF4-FFF2-40B4-BE49-F238E27FC236}">
                    <a16:creationId xmlns:a16="http://schemas.microsoft.com/office/drawing/2014/main" id="{05CB5A75-B328-694B-A011-28868BBE0FB3}"/>
                  </a:ext>
                </a:extLst>
              </p:cNvPr>
              <p:cNvSpPr>
                <a:spLocks/>
              </p:cNvSpPr>
              <p:nvPr/>
            </p:nvSpPr>
            <p:spPr bwMode="auto">
              <a:xfrm rot="8100000" flipV="1">
                <a:off x="9799580" y="3094049"/>
                <a:ext cx="1047348" cy="2792929"/>
              </a:xfrm>
              <a:custGeom>
                <a:avLst/>
                <a:gdLst/>
                <a:ahLst/>
                <a:cxnLst>
                  <a:cxn ang="0">
                    <a:pos x="408" y="1088"/>
                  </a:cxn>
                  <a:cxn ang="0">
                    <a:pos x="408" y="0"/>
                  </a:cxn>
                  <a:cxn ang="0">
                    <a:pos x="0" y="0"/>
                  </a:cxn>
                  <a:cxn ang="0">
                    <a:pos x="0" y="680"/>
                  </a:cxn>
                  <a:cxn ang="0">
                    <a:pos x="408" y="1088"/>
                  </a:cxn>
                </a:cxnLst>
                <a:rect l="0" t="0" r="r" b="b"/>
                <a:pathLst>
                  <a:path w="408" h="1088">
                    <a:moveTo>
                      <a:pt x="408" y="1088"/>
                    </a:moveTo>
                    <a:lnTo>
                      <a:pt x="408" y="0"/>
                    </a:lnTo>
                    <a:lnTo>
                      <a:pt x="0" y="0"/>
                    </a:lnTo>
                    <a:lnTo>
                      <a:pt x="0" y="680"/>
                    </a:lnTo>
                    <a:lnTo>
                      <a:pt x="408" y="1088"/>
                    </a:lnTo>
                    <a:close/>
                  </a:path>
                </a:pathLst>
              </a:custGeom>
              <a:solidFill>
                <a:schemeClr val="accent3">
                  <a:lumMod val="75000"/>
                </a:schemeClr>
              </a:solidFill>
              <a:ln w="9525">
                <a:noFill/>
                <a:round/>
                <a:headEnd/>
                <a:tailEnd/>
              </a:ln>
            </p:spPr>
            <p:txBody>
              <a:bodyPr vert="horz" wrap="square" lIns="121888" tIns="60944" rIns="121888" bIns="60944" numCol="1" anchor="t" anchorCtr="0" compatLnSpc="1">
                <a:prstTxWarp prst="textNoShape">
                  <a:avLst/>
                </a:prstTxWarp>
              </a:bodyPr>
              <a:lstStyle/>
              <a:p>
                <a:endParaRPr lang="en-US" sz="4799">
                  <a:latin typeface="Lato Light" panose="020F0502020204030203" pitchFamily="34" charset="0"/>
                </a:endParaRPr>
              </a:p>
            </p:txBody>
          </p:sp>
          <p:sp>
            <p:nvSpPr>
              <p:cNvPr id="7" name="Freeform 7">
                <a:extLst>
                  <a:ext uri="{FF2B5EF4-FFF2-40B4-BE49-F238E27FC236}">
                    <a16:creationId xmlns:a16="http://schemas.microsoft.com/office/drawing/2014/main" id="{358BC847-043A-6145-AECB-130E6742D9F9}"/>
                  </a:ext>
                </a:extLst>
              </p:cNvPr>
              <p:cNvSpPr>
                <a:spLocks/>
              </p:cNvSpPr>
              <p:nvPr/>
            </p:nvSpPr>
            <p:spPr bwMode="auto">
              <a:xfrm rot="8100000" flipV="1">
                <a:off x="8020131" y="1430867"/>
                <a:ext cx="1850830" cy="3360244"/>
              </a:xfrm>
              <a:custGeom>
                <a:avLst/>
                <a:gdLst/>
                <a:ahLst/>
                <a:cxnLst>
                  <a:cxn ang="0">
                    <a:pos x="565" y="0"/>
                  </a:cxn>
                  <a:cxn ang="0">
                    <a:pos x="157" y="408"/>
                  </a:cxn>
                  <a:cxn ang="0">
                    <a:pos x="157" y="870"/>
                  </a:cxn>
                  <a:cxn ang="0">
                    <a:pos x="0" y="870"/>
                  </a:cxn>
                  <a:cxn ang="0">
                    <a:pos x="361" y="1309"/>
                  </a:cxn>
                  <a:cxn ang="0">
                    <a:pos x="721" y="870"/>
                  </a:cxn>
                  <a:cxn ang="0">
                    <a:pos x="565" y="870"/>
                  </a:cxn>
                  <a:cxn ang="0">
                    <a:pos x="565" y="0"/>
                  </a:cxn>
                </a:cxnLst>
                <a:rect l="0" t="0" r="r" b="b"/>
                <a:pathLst>
                  <a:path w="721" h="1309">
                    <a:moveTo>
                      <a:pt x="565" y="0"/>
                    </a:moveTo>
                    <a:lnTo>
                      <a:pt x="157" y="408"/>
                    </a:lnTo>
                    <a:lnTo>
                      <a:pt x="157" y="870"/>
                    </a:lnTo>
                    <a:lnTo>
                      <a:pt x="0" y="870"/>
                    </a:lnTo>
                    <a:lnTo>
                      <a:pt x="361" y="1309"/>
                    </a:lnTo>
                    <a:lnTo>
                      <a:pt x="721" y="870"/>
                    </a:lnTo>
                    <a:lnTo>
                      <a:pt x="565" y="870"/>
                    </a:lnTo>
                    <a:lnTo>
                      <a:pt x="565" y="0"/>
                    </a:lnTo>
                    <a:close/>
                  </a:path>
                </a:pathLst>
              </a:custGeom>
              <a:solidFill>
                <a:schemeClr val="accent2"/>
              </a:solidFill>
              <a:ln w="9525">
                <a:noFill/>
                <a:round/>
                <a:headEnd/>
                <a:tailEnd/>
              </a:ln>
            </p:spPr>
            <p:txBody>
              <a:bodyPr vert="horz" wrap="square" lIns="121888" tIns="60944" rIns="121888" bIns="60944" numCol="1" anchor="t" anchorCtr="0" compatLnSpc="1">
                <a:prstTxWarp prst="textNoShape">
                  <a:avLst/>
                </a:prstTxWarp>
              </a:bodyPr>
              <a:lstStyle/>
              <a:p>
                <a:endParaRPr lang="en-US" sz="4799">
                  <a:latin typeface="Lato Light" panose="020F0502020204030203" pitchFamily="34" charset="0"/>
                </a:endParaRPr>
              </a:p>
            </p:txBody>
          </p:sp>
          <p:sp>
            <p:nvSpPr>
              <p:cNvPr id="6" name="Freeform 10">
                <a:extLst>
                  <a:ext uri="{FF2B5EF4-FFF2-40B4-BE49-F238E27FC236}">
                    <a16:creationId xmlns:a16="http://schemas.microsoft.com/office/drawing/2014/main" id="{B7EEBD86-F887-FE44-A96A-7CB61698C555}"/>
                  </a:ext>
                </a:extLst>
              </p:cNvPr>
              <p:cNvSpPr>
                <a:spLocks/>
              </p:cNvSpPr>
              <p:nvPr/>
            </p:nvSpPr>
            <p:spPr bwMode="auto">
              <a:xfrm rot="8100000" flipV="1">
                <a:off x="7347972" y="6781253"/>
                <a:ext cx="2790364" cy="1047348"/>
              </a:xfrm>
              <a:custGeom>
                <a:avLst/>
                <a:gdLst/>
                <a:ahLst/>
                <a:cxnLst>
                  <a:cxn ang="0">
                    <a:pos x="1087" y="0"/>
                  </a:cxn>
                  <a:cxn ang="0">
                    <a:pos x="0" y="0"/>
                  </a:cxn>
                  <a:cxn ang="0">
                    <a:pos x="0" y="408"/>
                  </a:cxn>
                  <a:cxn ang="0">
                    <a:pos x="679" y="408"/>
                  </a:cxn>
                  <a:cxn ang="0">
                    <a:pos x="1087" y="0"/>
                  </a:cxn>
                </a:cxnLst>
                <a:rect l="0" t="0" r="r" b="b"/>
                <a:pathLst>
                  <a:path w="1087" h="408">
                    <a:moveTo>
                      <a:pt x="1087" y="0"/>
                    </a:moveTo>
                    <a:lnTo>
                      <a:pt x="0" y="0"/>
                    </a:lnTo>
                    <a:lnTo>
                      <a:pt x="0" y="408"/>
                    </a:lnTo>
                    <a:lnTo>
                      <a:pt x="679" y="408"/>
                    </a:lnTo>
                    <a:lnTo>
                      <a:pt x="1087" y="0"/>
                    </a:lnTo>
                    <a:close/>
                  </a:path>
                </a:pathLst>
              </a:custGeom>
              <a:solidFill>
                <a:schemeClr val="accent4">
                  <a:lumMod val="75000"/>
                </a:schemeClr>
              </a:solidFill>
              <a:ln w="9525">
                <a:noFill/>
                <a:round/>
                <a:headEnd/>
                <a:tailEnd/>
              </a:ln>
            </p:spPr>
            <p:txBody>
              <a:bodyPr vert="horz" wrap="square" lIns="121888" tIns="60944" rIns="121888" bIns="60944" numCol="1" anchor="t" anchorCtr="0" compatLnSpc="1">
                <a:prstTxWarp prst="textNoShape">
                  <a:avLst/>
                </a:prstTxWarp>
              </a:bodyPr>
              <a:lstStyle/>
              <a:p>
                <a:endParaRPr lang="en-US" sz="4799">
                  <a:latin typeface="Lato Light" panose="020F0502020204030203" pitchFamily="34" charset="0"/>
                </a:endParaRPr>
              </a:p>
            </p:txBody>
          </p:sp>
          <p:sp>
            <p:nvSpPr>
              <p:cNvPr id="8" name="Freeform 11">
                <a:extLst>
                  <a:ext uri="{FF2B5EF4-FFF2-40B4-BE49-F238E27FC236}">
                    <a16:creationId xmlns:a16="http://schemas.microsoft.com/office/drawing/2014/main" id="{11686D58-47B2-5044-A9F8-7970B33A0345}"/>
                  </a:ext>
                </a:extLst>
              </p:cNvPr>
              <p:cNvSpPr>
                <a:spLocks/>
              </p:cNvSpPr>
              <p:nvPr/>
            </p:nvSpPr>
            <p:spPr bwMode="auto">
              <a:xfrm rot="8100000" flipV="1">
                <a:off x="6383227" y="5425137"/>
                <a:ext cx="1848262" cy="3360244"/>
              </a:xfrm>
              <a:custGeom>
                <a:avLst/>
                <a:gdLst/>
                <a:ahLst/>
                <a:cxnLst>
                  <a:cxn ang="0">
                    <a:pos x="155" y="1309"/>
                  </a:cxn>
                  <a:cxn ang="0">
                    <a:pos x="563" y="901"/>
                  </a:cxn>
                  <a:cxn ang="0">
                    <a:pos x="563" y="439"/>
                  </a:cxn>
                  <a:cxn ang="0">
                    <a:pos x="720" y="439"/>
                  </a:cxn>
                  <a:cxn ang="0">
                    <a:pos x="359" y="0"/>
                  </a:cxn>
                  <a:cxn ang="0">
                    <a:pos x="0" y="439"/>
                  </a:cxn>
                  <a:cxn ang="0">
                    <a:pos x="155" y="439"/>
                  </a:cxn>
                  <a:cxn ang="0">
                    <a:pos x="155" y="1309"/>
                  </a:cxn>
                </a:cxnLst>
                <a:rect l="0" t="0" r="r" b="b"/>
                <a:pathLst>
                  <a:path w="720" h="1309">
                    <a:moveTo>
                      <a:pt x="155" y="1309"/>
                    </a:moveTo>
                    <a:lnTo>
                      <a:pt x="563" y="901"/>
                    </a:lnTo>
                    <a:lnTo>
                      <a:pt x="563" y="439"/>
                    </a:lnTo>
                    <a:lnTo>
                      <a:pt x="720" y="439"/>
                    </a:lnTo>
                    <a:lnTo>
                      <a:pt x="359" y="0"/>
                    </a:lnTo>
                    <a:lnTo>
                      <a:pt x="0" y="439"/>
                    </a:lnTo>
                    <a:lnTo>
                      <a:pt x="155" y="439"/>
                    </a:lnTo>
                    <a:lnTo>
                      <a:pt x="155" y="1309"/>
                    </a:lnTo>
                    <a:close/>
                  </a:path>
                </a:pathLst>
              </a:custGeom>
              <a:solidFill>
                <a:schemeClr val="accent4"/>
              </a:solidFill>
              <a:ln w="9525">
                <a:noFill/>
                <a:round/>
                <a:headEnd/>
                <a:tailEnd/>
              </a:ln>
            </p:spPr>
            <p:txBody>
              <a:bodyPr vert="horz" wrap="square" lIns="121888" tIns="60944" rIns="121888" bIns="60944" numCol="1" anchor="t" anchorCtr="0" compatLnSpc="1">
                <a:prstTxWarp prst="textNoShape">
                  <a:avLst/>
                </a:prstTxWarp>
              </a:bodyPr>
              <a:lstStyle/>
              <a:p>
                <a:endParaRPr lang="en-US" sz="4799">
                  <a:latin typeface="Lato Light" panose="020F0502020204030203" pitchFamily="34" charset="0"/>
                </a:endParaRPr>
              </a:p>
            </p:txBody>
          </p:sp>
          <p:sp>
            <p:nvSpPr>
              <p:cNvPr id="9" name="Freeform 9">
                <a:extLst>
                  <a:ext uri="{FF2B5EF4-FFF2-40B4-BE49-F238E27FC236}">
                    <a16:creationId xmlns:a16="http://schemas.microsoft.com/office/drawing/2014/main" id="{FED2F907-8FE5-7244-8D9A-32A7E6DAC492}"/>
                  </a:ext>
                </a:extLst>
              </p:cNvPr>
              <p:cNvSpPr>
                <a:spLocks/>
              </p:cNvSpPr>
              <p:nvPr/>
            </p:nvSpPr>
            <p:spPr bwMode="auto">
              <a:xfrm rot="8100000" flipV="1">
                <a:off x="4451384" y="3369281"/>
                <a:ext cx="3357677" cy="1843128"/>
              </a:xfrm>
              <a:custGeom>
                <a:avLst/>
                <a:gdLst/>
                <a:ahLst/>
                <a:cxnLst>
                  <a:cxn ang="0">
                    <a:pos x="1308" y="563"/>
                  </a:cxn>
                  <a:cxn ang="0">
                    <a:pos x="900" y="155"/>
                  </a:cxn>
                  <a:cxn ang="0">
                    <a:pos x="438" y="155"/>
                  </a:cxn>
                  <a:cxn ang="0">
                    <a:pos x="438" y="0"/>
                  </a:cxn>
                  <a:cxn ang="0">
                    <a:pos x="0" y="359"/>
                  </a:cxn>
                  <a:cxn ang="0">
                    <a:pos x="438" y="718"/>
                  </a:cxn>
                  <a:cxn ang="0">
                    <a:pos x="438" y="563"/>
                  </a:cxn>
                  <a:cxn ang="0">
                    <a:pos x="1308" y="563"/>
                  </a:cxn>
                </a:cxnLst>
                <a:rect l="0" t="0" r="r" b="b"/>
                <a:pathLst>
                  <a:path w="1308" h="718">
                    <a:moveTo>
                      <a:pt x="1308" y="563"/>
                    </a:moveTo>
                    <a:lnTo>
                      <a:pt x="900" y="155"/>
                    </a:lnTo>
                    <a:lnTo>
                      <a:pt x="438" y="155"/>
                    </a:lnTo>
                    <a:lnTo>
                      <a:pt x="438" y="0"/>
                    </a:lnTo>
                    <a:lnTo>
                      <a:pt x="0" y="359"/>
                    </a:lnTo>
                    <a:lnTo>
                      <a:pt x="438" y="718"/>
                    </a:lnTo>
                    <a:lnTo>
                      <a:pt x="438" y="563"/>
                    </a:lnTo>
                    <a:lnTo>
                      <a:pt x="1308" y="563"/>
                    </a:lnTo>
                    <a:close/>
                  </a:path>
                </a:pathLst>
              </a:custGeom>
              <a:solidFill>
                <a:schemeClr val="accent1"/>
              </a:solidFill>
              <a:ln w="9525">
                <a:noFill/>
                <a:round/>
                <a:headEnd/>
                <a:tailEnd/>
              </a:ln>
            </p:spPr>
            <p:txBody>
              <a:bodyPr vert="horz" wrap="square" lIns="121888" tIns="60944" rIns="121888" bIns="60944" numCol="1" anchor="t" anchorCtr="0" compatLnSpc="1">
                <a:prstTxWarp prst="textNoShape">
                  <a:avLst/>
                </a:prstTxWarp>
              </a:bodyPr>
              <a:lstStyle/>
              <a:p>
                <a:endParaRPr lang="en-US" sz="4799">
                  <a:latin typeface="Lato Light" panose="020F0502020204030203" pitchFamily="34" charset="0"/>
                </a:endParaRPr>
              </a:p>
            </p:txBody>
          </p:sp>
          <p:sp>
            <p:nvSpPr>
              <p:cNvPr id="10" name="Freeform 12">
                <a:extLst>
                  <a:ext uri="{FF2B5EF4-FFF2-40B4-BE49-F238E27FC236}">
                    <a16:creationId xmlns:a16="http://schemas.microsoft.com/office/drawing/2014/main" id="{0CEB529B-DDB9-0F49-83A1-F74A54767984}"/>
                  </a:ext>
                </a:extLst>
              </p:cNvPr>
              <p:cNvSpPr>
                <a:spLocks/>
              </p:cNvSpPr>
              <p:nvPr/>
            </p:nvSpPr>
            <p:spPr bwMode="auto">
              <a:xfrm rot="8100000" flipV="1">
                <a:off x="8444371" y="5003085"/>
                <a:ext cx="3360245" cy="1848262"/>
              </a:xfrm>
              <a:custGeom>
                <a:avLst/>
                <a:gdLst/>
                <a:ahLst/>
                <a:cxnLst>
                  <a:cxn ang="0">
                    <a:pos x="0" y="155"/>
                  </a:cxn>
                  <a:cxn ang="0">
                    <a:pos x="408" y="563"/>
                  </a:cxn>
                  <a:cxn ang="0">
                    <a:pos x="872" y="563"/>
                  </a:cxn>
                  <a:cxn ang="0">
                    <a:pos x="872" y="720"/>
                  </a:cxn>
                  <a:cxn ang="0">
                    <a:pos x="1309" y="359"/>
                  </a:cxn>
                  <a:cxn ang="0">
                    <a:pos x="872" y="0"/>
                  </a:cxn>
                  <a:cxn ang="0">
                    <a:pos x="872" y="155"/>
                  </a:cxn>
                  <a:cxn ang="0">
                    <a:pos x="0" y="155"/>
                  </a:cxn>
                </a:cxnLst>
                <a:rect l="0" t="0" r="r" b="b"/>
                <a:pathLst>
                  <a:path w="1309" h="720">
                    <a:moveTo>
                      <a:pt x="0" y="155"/>
                    </a:moveTo>
                    <a:lnTo>
                      <a:pt x="408" y="563"/>
                    </a:lnTo>
                    <a:lnTo>
                      <a:pt x="872" y="563"/>
                    </a:lnTo>
                    <a:lnTo>
                      <a:pt x="872" y="720"/>
                    </a:lnTo>
                    <a:lnTo>
                      <a:pt x="1309" y="359"/>
                    </a:lnTo>
                    <a:lnTo>
                      <a:pt x="872" y="0"/>
                    </a:lnTo>
                    <a:lnTo>
                      <a:pt x="872" y="155"/>
                    </a:lnTo>
                    <a:lnTo>
                      <a:pt x="0" y="155"/>
                    </a:lnTo>
                    <a:close/>
                  </a:path>
                </a:pathLst>
              </a:custGeom>
              <a:solidFill>
                <a:schemeClr val="accent3"/>
              </a:solidFill>
              <a:ln w="9525">
                <a:noFill/>
                <a:round/>
                <a:headEnd/>
                <a:tailEnd/>
              </a:ln>
            </p:spPr>
            <p:txBody>
              <a:bodyPr vert="horz" wrap="square" lIns="121888" tIns="60944" rIns="121888" bIns="60944" numCol="1" anchor="t" anchorCtr="0" compatLnSpc="1">
                <a:prstTxWarp prst="textNoShape">
                  <a:avLst/>
                </a:prstTxWarp>
              </a:bodyPr>
              <a:lstStyle/>
              <a:p>
                <a:endParaRPr lang="en-US" sz="4799">
                  <a:latin typeface="Lato Light" panose="020F0502020204030203" pitchFamily="34" charset="0"/>
                </a:endParaRPr>
              </a:p>
            </p:txBody>
          </p:sp>
          <p:sp>
            <p:nvSpPr>
              <p:cNvPr id="42" name="Freeform 683">
                <a:extLst>
                  <a:ext uri="{FF2B5EF4-FFF2-40B4-BE49-F238E27FC236}">
                    <a16:creationId xmlns:a16="http://schemas.microsoft.com/office/drawing/2014/main" id="{C9937AF3-AF9C-8747-9870-AC61D3C27CD8}"/>
                  </a:ext>
                </a:extLst>
              </p:cNvPr>
              <p:cNvSpPr>
                <a:spLocks noChangeAspect="1" noChangeArrowheads="1"/>
              </p:cNvSpPr>
              <p:nvPr/>
            </p:nvSpPr>
            <p:spPr bwMode="auto">
              <a:xfrm>
                <a:off x="5412955" y="4423089"/>
                <a:ext cx="568703" cy="568703"/>
              </a:xfrm>
              <a:custGeom>
                <a:avLst/>
                <a:gdLst/>
                <a:ahLst/>
                <a:cxnLst/>
                <a:rect l="0" t="0" r="r" b="b"/>
                <a:pathLst>
                  <a:path w="310517" h="310617">
                    <a:moveTo>
                      <a:pt x="4668" y="301445"/>
                    </a:moveTo>
                    <a:lnTo>
                      <a:pt x="304535" y="301445"/>
                    </a:lnTo>
                    <a:cubicBezTo>
                      <a:pt x="307048" y="301445"/>
                      <a:pt x="309203" y="303562"/>
                      <a:pt x="309203" y="306031"/>
                    </a:cubicBezTo>
                    <a:cubicBezTo>
                      <a:pt x="309203" y="308501"/>
                      <a:pt x="307048" y="310617"/>
                      <a:pt x="304535" y="310617"/>
                    </a:cubicBezTo>
                    <a:lnTo>
                      <a:pt x="4668" y="310617"/>
                    </a:lnTo>
                    <a:cubicBezTo>
                      <a:pt x="2154" y="310617"/>
                      <a:pt x="0" y="308501"/>
                      <a:pt x="0" y="306031"/>
                    </a:cubicBezTo>
                    <a:cubicBezTo>
                      <a:pt x="0" y="303562"/>
                      <a:pt x="2154" y="301445"/>
                      <a:pt x="4668" y="301445"/>
                    </a:cubicBezTo>
                    <a:close/>
                    <a:moveTo>
                      <a:pt x="117797" y="272870"/>
                    </a:moveTo>
                    <a:lnTo>
                      <a:pt x="193352" y="272870"/>
                    </a:lnTo>
                    <a:cubicBezTo>
                      <a:pt x="195895" y="272870"/>
                      <a:pt x="198074" y="274987"/>
                      <a:pt x="198074" y="277456"/>
                    </a:cubicBezTo>
                    <a:cubicBezTo>
                      <a:pt x="198074" y="280278"/>
                      <a:pt x="195895" y="282042"/>
                      <a:pt x="193352" y="282042"/>
                    </a:cubicBezTo>
                    <a:lnTo>
                      <a:pt x="117797" y="282042"/>
                    </a:lnTo>
                    <a:cubicBezTo>
                      <a:pt x="114891" y="282042"/>
                      <a:pt x="112712" y="280278"/>
                      <a:pt x="112712" y="277456"/>
                    </a:cubicBezTo>
                    <a:cubicBezTo>
                      <a:pt x="112712" y="274987"/>
                      <a:pt x="114891" y="272870"/>
                      <a:pt x="117797" y="272870"/>
                    </a:cubicBezTo>
                    <a:close/>
                    <a:moveTo>
                      <a:pt x="229701" y="258646"/>
                    </a:moveTo>
                    <a:cubicBezTo>
                      <a:pt x="224346" y="258646"/>
                      <a:pt x="220062" y="262604"/>
                      <a:pt x="220062" y="268002"/>
                    </a:cubicBezTo>
                    <a:lnTo>
                      <a:pt x="220062" y="272680"/>
                    </a:lnTo>
                    <a:lnTo>
                      <a:pt x="276111" y="272680"/>
                    </a:lnTo>
                    <a:lnTo>
                      <a:pt x="276111" y="268002"/>
                    </a:lnTo>
                    <a:cubicBezTo>
                      <a:pt x="276111" y="262604"/>
                      <a:pt x="272184" y="258646"/>
                      <a:pt x="266829" y="258646"/>
                    </a:cubicBezTo>
                    <a:lnTo>
                      <a:pt x="264330" y="258646"/>
                    </a:lnTo>
                    <a:lnTo>
                      <a:pt x="231843" y="258646"/>
                    </a:lnTo>
                    <a:lnTo>
                      <a:pt x="229701" y="258646"/>
                    </a:lnTo>
                    <a:close/>
                    <a:moveTo>
                      <a:pt x="42952" y="258646"/>
                    </a:moveTo>
                    <a:cubicBezTo>
                      <a:pt x="37896" y="258646"/>
                      <a:pt x="33562" y="262604"/>
                      <a:pt x="33562" y="268002"/>
                    </a:cubicBezTo>
                    <a:lnTo>
                      <a:pt x="33562" y="272680"/>
                    </a:lnTo>
                    <a:lnTo>
                      <a:pt x="89900" y="272680"/>
                    </a:lnTo>
                    <a:lnTo>
                      <a:pt x="89900" y="268002"/>
                    </a:lnTo>
                    <a:cubicBezTo>
                      <a:pt x="89900" y="262604"/>
                      <a:pt x="85566" y="258646"/>
                      <a:pt x="80510" y="258646"/>
                    </a:cubicBezTo>
                    <a:lnTo>
                      <a:pt x="78344" y="258646"/>
                    </a:lnTo>
                    <a:lnTo>
                      <a:pt x="45119" y="258646"/>
                    </a:lnTo>
                    <a:lnTo>
                      <a:pt x="42952" y="258646"/>
                    </a:lnTo>
                    <a:close/>
                    <a:moveTo>
                      <a:pt x="155393" y="129995"/>
                    </a:moveTo>
                    <a:cubicBezTo>
                      <a:pt x="157941" y="129995"/>
                      <a:pt x="160125" y="132166"/>
                      <a:pt x="160125" y="134700"/>
                    </a:cubicBezTo>
                    <a:lnTo>
                      <a:pt x="160125" y="142299"/>
                    </a:lnTo>
                    <a:cubicBezTo>
                      <a:pt x="169954" y="143747"/>
                      <a:pt x="178326" y="149899"/>
                      <a:pt x="181966" y="158584"/>
                    </a:cubicBezTo>
                    <a:cubicBezTo>
                      <a:pt x="183058" y="160756"/>
                      <a:pt x="181966" y="163651"/>
                      <a:pt x="179418" y="164737"/>
                    </a:cubicBezTo>
                    <a:cubicBezTo>
                      <a:pt x="176870" y="165822"/>
                      <a:pt x="173958" y="164737"/>
                      <a:pt x="172866" y="162203"/>
                    </a:cubicBezTo>
                    <a:cubicBezTo>
                      <a:pt x="170318" y="155689"/>
                      <a:pt x="163038" y="151347"/>
                      <a:pt x="155393" y="151347"/>
                    </a:cubicBezTo>
                    <a:cubicBezTo>
                      <a:pt x="144837" y="151347"/>
                      <a:pt x="136101" y="158584"/>
                      <a:pt x="136101" y="167994"/>
                    </a:cubicBezTo>
                    <a:cubicBezTo>
                      <a:pt x="136101" y="175593"/>
                      <a:pt x="139741" y="184641"/>
                      <a:pt x="155393" y="184641"/>
                    </a:cubicBezTo>
                    <a:cubicBezTo>
                      <a:pt x="176142" y="184641"/>
                      <a:pt x="183786" y="198392"/>
                      <a:pt x="183786" y="210697"/>
                    </a:cubicBezTo>
                    <a:cubicBezTo>
                      <a:pt x="183786" y="223725"/>
                      <a:pt x="173594" y="234581"/>
                      <a:pt x="160125" y="236391"/>
                    </a:cubicBezTo>
                    <a:lnTo>
                      <a:pt x="160125" y="243991"/>
                    </a:lnTo>
                    <a:cubicBezTo>
                      <a:pt x="160125" y="246886"/>
                      <a:pt x="157941" y="248695"/>
                      <a:pt x="155393" y="248695"/>
                    </a:cubicBezTo>
                    <a:cubicBezTo>
                      <a:pt x="152845" y="248695"/>
                      <a:pt x="150661" y="246886"/>
                      <a:pt x="150661" y="243991"/>
                    </a:cubicBezTo>
                    <a:lnTo>
                      <a:pt x="150661" y="236391"/>
                    </a:lnTo>
                    <a:cubicBezTo>
                      <a:pt x="140833" y="234943"/>
                      <a:pt x="132460" y="229153"/>
                      <a:pt x="128820" y="220468"/>
                    </a:cubicBezTo>
                    <a:cubicBezTo>
                      <a:pt x="128092" y="217934"/>
                      <a:pt x="128820" y="215039"/>
                      <a:pt x="131368" y="214316"/>
                    </a:cubicBezTo>
                    <a:cubicBezTo>
                      <a:pt x="133552" y="213230"/>
                      <a:pt x="136829" y="214316"/>
                      <a:pt x="137557" y="216487"/>
                    </a:cubicBezTo>
                    <a:cubicBezTo>
                      <a:pt x="140469" y="223363"/>
                      <a:pt x="147749" y="227705"/>
                      <a:pt x="155393" y="227705"/>
                    </a:cubicBezTo>
                    <a:cubicBezTo>
                      <a:pt x="165586" y="227705"/>
                      <a:pt x="174322" y="220106"/>
                      <a:pt x="174322" y="210697"/>
                    </a:cubicBezTo>
                    <a:cubicBezTo>
                      <a:pt x="174322" y="203097"/>
                      <a:pt x="171046" y="194412"/>
                      <a:pt x="155393" y="194412"/>
                    </a:cubicBezTo>
                    <a:cubicBezTo>
                      <a:pt x="134281" y="194412"/>
                      <a:pt x="127000" y="180660"/>
                      <a:pt x="127000" y="167994"/>
                    </a:cubicBezTo>
                    <a:cubicBezTo>
                      <a:pt x="127000" y="154965"/>
                      <a:pt x="137193" y="144109"/>
                      <a:pt x="150661" y="142299"/>
                    </a:cubicBezTo>
                    <a:lnTo>
                      <a:pt x="150661" y="134700"/>
                    </a:lnTo>
                    <a:cubicBezTo>
                      <a:pt x="150661" y="132166"/>
                      <a:pt x="152845" y="129995"/>
                      <a:pt x="155393" y="129995"/>
                    </a:cubicBezTo>
                    <a:close/>
                    <a:moveTo>
                      <a:pt x="236484" y="126587"/>
                    </a:moveTo>
                    <a:lnTo>
                      <a:pt x="236484" y="249290"/>
                    </a:lnTo>
                    <a:lnTo>
                      <a:pt x="259689" y="249290"/>
                    </a:lnTo>
                    <a:lnTo>
                      <a:pt x="259689" y="126587"/>
                    </a:lnTo>
                    <a:lnTo>
                      <a:pt x="236484" y="126587"/>
                    </a:lnTo>
                    <a:close/>
                    <a:moveTo>
                      <a:pt x="49814" y="126587"/>
                    </a:moveTo>
                    <a:lnTo>
                      <a:pt x="49814" y="249290"/>
                    </a:lnTo>
                    <a:lnTo>
                      <a:pt x="73288" y="249290"/>
                    </a:lnTo>
                    <a:lnTo>
                      <a:pt x="73288" y="126587"/>
                    </a:lnTo>
                    <a:lnTo>
                      <a:pt x="49814" y="126587"/>
                    </a:lnTo>
                    <a:close/>
                    <a:moveTo>
                      <a:pt x="220062" y="102838"/>
                    </a:moveTo>
                    <a:lnTo>
                      <a:pt x="220062" y="107875"/>
                    </a:lnTo>
                    <a:cubicBezTo>
                      <a:pt x="220062" y="112913"/>
                      <a:pt x="224346" y="116871"/>
                      <a:pt x="229701" y="116871"/>
                    </a:cubicBezTo>
                    <a:lnTo>
                      <a:pt x="231843" y="116871"/>
                    </a:lnTo>
                    <a:lnTo>
                      <a:pt x="264330" y="116871"/>
                    </a:lnTo>
                    <a:lnTo>
                      <a:pt x="266829" y="116871"/>
                    </a:lnTo>
                    <a:cubicBezTo>
                      <a:pt x="272184" y="116871"/>
                      <a:pt x="276111" y="112913"/>
                      <a:pt x="276111" y="107875"/>
                    </a:cubicBezTo>
                    <a:lnTo>
                      <a:pt x="276111" y="102838"/>
                    </a:lnTo>
                    <a:lnTo>
                      <a:pt x="220062" y="102838"/>
                    </a:lnTo>
                    <a:close/>
                    <a:moveTo>
                      <a:pt x="33562" y="102838"/>
                    </a:moveTo>
                    <a:lnTo>
                      <a:pt x="33562" y="107875"/>
                    </a:lnTo>
                    <a:cubicBezTo>
                      <a:pt x="33562" y="112913"/>
                      <a:pt x="37896" y="116871"/>
                      <a:pt x="42952" y="116871"/>
                    </a:cubicBezTo>
                    <a:lnTo>
                      <a:pt x="45119" y="116871"/>
                    </a:lnTo>
                    <a:lnTo>
                      <a:pt x="78344" y="116871"/>
                    </a:lnTo>
                    <a:lnTo>
                      <a:pt x="80510" y="116871"/>
                    </a:lnTo>
                    <a:cubicBezTo>
                      <a:pt x="85566" y="116871"/>
                      <a:pt x="89900" y="112913"/>
                      <a:pt x="89900" y="107875"/>
                    </a:cubicBezTo>
                    <a:lnTo>
                      <a:pt x="89900" y="102838"/>
                    </a:lnTo>
                    <a:lnTo>
                      <a:pt x="33562" y="102838"/>
                    </a:lnTo>
                    <a:close/>
                    <a:moveTo>
                      <a:pt x="215421" y="93482"/>
                    </a:moveTo>
                    <a:lnTo>
                      <a:pt x="280752" y="93482"/>
                    </a:lnTo>
                    <a:cubicBezTo>
                      <a:pt x="283251" y="93482"/>
                      <a:pt x="285393" y="95641"/>
                      <a:pt x="285393" y="98160"/>
                    </a:cubicBezTo>
                    <a:lnTo>
                      <a:pt x="285393" y="107875"/>
                    </a:lnTo>
                    <a:cubicBezTo>
                      <a:pt x="285393" y="117231"/>
                      <a:pt x="278253" y="125147"/>
                      <a:pt x="268971" y="126227"/>
                    </a:cubicBezTo>
                    <a:lnTo>
                      <a:pt x="268971" y="249650"/>
                    </a:lnTo>
                    <a:cubicBezTo>
                      <a:pt x="278253" y="250730"/>
                      <a:pt x="285393" y="258646"/>
                      <a:pt x="285393" y="268002"/>
                    </a:cubicBezTo>
                    <a:lnTo>
                      <a:pt x="285393" y="277357"/>
                    </a:lnTo>
                    <a:cubicBezTo>
                      <a:pt x="285393" y="279876"/>
                      <a:pt x="283251" y="282035"/>
                      <a:pt x="280752" y="282035"/>
                    </a:cubicBezTo>
                    <a:lnTo>
                      <a:pt x="215421" y="282035"/>
                    </a:lnTo>
                    <a:cubicBezTo>
                      <a:pt x="212922" y="282035"/>
                      <a:pt x="211137" y="279876"/>
                      <a:pt x="211137" y="277357"/>
                    </a:cubicBezTo>
                    <a:lnTo>
                      <a:pt x="211137" y="268002"/>
                    </a:lnTo>
                    <a:cubicBezTo>
                      <a:pt x="211137" y="258646"/>
                      <a:pt x="218277" y="250730"/>
                      <a:pt x="227202" y="249650"/>
                    </a:cubicBezTo>
                    <a:lnTo>
                      <a:pt x="227202" y="126227"/>
                    </a:lnTo>
                    <a:cubicBezTo>
                      <a:pt x="218277" y="125147"/>
                      <a:pt x="211137" y="117231"/>
                      <a:pt x="211137" y="107875"/>
                    </a:cubicBezTo>
                    <a:lnTo>
                      <a:pt x="211137" y="98160"/>
                    </a:lnTo>
                    <a:cubicBezTo>
                      <a:pt x="211137" y="95641"/>
                      <a:pt x="212922" y="93482"/>
                      <a:pt x="215421" y="93482"/>
                    </a:cubicBezTo>
                    <a:close/>
                    <a:moveTo>
                      <a:pt x="117797" y="93482"/>
                    </a:moveTo>
                    <a:lnTo>
                      <a:pt x="193352" y="93482"/>
                    </a:lnTo>
                    <a:cubicBezTo>
                      <a:pt x="195895" y="93482"/>
                      <a:pt x="198074" y="95599"/>
                      <a:pt x="198074" y="98068"/>
                    </a:cubicBezTo>
                    <a:cubicBezTo>
                      <a:pt x="198074" y="100890"/>
                      <a:pt x="195895" y="102654"/>
                      <a:pt x="193352" y="102654"/>
                    </a:cubicBezTo>
                    <a:lnTo>
                      <a:pt x="117797" y="102654"/>
                    </a:lnTo>
                    <a:cubicBezTo>
                      <a:pt x="114891" y="102654"/>
                      <a:pt x="112712" y="100890"/>
                      <a:pt x="112712" y="98068"/>
                    </a:cubicBezTo>
                    <a:cubicBezTo>
                      <a:pt x="112712" y="95599"/>
                      <a:pt x="114891" y="93482"/>
                      <a:pt x="117797" y="93482"/>
                    </a:cubicBezTo>
                    <a:close/>
                    <a:moveTo>
                      <a:pt x="28507" y="93482"/>
                    </a:moveTo>
                    <a:lnTo>
                      <a:pt x="94595" y="93482"/>
                    </a:lnTo>
                    <a:cubicBezTo>
                      <a:pt x="97484" y="93482"/>
                      <a:pt x="99651" y="95641"/>
                      <a:pt x="99651" y="98160"/>
                    </a:cubicBezTo>
                    <a:lnTo>
                      <a:pt x="99651" y="107875"/>
                    </a:lnTo>
                    <a:cubicBezTo>
                      <a:pt x="99651" y="117231"/>
                      <a:pt x="92428" y="125147"/>
                      <a:pt x="83038" y="126227"/>
                    </a:cubicBezTo>
                    <a:lnTo>
                      <a:pt x="83038" y="249650"/>
                    </a:lnTo>
                    <a:cubicBezTo>
                      <a:pt x="92428" y="250730"/>
                      <a:pt x="99651" y="258646"/>
                      <a:pt x="99651" y="268002"/>
                    </a:cubicBezTo>
                    <a:lnTo>
                      <a:pt x="99651" y="277357"/>
                    </a:lnTo>
                    <a:cubicBezTo>
                      <a:pt x="99651" y="279876"/>
                      <a:pt x="97484" y="282035"/>
                      <a:pt x="94595" y="282035"/>
                    </a:cubicBezTo>
                    <a:lnTo>
                      <a:pt x="28507" y="282035"/>
                    </a:lnTo>
                    <a:cubicBezTo>
                      <a:pt x="25979" y="282035"/>
                      <a:pt x="23812" y="279876"/>
                      <a:pt x="23812" y="277357"/>
                    </a:cubicBezTo>
                    <a:lnTo>
                      <a:pt x="23812" y="268002"/>
                    </a:lnTo>
                    <a:cubicBezTo>
                      <a:pt x="23812" y="258646"/>
                      <a:pt x="31034" y="250730"/>
                      <a:pt x="40424" y="249650"/>
                    </a:cubicBezTo>
                    <a:lnTo>
                      <a:pt x="40424" y="126227"/>
                    </a:lnTo>
                    <a:cubicBezTo>
                      <a:pt x="31034" y="125147"/>
                      <a:pt x="23812" y="117231"/>
                      <a:pt x="23812" y="107875"/>
                    </a:cubicBezTo>
                    <a:lnTo>
                      <a:pt x="23812" y="98160"/>
                    </a:lnTo>
                    <a:cubicBezTo>
                      <a:pt x="23812" y="95641"/>
                      <a:pt x="25979" y="93482"/>
                      <a:pt x="28507" y="93482"/>
                    </a:cubicBezTo>
                    <a:close/>
                    <a:moveTo>
                      <a:pt x="155395" y="9884"/>
                    </a:moveTo>
                    <a:lnTo>
                      <a:pt x="27041" y="66315"/>
                    </a:lnTo>
                    <a:lnTo>
                      <a:pt x="283388" y="66315"/>
                    </a:lnTo>
                    <a:lnTo>
                      <a:pt x="155395" y="9884"/>
                    </a:lnTo>
                    <a:close/>
                    <a:moveTo>
                      <a:pt x="153592" y="539"/>
                    </a:moveTo>
                    <a:cubicBezTo>
                      <a:pt x="154674" y="-180"/>
                      <a:pt x="155756" y="-180"/>
                      <a:pt x="157198" y="539"/>
                    </a:cubicBezTo>
                    <a:lnTo>
                      <a:pt x="307905" y="66675"/>
                    </a:lnTo>
                    <a:cubicBezTo>
                      <a:pt x="310069" y="67394"/>
                      <a:pt x="310790" y="69550"/>
                      <a:pt x="310429" y="72066"/>
                    </a:cubicBezTo>
                    <a:cubicBezTo>
                      <a:pt x="310069" y="73863"/>
                      <a:pt x="308266" y="75661"/>
                      <a:pt x="305742" y="75661"/>
                    </a:cubicBezTo>
                    <a:lnTo>
                      <a:pt x="4687" y="75661"/>
                    </a:lnTo>
                    <a:cubicBezTo>
                      <a:pt x="2524" y="75661"/>
                      <a:pt x="721" y="73863"/>
                      <a:pt x="360" y="72066"/>
                    </a:cubicBezTo>
                    <a:cubicBezTo>
                      <a:pt x="0" y="69550"/>
                      <a:pt x="1081" y="67394"/>
                      <a:pt x="2884" y="66675"/>
                    </a:cubicBezTo>
                    <a:lnTo>
                      <a:pt x="153592" y="539"/>
                    </a:lnTo>
                    <a:close/>
                  </a:path>
                </a:pathLst>
              </a:custGeom>
              <a:solidFill>
                <a:schemeClr val="bg1"/>
              </a:solidFill>
              <a:ln>
                <a:noFill/>
              </a:ln>
              <a:effectLst/>
            </p:spPr>
            <p:txBody>
              <a:bodyPr anchor="ctr"/>
              <a:lstStyle/>
              <a:p>
                <a:endParaRPr lang="en-US" sz="933">
                  <a:latin typeface="Lato Light" panose="020F0502020204030203" pitchFamily="34" charset="0"/>
                </a:endParaRPr>
              </a:p>
            </p:txBody>
          </p:sp>
          <p:sp>
            <p:nvSpPr>
              <p:cNvPr id="43" name="Freeform 684">
                <a:extLst>
                  <a:ext uri="{FF2B5EF4-FFF2-40B4-BE49-F238E27FC236}">
                    <a16:creationId xmlns:a16="http://schemas.microsoft.com/office/drawing/2014/main" id="{55F60C9F-F03F-5D4E-B5AB-36EA3D143765}"/>
                  </a:ext>
                </a:extLst>
              </p:cNvPr>
              <p:cNvSpPr>
                <a:spLocks noChangeAspect="1" noChangeArrowheads="1"/>
              </p:cNvSpPr>
              <p:nvPr/>
            </p:nvSpPr>
            <p:spPr bwMode="auto">
              <a:xfrm>
                <a:off x="8184666" y="2414457"/>
                <a:ext cx="565801" cy="470051"/>
              </a:xfrm>
              <a:custGeom>
                <a:avLst/>
                <a:gdLst/>
                <a:ahLst/>
                <a:cxnLst/>
                <a:rect l="0" t="0" r="r" b="b"/>
                <a:pathLst>
                  <a:path w="309203" h="256822">
                    <a:moveTo>
                      <a:pt x="74549" y="247650"/>
                    </a:moveTo>
                    <a:lnTo>
                      <a:pt x="234653" y="247650"/>
                    </a:lnTo>
                    <a:cubicBezTo>
                      <a:pt x="237182" y="247650"/>
                      <a:pt x="239351" y="249767"/>
                      <a:pt x="239351" y="252236"/>
                    </a:cubicBezTo>
                    <a:cubicBezTo>
                      <a:pt x="239351" y="255058"/>
                      <a:pt x="237182" y="256822"/>
                      <a:pt x="234653" y="256822"/>
                    </a:cubicBezTo>
                    <a:lnTo>
                      <a:pt x="74549" y="256822"/>
                    </a:lnTo>
                    <a:cubicBezTo>
                      <a:pt x="72019" y="256822"/>
                      <a:pt x="69850" y="255058"/>
                      <a:pt x="69850" y="252236"/>
                    </a:cubicBezTo>
                    <a:cubicBezTo>
                      <a:pt x="69850" y="249767"/>
                      <a:pt x="72019" y="247650"/>
                      <a:pt x="74549" y="247650"/>
                    </a:cubicBezTo>
                    <a:close/>
                    <a:moveTo>
                      <a:pt x="229119" y="136149"/>
                    </a:moveTo>
                    <a:cubicBezTo>
                      <a:pt x="231274" y="153845"/>
                      <a:pt x="246357" y="167568"/>
                      <a:pt x="264313" y="167568"/>
                    </a:cubicBezTo>
                    <a:cubicBezTo>
                      <a:pt x="282269" y="167568"/>
                      <a:pt x="297352" y="153845"/>
                      <a:pt x="299507" y="136149"/>
                    </a:cubicBezTo>
                    <a:lnTo>
                      <a:pt x="229119" y="136149"/>
                    </a:lnTo>
                    <a:close/>
                    <a:moveTo>
                      <a:pt x="9696" y="136149"/>
                    </a:moveTo>
                    <a:cubicBezTo>
                      <a:pt x="11851" y="153845"/>
                      <a:pt x="26934" y="167568"/>
                      <a:pt x="44890" y="167568"/>
                    </a:cubicBezTo>
                    <a:cubicBezTo>
                      <a:pt x="63205" y="167568"/>
                      <a:pt x="77929" y="153845"/>
                      <a:pt x="80084" y="136149"/>
                    </a:cubicBezTo>
                    <a:lnTo>
                      <a:pt x="9696" y="136149"/>
                    </a:lnTo>
                    <a:close/>
                    <a:moveTo>
                      <a:pt x="154781" y="75117"/>
                    </a:moveTo>
                    <a:lnTo>
                      <a:pt x="136466" y="218849"/>
                    </a:lnTo>
                    <a:lnTo>
                      <a:pt x="172737" y="218849"/>
                    </a:lnTo>
                    <a:lnTo>
                      <a:pt x="154781" y="75117"/>
                    </a:lnTo>
                    <a:close/>
                    <a:moveTo>
                      <a:pt x="264313" y="60310"/>
                    </a:moveTo>
                    <a:lnTo>
                      <a:pt x="231633" y="126759"/>
                    </a:lnTo>
                    <a:lnTo>
                      <a:pt x="296993" y="126759"/>
                    </a:lnTo>
                    <a:lnTo>
                      <a:pt x="264313" y="60310"/>
                    </a:lnTo>
                    <a:close/>
                    <a:moveTo>
                      <a:pt x="44890" y="60310"/>
                    </a:moveTo>
                    <a:lnTo>
                      <a:pt x="12210" y="126759"/>
                    </a:lnTo>
                    <a:lnTo>
                      <a:pt x="77570" y="126759"/>
                    </a:lnTo>
                    <a:lnTo>
                      <a:pt x="44890" y="60310"/>
                    </a:lnTo>
                    <a:close/>
                    <a:moveTo>
                      <a:pt x="154781" y="9751"/>
                    </a:moveTo>
                    <a:cubicBezTo>
                      <a:pt x="148317" y="9751"/>
                      <a:pt x="142930" y="14807"/>
                      <a:pt x="142930" y="21307"/>
                    </a:cubicBezTo>
                    <a:cubicBezTo>
                      <a:pt x="142930" y="27808"/>
                      <a:pt x="148317" y="33225"/>
                      <a:pt x="154781" y="33225"/>
                    </a:cubicBezTo>
                    <a:cubicBezTo>
                      <a:pt x="161245" y="33225"/>
                      <a:pt x="166273" y="27808"/>
                      <a:pt x="166273" y="21307"/>
                    </a:cubicBezTo>
                    <a:cubicBezTo>
                      <a:pt x="166273" y="14807"/>
                      <a:pt x="161245" y="9751"/>
                      <a:pt x="154781" y="9751"/>
                    </a:cubicBezTo>
                    <a:close/>
                    <a:moveTo>
                      <a:pt x="154781" y="0"/>
                    </a:moveTo>
                    <a:cubicBezTo>
                      <a:pt x="164837" y="0"/>
                      <a:pt x="173456" y="7584"/>
                      <a:pt x="175610" y="17335"/>
                    </a:cubicBezTo>
                    <a:cubicBezTo>
                      <a:pt x="208649" y="20224"/>
                      <a:pt x="241329" y="29613"/>
                      <a:pt x="266827" y="45864"/>
                    </a:cubicBezTo>
                    <a:cubicBezTo>
                      <a:pt x="267545" y="45864"/>
                      <a:pt x="267545" y="46226"/>
                      <a:pt x="267904" y="46948"/>
                    </a:cubicBezTo>
                    <a:cubicBezTo>
                      <a:pt x="268263" y="46948"/>
                      <a:pt x="268263" y="46948"/>
                      <a:pt x="268263" y="47309"/>
                    </a:cubicBezTo>
                    <a:cubicBezTo>
                      <a:pt x="268263" y="47309"/>
                      <a:pt x="268263" y="47309"/>
                      <a:pt x="268622" y="47670"/>
                    </a:cubicBezTo>
                    <a:lnTo>
                      <a:pt x="308485" y="129287"/>
                    </a:lnTo>
                    <a:lnTo>
                      <a:pt x="308485" y="129648"/>
                    </a:lnTo>
                    <a:cubicBezTo>
                      <a:pt x="308844" y="129648"/>
                      <a:pt x="308844" y="130009"/>
                      <a:pt x="309203" y="130371"/>
                    </a:cubicBezTo>
                    <a:cubicBezTo>
                      <a:pt x="309203" y="130732"/>
                      <a:pt x="309203" y="131093"/>
                      <a:pt x="309203" y="131093"/>
                    </a:cubicBezTo>
                    <a:cubicBezTo>
                      <a:pt x="309203" y="131454"/>
                      <a:pt x="309203" y="131454"/>
                      <a:pt x="309203" y="131454"/>
                    </a:cubicBezTo>
                    <a:cubicBezTo>
                      <a:pt x="309203" y="156372"/>
                      <a:pt x="289092" y="176957"/>
                      <a:pt x="264313" y="176957"/>
                    </a:cubicBezTo>
                    <a:cubicBezTo>
                      <a:pt x="239534" y="176957"/>
                      <a:pt x="219423" y="156372"/>
                      <a:pt x="219423" y="131454"/>
                    </a:cubicBezTo>
                    <a:cubicBezTo>
                      <a:pt x="219423" y="131454"/>
                      <a:pt x="219423" y="131454"/>
                      <a:pt x="219423" y="131093"/>
                    </a:cubicBezTo>
                    <a:cubicBezTo>
                      <a:pt x="219423" y="131093"/>
                      <a:pt x="219423" y="130732"/>
                      <a:pt x="219782" y="130371"/>
                    </a:cubicBezTo>
                    <a:cubicBezTo>
                      <a:pt x="219782" y="130009"/>
                      <a:pt x="219782" y="129648"/>
                      <a:pt x="219782" y="129648"/>
                    </a:cubicBezTo>
                    <a:lnTo>
                      <a:pt x="219782" y="129287"/>
                    </a:lnTo>
                    <a:lnTo>
                      <a:pt x="258208" y="51643"/>
                    </a:lnTo>
                    <a:cubicBezTo>
                      <a:pt x="234506" y="37919"/>
                      <a:pt x="205417" y="29613"/>
                      <a:pt x="174892" y="27446"/>
                    </a:cubicBezTo>
                    <a:cubicBezTo>
                      <a:pt x="172737" y="34669"/>
                      <a:pt x="166991" y="40086"/>
                      <a:pt x="159809" y="41892"/>
                    </a:cubicBezTo>
                    <a:lnTo>
                      <a:pt x="182074" y="218849"/>
                    </a:lnTo>
                    <a:lnTo>
                      <a:pt x="201467" y="218849"/>
                    </a:lnTo>
                    <a:cubicBezTo>
                      <a:pt x="203981" y="218849"/>
                      <a:pt x="206135" y="221016"/>
                      <a:pt x="206135" y="223544"/>
                    </a:cubicBezTo>
                    <a:cubicBezTo>
                      <a:pt x="206135" y="226072"/>
                      <a:pt x="203981" y="228239"/>
                      <a:pt x="201467" y="228239"/>
                    </a:cubicBezTo>
                    <a:lnTo>
                      <a:pt x="107736" y="228239"/>
                    </a:lnTo>
                    <a:cubicBezTo>
                      <a:pt x="105223" y="228239"/>
                      <a:pt x="103068" y="226072"/>
                      <a:pt x="103068" y="223544"/>
                    </a:cubicBezTo>
                    <a:cubicBezTo>
                      <a:pt x="103068" y="221016"/>
                      <a:pt x="105223" y="218849"/>
                      <a:pt x="107736" y="218849"/>
                    </a:cubicBezTo>
                    <a:lnTo>
                      <a:pt x="127129" y="218849"/>
                    </a:lnTo>
                    <a:lnTo>
                      <a:pt x="149394" y="41892"/>
                    </a:lnTo>
                    <a:cubicBezTo>
                      <a:pt x="142212" y="40086"/>
                      <a:pt x="136466" y="34669"/>
                      <a:pt x="134311" y="27446"/>
                    </a:cubicBezTo>
                    <a:cubicBezTo>
                      <a:pt x="103786" y="29613"/>
                      <a:pt x="74697" y="37919"/>
                      <a:pt x="50995" y="51643"/>
                    </a:cubicBezTo>
                    <a:lnTo>
                      <a:pt x="89421" y="129287"/>
                    </a:lnTo>
                    <a:lnTo>
                      <a:pt x="89421" y="129648"/>
                    </a:lnTo>
                    <a:cubicBezTo>
                      <a:pt x="89421" y="129648"/>
                      <a:pt x="89421" y="130009"/>
                      <a:pt x="89421" y="130371"/>
                    </a:cubicBezTo>
                    <a:cubicBezTo>
                      <a:pt x="89780" y="130732"/>
                      <a:pt x="89780" y="131093"/>
                      <a:pt x="89780" y="131093"/>
                    </a:cubicBezTo>
                    <a:cubicBezTo>
                      <a:pt x="89780" y="131454"/>
                      <a:pt x="89780" y="131454"/>
                      <a:pt x="89780" y="131454"/>
                    </a:cubicBezTo>
                    <a:cubicBezTo>
                      <a:pt x="89780" y="156372"/>
                      <a:pt x="69669" y="176957"/>
                      <a:pt x="44890" y="176957"/>
                    </a:cubicBezTo>
                    <a:cubicBezTo>
                      <a:pt x="20111" y="176957"/>
                      <a:pt x="0" y="156372"/>
                      <a:pt x="0" y="131454"/>
                    </a:cubicBezTo>
                    <a:cubicBezTo>
                      <a:pt x="0" y="131454"/>
                      <a:pt x="0" y="131454"/>
                      <a:pt x="0" y="131093"/>
                    </a:cubicBezTo>
                    <a:cubicBezTo>
                      <a:pt x="0" y="131093"/>
                      <a:pt x="0" y="130732"/>
                      <a:pt x="359" y="130371"/>
                    </a:cubicBezTo>
                    <a:cubicBezTo>
                      <a:pt x="359" y="130009"/>
                      <a:pt x="359" y="129648"/>
                      <a:pt x="718" y="129648"/>
                    </a:cubicBezTo>
                    <a:lnTo>
                      <a:pt x="718" y="129287"/>
                    </a:lnTo>
                    <a:lnTo>
                      <a:pt x="40580" y="47670"/>
                    </a:lnTo>
                    <a:cubicBezTo>
                      <a:pt x="40940" y="47309"/>
                      <a:pt x="40940" y="47309"/>
                      <a:pt x="40940" y="47309"/>
                    </a:cubicBezTo>
                    <a:cubicBezTo>
                      <a:pt x="40940" y="46948"/>
                      <a:pt x="41299" y="46948"/>
                      <a:pt x="41299" y="46948"/>
                    </a:cubicBezTo>
                    <a:cubicBezTo>
                      <a:pt x="41658" y="46587"/>
                      <a:pt x="41658" y="46226"/>
                      <a:pt x="42017" y="46226"/>
                    </a:cubicBezTo>
                    <a:cubicBezTo>
                      <a:pt x="42017" y="46226"/>
                      <a:pt x="42017" y="45864"/>
                      <a:pt x="42376" y="45864"/>
                    </a:cubicBezTo>
                    <a:cubicBezTo>
                      <a:pt x="67874" y="29613"/>
                      <a:pt x="100554" y="20224"/>
                      <a:pt x="133952" y="17335"/>
                    </a:cubicBezTo>
                    <a:cubicBezTo>
                      <a:pt x="135748" y="7584"/>
                      <a:pt x="144367" y="0"/>
                      <a:pt x="154781" y="0"/>
                    </a:cubicBezTo>
                    <a:close/>
                  </a:path>
                </a:pathLst>
              </a:custGeom>
              <a:solidFill>
                <a:schemeClr val="bg1"/>
              </a:solidFill>
              <a:ln>
                <a:noFill/>
              </a:ln>
              <a:effectLst/>
            </p:spPr>
            <p:txBody>
              <a:bodyPr anchor="ctr"/>
              <a:lstStyle/>
              <a:p>
                <a:endParaRPr lang="en-US" sz="933">
                  <a:latin typeface="Lato Light" panose="020F0502020204030203" pitchFamily="34" charset="0"/>
                </a:endParaRPr>
              </a:p>
            </p:txBody>
          </p:sp>
          <p:sp>
            <p:nvSpPr>
              <p:cNvPr id="44" name="Freeform 685">
                <a:extLst>
                  <a:ext uri="{FF2B5EF4-FFF2-40B4-BE49-F238E27FC236}">
                    <a16:creationId xmlns:a16="http://schemas.microsoft.com/office/drawing/2014/main" id="{D7E19BBD-5C81-C14B-9B3C-1E15A5BCFA07}"/>
                  </a:ext>
                </a:extLst>
              </p:cNvPr>
              <p:cNvSpPr>
                <a:spLocks noChangeAspect="1" noChangeArrowheads="1"/>
              </p:cNvSpPr>
              <p:nvPr/>
            </p:nvSpPr>
            <p:spPr bwMode="auto">
              <a:xfrm>
                <a:off x="10274511" y="5263774"/>
                <a:ext cx="565801" cy="565801"/>
              </a:xfrm>
              <a:custGeom>
                <a:avLst/>
                <a:gdLst/>
                <a:ahLst/>
                <a:cxnLst/>
                <a:rect l="0" t="0" r="r" b="b"/>
                <a:pathLst>
                  <a:path w="309203" h="309203">
                    <a:moveTo>
                      <a:pt x="178028" y="184053"/>
                    </a:moveTo>
                    <a:lnTo>
                      <a:pt x="178028" y="207421"/>
                    </a:lnTo>
                    <a:lnTo>
                      <a:pt x="199583" y="207421"/>
                    </a:lnTo>
                    <a:cubicBezTo>
                      <a:pt x="202457" y="207421"/>
                      <a:pt x="204612" y="205623"/>
                      <a:pt x="204612" y="203107"/>
                    </a:cubicBezTo>
                    <a:lnTo>
                      <a:pt x="204612" y="184053"/>
                    </a:lnTo>
                    <a:lnTo>
                      <a:pt x="178028" y="184053"/>
                    </a:lnTo>
                    <a:close/>
                    <a:moveTo>
                      <a:pt x="141744" y="184053"/>
                    </a:moveTo>
                    <a:lnTo>
                      <a:pt x="141744" y="207421"/>
                    </a:lnTo>
                    <a:lnTo>
                      <a:pt x="168328" y="207421"/>
                    </a:lnTo>
                    <a:lnTo>
                      <a:pt x="168328" y="184053"/>
                    </a:lnTo>
                    <a:lnTo>
                      <a:pt x="141744" y="184053"/>
                    </a:lnTo>
                    <a:close/>
                    <a:moveTo>
                      <a:pt x="105819" y="184053"/>
                    </a:moveTo>
                    <a:lnTo>
                      <a:pt x="105819" y="203107"/>
                    </a:lnTo>
                    <a:cubicBezTo>
                      <a:pt x="105819" y="205623"/>
                      <a:pt x="108333" y="207421"/>
                      <a:pt x="110489" y="207421"/>
                    </a:cubicBezTo>
                    <a:lnTo>
                      <a:pt x="132403" y="207421"/>
                    </a:lnTo>
                    <a:lnTo>
                      <a:pt x="132403" y="184053"/>
                    </a:lnTo>
                    <a:lnTo>
                      <a:pt x="105819" y="184053"/>
                    </a:lnTo>
                    <a:close/>
                    <a:moveTo>
                      <a:pt x="43016" y="173865"/>
                    </a:moveTo>
                    <a:cubicBezTo>
                      <a:pt x="40128" y="173865"/>
                      <a:pt x="37962" y="176019"/>
                      <a:pt x="37962" y="178890"/>
                    </a:cubicBezTo>
                    <a:lnTo>
                      <a:pt x="37962" y="206526"/>
                    </a:lnTo>
                    <a:cubicBezTo>
                      <a:pt x="37962" y="209398"/>
                      <a:pt x="40128" y="211551"/>
                      <a:pt x="43016" y="211551"/>
                    </a:cubicBezTo>
                    <a:lnTo>
                      <a:pt x="52402" y="211551"/>
                    </a:lnTo>
                    <a:cubicBezTo>
                      <a:pt x="54929" y="211551"/>
                      <a:pt x="57095" y="209398"/>
                      <a:pt x="57095" y="206526"/>
                    </a:cubicBezTo>
                    <a:lnTo>
                      <a:pt x="57095" y="178890"/>
                    </a:lnTo>
                    <a:cubicBezTo>
                      <a:pt x="57095" y="176019"/>
                      <a:pt x="54929" y="173865"/>
                      <a:pt x="52402" y="173865"/>
                    </a:cubicBezTo>
                    <a:lnTo>
                      <a:pt x="43016" y="173865"/>
                    </a:lnTo>
                    <a:close/>
                    <a:moveTo>
                      <a:pt x="178028" y="151337"/>
                    </a:moveTo>
                    <a:lnTo>
                      <a:pt x="178028" y="174705"/>
                    </a:lnTo>
                    <a:lnTo>
                      <a:pt x="204612" y="174705"/>
                    </a:lnTo>
                    <a:lnTo>
                      <a:pt x="204612" y="151337"/>
                    </a:lnTo>
                    <a:lnTo>
                      <a:pt x="178028" y="151337"/>
                    </a:lnTo>
                    <a:close/>
                    <a:moveTo>
                      <a:pt x="141744" y="151337"/>
                    </a:moveTo>
                    <a:lnTo>
                      <a:pt x="141744" y="174705"/>
                    </a:lnTo>
                    <a:lnTo>
                      <a:pt x="168328" y="174705"/>
                    </a:lnTo>
                    <a:lnTo>
                      <a:pt x="168328" y="151337"/>
                    </a:lnTo>
                    <a:lnTo>
                      <a:pt x="141744" y="151337"/>
                    </a:lnTo>
                    <a:close/>
                    <a:moveTo>
                      <a:pt x="105819" y="151337"/>
                    </a:moveTo>
                    <a:lnTo>
                      <a:pt x="105819" y="174705"/>
                    </a:lnTo>
                    <a:lnTo>
                      <a:pt x="132403" y="174705"/>
                    </a:lnTo>
                    <a:lnTo>
                      <a:pt x="132403" y="151337"/>
                    </a:lnTo>
                    <a:lnTo>
                      <a:pt x="105819" y="151337"/>
                    </a:lnTo>
                    <a:close/>
                    <a:moveTo>
                      <a:pt x="178028" y="118622"/>
                    </a:moveTo>
                    <a:lnTo>
                      <a:pt x="178028" y="141990"/>
                    </a:lnTo>
                    <a:lnTo>
                      <a:pt x="204612" y="141990"/>
                    </a:lnTo>
                    <a:lnTo>
                      <a:pt x="204612" y="118622"/>
                    </a:lnTo>
                    <a:lnTo>
                      <a:pt x="178028" y="118622"/>
                    </a:lnTo>
                    <a:close/>
                    <a:moveTo>
                      <a:pt x="141744" y="118622"/>
                    </a:moveTo>
                    <a:lnTo>
                      <a:pt x="141744" y="141990"/>
                    </a:lnTo>
                    <a:lnTo>
                      <a:pt x="168328" y="141990"/>
                    </a:lnTo>
                    <a:lnTo>
                      <a:pt x="168328" y="118622"/>
                    </a:lnTo>
                    <a:lnTo>
                      <a:pt x="141744" y="118622"/>
                    </a:lnTo>
                    <a:close/>
                    <a:moveTo>
                      <a:pt x="105819" y="118622"/>
                    </a:moveTo>
                    <a:lnTo>
                      <a:pt x="105819" y="141990"/>
                    </a:lnTo>
                    <a:lnTo>
                      <a:pt x="132403" y="141990"/>
                    </a:lnTo>
                    <a:lnTo>
                      <a:pt x="132403" y="118622"/>
                    </a:lnTo>
                    <a:lnTo>
                      <a:pt x="105819" y="118622"/>
                    </a:lnTo>
                    <a:close/>
                    <a:moveTo>
                      <a:pt x="110489" y="85907"/>
                    </a:moveTo>
                    <a:cubicBezTo>
                      <a:pt x="108333" y="85907"/>
                      <a:pt x="105819" y="88064"/>
                      <a:pt x="105819" y="90580"/>
                    </a:cubicBezTo>
                    <a:lnTo>
                      <a:pt x="105819" y="109275"/>
                    </a:lnTo>
                    <a:lnTo>
                      <a:pt x="137433" y="109275"/>
                    </a:lnTo>
                    <a:lnTo>
                      <a:pt x="172998" y="109275"/>
                    </a:lnTo>
                    <a:lnTo>
                      <a:pt x="204612" y="109275"/>
                    </a:lnTo>
                    <a:lnTo>
                      <a:pt x="204612" y="90580"/>
                    </a:lnTo>
                    <a:cubicBezTo>
                      <a:pt x="204612" y="88064"/>
                      <a:pt x="202457" y="85907"/>
                      <a:pt x="199583" y="85907"/>
                    </a:cubicBezTo>
                    <a:lnTo>
                      <a:pt x="110489" y="85907"/>
                    </a:lnTo>
                    <a:close/>
                    <a:moveTo>
                      <a:pt x="43016" y="80548"/>
                    </a:moveTo>
                    <a:cubicBezTo>
                      <a:pt x="40128" y="80548"/>
                      <a:pt x="37962" y="82701"/>
                      <a:pt x="37962" y="85214"/>
                    </a:cubicBezTo>
                    <a:lnTo>
                      <a:pt x="37962" y="113209"/>
                    </a:lnTo>
                    <a:cubicBezTo>
                      <a:pt x="37962" y="115721"/>
                      <a:pt x="40128" y="117875"/>
                      <a:pt x="43016" y="117875"/>
                    </a:cubicBezTo>
                    <a:lnTo>
                      <a:pt x="52402" y="117875"/>
                    </a:lnTo>
                    <a:cubicBezTo>
                      <a:pt x="54929" y="117875"/>
                      <a:pt x="57095" y="115721"/>
                      <a:pt x="57095" y="113209"/>
                    </a:cubicBezTo>
                    <a:lnTo>
                      <a:pt x="57095" y="85214"/>
                    </a:lnTo>
                    <a:cubicBezTo>
                      <a:pt x="57095" y="82701"/>
                      <a:pt x="54929" y="80548"/>
                      <a:pt x="52402" y="80548"/>
                    </a:cubicBezTo>
                    <a:lnTo>
                      <a:pt x="43016" y="80548"/>
                    </a:lnTo>
                    <a:close/>
                    <a:moveTo>
                      <a:pt x="110489" y="76200"/>
                    </a:moveTo>
                    <a:lnTo>
                      <a:pt x="199583" y="76200"/>
                    </a:lnTo>
                    <a:cubicBezTo>
                      <a:pt x="207486" y="76200"/>
                      <a:pt x="213953" y="82671"/>
                      <a:pt x="213953" y="90580"/>
                    </a:cubicBezTo>
                    <a:lnTo>
                      <a:pt x="213953" y="113948"/>
                    </a:lnTo>
                    <a:lnTo>
                      <a:pt x="213953" y="146664"/>
                    </a:lnTo>
                    <a:lnTo>
                      <a:pt x="213953" y="179739"/>
                    </a:lnTo>
                    <a:lnTo>
                      <a:pt x="213953" y="203107"/>
                    </a:lnTo>
                    <a:cubicBezTo>
                      <a:pt x="213953" y="210656"/>
                      <a:pt x="207486" y="217128"/>
                      <a:pt x="199583" y="217128"/>
                    </a:cubicBezTo>
                    <a:lnTo>
                      <a:pt x="172998" y="217128"/>
                    </a:lnTo>
                    <a:lnTo>
                      <a:pt x="137433" y="217128"/>
                    </a:lnTo>
                    <a:lnTo>
                      <a:pt x="110489" y="217128"/>
                    </a:lnTo>
                    <a:cubicBezTo>
                      <a:pt x="102945" y="217128"/>
                      <a:pt x="96837" y="210656"/>
                      <a:pt x="96837" y="203107"/>
                    </a:cubicBezTo>
                    <a:lnTo>
                      <a:pt x="96837" y="179739"/>
                    </a:lnTo>
                    <a:lnTo>
                      <a:pt x="96837" y="146664"/>
                    </a:lnTo>
                    <a:lnTo>
                      <a:pt x="96837" y="113948"/>
                    </a:lnTo>
                    <a:lnTo>
                      <a:pt x="96837" y="90580"/>
                    </a:lnTo>
                    <a:cubicBezTo>
                      <a:pt x="96837" y="82671"/>
                      <a:pt x="102945" y="76200"/>
                      <a:pt x="110489" y="76200"/>
                    </a:cubicBezTo>
                    <a:close/>
                    <a:moveTo>
                      <a:pt x="56373" y="52194"/>
                    </a:moveTo>
                    <a:cubicBezTo>
                      <a:pt x="53846" y="52194"/>
                      <a:pt x="51680" y="54347"/>
                      <a:pt x="51680" y="57219"/>
                    </a:cubicBezTo>
                    <a:lnTo>
                      <a:pt x="51680" y="70857"/>
                    </a:lnTo>
                    <a:lnTo>
                      <a:pt x="52402" y="70857"/>
                    </a:lnTo>
                    <a:cubicBezTo>
                      <a:pt x="59983" y="70857"/>
                      <a:pt x="66482" y="77318"/>
                      <a:pt x="66482" y="85214"/>
                    </a:cubicBezTo>
                    <a:lnTo>
                      <a:pt x="66482" y="113209"/>
                    </a:lnTo>
                    <a:cubicBezTo>
                      <a:pt x="66482" y="121105"/>
                      <a:pt x="59983" y="127207"/>
                      <a:pt x="52402" y="127207"/>
                    </a:cubicBezTo>
                    <a:lnTo>
                      <a:pt x="51680" y="127207"/>
                    </a:lnTo>
                    <a:lnTo>
                      <a:pt x="51680" y="164534"/>
                    </a:lnTo>
                    <a:lnTo>
                      <a:pt x="52402" y="164534"/>
                    </a:lnTo>
                    <a:cubicBezTo>
                      <a:pt x="59983" y="164534"/>
                      <a:pt x="66482" y="170994"/>
                      <a:pt x="66482" y="178890"/>
                    </a:cubicBezTo>
                    <a:lnTo>
                      <a:pt x="66482" y="206526"/>
                    </a:lnTo>
                    <a:cubicBezTo>
                      <a:pt x="66482" y="214422"/>
                      <a:pt x="59983" y="220883"/>
                      <a:pt x="52402" y="220883"/>
                    </a:cubicBezTo>
                    <a:lnTo>
                      <a:pt x="51680" y="220883"/>
                    </a:lnTo>
                    <a:lnTo>
                      <a:pt x="51680" y="234881"/>
                    </a:lnTo>
                    <a:cubicBezTo>
                      <a:pt x="51680" y="237393"/>
                      <a:pt x="53846" y="239546"/>
                      <a:pt x="56373" y="239546"/>
                    </a:cubicBezTo>
                    <a:lnTo>
                      <a:pt x="254208" y="239546"/>
                    </a:lnTo>
                    <a:cubicBezTo>
                      <a:pt x="256735" y="239546"/>
                      <a:pt x="258901" y="237393"/>
                      <a:pt x="258901" y="234881"/>
                    </a:cubicBezTo>
                    <a:lnTo>
                      <a:pt x="258901" y="57219"/>
                    </a:lnTo>
                    <a:cubicBezTo>
                      <a:pt x="258901" y="54347"/>
                      <a:pt x="256735" y="52194"/>
                      <a:pt x="254208" y="52194"/>
                    </a:cubicBezTo>
                    <a:lnTo>
                      <a:pt x="56373" y="52194"/>
                    </a:lnTo>
                    <a:close/>
                    <a:moveTo>
                      <a:pt x="56373" y="42862"/>
                    </a:moveTo>
                    <a:lnTo>
                      <a:pt x="254208" y="42862"/>
                    </a:lnTo>
                    <a:cubicBezTo>
                      <a:pt x="261789" y="42862"/>
                      <a:pt x="267926" y="49322"/>
                      <a:pt x="267926" y="57219"/>
                    </a:cubicBezTo>
                    <a:lnTo>
                      <a:pt x="267926" y="234881"/>
                    </a:lnTo>
                    <a:cubicBezTo>
                      <a:pt x="267926" y="242418"/>
                      <a:pt x="261789" y="248878"/>
                      <a:pt x="254208" y="248878"/>
                    </a:cubicBezTo>
                    <a:lnTo>
                      <a:pt x="56373" y="248878"/>
                    </a:lnTo>
                    <a:cubicBezTo>
                      <a:pt x="48431" y="248878"/>
                      <a:pt x="41933" y="242418"/>
                      <a:pt x="41933" y="234881"/>
                    </a:cubicBezTo>
                    <a:lnTo>
                      <a:pt x="41933" y="220883"/>
                    </a:lnTo>
                    <a:cubicBezTo>
                      <a:pt x="34712" y="220524"/>
                      <a:pt x="28575" y="214422"/>
                      <a:pt x="28575" y="206526"/>
                    </a:cubicBezTo>
                    <a:lnTo>
                      <a:pt x="28575" y="178890"/>
                    </a:lnTo>
                    <a:cubicBezTo>
                      <a:pt x="28575" y="170994"/>
                      <a:pt x="34712" y="165251"/>
                      <a:pt x="41933" y="164892"/>
                    </a:cubicBezTo>
                    <a:lnTo>
                      <a:pt x="41933" y="126848"/>
                    </a:lnTo>
                    <a:cubicBezTo>
                      <a:pt x="34712" y="126848"/>
                      <a:pt x="28575" y="120746"/>
                      <a:pt x="28575" y="113209"/>
                    </a:cubicBezTo>
                    <a:lnTo>
                      <a:pt x="28575" y="85214"/>
                    </a:lnTo>
                    <a:cubicBezTo>
                      <a:pt x="28575" y="77677"/>
                      <a:pt x="34712" y="71216"/>
                      <a:pt x="41933" y="71216"/>
                    </a:cubicBezTo>
                    <a:lnTo>
                      <a:pt x="41933" y="57219"/>
                    </a:lnTo>
                    <a:cubicBezTo>
                      <a:pt x="41933" y="49322"/>
                      <a:pt x="48431" y="42862"/>
                      <a:pt x="56373" y="42862"/>
                    </a:cubicBezTo>
                    <a:close/>
                    <a:moveTo>
                      <a:pt x="28370" y="9337"/>
                    </a:moveTo>
                    <a:cubicBezTo>
                      <a:pt x="17956" y="9337"/>
                      <a:pt x="9337" y="17597"/>
                      <a:pt x="9337" y="28011"/>
                    </a:cubicBezTo>
                    <a:lnTo>
                      <a:pt x="9337" y="262517"/>
                    </a:lnTo>
                    <a:cubicBezTo>
                      <a:pt x="9337" y="272573"/>
                      <a:pt x="17956" y="281192"/>
                      <a:pt x="28370" y="281192"/>
                    </a:cubicBezTo>
                    <a:lnTo>
                      <a:pt x="281192" y="281192"/>
                    </a:lnTo>
                    <a:cubicBezTo>
                      <a:pt x="291247" y="281192"/>
                      <a:pt x="299866" y="272573"/>
                      <a:pt x="299866" y="262517"/>
                    </a:cubicBezTo>
                    <a:lnTo>
                      <a:pt x="299866" y="28011"/>
                    </a:lnTo>
                    <a:cubicBezTo>
                      <a:pt x="299866" y="17597"/>
                      <a:pt x="291247" y="9337"/>
                      <a:pt x="281192" y="9337"/>
                    </a:cubicBezTo>
                    <a:lnTo>
                      <a:pt x="28370" y="9337"/>
                    </a:lnTo>
                    <a:close/>
                    <a:moveTo>
                      <a:pt x="28370" y="0"/>
                    </a:moveTo>
                    <a:lnTo>
                      <a:pt x="281192" y="0"/>
                    </a:lnTo>
                    <a:cubicBezTo>
                      <a:pt x="296634" y="0"/>
                      <a:pt x="309203" y="12569"/>
                      <a:pt x="309203" y="28011"/>
                    </a:cubicBezTo>
                    <a:lnTo>
                      <a:pt x="309203" y="262517"/>
                    </a:lnTo>
                    <a:cubicBezTo>
                      <a:pt x="309203" y="277600"/>
                      <a:pt x="296634" y="290529"/>
                      <a:pt x="281192" y="290529"/>
                    </a:cubicBezTo>
                    <a:lnTo>
                      <a:pt x="276523" y="290529"/>
                    </a:lnTo>
                    <a:lnTo>
                      <a:pt x="276523" y="304534"/>
                    </a:lnTo>
                    <a:cubicBezTo>
                      <a:pt x="276523" y="307048"/>
                      <a:pt x="274368" y="309203"/>
                      <a:pt x="271855" y="309203"/>
                    </a:cubicBezTo>
                    <a:cubicBezTo>
                      <a:pt x="268982" y="309203"/>
                      <a:pt x="266827" y="307048"/>
                      <a:pt x="266827" y="304534"/>
                    </a:cubicBezTo>
                    <a:lnTo>
                      <a:pt x="266827" y="290529"/>
                    </a:lnTo>
                    <a:lnTo>
                      <a:pt x="42017" y="290529"/>
                    </a:lnTo>
                    <a:lnTo>
                      <a:pt x="42017" y="304534"/>
                    </a:lnTo>
                    <a:cubicBezTo>
                      <a:pt x="42017" y="307048"/>
                      <a:pt x="39863" y="309203"/>
                      <a:pt x="37349" y="309203"/>
                    </a:cubicBezTo>
                    <a:cubicBezTo>
                      <a:pt x="34835" y="309203"/>
                      <a:pt x="32680" y="307048"/>
                      <a:pt x="32680" y="304534"/>
                    </a:cubicBezTo>
                    <a:lnTo>
                      <a:pt x="32680" y="290529"/>
                    </a:lnTo>
                    <a:lnTo>
                      <a:pt x="28370" y="290529"/>
                    </a:lnTo>
                    <a:cubicBezTo>
                      <a:pt x="12569" y="290529"/>
                      <a:pt x="0" y="277600"/>
                      <a:pt x="0" y="262517"/>
                    </a:cubicBezTo>
                    <a:lnTo>
                      <a:pt x="0" y="28011"/>
                    </a:lnTo>
                    <a:cubicBezTo>
                      <a:pt x="0" y="12569"/>
                      <a:pt x="12569" y="0"/>
                      <a:pt x="28370" y="0"/>
                    </a:cubicBezTo>
                    <a:close/>
                  </a:path>
                </a:pathLst>
              </a:custGeom>
              <a:solidFill>
                <a:schemeClr val="bg1"/>
              </a:solidFill>
              <a:ln>
                <a:noFill/>
              </a:ln>
              <a:effectLst/>
            </p:spPr>
            <p:txBody>
              <a:bodyPr anchor="ctr"/>
              <a:lstStyle/>
              <a:p>
                <a:endParaRPr lang="en-US" sz="933">
                  <a:latin typeface="Lato Light" panose="020F0502020204030203" pitchFamily="34" charset="0"/>
                </a:endParaRPr>
              </a:p>
            </p:txBody>
          </p:sp>
          <p:sp>
            <p:nvSpPr>
              <p:cNvPr id="45" name="Freeform 686">
                <a:extLst>
                  <a:ext uri="{FF2B5EF4-FFF2-40B4-BE49-F238E27FC236}">
                    <a16:creationId xmlns:a16="http://schemas.microsoft.com/office/drawing/2014/main" id="{7735FD05-71A1-6346-A0E6-0FF649624834}"/>
                  </a:ext>
                </a:extLst>
              </p:cNvPr>
              <p:cNvSpPr>
                <a:spLocks noChangeAspect="1" noChangeArrowheads="1"/>
              </p:cNvSpPr>
              <p:nvPr/>
            </p:nvSpPr>
            <p:spPr bwMode="auto">
              <a:xfrm>
                <a:off x="7328808" y="7114203"/>
                <a:ext cx="525181" cy="565802"/>
              </a:xfrm>
              <a:custGeom>
                <a:avLst/>
                <a:gdLst/>
                <a:ahLst/>
                <a:cxnLst/>
                <a:rect l="0" t="0" r="r" b="b"/>
                <a:pathLst>
                  <a:path w="286978" h="309204">
                    <a:moveTo>
                      <a:pt x="155399" y="276225"/>
                    </a:moveTo>
                    <a:cubicBezTo>
                      <a:pt x="157869" y="276225"/>
                      <a:pt x="159985" y="278266"/>
                      <a:pt x="159985" y="280647"/>
                    </a:cubicBezTo>
                    <a:cubicBezTo>
                      <a:pt x="159985" y="283369"/>
                      <a:pt x="157869" y="285410"/>
                      <a:pt x="155399" y="285410"/>
                    </a:cubicBezTo>
                    <a:cubicBezTo>
                      <a:pt x="152930" y="285410"/>
                      <a:pt x="150813" y="283369"/>
                      <a:pt x="150813" y="280647"/>
                    </a:cubicBezTo>
                    <a:cubicBezTo>
                      <a:pt x="150813" y="278266"/>
                      <a:pt x="152930" y="276225"/>
                      <a:pt x="155399" y="276225"/>
                    </a:cubicBezTo>
                    <a:close/>
                    <a:moveTo>
                      <a:pt x="109008" y="276225"/>
                    </a:moveTo>
                    <a:cubicBezTo>
                      <a:pt x="111830" y="276225"/>
                      <a:pt x="113947" y="278266"/>
                      <a:pt x="113947" y="280647"/>
                    </a:cubicBezTo>
                    <a:cubicBezTo>
                      <a:pt x="113947" y="283369"/>
                      <a:pt x="111830" y="285410"/>
                      <a:pt x="109008" y="285410"/>
                    </a:cubicBezTo>
                    <a:cubicBezTo>
                      <a:pt x="106539" y="285410"/>
                      <a:pt x="104775" y="283369"/>
                      <a:pt x="104775" y="280647"/>
                    </a:cubicBezTo>
                    <a:cubicBezTo>
                      <a:pt x="104775" y="278266"/>
                      <a:pt x="106539" y="276225"/>
                      <a:pt x="109008" y="276225"/>
                    </a:cubicBezTo>
                    <a:close/>
                    <a:moveTo>
                      <a:pt x="61736" y="276225"/>
                    </a:moveTo>
                    <a:cubicBezTo>
                      <a:pt x="64205" y="276225"/>
                      <a:pt x="66322" y="278266"/>
                      <a:pt x="66322" y="280647"/>
                    </a:cubicBezTo>
                    <a:cubicBezTo>
                      <a:pt x="66322" y="283369"/>
                      <a:pt x="64205" y="285410"/>
                      <a:pt x="61736" y="285410"/>
                    </a:cubicBezTo>
                    <a:cubicBezTo>
                      <a:pt x="59266" y="285410"/>
                      <a:pt x="57150" y="283369"/>
                      <a:pt x="57150" y="280647"/>
                    </a:cubicBezTo>
                    <a:cubicBezTo>
                      <a:pt x="57150" y="278266"/>
                      <a:pt x="59266" y="276225"/>
                      <a:pt x="61736" y="276225"/>
                    </a:cubicBezTo>
                    <a:close/>
                    <a:moveTo>
                      <a:pt x="9722" y="262518"/>
                    </a:moveTo>
                    <a:lnTo>
                      <a:pt x="9722" y="281552"/>
                    </a:lnTo>
                    <a:cubicBezTo>
                      <a:pt x="9722" y="291607"/>
                      <a:pt x="18003" y="299867"/>
                      <a:pt x="28085" y="299867"/>
                    </a:cubicBezTo>
                    <a:lnTo>
                      <a:pt x="188318" y="299867"/>
                    </a:lnTo>
                    <a:cubicBezTo>
                      <a:pt x="198760" y="299867"/>
                      <a:pt x="207042" y="291607"/>
                      <a:pt x="207042" y="281552"/>
                    </a:cubicBezTo>
                    <a:lnTo>
                      <a:pt x="207042" y="262518"/>
                    </a:lnTo>
                    <a:lnTo>
                      <a:pt x="9722" y="262518"/>
                    </a:lnTo>
                    <a:close/>
                    <a:moveTo>
                      <a:pt x="163068" y="185738"/>
                    </a:moveTo>
                    <a:lnTo>
                      <a:pt x="234675" y="185738"/>
                    </a:lnTo>
                    <a:cubicBezTo>
                      <a:pt x="237194" y="185738"/>
                      <a:pt x="239353" y="187570"/>
                      <a:pt x="239353" y="190501"/>
                    </a:cubicBezTo>
                    <a:cubicBezTo>
                      <a:pt x="239353" y="193065"/>
                      <a:pt x="237194" y="194897"/>
                      <a:pt x="234675" y="194897"/>
                    </a:cubicBezTo>
                    <a:lnTo>
                      <a:pt x="163068" y="194897"/>
                    </a:lnTo>
                    <a:cubicBezTo>
                      <a:pt x="160909" y="194897"/>
                      <a:pt x="158750" y="193065"/>
                      <a:pt x="158750" y="190501"/>
                    </a:cubicBezTo>
                    <a:cubicBezTo>
                      <a:pt x="158750" y="187570"/>
                      <a:pt x="160909" y="185738"/>
                      <a:pt x="163068" y="185738"/>
                    </a:cubicBezTo>
                    <a:close/>
                    <a:moveTo>
                      <a:pt x="88781" y="185738"/>
                    </a:moveTo>
                    <a:lnTo>
                      <a:pt x="136287" y="185738"/>
                    </a:lnTo>
                    <a:cubicBezTo>
                      <a:pt x="138787" y="185738"/>
                      <a:pt x="140931" y="187570"/>
                      <a:pt x="140931" y="190501"/>
                    </a:cubicBezTo>
                    <a:cubicBezTo>
                      <a:pt x="140931" y="193065"/>
                      <a:pt x="138787" y="194897"/>
                      <a:pt x="136287" y="194897"/>
                    </a:cubicBezTo>
                    <a:lnTo>
                      <a:pt x="88781" y="194897"/>
                    </a:lnTo>
                    <a:cubicBezTo>
                      <a:pt x="85924" y="194897"/>
                      <a:pt x="84138" y="193065"/>
                      <a:pt x="84138" y="190501"/>
                    </a:cubicBezTo>
                    <a:cubicBezTo>
                      <a:pt x="84138" y="187570"/>
                      <a:pt x="85924" y="185738"/>
                      <a:pt x="88781" y="185738"/>
                    </a:cubicBezTo>
                    <a:close/>
                    <a:moveTo>
                      <a:pt x="231599" y="158750"/>
                    </a:moveTo>
                    <a:lnTo>
                      <a:pt x="256999" y="158750"/>
                    </a:lnTo>
                    <a:cubicBezTo>
                      <a:pt x="259469" y="158750"/>
                      <a:pt x="261585" y="161219"/>
                      <a:pt x="261585" y="163689"/>
                    </a:cubicBezTo>
                    <a:cubicBezTo>
                      <a:pt x="261585" y="165806"/>
                      <a:pt x="259469" y="167922"/>
                      <a:pt x="256999" y="167922"/>
                    </a:cubicBezTo>
                    <a:lnTo>
                      <a:pt x="231599" y="167922"/>
                    </a:lnTo>
                    <a:cubicBezTo>
                      <a:pt x="228777" y="167922"/>
                      <a:pt x="227013" y="165806"/>
                      <a:pt x="227013" y="163689"/>
                    </a:cubicBezTo>
                    <a:cubicBezTo>
                      <a:pt x="227013" y="161219"/>
                      <a:pt x="228777" y="158750"/>
                      <a:pt x="231599" y="158750"/>
                    </a:cubicBezTo>
                    <a:close/>
                    <a:moveTo>
                      <a:pt x="184135" y="158750"/>
                    </a:moveTo>
                    <a:lnTo>
                      <a:pt x="210423" y="158750"/>
                    </a:lnTo>
                    <a:cubicBezTo>
                      <a:pt x="213344" y="158750"/>
                      <a:pt x="215535" y="161219"/>
                      <a:pt x="215535" y="163689"/>
                    </a:cubicBezTo>
                    <a:cubicBezTo>
                      <a:pt x="215535" y="165806"/>
                      <a:pt x="213344" y="167922"/>
                      <a:pt x="210423" y="167922"/>
                    </a:cubicBezTo>
                    <a:lnTo>
                      <a:pt x="184135" y="167922"/>
                    </a:lnTo>
                    <a:cubicBezTo>
                      <a:pt x="181579" y="167922"/>
                      <a:pt x="179388" y="165806"/>
                      <a:pt x="179388" y="163689"/>
                    </a:cubicBezTo>
                    <a:cubicBezTo>
                      <a:pt x="179388" y="161219"/>
                      <a:pt x="181579" y="158750"/>
                      <a:pt x="184135" y="158750"/>
                    </a:cubicBezTo>
                    <a:close/>
                    <a:moveTo>
                      <a:pt x="136349" y="158750"/>
                    </a:moveTo>
                    <a:lnTo>
                      <a:pt x="161749" y="158750"/>
                    </a:lnTo>
                    <a:cubicBezTo>
                      <a:pt x="164219" y="158750"/>
                      <a:pt x="166335" y="161219"/>
                      <a:pt x="166335" y="163689"/>
                    </a:cubicBezTo>
                    <a:cubicBezTo>
                      <a:pt x="166335" y="165806"/>
                      <a:pt x="164219" y="167922"/>
                      <a:pt x="161749" y="167922"/>
                    </a:cubicBezTo>
                    <a:lnTo>
                      <a:pt x="136349" y="167922"/>
                    </a:lnTo>
                    <a:cubicBezTo>
                      <a:pt x="133879" y="167922"/>
                      <a:pt x="131763" y="165806"/>
                      <a:pt x="131763" y="163689"/>
                    </a:cubicBezTo>
                    <a:cubicBezTo>
                      <a:pt x="131763" y="161219"/>
                      <a:pt x="133879" y="158750"/>
                      <a:pt x="136349" y="158750"/>
                    </a:cubicBezTo>
                    <a:close/>
                    <a:moveTo>
                      <a:pt x="88724" y="158750"/>
                    </a:moveTo>
                    <a:lnTo>
                      <a:pt x="114124" y="158750"/>
                    </a:lnTo>
                    <a:cubicBezTo>
                      <a:pt x="116946" y="158750"/>
                      <a:pt x="118710" y="161219"/>
                      <a:pt x="118710" y="163689"/>
                    </a:cubicBezTo>
                    <a:cubicBezTo>
                      <a:pt x="118710" y="165806"/>
                      <a:pt x="116946" y="167922"/>
                      <a:pt x="114124" y="167922"/>
                    </a:cubicBezTo>
                    <a:lnTo>
                      <a:pt x="88724" y="167922"/>
                    </a:lnTo>
                    <a:cubicBezTo>
                      <a:pt x="86254" y="167922"/>
                      <a:pt x="84138" y="165806"/>
                      <a:pt x="84138" y="163689"/>
                    </a:cubicBezTo>
                    <a:cubicBezTo>
                      <a:pt x="84138" y="161219"/>
                      <a:pt x="86254" y="158750"/>
                      <a:pt x="88724" y="158750"/>
                    </a:cubicBezTo>
                    <a:close/>
                    <a:moveTo>
                      <a:pt x="244336" y="112533"/>
                    </a:moveTo>
                    <a:cubicBezTo>
                      <a:pt x="242164" y="112533"/>
                      <a:pt x="239629" y="113612"/>
                      <a:pt x="238181" y="115049"/>
                    </a:cubicBezTo>
                    <a:cubicBezTo>
                      <a:pt x="238905" y="117206"/>
                      <a:pt x="239629" y="119363"/>
                      <a:pt x="239629" y="122238"/>
                    </a:cubicBezTo>
                    <a:cubicBezTo>
                      <a:pt x="239629" y="124754"/>
                      <a:pt x="238905" y="126911"/>
                      <a:pt x="238181" y="129067"/>
                    </a:cubicBezTo>
                    <a:cubicBezTo>
                      <a:pt x="239629" y="130505"/>
                      <a:pt x="242164" y="131583"/>
                      <a:pt x="244336" y="131583"/>
                    </a:cubicBezTo>
                    <a:cubicBezTo>
                      <a:pt x="249405" y="131583"/>
                      <a:pt x="253749" y="127270"/>
                      <a:pt x="253749" y="122238"/>
                    </a:cubicBezTo>
                    <a:cubicBezTo>
                      <a:pt x="253749" y="116847"/>
                      <a:pt x="249405" y="112533"/>
                      <a:pt x="244336" y="112533"/>
                    </a:cubicBezTo>
                    <a:close/>
                    <a:moveTo>
                      <a:pt x="220802" y="112533"/>
                    </a:moveTo>
                    <a:cubicBezTo>
                      <a:pt x="215371" y="112533"/>
                      <a:pt x="211027" y="116847"/>
                      <a:pt x="211027" y="122238"/>
                    </a:cubicBezTo>
                    <a:cubicBezTo>
                      <a:pt x="211027" y="127270"/>
                      <a:pt x="215371" y="131583"/>
                      <a:pt x="220802" y="131583"/>
                    </a:cubicBezTo>
                    <a:cubicBezTo>
                      <a:pt x="225871" y="131583"/>
                      <a:pt x="230216" y="127270"/>
                      <a:pt x="230216" y="122238"/>
                    </a:cubicBezTo>
                    <a:cubicBezTo>
                      <a:pt x="230216" y="116847"/>
                      <a:pt x="225871" y="112533"/>
                      <a:pt x="220802" y="112533"/>
                    </a:cubicBezTo>
                    <a:close/>
                    <a:moveTo>
                      <a:pt x="95517" y="112533"/>
                    </a:moveTo>
                    <a:cubicBezTo>
                      <a:pt x="94450" y="112533"/>
                      <a:pt x="93383" y="113612"/>
                      <a:pt x="93383" y="115049"/>
                    </a:cubicBezTo>
                    <a:lnTo>
                      <a:pt x="93383" y="129067"/>
                    </a:lnTo>
                    <a:cubicBezTo>
                      <a:pt x="93383" y="130146"/>
                      <a:pt x="94450" y="131583"/>
                      <a:pt x="95517" y="131583"/>
                    </a:cubicBezTo>
                    <a:lnTo>
                      <a:pt x="116497" y="131583"/>
                    </a:lnTo>
                    <a:cubicBezTo>
                      <a:pt x="117920" y="131583"/>
                      <a:pt x="118987" y="130146"/>
                      <a:pt x="118987" y="129067"/>
                    </a:cubicBezTo>
                    <a:lnTo>
                      <a:pt x="118987" y="115049"/>
                    </a:lnTo>
                    <a:cubicBezTo>
                      <a:pt x="118987" y="113612"/>
                      <a:pt x="117920" y="112533"/>
                      <a:pt x="116497" y="112533"/>
                    </a:cubicBezTo>
                    <a:lnTo>
                      <a:pt x="95517" y="112533"/>
                    </a:lnTo>
                    <a:close/>
                    <a:moveTo>
                      <a:pt x="220802" y="103188"/>
                    </a:moveTo>
                    <a:cubicBezTo>
                      <a:pt x="225147" y="103188"/>
                      <a:pt x="229129" y="104626"/>
                      <a:pt x="232388" y="107501"/>
                    </a:cubicBezTo>
                    <a:cubicBezTo>
                      <a:pt x="235646" y="104626"/>
                      <a:pt x="239629" y="103188"/>
                      <a:pt x="244336" y="103188"/>
                    </a:cubicBezTo>
                    <a:cubicBezTo>
                      <a:pt x="254836" y="103188"/>
                      <a:pt x="263163" y="111814"/>
                      <a:pt x="263163" y="122238"/>
                    </a:cubicBezTo>
                    <a:cubicBezTo>
                      <a:pt x="263163" y="132302"/>
                      <a:pt x="254836" y="140929"/>
                      <a:pt x="244336" y="140929"/>
                    </a:cubicBezTo>
                    <a:cubicBezTo>
                      <a:pt x="239629" y="140929"/>
                      <a:pt x="235646" y="139131"/>
                      <a:pt x="232388" y="136615"/>
                    </a:cubicBezTo>
                    <a:cubicBezTo>
                      <a:pt x="229129" y="139131"/>
                      <a:pt x="225147" y="140929"/>
                      <a:pt x="220802" y="140929"/>
                    </a:cubicBezTo>
                    <a:cubicBezTo>
                      <a:pt x="210302" y="140929"/>
                      <a:pt x="201613" y="132302"/>
                      <a:pt x="201613" y="122238"/>
                    </a:cubicBezTo>
                    <a:cubicBezTo>
                      <a:pt x="201613" y="111814"/>
                      <a:pt x="210302" y="103188"/>
                      <a:pt x="220802" y="103188"/>
                    </a:cubicBezTo>
                    <a:close/>
                    <a:moveTo>
                      <a:pt x="95517" y="103188"/>
                    </a:moveTo>
                    <a:lnTo>
                      <a:pt x="116497" y="103188"/>
                    </a:lnTo>
                    <a:cubicBezTo>
                      <a:pt x="122898" y="103188"/>
                      <a:pt x="128232" y="108580"/>
                      <a:pt x="128232" y="115049"/>
                    </a:cubicBezTo>
                    <a:lnTo>
                      <a:pt x="128232" y="129067"/>
                    </a:lnTo>
                    <a:cubicBezTo>
                      <a:pt x="128232" y="135537"/>
                      <a:pt x="122898" y="140929"/>
                      <a:pt x="116497" y="140929"/>
                    </a:cubicBezTo>
                    <a:lnTo>
                      <a:pt x="95517" y="140929"/>
                    </a:lnTo>
                    <a:cubicBezTo>
                      <a:pt x="89116" y="140929"/>
                      <a:pt x="84138" y="135537"/>
                      <a:pt x="84138" y="129067"/>
                    </a:cubicBezTo>
                    <a:lnTo>
                      <a:pt x="84138" y="115049"/>
                    </a:lnTo>
                    <a:cubicBezTo>
                      <a:pt x="84138" y="108580"/>
                      <a:pt x="89116" y="103188"/>
                      <a:pt x="95517" y="103188"/>
                    </a:cubicBezTo>
                    <a:close/>
                    <a:moveTo>
                      <a:pt x="72374" y="90499"/>
                    </a:moveTo>
                    <a:cubicBezTo>
                      <a:pt x="69854" y="90499"/>
                      <a:pt x="68053" y="92294"/>
                      <a:pt x="68053" y="94449"/>
                    </a:cubicBezTo>
                    <a:lnTo>
                      <a:pt x="68053" y="204699"/>
                    </a:lnTo>
                    <a:cubicBezTo>
                      <a:pt x="68053" y="207213"/>
                      <a:pt x="69854" y="209009"/>
                      <a:pt x="72374" y="209009"/>
                    </a:cubicBezTo>
                    <a:lnTo>
                      <a:pt x="91458" y="209009"/>
                    </a:lnTo>
                    <a:cubicBezTo>
                      <a:pt x="95419" y="209009"/>
                      <a:pt x="99020" y="212600"/>
                      <a:pt x="99020" y="216910"/>
                    </a:cubicBezTo>
                    <a:lnTo>
                      <a:pt x="99020" y="229120"/>
                    </a:lnTo>
                    <a:lnTo>
                      <a:pt x="132867" y="210805"/>
                    </a:lnTo>
                    <a:cubicBezTo>
                      <a:pt x="134667" y="209368"/>
                      <a:pt x="137187" y="209009"/>
                      <a:pt x="139348" y="209009"/>
                    </a:cubicBezTo>
                    <a:lnTo>
                      <a:pt x="273655" y="209009"/>
                    </a:lnTo>
                    <a:cubicBezTo>
                      <a:pt x="275456" y="209009"/>
                      <a:pt x="277616" y="207213"/>
                      <a:pt x="277616" y="204699"/>
                    </a:cubicBezTo>
                    <a:lnTo>
                      <a:pt x="277616" y="94449"/>
                    </a:lnTo>
                    <a:cubicBezTo>
                      <a:pt x="277616" y="92294"/>
                      <a:pt x="275456" y="90499"/>
                      <a:pt x="273655" y="90499"/>
                    </a:cubicBezTo>
                    <a:lnTo>
                      <a:pt x="72374" y="90499"/>
                    </a:lnTo>
                    <a:close/>
                    <a:moveTo>
                      <a:pt x="9722" y="56023"/>
                    </a:moveTo>
                    <a:lnTo>
                      <a:pt x="9722" y="60692"/>
                    </a:lnTo>
                    <a:lnTo>
                      <a:pt x="9722" y="246717"/>
                    </a:lnTo>
                    <a:lnTo>
                      <a:pt x="9722" y="252822"/>
                    </a:lnTo>
                    <a:lnTo>
                      <a:pt x="207042" y="252822"/>
                    </a:lnTo>
                    <a:lnTo>
                      <a:pt x="207042" y="248153"/>
                    </a:lnTo>
                    <a:lnTo>
                      <a:pt x="207042" y="218346"/>
                    </a:lnTo>
                    <a:lnTo>
                      <a:pt x="139348" y="218346"/>
                    </a:lnTo>
                    <a:cubicBezTo>
                      <a:pt x="138988" y="218346"/>
                      <a:pt x="137908" y="218346"/>
                      <a:pt x="137548" y="219064"/>
                    </a:cubicBezTo>
                    <a:lnTo>
                      <a:pt x="96499" y="241330"/>
                    </a:lnTo>
                    <a:cubicBezTo>
                      <a:pt x="95779" y="241689"/>
                      <a:pt x="95059" y="242048"/>
                      <a:pt x="94339" y="242048"/>
                    </a:cubicBezTo>
                    <a:cubicBezTo>
                      <a:pt x="93259" y="242048"/>
                      <a:pt x="92538" y="241689"/>
                      <a:pt x="91818" y="241330"/>
                    </a:cubicBezTo>
                    <a:cubicBezTo>
                      <a:pt x="90378" y="240612"/>
                      <a:pt x="89658" y="238816"/>
                      <a:pt x="89658" y="237380"/>
                    </a:cubicBezTo>
                    <a:lnTo>
                      <a:pt x="89658" y="218346"/>
                    </a:lnTo>
                    <a:lnTo>
                      <a:pt x="72374" y="218346"/>
                    </a:lnTo>
                    <a:cubicBezTo>
                      <a:pt x="64813" y="218346"/>
                      <a:pt x="58692" y="212241"/>
                      <a:pt x="58692" y="204699"/>
                    </a:cubicBezTo>
                    <a:lnTo>
                      <a:pt x="58692" y="94449"/>
                    </a:lnTo>
                    <a:cubicBezTo>
                      <a:pt x="58692" y="86907"/>
                      <a:pt x="64813" y="81161"/>
                      <a:pt x="72374" y="81161"/>
                    </a:cubicBezTo>
                    <a:lnTo>
                      <a:pt x="207042" y="81161"/>
                    </a:lnTo>
                    <a:lnTo>
                      <a:pt x="207042" y="60692"/>
                    </a:lnTo>
                    <a:lnTo>
                      <a:pt x="207042" y="56023"/>
                    </a:lnTo>
                    <a:lnTo>
                      <a:pt x="9722" y="56023"/>
                    </a:lnTo>
                    <a:close/>
                    <a:moveTo>
                      <a:pt x="152400" y="22225"/>
                    </a:moveTo>
                    <a:cubicBezTo>
                      <a:pt x="154782" y="22225"/>
                      <a:pt x="156823" y="24342"/>
                      <a:pt x="156823" y="26811"/>
                    </a:cubicBezTo>
                    <a:cubicBezTo>
                      <a:pt x="156823" y="29281"/>
                      <a:pt x="154782" y="31397"/>
                      <a:pt x="152400" y="31397"/>
                    </a:cubicBezTo>
                    <a:cubicBezTo>
                      <a:pt x="149679" y="31397"/>
                      <a:pt x="147638" y="29281"/>
                      <a:pt x="147638" y="26811"/>
                    </a:cubicBezTo>
                    <a:cubicBezTo>
                      <a:pt x="147638" y="24342"/>
                      <a:pt x="149679" y="22225"/>
                      <a:pt x="152400" y="22225"/>
                    </a:cubicBezTo>
                    <a:close/>
                    <a:moveTo>
                      <a:pt x="85665" y="22225"/>
                    </a:moveTo>
                    <a:lnTo>
                      <a:pt x="133049" y="22225"/>
                    </a:lnTo>
                    <a:cubicBezTo>
                      <a:pt x="135581" y="22225"/>
                      <a:pt x="137751" y="24342"/>
                      <a:pt x="137751" y="26811"/>
                    </a:cubicBezTo>
                    <a:cubicBezTo>
                      <a:pt x="137751" y="29281"/>
                      <a:pt x="135581" y="31397"/>
                      <a:pt x="133049" y="31397"/>
                    </a:cubicBezTo>
                    <a:lnTo>
                      <a:pt x="85665" y="31397"/>
                    </a:lnTo>
                    <a:cubicBezTo>
                      <a:pt x="83133" y="31397"/>
                      <a:pt x="80963" y="29281"/>
                      <a:pt x="80963" y="26811"/>
                    </a:cubicBezTo>
                    <a:cubicBezTo>
                      <a:pt x="80963" y="24342"/>
                      <a:pt x="83133" y="22225"/>
                      <a:pt x="85665" y="22225"/>
                    </a:cubicBezTo>
                    <a:close/>
                    <a:moveTo>
                      <a:pt x="28085" y="9337"/>
                    </a:moveTo>
                    <a:cubicBezTo>
                      <a:pt x="18003" y="9337"/>
                      <a:pt x="9722" y="17597"/>
                      <a:pt x="9722" y="27652"/>
                    </a:cubicBezTo>
                    <a:lnTo>
                      <a:pt x="9722" y="46686"/>
                    </a:lnTo>
                    <a:lnTo>
                      <a:pt x="207042" y="46686"/>
                    </a:lnTo>
                    <a:lnTo>
                      <a:pt x="207042" y="27652"/>
                    </a:lnTo>
                    <a:cubicBezTo>
                      <a:pt x="207042" y="17597"/>
                      <a:pt x="198760" y="9337"/>
                      <a:pt x="188318" y="9337"/>
                    </a:cubicBezTo>
                    <a:lnTo>
                      <a:pt x="28085" y="9337"/>
                    </a:lnTo>
                    <a:close/>
                    <a:moveTo>
                      <a:pt x="28085" y="0"/>
                    </a:moveTo>
                    <a:lnTo>
                      <a:pt x="188318" y="0"/>
                    </a:lnTo>
                    <a:cubicBezTo>
                      <a:pt x="203801" y="0"/>
                      <a:pt x="216404" y="12569"/>
                      <a:pt x="216404" y="27652"/>
                    </a:cubicBezTo>
                    <a:lnTo>
                      <a:pt x="216404" y="81161"/>
                    </a:lnTo>
                    <a:lnTo>
                      <a:pt x="273655" y="81161"/>
                    </a:lnTo>
                    <a:cubicBezTo>
                      <a:pt x="280857" y="81161"/>
                      <a:pt x="286978" y="86907"/>
                      <a:pt x="286978" y="94449"/>
                    </a:cubicBezTo>
                    <a:lnTo>
                      <a:pt x="286978" y="204699"/>
                    </a:lnTo>
                    <a:cubicBezTo>
                      <a:pt x="286978" y="212241"/>
                      <a:pt x="280857" y="218346"/>
                      <a:pt x="273655" y="218346"/>
                    </a:cubicBezTo>
                    <a:lnTo>
                      <a:pt x="216404" y="218346"/>
                    </a:lnTo>
                    <a:lnTo>
                      <a:pt x="216404" y="281552"/>
                    </a:lnTo>
                    <a:cubicBezTo>
                      <a:pt x="216404" y="296635"/>
                      <a:pt x="203801" y="309204"/>
                      <a:pt x="188318" y="309204"/>
                    </a:cubicBezTo>
                    <a:lnTo>
                      <a:pt x="28085" y="309204"/>
                    </a:lnTo>
                    <a:cubicBezTo>
                      <a:pt x="12602" y="309204"/>
                      <a:pt x="0" y="296635"/>
                      <a:pt x="0" y="281552"/>
                    </a:cubicBezTo>
                    <a:lnTo>
                      <a:pt x="0" y="257490"/>
                    </a:lnTo>
                    <a:lnTo>
                      <a:pt x="0" y="246358"/>
                    </a:lnTo>
                    <a:lnTo>
                      <a:pt x="0" y="60692"/>
                    </a:lnTo>
                    <a:lnTo>
                      <a:pt x="0" y="51354"/>
                    </a:lnTo>
                    <a:lnTo>
                      <a:pt x="0" y="27652"/>
                    </a:lnTo>
                    <a:cubicBezTo>
                      <a:pt x="0" y="12569"/>
                      <a:pt x="12602" y="0"/>
                      <a:pt x="28085" y="0"/>
                    </a:cubicBezTo>
                    <a:close/>
                  </a:path>
                </a:pathLst>
              </a:custGeom>
              <a:solidFill>
                <a:schemeClr val="bg1"/>
              </a:solidFill>
              <a:ln>
                <a:noFill/>
              </a:ln>
              <a:effectLst/>
            </p:spPr>
            <p:txBody>
              <a:bodyPr anchor="ctr"/>
              <a:lstStyle/>
              <a:p>
                <a:endParaRPr lang="en-US" sz="933">
                  <a:latin typeface="Lato Light" panose="020F0502020204030203" pitchFamily="34" charset="0"/>
                </a:endParaRPr>
              </a:p>
            </p:txBody>
          </p:sp>
          <p:sp>
            <p:nvSpPr>
              <p:cNvPr id="2" name="TextBox 1">
                <a:extLst>
                  <a:ext uri="{FF2B5EF4-FFF2-40B4-BE49-F238E27FC236}">
                    <a16:creationId xmlns:a16="http://schemas.microsoft.com/office/drawing/2014/main" id="{85BB8A4E-CF20-0A42-B484-06B81534C684}"/>
                  </a:ext>
                </a:extLst>
              </p:cNvPr>
              <p:cNvSpPr txBox="1"/>
              <p:nvPr/>
            </p:nvSpPr>
            <p:spPr>
              <a:xfrm>
                <a:off x="6541225" y="3393232"/>
                <a:ext cx="377026" cy="707886"/>
              </a:xfrm>
              <a:prstGeom prst="rect">
                <a:avLst/>
              </a:prstGeom>
              <a:noFill/>
            </p:spPr>
            <p:txBody>
              <a:bodyPr wrap="none" rtlCol="0" anchor="ctr">
                <a:spAutoFit/>
              </a:bodyPr>
              <a:lstStyle/>
              <a:p>
                <a:pPr algn="ctr"/>
                <a:r>
                  <a:rPr lang="en-US" sz="4000" b="1">
                    <a:solidFill>
                      <a:schemeClr val="bg1"/>
                    </a:solidFill>
                    <a:latin typeface="Poppins" pitchFamily="2" charset="77"/>
                    <a:cs typeface="Poppins" pitchFamily="2" charset="77"/>
                  </a:rPr>
                  <a:t>1</a:t>
                </a:r>
              </a:p>
            </p:txBody>
          </p:sp>
          <p:sp>
            <p:nvSpPr>
              <p:cNvPr id="17" name="TextBox 16">
                <a:extLst>
                  <a:ext uri="{FF2B5EF4-FFF2-40B4-BE49-F238E27FC236}">
                    <a16:creationId xmlns:a16="http://schemas.microsoft.com/office/drawing/2014/main" id="{1BAC8C87-C578-A746-A9FC-76FE4EFD4A1B}"/>
                  </a:ext>
                </a:extLst>
              </p:cNvPr>
              <p:cNvSpPr txBox="1"/>
              <p:nvPr/>
            </p:nvSpPr>
            <p:spPr>
              <a:xfrm>
                <a:off x="9349807" y="3393232"/>
                <a:ext cx="478016" cy="707886"/>
              </a:xfrm>
              <a:prstGeom prst="rect">
                <a:avLst/>
              </a:prstGeom>
              <a:noFill/>
            </p:spPr>
            <p:txBody>
              <a:bodyPr wrap="none" rtlCol="0" anchor="ctr">
                <a:spAutoFit/>
              </a:bodyPr>
              <a:lstStyle/>
              <a:p>
                <a:pPr algn="ctr"/>
                <a:r>
                  <a:rPr lang="en-US" sz="4000" b="1">
                    <a:solidFill>
                      <a:schemeClr val="bg1"/>
                    </a:solidFill>
                    <a:latin typeface="Poppins" pitchFamily="2" charset="77"/>
                    <a:cs typeface="Poppins" pitchFamily="2" charset="77"/>
                  </a:rPr>
                  <a:t>2</a:t>
                </a:r>
              </a:p>
            </p:txBody>
          </p:sp>
          <p:sp>
            <p:nvSpPr>
              <p:cNvPr id="19" name="TextBox 18">
                <a:extLst>
                  <a:ext uri="{FF2B5EF4-FFF2-40B4-BE49-F238E27FC236}">
                    <a16:creationId xmlns:a16="http://schemas.microsoft.com/office/drawing/2014/main" id="{6EDBAF3F-6BBC-8543-AA75-61698F77F075}"/>
                  </a:ext>
                </a:extLst>
              </p:cNvPr>
              <p:cNvSpPr txBox="1"/>
              <p:nvPr/>
            </p:nvSpPr>
            <p:spPr>
              <a:xfrm>
                <a:off x="9340990" y="6130500"/>
                <a:ext cx="495650" cy="707886"/>
              </a:xfrm>
              <a:prstGeom prst="rect">
                <a:avLst/>
              </a:prstGeom>
              <a:noFill/>
            </p:spPr>
            <p:txBody>
              <a:bodyPr wrap="none" rtlCol="0" anchor="ctr">
                <a:spAutoFit/>
              </a:bodyPr>
              <a:lstStyle/>
              <a:p>
                <a:pPr algn="ctr"/>
                <a:r>
                  <a:rPr lang="en-US" sz="4000" b="1">
                    <a:solidFill>
                      <a:schemeClr val="bg1"/>
                    </a:solidFill>
                    <a:latin typeface="Poppins" pitchFamily="2" charset="77"/>
                    <a:cs typeface="Poppins" pitchFamily="2" charset="77"/>
                  </a:rPr>
                  <a:t>3</a:t>
                </a:r>
              </a:p>
            </p:txBody>
          </p:sp>
          <p:sp>
            <p:nvSpPr>
              <p:cNvPr id="20" name="TextBox 19">
                <a:extLst>
                  <a:ext uri="{FF2B5EF4-FFF2-40B4-BE49-F238E27FC236}">
                    <a16:creationId xmlns:a16="http://schemas.microsoft.com/office/drawing/2014/main" id="{032CB7BB-A930-614E-999B-B0A8F37B3621}"/>
                  </a:ext>
                </a:extLst>
              </p:cNvPr>
              <p:cNvSpPr txBox="1"/>
              <p:nvPr/>
            </p:nvSpPr>
            <p:spPr>
              <a:xfrm>
                <a:off x="6463478" y="6130500"/>
                <a:ext cx="532518" cy="707886"/>
              </a:xfrm>
              <a:prstGeom prst="rect">
                <a:avLst/>
              </a:prstGeom>
              <a:noFill/>
            </p:spPr>
            <p:txBody>
              <a:bodyPr wrap="none" rtlCol="0" anchor="ctr">
                <a:spAutoFit/>
              </a:bodyPr>
              <a:lstStyle/>
              <a:p>
                <a:pPr algn="ctr"/>
                <a:r>
                  <a:rPr lang="en-US" sz="4000" b="1">
                    <a:solidFill>
                      <a:schemeClr val="bg1"/>
                    </a:solidFill>
                    <a:latin typeface="Poppins" pitchFamily="2" charset="77"/>
                    <a:cs typeface="Poppins" pitchFamily="2" charset="77"/>
                  </a:rPr>
                  <a:t>4</a:t>
                </a:r>
              </a:p>
            </p:txBody>
          </p:sp>
        </p:grpSp>
      </p:grpSp>
      <p:sp>
        <p:nvSpPr>
          <p:cNvPr id="21" name="Subtitle 2">
            <a:extLst>
              <a:ext uri="{FF2B5EF4-FFF2-40B4-BE49-F238E27FC236}">
                <a16:creationId xmlns:a16="http://schemas.microsoft.com/office/drawing/2014/main" id="{B0935320-DABC-6343-829F-6BD15D552CB9}"/>
              </a:ext>
            </a:extLst>
          </p:cNvPr>
          <p:cNvSpPr txBox="1">
            <a:spLocks/>
          </p:cNvSpPr>
          <p:nvPr/>
        </p:nvSpPr>
        <p:spPr>
          <a:xfrm>
            <a:off x="10465862" y="2380343"/>
            <a:ext cx="3815165" cy="1415772"/>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2200" b="1">
                <a:solidFill>
                  <a:schemeClr val="tx1">
                    <a:lumMod val="75000"/>
                    <a:lumOff val="25000"/>
                  </a:schemeClr>
                </a:solidFill>
                <a:latin typeface="Open Sans"/>
                <a:ea typeface="Open Sans"/>
                <a:cs typeface="Open Sans"/>
              </a:rPr>
              <a:t>2. </a:t>
            </a:r>
            <a:r>
              <a:rPr lang="en-US" sz="2200">
                <a:solidFill>
                  <a:schemeClr val="tx1">
                    <a:lumMod val="75000"/>
                    <a:lumOff val="25000"/>
                  </a:schemeClr>
                </a:solidFill>
                <a:latin typeface="Open Sans"/>
                <a:ea typeface="Open Sans"/>
                <a:cs typeface="Open Sans"/>
              </a:rPr>
              <a:t>Now, the user opens a banking application and authenticates the banking website.</a:t>
            </a:r>
            <a:endParaRPr lang="en-IN" sz="2200">
              <a:solidFill>
                <a:schemeClr val="tx1">
                  <a:lumMod val="75000"/>
                  <a:lumOff val="25000"/>
                </a:schemeClr>
              </a:solidFill>
              <a:latin typeface="Open Sans"/>
              <a:ea typeface="Open Sans"/>
              <a:cs typeface="Open Sans"/>
            </a:endParaRPr>
          </a:p>
        </p:txBody>
      </p:sp>
      <p:sp>
        <p:nvSpPr>
          <p:cNvPr id="23" name="Subtitle 2">
            <a:extLst>
              <a:ext uri="{FF2B5EF4-FFF2-40B4-BE49-F238E27FC236}">
                <a16:creationId xmlns:a16="http://schemas.microsoft.com/office/drawing/2014/main" id="{DD4AFC96-3A9D-5B45-A054-9352212CAFA6}"/>
              </a:ext>
            </a:extLst>
          </p:cNvPr>
          <p:cNvSpPr txBox="1">
            <a:spLocks/>
          </p:cNvSpPr>
          <p:nvPr/>
        </p:nvSpPr>
        <p:spPr>
          <a:xfrm>
            <a:off x="10544114" y="5860911"/>
            <a:ext cx="4716656" cy="2431435"/>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2200" b="1">
                <a:solidFill>
                  <a:schemeClr val="tx1">
                    <a:lumMod val="75000"/>
                    <a:lumOff val="25000"/>
                  </a:schemeClr>
                </a:solidFill>
                <a:latin typeface="Open Sans"/>
                <a:ea typeface="Open Sans"/>
                <a:cs typeface="Open Sans"/>
              </a:rPr>
              <a:t>3. </a:t>
            </a:r>
            <a:r>
              <a:rPr lang="en-US" sz="2200">
                <a:solidFill>
                  <a:schemeClr val="tx1">
                    <a:lumMod val="75000"/>
                    <a:lumOff val="25000"/>
                  </a:schemeClr>
                </a:solidFill>
                <a:latin typeface="Open Sans"/>
                <a:ea typeface="Open Sans"/>
                <a:cs typeface="Open Sans"/>
              </a:rPr>
              <a:t>If the user is still logged in and has not closed their browser, an action in another browser tab could send a hidden request to the bank, resulting in a transaction that appears to be authorized but was not initiated by the user.</a:t>
            </a:r>
            <a:endParaRPr lang="en-IN" sz="2200">
              <a:solidFill>
                <a:schemeClr val="tx1">
                  <a:lumMod val="75000"/>
                  <a:lumOff val="25000"/>
                </a:schemeClr>
              </a:solidFill>
              <a:latin typeface="Open Sans"/>
              <a:ea typeface="Open Sans"/>
              <a:cs typeface="Open Sans"/>
            </a:endParaRPr>
          </a:p>
        </p:txBody>
      </p:sp>
      <p:sp>
        <p:nvSpPr>
          <p:cNvPr id="27" name="Subtitle 2">
            <a:extLst>
              <a:ext uri="{FF2B5EF4-FFF2-40B4-BE49-F238E27FC236}">
                <a16:creationId xmlns:a16="http://schemas.microsoft.com/office/drawing/2014/main" id="{CCEF865C-D742-DF47-8F65-B24D30660FF8}"/>
              </a:ext>
            </a:extLst>
          </p:cNvPr>
          <p:cNvSpPr txBox="1">
            <a:spLocks/>
          </p:cNvSpPr>
          <p:nvPr/>
        </p:nvSpPr>
        <p:spPr>
          <a:xfrm>
            <a:off x="1179513" y="2028965"/>
            <a:ext cx="5161130" cy="3282950"/>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200" b="1">
                <a:solidFill>
                  <a:schemeClr val="tx1">
                    <a:lumMod val="75000"/>
                    <a:lumOff val="25000"/>
                  </a:schemeClr>
                </a:solidFill>
                <a:latin typeface="Open Sans"/>
                <a:ea typeface="Open Sans"/>
                <a:cs typeface="Open Sans"/>
              </a:rPr>
              <a:t>1. </a:t>
            </a:r>
            <a:r>
              <a:rPr lang="en-US" sz="2200" b="0" i="0" u="none" strike="noStrike" cap="none">
                <a:solidFill>
                  <a:schemeClr val="tx1">
                    <a:lumMod val="75000"/>
                    <a:lumOff val="25000"/>
                  </a:schemeClr>
                </a:solidFill>
                <a:latin typeface="Open Sans"/>
                <a:ea typeface="Open Sans"/>
                <a:cs typeface="Open Sans"/>
                <a:sym typeface="Arial"/>
              </a:rPr>
              <a:t>Imagine </a:t>
            </a:r>
            <a:r>
              <a:rPr lang="en-US" sz="2200">
                <a:solidFill>
                  <a:schemeClr val="tx1">
                    <a:lumMod val="75000"/>
                    <a:lumOff val="25000"/>
                  </a:schemeClr>
                </a:solidFill>
                <a:latin typeface="Open Sans"/>
                <a:ea typeface="Open Sans"/>
                <a:cs typeface="Open Sans"/>
              </a:rPr>
              <a:t>the user's </a:t>
            </a:r>
            <a:r>
              <a:rPr lang="en-US" sz="2200" b="0" i="0" u="none" strike="noStrike" cap="none">
                <a:solidFill>
                  <a:schemeClr val="tx1">
                    <a:lumMod val="75000"/>
                    <a:lumOff val="25000"/>
                  </a:schemeClr>
                </a:solidFill>
                <a:latin typeface="Open Sans"/>
                <a:ea typeface="Open Sans"/>
                <a:cs typeface="Open Sans"/>
                <a:sym typeface="Arial"/>
              </a:rPr>
              <a:t>bank lets users log in and perform financial transactions without needing to validate their authentication for each transaction. For example, the user would not be re-authenticated when transferring money to another account.</a:t>
            </a:r>
          </a:p>
        </p:txBody>
      </p:sp>
      <p:sp>
        <p:nvSpPr>
          <p:cNvPr id="29" name="Subtitle 2">
            <a:extLst>
              <a:ext uri="{FF2B5EF4-FFF2-40B4-BE49-F238E27FC236}">
                <a16:creationId xmlns:a16="http://schemas.microsoft.com/office/drawing/2014/main" id="{FBF9F3A7-9CBA-3C4E-B0C9-33942BA29D7D}"/>
              </a:ext>
            </a:extLst>
          </p:cNvPr>
          <p:cNvSpPr txBox="1">
            <a:spLocks/>
          </p:cNvSpPr>
          <p:nvPr/>
        </p:nvSpPr>
        <p:spPr>
          <a:xfrm>
            <a:off x="1179513" y="5860131"/>
            <a:ext cx="5285128" cy="2092881"/>
          </a:xfrm>
          <a:prstGeom prst="rect">
            <a:avLst/>
          </a:prstGeom>
        </p:spPr>
        <p:txBody>
          <a:bodyPr vert="horz" wrap="square" lIns="60960" tIns="30480" rIns="60960" bIns="3048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gn="l">
              <a:lnSpc>
                <a:spcPct val="100000"/>
              </a:lnSpc>
              <a:spcBef>
                <a:spcPts val="0"/>
              </a:spcBef>
            </a:pPr>
            <a:r>
              <a:rPr lang="en-US" sz="2200" b="1">
                <a:solidFill>
                  <a:schemeClr val="tx1">
                    <a:lumMod val="75000"/>
                    <a:lumOff val="25000"/>
                  </a:schemeClr>
                </a:solidFill>
                <a:latin typeface="Open Sans"/>
                <a:ea typeface="Open Sans"/>
                <a:cs typeface="Open Sans"/>
              </a:rPr>
              <a:t>4. </a:t>
            </a:r>
            <a:r>
              <a:rPr lang="en-US" sz="2200">
                <a:solidFill>
                  <a:schemeClr val="tx1">
                    <a:lumMod val="75000"/>
                    <a:lumOff val="25000"/>
                  </a:schemeClr>
                </a:solidFill>
                <a:latin typeface="Open Sans"/>
                <a:ea typeface="Open Sans"/>
                <a:cs typeface="Open Sans"/>
              </a:rPr>
              <a:t>This transaction executes successfully because the banking application believes it is being initiated by the user. However, it is being executed by a malicious application opened in another tab or browser.</a:t>
            </a:r>
            <a:endParaRPr lang="en-IN" sz="2200">
              <a:solidFill>
                <a:schemeClr val="tx1">
                  <a:lumMod val="75000"/>
                  <a:lumOff val="25000"/>
                </a:schemeClr>
              </a:solidFill>
              <a:latin typeface="Open Sans"/>
              <a:ea typeface="Open Sans"/>
              <a:cs typeface="Open Sans"/>
            </a:endParaRPr>
          </a:p>
        </p:txBody>
      </p:sp>
      <p:sp>
        <p:nvSpPr>
          <p:cNvPr id="11" name="Title 10">
            <a:extLst>
              <a:ext uri="{FF2B5EF4-FFF2-40B4-BE49-F238E27FC236}">
                <a16:creationId xmlns:a16="http://schemas.microsoft.com/office/drawing/2014/main" id="{A461C697-C63C-491F-A5A7-5BE80402A696}"/>
              </a:ext>
            </a:extLst>
          </p:cNvPr>
          <p:cNvSpPr>
            <a:spLocks noGrp="1"/>
          </p:cNvSpPr>
          <p:nvPr>
            <p:ph type="title"/>
          </p:nvPr>
        </p:nvSpPr>
        <p:spPr>
          <a:xfrm>
            <a:off x="-10160" y="269634"/>
            <a:ext cx="16276320" cy="687244"/>
          </a:xfrm>
        </p:spPr>
        <p:txBody>
          <a:bodyPr/>
          <a:lstStyle/>
          <a:p>
            <a:r>
              <a:rPr lang="en-US">
                <a:solidFill>
                  <a:schemeClr val="tx1">
                    <a:lumMod val="75000"/>
                    <a:lumOff val="25000"/>
                  </a:schemeClr>
                </a:solidFill>
              </a:rPr>
              <a:t>Cross-Site Request Forgery</a:t>
            </a:r>
          </a:p>
        </p:txBody>
      </p:sp>
      <p:sp>
        <p:nvSpPr>
          <p:cNvPr id="14" name="Brandline_LVC">
            <a:extLst>
              <a:ext uri="{FF2B5EF4-FFF2-40B4-BE49-F238E27FC236}">
                <a16:creationId xmlns:a16="http://schemas.microsoft.com/office/drawing/2014/main" id="{DD7147E7-183C-E903-C5D1-9AA150EC5ECA}"/>
              </a:ext>
            </a:extLst>
          </p:cNvPr>
          <p:cNvSpPr/>
          <p:nvPr/>
        </p:nvSpPr>
        <p:spPr>
          <a:xfrm>
            <a:off x="5194300" y="878698"/>
            <a:ext cx="5875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5072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42FE076-8701-19E4-85AC-4C84BABA3361}"/>
              </a:ext>
            </a:extLst>
          </p:cNvPr>
          <p:cNvGrpSpPr/>
          <p:nvPr/>
        </p:nvGrpSpPr>
        <p:grpSpPr>
          <a:xfrm>
            <a:off x="2385162" y="2225748"/>
            <a:ext cx="11485676" cy="6042397"/>
            <a:chOff x="2772426" y="2094541"/>
            <a:chExt cx="11485676" cy="6042397"/>
          </a:xfrm>
        </p:grpSpPr>
        <p:sp>
          <p:nvSpPr>
            <p:cNvPr id="398" name="TextBox 397">
              <a:extLst>
                <a:ext uri="{FF2B5EF4-FFF2-40B4-BE49-F238E27FC236}">
                  <a16:creationId xmlns:a16="http://schemas.microsoft.com/office/drawing/2014/main" id="{040C029C-5CC8-43D0-8D8E-FE8820015E16}"/>
                </a:ext>
              </a:extLst>
            </p:cNvPr>
            <p:cNvSpPr txBox="1"/>
            <p:nvPr/>
          </p:nvSpPr>
          <p:spPr>
            <a:xfrm>
              <a:off x="2772426" y="2458125"/>
              <a:ext cx="2800581" cy="1016304"/>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Train and maintaining awareness</a:t>
              </a:r>
              <a:endParaRPr lang="en-US" sz="2200" spc="-13">
                <a:solidFill>
                  <a:schemeClr val="tx1">
                    <a:lumMod val="75000"/>
                    <a:lumOff val="25000"/>
                  </a:schemeClr>
                </a:solidFill>
                <a:latin typeface="Poppins" panose="00000500000000000000" pitchFamily="2" charset="0"/>
                <a:cs typeface="Poppins" panose="00000500000000000000" pitchFamily="2" charset="0"/>
              </a:endParaRPr>
            </a:p>
          </p:txBody>
        </p:sp>
        <p:sp>
          <p:nvSpPr>
            <p:cNvPr id="400" name="TextBox 399">
              <a:extLst>
                <a:ext uri="{FF2B5EF4-FFF2-40B4-BE49-F238E27FC236}">
                  <a16:creationId xmlns:a16="http://schemas.microsoft.com/office/drawing/2014/main" id="{A7072DED-4573-4170-AAE0-FBD665CF629F}"/>
                </a:ext>
              </a:extLst>
            </p:cNvPr>
            <p:cNvSpPr txBox="1"/>
            <p:nvPr/>
          </p:nvSpPr>
          <p:spPr>
            <a:xfrm>
              <a:off x="2772426" y="5096976"/>
              <a:ext cx="3095414" cy="707886"/>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Limit authentication time</a:t>
              </a:r>
            </a:p>
          </p:txBody>
        </p:sp>
        <p:sp>
          <p:nvSpPr>
            <p:cNvPr id="402" name="TextBox 401">
              <a:extLst>
                <a:ext uri="{FF2B5EF4-FFF2-40B4-BE49-F238E27FC236}">
                  <a16:creationId xmlns:a16="http://schemas.microsoft.com/office/drawing/2014/main" id="{7C8FDF91-DD27-4630-91C9-21B36F9B2EEF}"/>
                </a:ext>
              </a:extLst>
            </p:cNvPr>
            <p:cNvSpPr txBox="1"/>
            <p:nvPr/>
          </p:nvSpPr>
          <p:spPr>
            <a:xfrm>
              <a:off x="10843758" y="3837978"/>
              <a:ext cx="3414344" cy="1015663"/>
            </a:xfrm>
            <a:prstGeom prst="rect">
              <a:avLst/>
            </a:prstGeom>
            <a:noFill/>
          </p:spPr>
          <p:txBody>
            <a:bodyPr wrap="square" rtlCol="0">
              <a:spAutoFit/>
            </a:bodyPr>
            <a:lstStyle/>
            <a:p>
              <a:pPr>
                <a:lnSpc>
                  <a:spcPts val="2400"/>
                </a:lnSpc>
              </a:pPr>
              <a:r>
                <a:rPr lang="en-US" sz="2200">
                  <a:solidFill>
                    <a:srgbClr val="3F3F3F"/>
                  </a:solidFill>
                  <a:latin typeface="Open Sans"/>
                  <a:ea typeface="Open Sans"/>
                  <a:cs typeface="Open Sans"/>
                </a:rPr>
                <a:t>Scan and testing regularly</a:t>
              </a:r>
            </a:p>
            <a:p>
              <a:pPr>
                <a:lnSpc>
                  <a:spcPts val="2400"/>
                </a:lnSpc>
              </a:pPr>
              <a:endParaRPr lang="en-US" sz="2200">
                <a:solidFill>
                  <a:srgbClr val="3F3F3F"/>
                </a:solidFill>
                <a:latin typeface="Open Sans"/>
                <a:ea typeface="Open Sans"/>
                <a:cs typeface="Open Sans"/>
              </a:endParaRPr>
            </a:p>
          </p:txBody>
        </p:sp>
        <p:sp>
          <p:nvSpPr>
            <p:cNvPr id="404" name="TextBox 403">
              <a:extLst>
                <a:ext uri="{FF2B5EF4-FFF2-40B4-BE49-F238E27FC236}">
                  <a16:creationId xmlns:a16="http://schemas.microsoft.com/office/drawing/2014/main" id="{96253AEE-A192-4B0D-A1EF-9DF2DA83C24E}"/>
                </a:ext>
              </a:extLst>
            </p:cNvPr>
            <p:cNvSpPr txBox="1"/>
            <p:nvPr/>
          </p:nvSpPr>
          <p:spPr>
            <a:xfrm>
              <a:off x="10769703" y="6420295"/>
              <a:ext cx="2707016" cy="707886"/>
            </a:xfrm>
            <a:prstGeom prst="rect">
              <a:avLst/>
            </a:prstGeom>
            <a:noFill/>
          </p:spPr>
          <p:txBody>
            <a:bodyPr wrap="square" rtlCol="0">
              <a:spAutoFit/>
            </a:bodyPr>
            <a:lstStyle/>
            <a:p>
              <a:pPr>
                <a:lnSpc>
                  <a:spcPts val="2400"/>
                </a:lnSpc>
              </a:pPr>
              <a:r>
                <a:rPr lang="en-US" sz="2200">
                  <a:solidFill>
                    <a:schemeClr val="tx1">
                      <a:lumMod val="75000"/>
                      <a:lumOff val="25000"/>
                    </a:schemeClr>
                  </a:solidFill>
                  <a:latin typeface="Open Sans"/>
                  <a:ea typeface="Open Sans"/>
                  <a:cs typeface="Open Sans"/>
                </a:rPr>
                <a:t>Set cookie expiration</a:t>
              </a:r>
            </a:p>
          </p:txBody>
        </p:sp>
        <p:grpSp>
          <p:nvGrpSpPr>
            <p:cNvPr id="16" name="Group 15">
              <a:extLst>
                <a:ext uri="{FF2B5EF4-FFF2-40B4-BE49-F238E27FC236}">
                  <a16:creationId xmlns:a16="http://schemas.microsoft.com/office/drawing/2014/main" id="{17FF0375-2A74-ED9D-FF45-9DA01017F1B0}"/>
                </a:ext>
              </a:extLst>
            </p:cNvPr>
            <p:cNvGrpSpPr/>
            <p:nvPr/>
          </p:nvGrpSpPr>
          <p:grpSpPr>
            <a:xfrm>
              <a:off x="5598555" y="2094541"/>
              <a:ext cx="5058894" cy="6042397"/>
              <a:chOff x="5427958" y="2190875"/>
              <a:chExt cx="5400090" cy="6449882"/>
            </a:xfrm>
          </p:grpSpPr>
          <p:sp>
            <p:nvSpPr>
              <p:cNvPr id="6" name="Freeform: Shape 5">
                <a:extLst>
                  <a:ext uri="{FF2B5EF4-FFF2-40B4-BE49-F238E27FC236}">
                    <a16:creationId xmlns:a16="http://schemas.microsoft.com/office/drawing/2014/main" id="{F8B2E684-9EA5-414E-A231-DD1AC06985B7}"/>
                  </a:ext>
                </a:extLst>
              </p:cNvPr>
              <p:cNvSpPr/>
              <p:nvPr/>
            </p:nvSpPr>
            <p:spPr>
              <a:xfrm>
                <a:off x="9462663" y="4227331"/>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nvGrpSpPr>
              <p:cNvPr id="15" name="Group 14">
                <a:extLst>
                  <a:ext uri="{FF2B5EF4-FFF2-40B4-BE49-F238E27FC236}">
                    <a16:creationId xmlns:a16="http://schemas.microsoft.com/office/drawing/2014/main" id="{9533CCD1-89F9-62E7-C17E-A7F5DC71FC2F}"/>
                  </a:ext>
                </a:extLst>
              </p:cNvPr>
              <p:cNvGrpSpPr/>
              <p:nvPr/>
            </p:nvGrpSpPr>
            <p:grpSpPr>
              <a:xfrm>
                <a:off x="5427958" y="2190875"/>
                <a:ext cx="5400090" cy="6449882"/>
                <a:chOff x="5427958" y="2190875"/>
                <a:chExt cx="5400090" cy="6449882"/>
              </a:xfrm>
            </p:grpSpPr>
            <p:sp>
              <p:nvSpPr>
                <p:cNvPr id="4" name="Freeform: Shape 3">
                  <a:extLst>
                    <a:ext uri="{FF2B5EF4-FFF2-40B4-BE49-F238E27FC236}">
                      <a16:creationId xmlns:a16="http://schemas.microsoft.com/office/drawing/2014/main" id="{8155972D-DC24-4AE3-9E38-6EED4627577B}"/>
                    </a:ext>
                  </a:extLst>
                </p:cNvPr>
                <p:cNvSpPr/>
                <p:nvPr/>
              </p:nvSpPr>
              <p:spPr>
                <a:xfrm>
                  <a:off x="6487712" y="2825401"/>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5" name="Freeform: Shape 4">
                  <a:extLst>
                    <a:ext uri="{FF2B5EF4-FFF2-40B4-BE49-F238E27FC236}">
                      <a16:creationId xmlns:a16="http://schemas.microsoft.com/office/drawing/2014/main" id="{CE820AB5-5C03-4431-B2B2-34524D5B1EBA}"/>
                    </a:ext>
                  </a:extLst>
                </p:cNvPr>
                <p:cNvSpPr/>
                <p:nvPr/>
              </p:nvSpPr>
              <p:spPr>
                <a:xfrm>
                  <a:off x="6487712" y="5628432"/>
                  <a:ext cx="305634" cy="56476"/>
                </a:xfrm>
                <a:custGeom>
                  <a:avLst/>
                  <a:gdLst/>
                  <a:ahLst/>
                  <a:cxnLst>
                    <a:cxn ang="3cd4">
                      <a:pos x="hc" y="t"/>
                    </a:cxn>
                    <a:cxn ang="cd2">
                      <a:pos x="l" y="vc"/>
                    </a:cxn>
                    <a:cxn ang="cd4">
                      <a:pos x="hc" y="b"/>
                    </a:cxn>
                    <a:cxn ang="0">
                      <a:pos x="r" y="vc"/>
                    </a:cxn>
                  </a:cxnLst>
                  <a:rect l="l" t="t" r="r" b="b"/>
                  <a:pathLst>
                    <a:path w="369" h="69">
                      <a:moveTo>
                        <a:pt x="369" y="69"/>
                      </a:moveTo>
                      <a:lnTo>
                        <a:pt x="0" y="69"/>
                      </a:lnTo>
                      <a:lnTo>
                        <a:pt x="0" y="0"/>
                      </a:lnTo>
                      <a:lnTo>
                        <a:pt x="369"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 name="Freeform: Shape 6">
                  <a:extLst>
                    <a:ext uri="{FF2B5EF4-FFF2-40B4-BE49-F238E27FC236}">
                      <a16:creationId xmlns:a16="http://schemas.microsoft.com/office/drawing/2014/main" id="{AD5CC548-DA22-4118-A645-17C194CF3115}"/>
                    </a:ext>
                  </a:extLst>
                </p:cNvPr>
                <p:cNvSpPr/>
                <p:nvPr/>
              </p:nvSpPr>
              <p:spPr>
                <a:xfrm>
                  <a:off x="9462663" y="7030363"/>
                  <a:ext cx="305634" cy="56476"/>
                </a:xfrm>
                <a:custGeom>
                  <a:avLst/>
                  <a:gdLst/>
                  <a:ahLst/>
                  <a:cxnLst>
                    <a:cxn ang="3cd4">
                      <a:pos x="hc" y="t"/>
                    </a:cxn>
                    <a:cxn ang="cd2">
                      <a:pos x="l" y="vc"/>
                    </a:cxn>
                    <a:cxn ang="cd4">
                      <a:pos x="hc" y="b"/>
                    </a:cxn>
                    <a:cxn ang="0">
                      <a:pos x="r" y="vc"/>
                    </a:cxn>
                  </a:cxnLst>
                  <a:rect l="l" t="t" r="r" b="b"/>
                  <a:pathLst>
                    <a:path w="369" h="69">
                      <a:moveTo>
                        <a:pt x="0" y="69"/>
                      </a:moveTo>
                      <a:lnTo>
                        <a:pt x="369" y="69"/>
                      </a:lnTo>
                      <a:lnTo>
                        <a:pt x="369" y="0"/>
                      </a:lnTo>
                      <a:lnTo>
                        <a:pt x="0" y="0"/>
                      </a:ln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170" name="Freeform: Shape 169">
                  <a:extLst>
                    <a:ext uri="{FF2B5EF4-FFF2-40B4-BE49-F238E27FC236}">
                      <a16:creationId xmlns:a16="http://schemas.microsoft.com/office/drawing/2014/main" id="{25410553-0EEC-4C9D-809A-0E881F5A6FB7}"/>
                    </a:ext>
                  </a:extLst>
                </p:cNvPr>
                <p:cNvSpPr/>
                <p:nvPr/>
              </p:nvSpPr>
              <p:spPr>
                <a:xfrm>
                  <a:off x="5427958" y="2317948"/>
                  <a:ext cx="1071381"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1"/>
                        <a:pt x="1002" y="1291"/>
                        <a:pt x="646" y="1291"/>
                      </a:cubicBezTo>
                      <a:cubicBezTo>
                        <a:pt x="289" y="1291"/>
                        <a:pt x="0" y="1001"/>
                        <a:pt x="0" y="645"/>
                      </a:cubicBezTo>
                      <a:cubicBezTo>
                        <a:pt x="0" y="289"/>
                        <a:pt x="289" y="0"/>
                        <a:pt x="646" y="0"/>
                      </a:cubicBezTo>
                      <a:cubicBezTo>
                        <a:pt x="1002" y="0"/>
                        <a:pt x="1291" y="289"/>
                        <a:pt x="1291" y="645"/>
                      </a:cubicBez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243" name="Freeform: Shape 242">
                  <a:extLst>
                    <a:ext uri="{FF2B5EF4-FFF2-40B4-BE49-F238E27FC236}">
                      <a16:creationId xmlns:a16="http://schemas.microsoft.com/office/drawing/2014/main" id="{57C76E2B-FDCA-4A8C-810B-3C82DF72E2F7}"/>
                    </a:ext>
                  </a:extLst>
                </p:cNvPr>
                <p:cNvSpPr/>
                <p:nvPr/>
              </p:nvSpPr>
              <p:spPr>
                <a:xfrm>
                  <a:off x="9756667" y="3719879"/>
                  <a:ext cx="1071381" cy="1070551"/>
                </a:xfrm>
                <a:custGeom>
                  <a:avLst/>
                  <a:gdLst/>
                  <a:ahLst/>
                  <a:cxnLst>
                    <a:cxn ang="3cd4">
                      <a:pos x="hc" y="t"/>
                    </a:cxn>
                    <a:cxn ang="cd2">
                      <a:pos x="l" y="vc"/>
                    </a:cxn>
                    <a:cxn ang="cd4">
                      <a:pos x="hc" y="b"/>
                    </a:cxn>
                    <a:cxn ang="0">
                      <a:pos x="r" y="vc"/>
                    </a:cxn>
                  </a:cxnLst>
                  <a:rect l="l" t="t" r="r" b="b"/>
                  <a:pathLst>
                    <a:path w="1291" h="1290">
                      <a:moveTo>
                        <a:pt x="0" y="645"/>
                      </a:moveTo>
                      <a:cubicBezTo>
                        <a:pt x="0" y="1002"/>
                        <a:pt x="289" y="1290"/>
                        <a:pt x="646" y="1290"/>
                      </a:cubicBezTo>
                      <a:cubicBezTo>
                        <a:pt x="1002" y="1290"/>
                        <a:pt x="1291" y="1002"/>
                        <a:pt x="1291" y="645"/>
                      </a:cubicBezTo>
                      <a:cubicBezTo>
                        <a:pt x="1291" y="289"/>
                        <a:pt x="1002" y="0"/>
                        <a:pt x="646" y="0"/>
                      </a:cubicBezTo>
                      <a:cubicBezTo>
                        <a:pt x="289" y="0"/>
                        <a:pt x="0" y="289"/>
                        <a:pt x="0" y="645"/>
                      </a:cubicBez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16" name="Freeform: Shape 315">
                  <a:extLst>
                    <a:ext uri="{FF2B5EF4-FFF2-40B4-BE49-F238E27FC236}">
                      <a16:creationId xmlns:a16="http://schemas.microsoft.com/office/drawing/2014/main" id="{9D0F9CC3-10FE-46D1-9E7E-358DF482E2AE}"/>
                    </a:ext>
                  </a:extLst>
                </p:cNvPr>
                <p:cNvSpPr/>
                <p:nvPr/>
              </p:nvSpPr>
              <p:spPr>
                <a:xfrm>
                  <a:off x="9756667" y="6522911"/>
                  <a:ext cx="1071381" cy="1071381"/>
                </a:xfrm>
                <a:custGeom>
                  <a:avLst/>
                  <a:gdLst/>
                  <a:ahLst/>
                  <a:cxnLst>
                    <a:cxn ang="3cd4">
                      <a:pos x="hc" y="t"/>
                    </a:cxn>
                    <a:cxn ang="cd2">
                      <a:pos x="l" y="vc"/>
                    </a:cxn>
                    <a:cxn ang="cd4">
                      <a:pos x="hc" y="b"/>
                    </a:cxn>
                    <a:cxn ang="0">
                      <a:pos x="r" y="vc"/>
                    </a:cxn>
                  </a:cxnLst>
                  <a:rect l="l" t="t" r="r" b="b"/>
                  <a:pathLst>
                    <a:path w="1291" h="1291">
                      <a:moveTo>
                        <a:pt x="0" y="646"/>
                      </a:moveTo>
                      <a:cubicBezTo>
                        <a:pt x="0" y="1003"/>
                        <a:pt x="289" y="1291"/>
                        <a:pt x="646" y="1291"/>
                      </a:cubicBezTo>
                      <a:cubicBezTo>
                        <a:pt x="1002" y="1291"/>
                        <a:pt x="1291" y="1003"/>
                        <a:pt x="1291" y="646"/>
                      </a:cubicBezTo>
                      <a:cubicBezTo>
                        <a:pt x="1291" y="289"/>
                        <a:pt x="1002" y="0"/>
                        <a:pt x="646" y="0"/>
                      </a:cubicBezTo>
                      <a:cubicBezTo>
                        <a:pt x="289" y="0"/>
                        <a:pt x="0" y="289"/>
                        <a:pt x="0" y="64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89" name="Freeform: Shape 388">
                  <a:extLst>
                    <a:ext uri="{FF2B5EF4-FFF2-40B4-BE49-F238E27FC236}">
                      <a16:creationId xmlns:a16="http://schemas.microsoft.com/office/drawing/2014/main" id="{BBD3BE99-0463-4F55-B25C-E237D0B57396}"/>
                    </a:ext>
                  </a:extLst>
                </p:cNvPr>
                <p:cNvSpPr/>
                <p:nvPr/>
              </p:nvSpPr>
              <p:spPr>
                <a:xfrm>
                  <a:off x="5427958" y="5120978"/>
                  <a:ext cx="1071381" cy="1071381"/>
                </a:xfrm>
                <a:custGeom>
                  <a:avLst/>
                  <a:gdLst/>
                  <a:ahLst/>
                  <a:cxnLst>
                    <a:cxn ang="3cd4">
                      <a:pos x="hc" y="t"/>
                    </a:cxn>
                    <a:cxn ang="cd2">
                      <a:pos x="l" y="vc"/>
                    </a:cxn>
                    <a:cxn ang="cd4">
                      <a:pos x="hc" y="b"/>
                    </a:cxn>
                    <a:cxn ang="0">
                      <a:pos x="r" y="vc"/>
                    </a:cxn>
                  </a:cxnLst>
                  <a:rect l="l" t="t" r="r" b="b"/>
                  <a:pathLst>
                    <a:path w="1291" h="1291">
                      <a:moveTo>
                        <a:pt x="1291" y="645"/>
                      </a:moveTo>
                      <a:cubicBezTo>
                        <a:pt x="1291" y="1002"/>
                        <a:pt x="1002" y="1291"/>
                        <a:pt x="646" y="1291"/>
                      </a:cubicBezTo>
                      <a:cubicBezTo>
                        <a:pt x="289" y="1291"/>
                        <a:pt x="0" y="1002"/>
                        <a:pt x="0" y="645"/>
                      </a:cubicBezTo>
                      <a:cubicBezTo>
                        <a:pt x="0" y="289"/>
                        <a:pt x="289" y="0"/>
                        <a:pt x="646" y="0"/>
                      </a:cubicBezTo>
                      <a:cubicBezTo>
                        <a:pt x="1002" y="0"/>
                        <a:pt x="1291" y="289"/>
                        <a:pt x="1291" y="645"/>
                      </a:cubicBez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393" name="TextBox 392">
                  <a:extLst>
                    <a:ext uri="{FF2B5EF4-FFF2-40B4-BE49-F238E27FC236}">
                      <a16:creationId xmlns:a16="http://schemas.microsoft.com/office/drawing/2014/main" id="{D773D300-810C-4A12-8E10-4A747E86F64C}"/>
                    </a:ext>
                  </a:extLst>
                </p:cNvPr>
                <p:cNvSpPr txBox="1"/>
                <p:nvPr/>
              </p:nvSpPr>
              <p:spPr>
                <a:xfrm>
                  <a:off x="5545369" y="2456443"/>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A</a:t>
                  </a:r>
                </a:p>
              </p:txBody>
            </p:sp>
            <p:sp>
              <p:nvSpPr>
                <p:cNvPr id="394" name="TextBox 393">
                  <a:extLst>
                    <a:ext uri="{FF2B5EF4-FFF2-40B4-BE49-F238E27FC236}">
                      <a16:creationId xmlns:a16="http://schemas.microsoft.com/office/drawing/2014/main" id="{A4784C4D-8E49-4D28-8445-14B1C8A5926F}"/>
                    </a:ext>
                  </a:extLst>
                </p:cNvPr>
                <p:cNvSpPr txBox="1"/>
                <p:nvPr/>
              </p:nvSpPr>
              <p:spPr>
                <a:xfrm>
                  <a:off x="5549179" y="525891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C</a:t>
                  </a:r>
                </a:p>
              </p:txBody>
            </p:sp>
            <p:sp>
              <p:nvSpPr>
                <p:cNvPr id="395" name="TextBox 394">
                  <a:extLst>
                    <a:ext uri="{FF2B5EF4-FFF2-40B4-BE49-F238E27FC236}">
                      <a16:creationId xmlns:a16="http://schemas.microsoft.com/office/drawing/2014/main" id="{20B3E992-07DD-4CE2-852C-3BB6098AF7F0}"/>
                    </a:ext>
                  </a:extLst>
                </p:cNvPr>
                <p:cNvSpPr txBox="1"/>
                <p:nvPr/>
              </p:nvSpPr>
              <p:spPr>
                <a:xfrm>
                  <a:off x="9874799" y="385810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B</a:t>
                  </a:r>
                </a:p>
              </p:txBody>
            </p:sp>
            <p:sp>
              <p:nvSpPr>
                <p:cNvPr id="396" name="TextBox 395">
                  <a:extLst>
                    <a:ext uri="{FF2B5EF4-FFF2-40B4-BE49-F238E27FC236}">
                      <a16:creationId xmlns:a16="http://schemas.microsoft.com/office/drawing/2014/main" id="{DAF58CD4-88DA-4750-B53A-C36D79CA0F68}"/>
                    </a:ext>
                  </a:extLst>
                </p:cNvPr>
                <p:cNvSpPr txBox="1"/>
                <p:nvPr/>
              </p:nvSpPr>
              <p:spPr>
                <a:xfrm>
                  <a:off x="9876493" y="6661230"/>
                  <a:ext cx="809288" cy="851643"/>
                </a:xfrm>
                <a:prstGeom prst="rect">
                  <a:avLst/>
                </a:prstGeom>
                <a:noFill/>
              </p:spPr>
              <p:txBody>
                <a:bodyPr wrap="square" rtlCol="0" anchor="ctr">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nSpc>
                      <a:spcPct val="100000"/>
                    </a:lnSpc>
                  </a:pPr>
                  <a:r>
                    <a:rPr lang="en-US" sz="4934">
                      <a:solidFill>
                        <a:schemeClr val="bg1"/>
                      </a:solidFill>
                      <a:latin typeface="Poppins" panose="00000500000000000000" pitchFamily="2" charset="0"/>
                      <a:cs typeface="Poppins" panose="00000500000000000000" pitchFamily="2" charset="0"/>
                    </a:rPr>
                    <a:t>D</a:t>
                  </a:r>
                </a:p>
              </p:txBody>
            </p:sp>
            <p:grpSp>
              <p:nvGrpSpPr>
                <p:cNvPr id="8" name="Group 7">
                  <a:extLst>
                    <a:ext uri="{FF2B5EF4-FFF2-40B4-BE49-F238E27FC236}">
                      <a16:creationId xmlns:a16="http://schemas.microsoft.com/office/drawing/2014/main" id="{EA8EFE62-CE2B-894F-B882-F9D474BB9664}"/>
                    </a:ext>
                  </a:extLst>
                </p:cNvPr>
                <p:cNvGrpSpPr/>
                <p:nvPr/>
              </p:nvGrpSpPr>
              <p:grpSpPr>
                <a:xfrm>
                  <a:off x="6794177" y="4994734"/>
                  <a:ext cx="2668486" cy="1324691"/>
                  <a:chOff x="10188090" y="7492109"/>
                  <a:chExt cx="4002729" cy="1987038"/>
                </a:xfrm>
              </p:grpSpPr>
              <p:sp>
                <p:nvSpPr>
                  <p:cNvPr id="75" name="Freeform: Shape 74">
                    <a:extLst>
                      <a:ext uri="{FF2B5EF4-FFF2-40B4-BE49-F238E27FC236}">
                        <a16:creationId xmlns:a16="http://schemas.microsoft.com/office/drawing/2014/main" id="{ADDC6F78-E7EB-44E7-8F82-B61AE15404EA}"/>
                      </a:ext>
                    </a:extLst>
                  </p:cNvPr>
                  <p:cNvSpPr/>
                  <p:nvPr/>
                </p:nvSpPr>
                <p:spPr>
                  <a:xfrm>
                    <a:off x="10188090" y="7492109"/>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89"/>
                        </a:cubicBezTo>
                        <a:cubicBezTo>
                          <a:pt x="1981" y="246"/>
                          <a:pt x="1814" y="212"/>
                          <a:pt x="1607" y="212"/>
                        </a:cubicBezTo>
                        <a:cubicBezTo>
                          <a:pt x="1400" y="212"/>
                          <a:pt x="1233" y="246"/>
                          <a:pt x="1233" y="289"/>
                        </a:cubicBezTo>
                        <a:cubicBezTo>
                          <a:pt x="1233" y="332"/>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6" name="Freeform: Shape 75">
                    <a:extLst>
                      <a:ext uri="{FF2B5EF4-FFF2-40B4-BE49-F238E27FC236}">
                        <a16:creationId xmlns:a16="http://schemas.microsoft.com/office/drawing/2014/main" id="{76E8B937-521A-4B2E-9A94-E8B6A5B90E92}"/>
                      </a:ext>
                    </a:extLst>
                  </p:cNvPr>
                  <p:cNvSpPr/>
                  <p:nvPr/>
                </p:nvSpPr>
                <p:spPr>
                  <a:xfrm>
                    <a:off x="11724151" y="7756217"/>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4"/>
                          <a:pt x="748" y="77"/>
                        </a:cubicBezTo>
                        <a:cubicBezTo>
                          <a:pt x="748" y="120"/>
                          <a:pt x="581" y="155"/>
                          <a:pt x="374" y="155"/>
                        </a:cubicBezTo>
                        <a:cubicBezTo>
                          <a:pt x="167" y="155"/>
                          <a:pt x="0" y="120"/>
                          <a:pt x="0" y="77"/>
                        </a:cubicBezTo>
                        <a:cubicBezTo>
                          <a:pt x="0" y="34"/>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7" name="Freeform: Shape 76">
                    <a:extLst>
                      <a:ext uri="{FF2B5EF4-FFF2-40B4-BE49-F238E27FC236}">
                        <a16:creationId xmlns:a16="http://schemas.microsoft.com/office/drawing/2014/main" id="{5DBD36E6-A077-492D-A1C8-9D92404AAE82}"/>
                      </a:ext>
                    </a:extLst>
                  </p:cNvPr>
                  <p:cNvSpPr/>
                  <p:nvPr/>
                </p:nvSpPr>
                <p:spPr>
                  <a:xfrm>
                    <a:off x="11189706" y="821342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8" name="Freeform: Shape 77">
                    <a:extLst>
                      <a:ext uri="{FF2B5EF4-FFF2-40B4-BE49-F238E27FC236}">
                        <a16:creationId xmlns:a16="http://schemas.microsoft.com/office/drawing/2014/main" id="{31802B94-BF90-4BF6-936F-9C96B1A7141D}"/>
                      </a:ext>
                    </a:extLst>
                  </p:cNvPr>
                  <p:cNvSpPr/>
                  <p:nvPr/>
                </p:nvSpPr>
                <p:spPr>
                  <a:xfrm>
                    <a:off x="13190448"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3"/>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79" name="Freeform: Shape 78">
                    <a:extLst>
                      <a:ext uri="{FF2B5EF4-FFF2-40B4-BE49-F238E27FC236}">
                        <a16:creationId xmlns:a16="http://schemas.microsoft.com/office/drawing/2014/main" id="{2174C85C-18B8-4491-B99A-4AB0F3B5CF84}"/>
                      </a:ext>
                    </a:extLst>
                  </p:cNvPr>
                  <p:cNvSpPr/>
                  <p:nvPr/>
                </p:nvSpPr>
                <p:spPr>
                  <a:xfrm>
                    <a:off x="10188090" y="7852143"/>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3">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5" name="Freeform: Shape 404">
                    <a:extLst>
                      <a:ext uri="{FF2B5EF4-FFF2-40B4-BE49-F238E27FC236}">
                        <a16:creationId xmlns:a16="http://schemas.microsoft.com/office/drawing/2014/main" id="{AC5F0752-5ABB-435C-A183-152CDF2FD62B}"/>
                      </a:ext>
                    </a:extLst>
                  </p:cNvPr>
                  <p:cNvSpPr/>
                  <p:nvPr/>
                </p:nvSpPr>
                <p:spPr>
                  <a:xfrm>
                    <a:off x="13191694" y="7852143"/>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3" name="Group 2">
                  <a:extLst>
                    <a:ext uri="{FF2B5EF4-FFF2-40B4-BE49-F238E27FC236}">
                      <a16:creationId xmlns:a16="http://schemas.microsoft.com/office/drawing/2014/main" id="{4EE13800-E69F-954A-AAD0-5B67FB1E9F32}"/>
                    </a:ext>
                  </a:extLst>
                </p:cNvPr>
                <p:cNvGrpSpPr/>
                <p:nvPr/>
              </p:nvGrpSpPr>
              <p:grpSpPr>
                <a:xfrm>
                  <a:off x="6794177" y="3592804"/>
                  <a:ext cx="2668486" cy="1325524"/>
                  <a:chOff x="10188090" y="5389209"/>
                  <a:chExt cx="4002729" cy="1988287"/>
                </a:xfrm>
              </p:grpSpPr>
              <p:sp>
                <p:nvSpPr>
                  <p:cNvPr id="80" name="Freeform: Shape 79">
                    <a:extLst>
                      <a:ext uri="{FF2B5EF4-FFF2-40B4-BE49-F238E27FC236}">
                        <a16:creationId xmlns:a16="http://schemas.microsoft.com/office/drawing/2014/main" id="{1ABA0C4E-1487-4750-8C82-3D34356DC0F3}"/>
                      </a:ext>
                    </a:extLst>
                  </p:cNvPr>
                  <p:cNvSpPr/>
                  <p:nvPr/>
                </p:nvSpPr>
                <p:spPr>
                  <a:xfrm>
                    <a:off x="10188090" y="5389209"/>
                    <a:ext cx="4002729" cy="721313"/>
                  </a:xfrm>
                  <a:custGeom>
                    <a:avLst/>
                    <a:gdLst/>
                    <a:ahLst/>
                    <a:cxnLst>
                      <a:cxn ang="3cd4">
                        <a:pos x="hc" y="t"/>
                      </a:cxn>
                      <a:cxn ang="cd2">
                        <a:pos x="l" y="vc"/>
                      </a:cxn>
                      <a:cxn ang="cd4">
                        <a:pos x="hc" y="b"/>
                      </a:cxn>
                      <a:cxn ang="0">
                        <a:pos x="r" y="vc"/>
                      </a:cxn>
                    </a:cxnLst>
                    <a:rect l="l" t="t" r="r" b="b"/>
                    <a:pathLst>
                      <a:path w="3214" h="580">
                        <a:moveTo>
                          <a:pt x="1607" y="368"/>
                        </a:moveTo>
                        <a:cubicBezTo>
                          <a:pt x="1814" y="368"/>
                          <a:pt x="1981" y="333"/>
                          <a:pt x="1981" y="290"/>
                        </a:cubicBezTo>
                        <a:cubicBezTo>
                          <a:pt x="1981" y="247"/>
                          <a:pt x="1814" y="212"/>
                          <a:pt x="1607" y="212"/>
                        </a:cubicBezTo>
                        <a:cubicBezTo>
                          <a:pt x="1400" y="212"/>
                          <a:pt x="1233" y="247"/>
                          <a:pt x="1233" y="290"/>
                        </a:cubicBezTo>
                        <a:cubicBezTo>
                          <a:pt x="1233" y="333"/>
                          <a:pt x="1400" y="368"/>
                          <a:pt x="1607" y="368"/>
                        </a:cubicBezTo>
                        <a:close/>
                        <a:moveTo>
                          <a:pt x="2411" y="0"/>
                        </a:moveTo>
                        <a:lnTo>
                          <a:pt x="3214" y="290"/>
                        </a:lnTo>
                        <a:lnTo>
                          <a:pt x="2411" y="580"/>
                        </a:lnTo>
                        <a:lnTo>
                          <a:pt x="804" y="580"/>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1" name="Freeform: Shape 80">
                    <a:extLst>
                      <a:ext uri="{FF2B5EF4-FFF2-40B4-BE49-F238E27FC236}">
                        <a16:creationId xmlns:a16="http://schemas.microsoft.com/office/drawing/2014/main" id="{87ECA58A-EBD0-4D23-AD30-30708D5E33BD}"/>
                      </a:ext>
                    </a:extLst>
                  </p:cNvPr>
                  <p:cNvSpPr/>
                  <p:nvPr/>
                </p:nvSpPr>
                <p:spPr>
                  <a:xfrm>
                    <a:off x="11724151" y="5653320"/>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1"/>
                          <a:pt x="581" y="156"/>
                          <a:pt x="374" y="156"/>
                        </a:cubicBezTo>
                        <a:cubicBezTo>
                          <a:pt x="167" y="156"/>
                          <a:pt x="0" y="121"/>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2" name="Freeform: Shape 81">
                    <a:extLst>
                      <a:ext uri="{FF2B5EF4-FFF2-40B4-BE49-F238E27FC236}">
                        <a16:creationId xmlns:a16="http://schemas.microsoft.com/office/drawing/2014/main" id="{9FCB1E57-F0D9-4B12-84B6-FBDD32F4D3F9}"/>
                      </a:ext>
                    </a:extLst>
                  </p:cNvPr>
                  <p:cNvSpPr/>
                  <p:nvPr/>
                </p:nvSpPr>
                <p:spPr>
                  <a:xfrm>
                    <a:off x="11189706" y="6111772"/>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3" name="Freeform: Shape 82">
                    <a:extLst>
                      <a:ext uri="{FF2B5EF4-FFF2-40B4-BE49-F238E27FC236}">
                        <a16:creationId xmlns:a16="http://schemas.microsoft.com/office/drawing/2014/main" id="{72007996-1FA2-494F-944F-25C6ADEF9DC5}"/>
                      </a:ext>
                    </a:extLst>
                  </p:cNvPr>
                  <p:cNvSpPr/>
                  <p:nvPr/>
                </p:nvSpPr>
                <p:spPr>
                  <a:xfrm>
                    <a:off x="13190448"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chemeClr val="accent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4" name="Freeform: Shape 83">
                    <a:extLst>
                      <a:ext uri="{FF2B5EF4-FFF2-40B4-BE49-F238E27FC236}">
                        <a16:creationId xmlns:a16="http://schemas.microsoft.com/office/drawing/2014/main" id="{317D8B73-C55E-45F1-8CFA-39494E51CDA8}"/>
                      </a:ext>
                    </a:extLst>
                  </p:cNvPr>
                  <p:cNvSpPr/>
                  <p:nvPr/>
                </p:nvSpPr>
                <p:spPr>
                  <a:xfrm>
                    <a:off x="10188090" y="5750492"/>
                    <a:ext cx="1000371" cy="1627004"/>
                  </a:xfrm>
                  <a:custGeom>
                    <a:avLst/>
                    <a:gdLst/>
                    <a:ahLst/>
                    <a:cxnLst>
                      <a:cxn ang="3cd4">
                        <a:pos x="hc" y="t"/>
                      </a:cxn>
                      <a:cxn ang="cd2">
                        <a:pos x="l" y="vc"/>
                      </a:cxn>
                      <a:cxn ang="cd4">
                        <a:pos x="hc" y="b"/>
                      </a:cxn>
                      <a:cxn ang="0">
                        <a:pos x="r" y="vc"/>
                      </a:cxn>
                    </a:cxnLst>
                    <a:rect l="l" t="t" r="r" b="b"/>
                    <a:pathLst>
                      <a:path w="804" h="1307">
                        <a:moveTo>
                          <a:pt x="804" y="290"/>
                        </a:moveTo>
                        <a:lnTo>
                          <a:pt x="804" y="1307"/>
                        </a:lnTo>
                        <a:lnTo>
                          <a:pt x="0" y="1017"/>
                        </a:lnTo>
                        <a:lnTo>
                          <a:pt x="0" y="0"/>
                        </a:lnTo>
                        <a:close/>
                      </a:path>
                    </a:pathLst>
                  </a:custGeom>
                  <a:solidFill>
                    <a:schemeClr val="accent2">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6" name="Freeform: Shape 405">
                    <a:extLst>
                      <a:ext uri="{FF2B5EF4-FFF2-40B4-BE49-F238E27FC236}">
                        <a16:creationId xmlns:a16="http://schemas.microsoft.com/office/drawing/2014/main" id="{4A59849A-8D72-4F79-9A98-863C1468E3CA}"/>
                      </a:ext>
                    </a:extLst>
                  </p:cNvPr>
                  <p:cNvSpPr/>
                  <p:nvPr/>
                </p:nvSpPr>
                <p:spPr>
                  <a:xfrm>
                    <a:off x="13191694" y="5750492"/>
                    <a:ext cx="999125" cy="1627004"/>
                  </a:xfrm>
                  <a:custGeom>
                    <a:avLst/>
                    <a:gdLst/>
                    <a:ahLst/>
                    <a:cxnLst>
                      <a:cxn ang="3cd4">
                        <a:pos x="hc" y="t"/>
                      </a:cxn>
                      <a:cxn ang="cd2">
                        <a:pos x="l" y="vc"/>
                      </a:cxn>
                      <a:cxn ang="cd4">
                        <a:pos x="hc" y="b"/>
                      </a:cxn>
                      <a:cxn ang="0">
                        <a:pos x="r" y="vc"/>
                      </a:cxn>
                    </a:cxnLst>
                    <a:rect l="l" t="t" r="r" b="b"/>
                    <a:pathLst>
                      <a:path w="803" h="1307">
                        <a:moveTo>
                          <a:pt x="803" y="0"/>
                        </a:moveTo>
                        <a:lnTo>
                          <a:pt x="803" y="1017"/>
                        </a:lnTo>
                        <a:lnTo>
                          <a:pt x="0" y="1307"/>
                        </a:lnTo>
                        <a:lnTo>
                          <a:pt x="0" y="290"/>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2" name="Group 1">
                  <a:extLst>
                    <a:ext uri="{FF2B5EF4-FFF2-40B4-BE49-F238E27FC236}">
                      <a16:creationId xmlns:a16="http://schemas.microsoft.com/office/drawing/2014/main" id="{26FBB3EF-E900-8446-B309-2F17A145707D}"/>
                    </a:ext>
                  </a:extLst>
                </p:cNvPr>
                <p:cNvGrpSpPr/>
                <p:nvPr/>
              </p:nvGrpSpPr>
              <p:grpSpPr>
                <a:xfrm>
                  <a:off x="6794177" y="2190875"/>
                  <a:ext cx="2668486" cy="1324691"/>
                  <a:chOff x="10188090" y="3286316"/>
                  <a:chExt cx="4002729" cy="1987038"/>
                </a:xfrm>
              </p:grpSpPr>
              <p:sp>
                <p:nvSpPr>
                  <p:cNvPr id="85" name="Freeform: Shape 84">
                    <a:extLst>
                      <a:ext uri="{FF2B5EF4-FFF2-40B4-BE49-F238E27FC236}">
                        <a16:creationId xmlns:a16="http://schemas.microsoft.com/office/drawing/2014/main" id="{4FC7E69B-6AE2-4C90-A1C7-20C4E7DAC080}"/>
                      </a:ext>
                    </a:extLst>
                  </p:cNvPr>
                  <p:cNvSpPr/>
                  <p:nvPr/>
                </p:nvSpPr>
                <p:spPr>
                  <a:xfrm>
                    <a:off x="10188090" y="3286316"/>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2"/>
                          <a:pt x="1981" y="290"/>
                        </a:cubicBezTo>
                        <a:cubicBezTo>
                          <a:pt x="1981" y="247"/>
                          <a:pt x="1814" y="212"/>
                          <a:pt x="1607" y="212"/>
                        </a:cubicBezTo>
                        <a:cubicBezTo>
                          <a:pt x="1400" y="212"/>
                          <a:pt x="1233" y="247"/>
                          <a:pt x="1233" y="290"/>
                        </a:cubicBezTo>
                        <a:cubicBezTo>
                          <a:pt x="1233" y="332"/>
                          <a:pt x="1400" y="367"/>
                          <a:pt x="1607" y="367"/>
                        </a:cubicBezTo>
                        <a:close/>
                        <a:moveTo>
                          <a:pt x="2411" y="0"/>
                        </a:moveTo>
                        <a:lnTo>
                          <a:pt x="3214" y="290"/>
                        </a:lnTo>
                        <a:lnTo>
                          <a:pt x="2411" y="579"/>
                        </a:lnTo>
                        <a:lnTo>
                          <a:pt x="804" y="579"/>
                        </a:lnTo>
                        <a:lnTo>
                          <a:pt x="0" y="290"/>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6" name="Freeform: Shape 85">
                    <a:extLst>
                      <a:ext uri="{FF2B5EF4-FFF2-40B4-BE49-F238E27FC236}">
                        <a16:creationId xmlns:a16="http://schemas.microsoft.com/office/drawing/2014/main" id="{737CA814-6287-4D8C-8E1D-F8FD776FBC87}"/>
                      </a:ext>
                    </a:extLst>
                  </p:cNvPr>
                  <p:cNvSpPr/>
                  <p:nvPr/>
                </p:nvSpPr>
                <p:spPr>
                  <a:xfrm>
                    <a:off x="11724151" y="3550424"/>
                    <a:ext cx="930606" cy="191852"/>
                  </a:xfrm>
                  <a:custGeom>
                    <a:avLst/>
                    <a:gdLst/>
                    <a:ahLst/>
                    <a:cxnLst>
                      <a:cxn ang="3cd4">
                        <a:pos x="hc" y="t"/>
                      </a:cxn>
                      <a:cxn ang="cd2">
                        <a:pos x="l" y="vc"/>
                      </a:cxn>
                      <a:cxn ang="cd4">
                        <a:pos x="hc" y="b"/>
                      </a:cxn>
                      <a:cxn ang="0">
                        <a:pos x="r" y="vc"/>
                      </a:cxn>
                    </a:cxnLst>
                    <a:rect l="l" t="t" r="r" b="b"/>
                    <a:pathLst>
                      <a:path w="748" h="155">
                        <a:moveTo>
                          <a:pt x="374" y="0"/>
                        </a:moveTo>
                        <a:cubicBezTo>
                          <a:pt x="581" y="0"/>
                          <a:pt x="748" y="35"/>
                          <a:pt x="748" y="78"/>
                        </a:cubicBezTo>
                        <a:cubicBezTo>
                          <a:pt x="748" y="120"/>
                          <a:pt x="581" y="155"/>
                          <a:pt x="374" y="155"/>
                        </a:cubicBezTo>
                        <a:cubicBezTo>
                          <a:pt x="167" y="155"/>
                          <a:pt x="0" y="120"/>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7" name="Freeform: Shape 86">
                    <a:extLst>
                      <a:ext uri="{FF2B5EF4-FFF2-40B4-BE49-F238E27FC236}">
                        <a16:creationId xmlns:a16="http://schemas.microsoft.com/office/drawing/2014/main" id="{B31ADE10-B2BC-4681-B461-D7F4596816A1}"/>
                      </a:ext>
                    </a:extLst>
                  </p:cNvPr>
                  <p:cNvSpPr/>
                  <p:nvPr/>
                </p:nvSpPr>
                <p:spPr>
                  <a:xfrm>
                    <a:off x="11189706" y="4007629"/>
                    <a:ext cx="2000742" cy="1265724"/>
                  </a:xfrm>
                  <a:custGeom>
                    <a:avLst/>
                    <a:gdLst/>
                    <a:ahLst/>
                    <a:cxnLst>
                      <a:cxn ang="3cd4">
                        <a:pos x="hc" y="t"/>
                      </a:cxn>
                      <a:cxn ang="cd2">
                        <a:pos x="l" y="vc"/>
                      </a:cxn>
                      <a:cxn ang="cd4">
                        <a:pos x="hc" y="b"/>
                      </a:cxn>
                      <a:cxn ang="0">
                        <a:pos x="r" y="vc"/>
                      </a:cxn>
                    </a:cxnLst>
                    <a:rect l="l" t="t" r="r" b="b"/>
                    <a:pathLst>
                      <a:path w="1607" h="1017">
                        <a:moveTo>
                          <a:pt x="1607" y="1017"/>
                        </a:moveTo>
                        <a:lnTo>
                          <a:pt x="0" y="1017"/>
                        </a:lnTo>
                        <a:lnTo>
                          <a:pt x="0" y="0"/>
                        </a:lnTo>
                        <a:lnTo>
                          <a:pt x="1607" y="0"/>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8" name="Freeform: Shape 87">
                    <a:extLst>
                      <a:ext uri="{FF2B5EF4-FFF2-40B4-BE49-F238E27FC236}">
                        <a16:creationId xmlns:a16="http://schemas.microsoft.com/office/drawing/2014/main" id="{93B894D2-69FB-49A3-B3EF-2C60BB745EF4}"/>
                      </a:ext>
                    </a:extLst>
                  </p:cNvPr>
                  <p:cNvSpPr/>
                  <p:nvPr/>
                </p:nvSpPr>
                <p:spPr>
                  <a:xfrm>
                    <a:off x="13190448"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chemeClr val="accent1"/>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89" name="Freeform: Shape 88">
                    <a:extLst>
                      <a:ext uri="{FF2B5EF4-FFF2-40B4-BE49-F238E27FC236}">
                        <a16:creationId xmlns:a16="http://schemas.microsoft.com/office/drawing/2014/main" id="{39A350E7-BD86-41F4-BC31-EF5C88ADD6DC}"/>
                      </a:ext>
                    </a:extLst>
                  </p:cNvPr>
                  <p:cNvSpPr/>
                  <p:nvPr/>
                </p:nvSpPr>
                <p:spPr>
                  <a:xfrm>
                    <a:off x="10188090" y="3647596"/>
                    <a:ext cx="1000371" cy="1625758"/>
                  </a:xfrm>
                  <a:custGeom>
                    <a:avLst/>
                    <a:gdLst/>
                    <a:ahLst/>
                    <a:cxnLst>
                      <a:cxn ang="3cd4">
                        <a:pos x="hc" y="t"/>
                      </a:cxn>
                      <a:cxn ang="cd2">
                        <a:pos x="l" y="vc"/>
                      </a:cxn>
                      <a:cxn ang="cd4">
                        <a:pos x="hc" y="b"/>
                      </a:cxn>
                      <a:cxn ang="0">
                        <a:pos x="r" y="vc"/>
                      </a:cxn>
                    </a:cxnLst>
                    <a:rect l="l" t="t" r="r" b="b"/>
                    <a:pathLst>
                      <a:path w="804" h="1306">
                        <a:moveTo>
                          <a:pt x="804" y="289"/>
                        </a:moveTo>
                        <a:lnTo>
                          <a:pt x="804" y="1306"/>
                        </a:lnTo>
                        <a:lnTo>
                          <a:pt x="0" y="1017"/>
                        </a:lnTo>
                        <a:lnTo>
                          <a:pt x="0" y="0"/>
                        </a:lnTo>
                        <a:close/>
                      </a:path>
                    </a:pathLst>
                  </a:custGeom>
                  <a:solidFill>
                    <a:schemeClr val="accent1">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7" name="Freeform: Shape 406">
                    <a:extLst>
                      <a:ext uri="{FF2B5EF4-FFF2-40B4-BE49-F238E27FC236}">
                        <a16:creationId xmlns:a16="http://schemas.microsoft.com/office/drawing/2014/main" id="{D0CEE9BA-14DA-48CB-AD5A-F62C344F90C4}"/>
                      </a:ext>
                    </a:extLst>
                  </p:cNvPr>
                  <p:cNvSpPr/>
                  <p:nvPr/>
                </p:nvSpPr>
                <p:spPr>
                  <a:xfrm>
                    <a:off x="13191694" y="3647596"/>
                    <a:ext cx="999125" cy="1625758"/>
                  </a:xfrm>
                  <a:custGeom>
                    <a:avLst/>
                    <a:gdLst/>
                    <a:ahLst/>
                    <a:cxnLst>
                      <a:cxn ang="3cd4">
                        <a:pos x="hc" y="t"/>
                      </a:cxn>
                      <a:cxn ang="cd2">
                        <a:pos x="l" y="vc"/>
                      </a:cxn>
                      <a:cxn ang="cd4">
                        <a:pos x="hc" y="b"/>
                      </a:cxn>
                      <a:cxn ang="0">
                        <a:pos x="r" y="vc"/>
                      </a:cxn>
                    </a:cxnLst>
                    <a:rect l="l" t="t" r="r" b="b"/>
                    <a:pathLst>
                      <a:path w="803" h="1306">
                        <a:moveTo>
                          <a:pt x="803" y="0"/>
                        </a:moveTo>
                        <a:lnTo>
                          <a:pt x="803" y="1017"/>
                        </a:lnTo>
                        <a:lnTo>
                          <a:pt x="0" y="1306"/>
                        </a:lnTo>
                        <a:lnTo>
                          <a:pt x="0" y="289"/>
                        </a:ln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nvGrpSpPr>
                <p:cNvPr id="9" name="Group 8">
                  <a:extLst>
                    <a:ext uri="{FF2B5EF4-FFF2-40B4-BE49-F238E27FC236}">
                      <a16:creationId xmlns:a16="http://schemas.microsoft.com/office/drawing/2014/main" id="{2CAAD549-1558-1D44-8462-8D3792E58A2C}"/>
                    </a:ext>
                  </a:extLst>
                </p:cNvPr>
                <p:cNvGrpSpPr/>
                <p:nvPr/>
              </p:nvGrpSpPr>
              <p:grpSpPr>
                <a:xfrm>
                  <a:off x="6794177" y="6396670"/>
                  <a:ext cx="2668486" cy="2244087"/>
                  <a:chOff x="10188090" y="9595005"/>
                  <a:chExt cx="4002729" cy="3366130"/>
                </a:xfrm>
              </p:grpSpPr>
              <p:sp>
                <p:nvSpPr>
                  <p:cNvPr id="90" name="Freeform: Shape 89">
                    <a:extLst>
                      <a:ext uri="{FF2B5EF4-FFF2-40B4-BE49-F238E27FC236}">
                        <a16:creationId xmlns:a16="http://schemas.microsoft.com/office/drawing/2014/main" id="{B88BA680-AD8B-4DD1-B2A9-E9A90BDB686D}"/>
                      </a:ext>
                    </a:extLst>
                  </p:cNvPr>
                  <p:cNvSpPr/>
                  <p:nvPr/>
                </p:nvSpPr>
                <p:spPr>
                  <a:xfrm>
                    <a:off x="10188090" y="11222010"/>
                    <a:ext cx="4002729" cy="1739125"/>
                  </a:xfrm>
                  <a:custGeom>
                    <a:avLst/>
                    <a:gdLst/>
                    <a:ahLst/>
                    <a:cxnLst>
                      <a:cxn ang="3cd4">
                        <a:pos x="hc" y="t"/>
                      </a:cxn>
                      <a:cxn ang="cd2">
                        <a:pos x="l" y="vc"/>
                      </a:cxn>
                      <a:cxn ang="cd4">
                        <a:pos x="hc" y="b"/>
                      </a:cxn>
                      <a:cxn ang="0">
                        <a:pos x="r" y="vc"/>
                      </a:cxn>
                    </a:cxnLst>
                    <a:rect l="l" t="t" r="r" b="b"/>
                    <a:pathLst>
                      <a:path w="3214" h="1397">
                        <a:moveTo>
                          <a:pt x="3214" y="0"/>
                        </a:moveTo>
                        <a:lnTo>
                          <a:pt x="1988" y="1066"/>
                        </a:lnTo>
                        <a:lnTo>
                          <a:pt x="1776" y="1250"/>
                        </a:lnTo>
                        <a:lnTo>
                          <a:pt x="1607" y="1397"/>
                        </a:lnTo>
                        <a:lnTo>
                          <a:pt x="1438" y="1250"/>
                        </a:lnTo>
                        <a:lnTo>
                          <a:pt x="1226" y="1066"/>
                        </a:lnTo>
                        <a:lnTo>
                          <a:pt x="0"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1" name="Freeform: Shape 90">
                    <a:extLst>
                      <a:ext uri="{FF2B5EF4-FFF2-40B4-BE49-F238E27FC236}">
                        <a16:creationId xmlns:a16="http://schemas.microsoft.com/office/drawing/2014/main" id="{907700BA-90A6-4E88-9E4E-EE1D5E211F8E}"/>
                      </a:ext>
                    </a:extLst>
                  </p:cNvPr>
                  <p:cNvSpPr/>
                  <p:nvPr/>
                </p:nvSpPr>
                <p:spPr>
                  <a:xfrm>
                    <a:off x="11715430" y="12512650"/>
                    <a:ext cx="948048" cy="448485"/>
                  </a:xfrm>
                  <a:custGeom>
                    <a:avLst/>
                    <a:gdLst/>
                    <a:ahLst/>
                    <a:cxnLst>
                      <a:cxn ang="3cd4">
                        <a:pos x="hc" y="t"/>
                      </a:cxn>
                      <a:cxn ang="cd2">
                        <a:pos x="l" y="vc"/>
                      </a:cxn>
                      <a:cxn ang="cd4">
                        <a:pos x="hc" y="b"/>
                      </a:cxn>
                      <a:cxn ang="0">
                        <a:pos x="r" y="vc"/>
                      </a:cxn>
                    </a:cxnLst>
                    <a:rect l="l" t="t" r="r" b="b"/>
                    <a:pathLst>
                      <a:path w="762" h="361">
                        <a:moveTo>
                          <a:pt x="762" y="30"/>
                        </a:moveTo>
                        <a:lnTo>
                          <a:pt x="550" y="214"/>
                        </a:lnTo>
                        <a:lnTo>
                          <a:pt x="381" y="361"/>
                        </a:lnTo>
                        <a:lnTo>
                          <a:pt x="212" y="214"/>
                        </a:lnTo>
                        <a:lnTo>
                          <a:pt x="0" y="30"/>
                        </a:lnTo>
                        <a:cubicBezTo>
                          <a:pt x="113" y="11"/>
                          <a:pt x="243" y="0"/>
                          <a:pt x="381" y="0"/>
                        </a:cubicBezTo>
                        <a:cubicBezTo>
                          <a:pt x="519" y="0"/>
                          <a:pt x="650" y="11"/>
                          <a:pt x="762" y="3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2" name="Freeform: Shape 91">
                    <a:extLst>
                      <a:ext uri="{FF2B5EF4-FFF2-40B4-BE49-F238E27FC236}">
                        <a16:creationId xmlns:a16="http://schemas.microsoft.com/office/drawing/2014/main" id="{A09A4322-C29E-4A38-91D3-DCC6FA6E2724}"/>
                      </a:ext>
                    </a:extLst>
                  </p:cNvPr>
                  <p:cNvSpPr/>
                  <p:nvPr/>
                </p:nvSpPr>
                <p:spPr>
                  <a:xfrm>
                    <a:off x="12190077"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0" y="1397"/>
                        </a:lnTo>
                        <a:lnTo>
                          <a:pt x="1607" y="0"/>
                        </a:lnTo>
                        <a:lnTo>
                          <a:pt x="804" y="0"/>
                        </a:lnTo>
                        <a:close/>
                      </a:path>
                    </a:pathLst>
                  </a:custGeom>
                  <a:solidFill>
                    <a:schemeClr val="bg2">
                      <a:alpha val="2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3" name="Freeform: Shape 92">
                    <a:extLst>
                      <a:ext uri="{FF2B5EF4-FFF2-40B4-BE49-F238E27FC236}">
                        <a16:creationId xmlns:a16="http://schemas.microsoft.com/office/drawing/2014/main" id="{880EE408-237E-4A17-9F59-93E981AEF5DF}"/>
                      </a:ext>
                    </a:extLst>
                  </p:cNvPr>
                  <p:cNvSpPr/>
                  <p:nvPr/>
                </p:nvSpPr>
                <p:spPr>
                  <a:xfrm>
                    <a:off x="10188090" y="11222010"/>
                    <a:ext cx="2000742" cy="1739125"/>
                  </a:xfrm>
                  <a:custGeom>
                    <a:avLst/>
                    <a:gdLst/>
                    <a:ahLst/>
                    <a:cxnLst>
                      <a:cxn ang="3cd4">
                        <a:pos x="hc" y="t"/>
                      </a:cxn>
                      <a:cxn ang="cd2">
                        <a:pos x="l" y="vc"/>
                      </a:cxn>
                      <a:cxn ang="cd4">
                        <a:pos x="hc" y="b"/>
                      </a:cxn>
                      <a:cxn ang="0">
                        <a:pos x="r" y="vc"/>
                      </a:cxn>
                    </a:cxnLst>
                    <a:rect l="l" t="t" r="r" b="b"/>
                    <a:pathLst>
                      <a:path w="1607" h="1397">
                        <a:moveTo>
                          <a:pt x="804" y="289"/>
                        </a:moveTo>
                        <a:lnTo>
                          <a:pt x="1607" y="1397"/>
                        </a:lnTo>
                        <a:lnTo>
                          <a:pt x="0" y="0"/>
                        </a:lnTo>
                        <a:lnTo>
                          <a:pt x="804" y="0"/>
                        </a:lnTo>
                        <a:close/>
                      </a:path>
                    </a:pathLst>
                  </a:custGeom>
                  <a:solidFill>
                    <a:schemeClr val="accent3">
                      <a:alpha val="1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4" name="Freeform: Shape 93">
                    <a:extLst>
                      <a:ext uri="{FF2B5EF4-FFF2-40B4-BE49-F238E27FC236}">
                        <a16:creationId xmlns:a16="http://schemas.microsoft.com/office/drawing/2014/main" id="{FD769093-23B9-469B-8954-2B3B364CF23E}"/>
                      </a:ext>
                    </a:extLst>
                  </p:cNvPr>
                  <p:cNvSpPr/>
                  <p:nvPr/>
                </p:nvSpPr>
                <p:spPr>
                  <a:xfrm>
                    <a:off x="10188090" y="9595005"/>
                    <a:ext cx="4002729" cy="720068"/>
                  </a:xfrm>
                  <a:custGeom>
                    <a:avLst/>
                    <a:gdLst/>
                    <a:ahLst/>
                    <a:cxnLst>
                      <a:cxn ang="3cd4">
                        <a:pos x="hc" y="t"/>
                      </a:cxn>
                      <a:cxn ang="cd2">
                        <a:pos x="l" y="vc"/>
                      </a:cxn>
                      <a:cxn ang="cd4">
                        <a:pos x="hc" y="b"/>
                      </a:cxn>
                      <a:cxn ang="0">
                        <a:pos x="r" y="vc"/>
                      </a:cxn>
                    </a:cxnLst>
                    <a:rect l="l" t="t" r="r" b="b"/>
                    <a:pathLst>
                      <a:path w="3214" h="579">
                        <a:moveTo>
                          <a:pt x="1607" y="367"/>
                        </a:moveTo>
                        <a:cubicBezTo>
                          <a:pt x="1814" y="367"/>
                          <a:pt x="1981" y="333"/>
                          <a:pt x="1981" y="289"/>
                        </a:cubicBezTo>
                        <a:cubicBezTo>
                          <a:pt x="1981" y="246"/>
                          <a:pt x="1814" y="211"/>
                          <a:pt x="1607" y="211"/>
                        </a:cubicBezTo>
                        <a:cubicBezTo>
                          <a:pt x="1400" y="211"/>
                          <a:pt x="1233" y="246"/>
                          <a:pt x="1233" y="289"/>
                        </a:cubicBezTo>
                        <a:cubicBezTo>
                          <a:pt x="1233" y="333"/>
                          <a:pt x="1400" y="367"/>
                          <a:pt x="1607" y="367"/>
                        </a:cubicBezTo>
                        <a:close/>
                        <a:moveTo>
                          <a:pt x="2411" y="0"/>
                        </a:moveTo>
                        <a:lnTo>
                          <a:pt x="3214" y="289"/>
                        </a:lnTo>
                        <a:lnTo>
                          <a:pt x="2411" y="579"/>
                        </a:lnTo>
                        <a:lnTo>
                          <a:pt x="804" y="579"/>
                        </a:lnTo>
                        <a:lnTo>
                          <a:pt x="0" y="289"/>
                        </a:lnTo>
                        <a:lnTo>
                          <a:pt x="804" y="0"/>
                        </a:lnTo>
                        <a:close/>
                      </a:path>
                    </a:pathLst>
                  </a:custGeom>
                  <a:solidFill>
                    <a:schemeClr val="accent3">
                      <a:lumMod val="20000"/>
                      <a:lumOff val="80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5" name="Freeform: Shape 94">
                    <a:extLst>
                      <a:ext uri="{FF2B5EF4-FFF2-40B4-BE49-F238E27FC236}">
                        <a16:creationId xmlns:a16="http://schemas.microsoft.com/office/drawing/2014/main" id="{C4DE3FE7-EB7C-4C4D-A8E7-2649530D2C2A}"/>
                      </a:ext>
                    </a:extLst>
                  </p:cNvPr>
                  <p:cNvSpPr/>
                  <p:nvPr/>
                </p:nvSpPr>
                <p:spPr>
                  <a:xfrm>
                    <a:off x="11724151" y="9857868"/>
                    <a:ext cx="930606" cy="193098"/>
                  </a:xfrm>
                  <a:custGeom>
                    <a:avLst/>
                    <a:gdLst/>
                    <a:ahLst/>
                    <a:cxnLst>
                      <a:cxn ang="3cd4">
                        <a:pos x="hc" y="t"/>
                      </a:cxn>
                      <a:cxn ang="cd2">
                        <a:pos x="l" y="vc"/>
                      </a:cxn>
                      <a:cxn ang="cd4">
                        <a:pos x="hc" y="b"/>
                      </a:cxn>
                      <a:cxn ang="0">
                        <a:pos x="r" y="vc"/>
                      </a:cxn>
                    </a:cxnLst>
                    <a:rect l="l" t="t" r="r" b="b"/>
                    <a:pathLst>
                      <a:path w="748" h="156">
                        <a:moveTo>
                          <a:pt x="374" y="0"/>
                        </a:moveTo>
                        <a:cubicBezTo>
                          <a:pt x="581" y="0"/>
                          <a:pt x="748" y="35"/>
                          <a:pt x="748" y="78"/>
                        </a:cubicBezTo>
                        <a:cubicBezTo>
                          <a:pt x="748" y="122"/>
                          <a:pt x="581" y="156"/>
                          <a:pt x="374" y="156"/>
                        </a:cubicBezTo>
                        <a:cubicBezTo>
                          <a:pt x="167" y="156"/>
                          <a:pt x="0" y="122"/>
                          <a:pt x="0" y="78"/>
                        </a:cubicBezTo>
                        <a:cubicBezTo>
                          <a:pt x="0" y="35"/>
                          <a:pt x="167" y="0"/>
                          <a:pt x="374" y="0"/>
                        </a:cubicBezTo>
                        <a:close/>
                      </a:path>
                    </a:pathLst>
                  </a:custGeom>
                  <a:solidFill>
                    <a:schemeClr val="tx2"/>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6" name="Freeform: Shape 95">
                    <a:extLst>
                      <a:ext uri="{FF2B5EF4-FFF2-40B4-BE49-F238E27FC236}">
                        <a16:creationId xmlns:a16="http://schemas.microsoft.com/office/drawing/2014/main" id="{D89987D6-8900-4E6C-B1FD-274F4133C525}"/>
                      </a:ext>
                    </a:extLst>
                  </p:cNvPr>
                  <p:cNvSpPr/>
                  <p:nvPr/>
                </p:nvSpPr>
                <p:spPr>
                  <a:xfrm>
                    <a:off x="10188090" y="9955039"/>
                    <a:ext cx="1000371" cy="1625758"/>
                  </a:xfrm>
                  <a:custGeom>
                    <a:avLst/>
                    <a:gdLst/>
                    <a:ahLst/>
                    <a:cxnLst>
                      <a:cxn ang="3cd4">
                        <a:pos x="hc" y="t"/>
                      </a:cxn>
                      <a:cxn ang="cd2">
                        <a:pos x="l" y="vc"/>
                      </a:cxn>
                      <a:cxn ang="cd4">
                        <a:pos x="hc" y="b"/>
                      </a:cxn>
                      <a:cxn ang="0">
                        <a:pos x="r" y="vc"/>
                      </a:cxn>
                    </a:cxnLst>
                    <a:rect l="l" t="t" r="r" b="b"/>
                    <a:pathLst>
                      <a:path w="804" h="1306">
                        <a:moveTo>
                          <a:pt x="0" y="0"/>
                        </a:moveTo>
                        <a:lnTo>
                          <a:pt x="0" y="1017"/>
                        </a:lnTo>
                        <a:cubicBezTo>
                          <a:pt x="0" y="1017"/>
                          <a:pt x="446" y="1037"/>
                          <a:pt x="804" y="1306"/>
                        </a:cubicBezTo>
                        <a:lnTo>
                          <a:pt x="804" y="290"/>
                        </a:lnTo>
                        <a:close/>
                      </a:path>
                    </a:pathLst>
                  </a:custGeom>
                  <a:solidFill>
                    <a:schemeClr val="accent4">
                      <a:lumMod val="75000"/>
                    </a:scheme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7" name="Freeform: Shape 96">
                    <a:extLst>
                      <a:ext uri="{FF2B5EF4-FFF2-40B4-BE49-F238E27FC236}">
                        <a16:creationId xmlns:a16="http://schemas.microsoft.com/office/drawing/2014/main" id="{906C7E64-BE59-4121-BF79-7DC18E186358}"/>
                      </a:ext>
                    </a:extLst>
                  </p:cNvPr>
                  <p:cNvSpPr/>
                  <p:nvPr/>
                </p:nvSpPr>
                <p:spPr>
                  <a:xfrm>
                    <a:off x="13190448"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98" name="Freeform: Shape 97">
                    <a:extLst>
                      <a:ext uri="{FF2B5EF4-FFF2-40B4-BE49-F238E27FC236}">
                        <a16:creationId xmlns:a16="http://schemas.microsoft.com/office/drawing/2014/main" id="{12D30573-7304-4CFE-B9D0-288B779ED726}"/>
                      </a:ext>
                    </a:extLst>
                  </p:cNvPr>
                  <p:cNvSpPr/>
                  <p:nvPr/>
                </p:nvSpPr>
                <p:spPr>
                  <a:xfrm>
                    <a:off x="11189706" y="10316315"/>
                    <a:ext cx="2000742" cy="1264475"/>
                  </a:xfrm>
                  <a:custGeom>
                    <a:avLst/>
                    <a:gdLst/>
                    <a:ahLst/>
                    <a:cxnLst>
                      <a:cxn ang="3cd4">
                        <a:pos x="hc" y="t"/>
                      </a:cxn>
                      <a:cxn ang="cd2">
                        <a:pos x="l" y="vc"/>
                      </a:cxn>
                      <a:cxn ang="cd4">
                        <a:pos x="hc" y="b"/>
                      </a:cxn>
                      <a:cxn ang="0">
                        <a:pos x="r" y="vc"/>
                      </a:cxn>
                    </a:cxnLst>
                    <a:rect l="l" t="t" r="r" b="b"/>
                    <a:pathLst>
                      <a:path w="1607" h="1016">
                        <a:moveTo>
                          <a:pt x="1607" y="1016"/>
                        </a:moveTo>
                        <a:lnTo>
                          <a:pt x="1607" y="0"/>
                        </a:lnTo>
                        <a:lnTo>
                          <a:pt x="0" y="0"/>
                        </a:lnTo>
                        <a:lnTo>
                          <a:pt x="0" y="1016"/>
                        </a:lnTo>
                        <a:cubicBezTo>
                          <a:pt x="0" y="1016"/>
                          <a:pt x="760" y="832"/>
                          <a:pt x="1607" y="1016"/>
                        </a:cubicBezTo>
                        <a:close/>
                      </a:path>
                    </a:pathLst>
                  </a:custGeom>
                  <a:solidFill>
                    <a:schemeClr val="accent4"/>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sp>
                <p:nvSpPr>
                  <p:cNvPr id="408" name="Freeform: Shape 407">
                    <a:extLst>
                      <a:ext uri="{FF2B5EF4-FFF2-40B4-BE49-F238E27FC236}">
                        <a16:creationId xmlns:a16="http://schemas.microsoft.com/office/drawing/2014/main" id="{9F0AE864-E070-497F-A3F3-F90D65B6D65F}"/>
                      </a:ext>
                    </a:extLst>
                  </p:cNvPr>
                  <p:cNvSpPr/>
                  <p:nvPr/>
                </p:nvSpPr>
                <p:spPr>
                  <a:xfrm>
                    <a:off x="13191694" y="9955039"/>
                    <a:ext cx="999125" cy="1625758"/>
                  </a:xfrm>
                  <a:custGeom>
                    <a:avLst/>
                    <a:gdLst/>
                    <a:ahLst/>
                    <a:cxnLst>
                      <a:cxn ang="3cd4">
                        <a:pos x="hc" y="t"/>
                      </a:cxn>
                      <a:cxn ang="cd2">
                        <a:pos x="l" y="vc"/>
                      </a:cxn>
                      <a:cxn ang="cd4">
                        <a:pos x="hc" y="b"/>
                      </a:cxn>
                      <a:cxn ang="0">
                        <a:pos x="r" y="vc"/>
                      </a:cxn>
                    </a:cxnLst>
                    <a:rect l="l" t="t" r="r" b="b"/>
                    <a:pathLst>
                      <a:path w="803" h="1306">
                        <a:moveTo>
                          <a:pt x="803" y="1017"/>
                        </a:moveTo>
                        <a:lnTo>
                          <a:pt x="803" y="0"/>
                        </a:lnTo>
                        <a:lnTo>
                          <a:pt x="0" y="290"/>
                        </a:lnTo>
                        <a:lnTo>
                          <a:pt x="0" y="1306"/>
                        </a:lnTo>
                        <a:cubicBezTo>
                          <a:pt x="357" y="1039"/>
                          <a:pt x="801" y="1017"/>
                          <a:pt x="803" y="1017"/>
                        </a:cubicBezTo>
                        <a:close/>
                      </a:path>
                    </a:pathLst>
                  </a:custGeom>
                  <a:solidFill>
                    <a:srgbClr val="FFFFFF">
                      <a:alpha val="20000"/>
                    </a:srgbClr>
                  </a:solidFill>
                  <a:ln cap="flat">
                    <a:noFill/>
                    <a:prstDash val="solid"/>
                  </a:ln>
                </p:spPr>
                <p:txBody>
                  <a:bodyPr vert="horz" wrap="none" lIns="60000" tIns="30000" rIns="60000" bIns="30000" anchor="ctr" anchorCtr="1" compatLnSpc="0"/>
                  <a:lstStyle/>
                  <a:p>
                    <a:pPr hangingPunct="0"/>
                    <a:endParaRPr lang="en-US" sz="1200" kern="1200">
                      <a:latin typeface="Arial" pitchFamily="18"/>
                      <a:ea typeface="Microsoft YaHei" pitchFamily="2"/>
                      <a:cs typeface="Lucida Sans" pitchFamily="2"/>
                    </a:endParaRPr>
                  </a:p>
                </p:txBody>
              </p:sp>
            </p:grpSp>
          </p:grpSp>
        </p:grpSp>
      </p:grpSp>
      <p:sp>
        <p:nvSpPr>
          <p:cNvPr id="10" name="Title 9">
            <a:extLst>
              <a:ext uri="{FF2B5EF4-FFF2-40B4-BE49-F238E27FC236}">
                <a16:creationId xmlns:a16="http://schemas.microsoft.com/office/drawing/2014/main" id="{C502F95D-93D8-0B03-CECD-D573B0A5ACBA}"/>
              </a:ext>
            </a:extLst>
          </p:cNvPr>
          <p:cNvSpPr>
            <a:spLocks noGrp="1"/>
          </p:cNvSpPr>
          <p:nvPr>
            <p:ph type="title"/>
          </p:nvPr>
        </p:nvSpPr>
        <p:spPr>
          <a:xfrm>
            <a:off x="-10160" y="292224"/>
            <a:ext cx="16276320" cy="687244"/>
          </a:xfrm>
        </p:spPr>
        <p:txBody>
          <a:bodyPr/>
          <a:lstStyle/>
          <a:p>
            <a:r>
              <a:rPr lang="en-US">
                <a:solidFill>
                  <a:schemeClr val="tx1">
                    <a:lumMod val="75000"/>
                    <a:lumOff val="25000"/>
                  </a:schemeClr>
                </a:solidFill>
              </a:rPr>
              <a:t>Prevention of CSRF</a:t>
            </a:r>
          </a:p>
        </p:txBody>
      </p:sp>
      <p:sp>
        <p:nvSpPr>
          <p:cNvPr id="14" name="Brandline_LVC">
            <a:extLst>
              <a:ext uri="{FF2B5EF4-FFF2-40B4-BE49-F238E27FC236}">
                <a16:creationId xmlns:a16="http://schemas.microsoft.com/office/drawing/2014/main" id="{8E002673-9539-5E73-B26C-2FCC3A1D106F}"/>
              </a:ext>
            </a:extLst>
          </p:cNvPr>
          <p:cNvSpPr/>
          <p:nvPr/>
        </p:nvSpPr>
        <p:spPr>
          <a:xfrm>
            <a:off x="6032500" y="857888"/>
            <a:ext cx="4189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085719"/>
      </p:ext>
    </p:extLst>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36157</Words>
  <Application>Microsoft Office PowerPoint</Application>
  <PresentationFormat>Custom</PresentationFormat>
  <Paragraphs>4347</Paragraphs>
  <Slides>288</Slides>
  <Notes>284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288</vt:i4>
      </vt:variant>
    </vt:vector>
  </HeadingPairs>
  <TitlesOfParts>
    <vt:vector size="305" baseType="lpstr">
      <vt:lpstr>Times New Roman</vt:lpstr>
      <vt:lpstr>DM Sans</vt:lpstr>
      <vt:lpstr>Barlow</vt:lpstr>
      <vt:lpstr>Open Sans SemiBold</vt:lpstr>
      <vt:lpstr>Calibri</vt:lpstr>
      <vt:lpstr>Open Sans</vt:lpstr>
      <vt:lpstr>Poppins</vt:lpstr>
      <vt:lpstr>Open Sans </vt:lpstr>
      <vt:lpstr>Noto serif</vt:lpstr>
      <vt:lpstr>Lato Light</vt:lpstr>
      <vt:lpstr>Google Sans</vt:lpstr>
      <vt:lpstr>Open Sans ExtraBold</vt:lpstr>
      <vt:lpstr>Helvetica Neue</vt:lpstr>
      <vt:lpstr>Open Sans SemiBold</vt:lpstr>
      <vt:lpstr>Arial</vt:lpstr>
      <vt:lpstr>Courier New</vt:lpstr>
      <vt:lpstr>Digital Marketing</vt:lpstr>
      <vt:lpstr>PowerPoint Presentation</vt:lpstr>
      <vt:lpstr>PowerPoint Presentation</vt:lpstr>
      <vt:lpstr>PowerPoint Presentation</vt:lpstr>
      <vt:lpstr>PowerPoint Presentation</vt:lpstr>
      <vt:lpstr>Asset</vt:lpstr>
      <vt:lpstr>Vulnerability</vt:lpstr>
      <vt:lpstr>Threat</vt:lpstr>
      <vt:lpstr>Threat Agents</vt:lpstr>
      <vt:lpstr>Example of Threat to Asset</vt:lpstr>
      <vt:lpstr>Risk</vt:lpstr>
      <vt:lpstr>Key Terms Associated With Risk</vt:lpstr>
      <vt:lpstr>Examples of Risks</vt:lpstr>
      <vt:lpstr>Hackers</vt:lpstr>
      <vt:lpstr>Script Kiddies</vt:lpstr>
      <vt:lpstr>Hacktivists</vt:lpstr>
      <vt:lpstr>Organized Crime</vt:lpstr>
      <vt:lpstr>Shadow IT</vt:lpstr>
      <vt:lpstr>Nation-State Threat Actors</vt:lpstr>
      <vt:lpstr>Advance Persistent Threats</vt:lpstr>
      <vt:lpstr>Criminal Syndicates</vt:lpstr>
      <vt:lpstr>Criminal Syndicates</vt:lpstr>
      <vt:lpstr>Competitors Espionage</vt:lpstr>
      <vt:lpstr>Insider Threat</vt:lpstr>
      <vt:lpstr>Individuals Involved in Insider Threat</vt:lpstr>
      <vt:lpstr>Organizational Assets Affected by Insider Threat</vt:lpstr>
      <vt:lpstr>Intentional or Unintentional Insider Threat</vt:lpstr>
      <vt:lpstr>Negative Effects Caused by Insider Threats to an Organization</vt:lpstr>
      <vt:lpstr>Comparison of Actors</vt:lpstr>
      <vt:lpstr>Examples of Threat Agent</vt:lpstr>
      <vt:lpstr>Insider Threat Actors</vt:lpstr>
      <vt:lpstr>PowerPoint Presentation</vt:lpstr>
      <vt:lpstr>Attributes of Threat Actors</vt:lpstr>
      <vt:lpstr>Location</vt:lpstr>
      <vt:lpstr>Resource Funding or Availability</vt:lpstr>
      <vt:lpstr>Level of Sophistications</vt:lpstr>
      <vt:lpstr>PowerPoint Presentation</vt:lpstr>
      <vt:lpstr>Intent and Motivation</vt:lpstr>
      <vt:lpstr>Intent and Motivation</vt:lpstr>
      <vt:lpstr>Intent and Motivation</vt:lpstr>
      <vt:lpstr>PowerPoint Presentation</vt:lpstr>
      <vt:lpstr>Attack Vectors</vt:lpstr>
      <vt:lpstr>Different Types of Attack Vectors</vt:lpstr>
      <vt:lpstr>Different Types of Attack Vectors</vt:lpstr>
      <vt:lpstr>Attack Vectors: Email</vt:lpstr>
      <vt:lpstr>Attack Vectors: Instant Message (IM)</vt:lpstr>
      <vt:lpstr>Attack Vectors: File-Based Threat</vt:lpstr>
      <vt:lpstr>Attack Vectors: Voice Call</vt:lpstr>
      <vt:lpstr>Attack Vectors: Short Message Service (SMS)</vt:lpstr>
      <vt:lpstr>Attack Vectors: Image-Based Threat</vt:lpstr>
      <vt:lpstr>Attack Vectors: Removable Device</vt:lpstr>
      <vt:lpstr>Attack Vectors: Vulnerable Software</vt:lpstr>
      <vt:lpstr>Vulnerable Software - Prevention</vt:lpstr>
      <vt:lpstr>Attack Vectors: Unsupported Systems and Application</vt:lpstr>
      <vt:lpstr>Attack Vectors: Unsecure Networks</vt:lpstr>
      <vt:lpstr>Types of Networks</vt:lpstr>
      <vt:lpstr>Attack Vectors: Open Service Ports</vt:lpstr>
      <vt:lpstr>Mitigating Risks Associated with Open Ports</vt:lpstr>
      <vt:lpstr>Attack Vectors: Default Credentials</vt:lpstr>
      <vt:lpstr>Attack Vectors: Supply Chain </vt:lpstr>
      <vt:lpstr>Attack Vectors: Social Engineering</vt:lpstr>
      <vt:lpstr>Social Engineering</vt:lpstr>
      <vt:lpstr>Social Engineering Principles</vt:lpstr>
      <vt:lpstr>Phishing</vt:lpstr>
      <vt:lpstr>Phishing</vt:lpstr>
      <vt:lpstr>Impersonation</vt:lpstr>
      <vt:lpstr>Watering Hole Attack</vt:lpstr>
      <vt:lpstr>Watering Hole Attack</vt:lpstr>
      <vt:lpstr>Typosquatting</vt:lpstr>
      <vt:lpstr>Brand Impersonation</vt:lpstr>
      <vt:lpstr>PowerPoint Presentation</vt:lpstr>
      <vt:lpstr>Introduction to Threat Actors and Attack Surface</vt:lpstr>
      <vt:lpstr>Application Vulnerability</vt:lpstr>
      <vt:lpstr>Types of Application Vulnerabilities</vt:lpstr>
      <vt:lpstr>Memory Injections</vt:lpstr>
      <vt:lpstr>Controls for Memory Injections</vt:lpstr>
      <vt:lpstr>Buffer Overflow</vt:lpstr>
      <vt:lpstr>Buffer Overflow - Example</vt:lpstr>
      <vt:lpstr>Reason for Buffer Overflow</vt:lpstr>
      <vt:lpstr>Prevention of Buffer Overflow</vt:lpstr>
      <vt:lpstr>Malicious Update</vt:lpstr>
      <vt:lpstr>Malicious Update - Example</vt:lpstr>
      <vt:lpstr>Prevention of Malicious Updates</vt:lpstr>
      <vt:lpstr>Race Condition</vt:lpstr>
      <vt:lpstr>Race Condition - Example</vt:lpstr>
      <vt:lpstr>OS-Based Vulnerabilities</vt:lpstr>
      <vt:lpstr>OS-Based Vulnerability - Example</vt:lpstr>
      <vt:lpstr>Web-Based Vulnerabilities</vt:lpstr>
      <vt:lpstr>Types of Web-Based Vulnerabilities</vt:lpstr>
      <vt:lpstr>SQL Injections</vt:lpstr>
      <vt:lpstr>SQL Attack Prevention</vt:lpstr>
      <vt:lpstr>Cross-Site Scripting</vt:lpstr>
      <vt:lpstr>Cross-Scripting Attack - Illustration</vt:lpstr>
      <vt:lpstr>Impact of XSS</vt:lpstr>
      <vt:lpstr>Types of Cross-Site Scripting</vt:lpstr>
      <vt:lpstr>Types of XSS</vt:lpstr>
      <vt:lpstr>Prevention of XSS</vt:lpstr>
      <vt:lpstr>Cross-Site Request Forgery</vt:lpstr>
      <vt:lpstr>Cross-Site Request Forgery</vt:lpstr>
      <vt:lpstr>Prevention of CSRF</vt:lpstr>
      <vt:lpstr>Controls for Web Application Vulnerability</vt:lpstr>
      <vt:lpstr>Hardware Vulnerabilities</vt:lpstr>
      <vt:lpstr>Types of Hardware Vulnerabilities</vt:lpstr>
      <vt:lpstr>Firmware Vulnerability</vt:lpstr>
      <vt:lpstr>End of Life</vt:lpstr>
      <vt:lpstr>Legacy Hardware</vt:lpstr>
      <vt:lpstr>Virtualization</vt:lpstr>
      <vt:lpstr>Hypervisor</vt:lpstr>
      <vt:lpstr>VM Attacks</vt:lpstr>
      <vt:lpstr>Hyperjacking</vt:lpstr>
      <vt:lpstr>VM Sprawl</vt:lpstr>
      <vt:lpstr>Resource Usage</vt:lpstr>
      <vt:lpstr>What Is Cloud?</vt:lpstr>
      <vt:lpstr>Cloud Vulnerabilities</vt:lpstr>
      <vt:lpstr>Cloud Vulnerabilities</vt:lpstr>
      <vt:lpstr>Supply Chain Risk</vt:lpstr>
      <vt:lpstr>Supply Chain Vulnerabilities</vt:lpstr>
      <vt:lpstr>Risks Associated with Hardware, Software, and Services</vt:lpstr>
      <vt:lpstr>Cryptographic Vulnerability</vt:lpstr>
      <vt:lpstr>Cryptography Vulnerabilities</vt:lpstr>
      <vt:lpstr>Cryptography Vulnerabilities</vt:lpstr>
      <vt:lpstr>Cryptographic Vulnerabilities</vt:lpstr>
      <vt:lpstr>Cryptographic Vulnerabilities</vt:lpstr>
      <vt:lpstr>Cryptographic Vulnerabilities</vt:lpstr>
      <vt:lpstr>Cryptographic Vulnerabilities</vt:lpstr>
      <vt:lpstr>Causes of Cryptography</vt:lpstr>
      <vt:lpstr>Best Practices for Protection against Cryptography</vt:lpstr>
      <vt:lpstr>Misconfiguration Vulnerability</vt:lpstr>
      <vt:lpstr>Causes of Misconfiguration</vt:lpstr>
      <vt:lpstr>Types of Misconfiguration Vulnerabilities</vt:lpstr>
      <vt:lpstr>Impact of Misconfiguration Vulnerability</vt:lpstr>
      <vt:lpstr>Prevention of Misconfiguration Vulnerabilities</vt:lpstr>
      <vt:lpstr>Prevention of Misconfiguration Vulnerabilities</vt:lpstr>
      <vt:lpstr>Mobile Device Vulnerability</vt:lpstr>
      <vt:lpstr>Mobile Vulnerabilities</vt:lpstr>
      <vt:lpstr>Mobile Vulnerabilities</vt:lpstr>
      <vt:lpstr>Mobile Vulnerabilities</vt:lpstr>
      <vt:lpstr>Zero-Day Attacks</vt:lpstr>
      <vt:lpstr>Best Practices for Protection against Zero Day Attack</vt:lpstr>
      <vt:lpstr>PowerPoint Presentation</vt:lpstr>
      <vt:lpstr>Indicators</vt:lpstr>
      <vt:lpstr>PowerPoint Presentation</vt:lpstr>
      <vt:lpstr>Indicators of Compromise</vt:lpstr>
      <vt:lpstr>Indicators of Compromise</vt:lpstr>
      <vt:lpstr>Indicators of Attacks</vt:lpstr>
      <vt:lpstr>Indicators of Attacks</vt:lpstr>
      <vt:lpstr>IOC vs IOA</vt:lpstr>
      <vt:lpstr>PowerPoint Presentation</vt:lpstr>
      <vt:lpstr>Malware</vt:lpstr>
      <vt:lpstr>Impacts of Malware</vt:lpstr>
      <vt:lpstr>Types of Malware</vt:lpstr>
      <vt:lpstr>Types of Malware</vt:lpstr>
      <vt:lpstr>Virus</vt:lpstr>
      <vt:lpstr>Virus Propagation Techniques</vt:lpstr>
      <vt:lpstr>Virus Technologies</vt:lpstr>
      <vt:lpstr>Worms</vt:lpstr>
      <vt:lpstr>Logic Bombs</vt:lpstr>
      <vt:lpstr>Trojan Horse</vt:lpstr>
      <vt:lpstr>Remote Access Trojans</vt:lpstr>
      <vt:lpstr>Backdoor</vt:lpstr>
      <vt:lpstr>Spyware</vt:lpstr>
      <vt:lpstr>Ransomware</vt:lpstr>
      <vt:lpstr>Adware</vt:lpstr>
      <vt:lpstr>Bloatware</vt:lpstr>
      <vt:lpstr>Rootkits</vt:lpstr>
      <vt:lpstr>Keylogger</vt:lpstr>
      <vt:lpstr>Potentially Unwanted Programs</vt:lpstr>
      <vt:lpstr>PowerPoint Presentation</vt:lpstr>
      <vt:lpstr>Detective Measures for Malware Control</vt:lpstr>
      <vt:lpstr>Corrective Measures for Malware Control</vt:lpstr>
      <vt:lpstr>Malware: Technical Controls</vt:lpstr>
      <vt:lpstr>Malware: Technical Controls</vt:lpstr>
      <vt:lpstr>PowerPoint Presentation</vt:lpstr>
      <vt:lpstr>Physical Attack</vt:lpstr>
      <vt:lpstr>Physical Attack</vt:lpstr>
      <vt:lpstr>PowerPoint Presentation</vt:lpstr>
      <vt:lpstr>Network Attack</vt:lpstr>
      <vt:lpstr>Forms of Network Attacks</vt:lpstr>
      <vt:lpstr>Types of Network Attacks</vt:lpstr>
      <vt:lpstr>Pivoting</vt:lpstr>
      <vt:lpstr>Pivoting Attack</vt:lpstr>
      <vt:lpstr>Denial-of-Service Attack</vt:lpstr>
      <vt:lpstr>SYN Flood Attack</vt:lpstr>
      <vt:lpstr>Distributed Denial-of-Service Attack</vt:lpstr>
      <vt:lpstr>Types of DDoS Attacks</vt:lpstr>
      <vt:lpstr>PowerPoint Presentation</vt:lpstr>
      <vt:lpstr>Smurf Attack</vt:lpstr>
      <vt:lpstr>Smurf Attack Flow</vt:lpstr>
      <vt:lpstr>What Is ARP?</vt:lpstr>
      <vt:lpstr>ARP Functioning</vt:lpstr>
      <vt:lpstr>ARP Cache Poisoning</vt:lpstr>
      <vt:lpstr>ARP Cache Poisoning</vt:lpstr>
      <vt:lpstr>Domain Name System</vt:lpstr>
      <vt:lpstr>Domain Name System</vt:lpstr>
      <vt:lpstr>DNS Features</vt:lpstr>
      <vt:lpstr>DNS Cache Poisoning</vt:lpstr>
      <vt:lpstr>DNS Cache Poisoning</vt:lpstr>
      <vt:lpstr>DNS Attack</vt:lpstr>
      <vt:lpstr>DNS Amplification</vt:lpstr>
      <vt:lpstr>DNS Commands</vt:lpstr>
      <vt:lpstr>Steps to Protect Against DNS Attacks</vt:lpstr>
      <vt:lpstr>Wi-Fi</vt:lpstr>
      <vt:lpstr>Benefits of Wireless Network</vt:lpstr>
      <vt:lpstr>Wireless Attacks</vt:lpstr>
      <vt:lpstr>Wireless Attacks</vt:lpstr>
      <vt:lpstr>Controls to Secure Wi-Fi</vt:lpstr>
      <vt:lpstr>On-Path Attack</vt:lpstr>
      <vt:lpstr>Man-in-the-Middle Attack</vt:lpstr>
      <vt:lpstr>Man-in-the-Browser Attack</vt:lpstr>
      <vt:lpstr>PowerPoint Presentation</vt:lpstr>
      <vt:lpstr>Credential Replay Attack</vt:lpstr>
      <vt:lpstr>Credential Stuffing Attack</vt:lpstr>
      <vt:lpstr>Bash Shell Attack</vt:lpstr>
      <vt:lpstr>PowerPoint Presentation</vt:lpstr>
      <vt:lpstr>Cryptographic Attack</vt:lpstr>
      <vt:lpstr>Downgrade Attacks</vt:lpstr>
      <vt:lpstr>Types of Downgrade Attacks</vt:lpstr>
      <vt:lpstr>Collision Attack</vt:lpstr>
      <vt:lpstr>Birthday Attack</vt:lpstr>
      <vt:lpstr>Pass-the-Hash Attack</vt:lpstr>
      <vt:lpstr>PowerPoint Presentation</vt:lpstr>
      <vt:lpstr>PowerPoint Presentation</vt:lpstr>
      <vt:lpstr>Types of Password Attacks</vt:lpstr>
      <vt:lpstr>PowerPoint Presentation</vt:lpstr>
      <vt:lpstr>PowerPoint Presentation</vt:lpstr>
      <vt:lpstr>Application Attack</vt:lpstr>
      <vt:lpstr>Injections</vt:lpstr>
      <vt:lpstr>Replay Attack</vt:lpstr>
      <vt:lpstr>Directory Traversal</vt:lpstr>
      <vt:lpstr>PowerPoint Presentation</vt:lpstr>
      <vt:lpstr>PowerPoint Presentation</vt:lpstr>
      <vt:lpstr>PowerPoint Presentation</vt:lpstr>
      <vt:lpstr>Mitigation Strategies</vt:lpstr>
      <vt:lpstr>Mitigation Strategies</vt:lpstr>
      <vt:lpstr>Mitigation Strategies</vt:lpstr>
      <vt:lpstr>Segregation, Segmentation, and Isolation</vt:lpstr>
      <vt:lpstr>Types of Segregation or Segmentation</vt:lpstr>
      <vt:lpstr>Types of Segregation or Segmentation</vt:lpstr>
      <vt:lpstr>Types of Segregation or Segmentation</vt:lpstr>
      <vt:lpstr>Micro-Segmentation</vt:lpstr>
      <vt:lpstr>Benefits of Micro-Segmentation</vt:lpstr>
      <vt:lpstr>Zones</vt:lpstr>
      <vt:lpstr>Types of Network Zones</vt:lpstr>
      <vt:lpstr>Intranet</vt:lpstr>
      <vt:lpstr>Extranet</vt:lpstr>
      <vt:lpstr>Demilitarized Zones (DMZs)</vt:lpstr>
      <vt:lpstr>Functions of DMZs</vt:lpstr>
      <vt:lpstr>Wireless Network</vt:lpstr>
      <vt:lpstr>Guest Wireless Network</vt:lpstr>
      <vt:lpstr>PowerPoint Presentation</vt:lpstr>
      <vt:lpstr>Access Control</vt:lpstr>
      <vt:lpstr>Implementing Access Control List </vt:lpstr>
      <vt:lpstr>Implementing Access Control Lists</vt:lpstr>
      <vt:lpstr>Application Allowlist</vt:lpstr>
      <vt:lpstr>Application Allowlist</vt:lpstr>
      <vt:lpstr>Allowlist Attribute</vt:lpstr>
      <vt:lpstr>Application Blacklist </vt:lpstr>
      <vt:lpstr>Blacklist Attribute</vt:lpstr>
      <vt:lpstr>Sandboxing</vt:lpstr>
      <vt:lpstr>Sandboxing Flow</vt:lpstr>
      <vt:lpstr>Benefits of Sandboxing</vt:lpstr>
      <vt:lpstr>Patch Management</vt:lpstr>
      <vt:lpstr>Patch Management Activities</vt:lpstr>
      <vt:lpstr>Patch Management Cycle</vt:lpstr>
      <vt:lpstr>Encryption</vt:lpstr>
      <vt:lpstr>Encryption as a Mitigation Strategy</vt:lpstr>
      <vt:lpstr>Link Encryption vs. End-to-End Encryption</vt:lpstr>
      <vt:lpstr>Data in Transit: Best Practices</vt:lpstr>
      <vt:lpstr>Homomorphic Encryption</vt:lpstr>
      <vt:lpstr>Confidential Computing</vt:lpstr>
      <vt:lpstr>Monitoring</vt:lpstr>
      <vt:lpstr>Security Information and Event Management</vt:lpstr>
      <vt:lpstr>Security Information and Event Management</vt:lpstr>
      <vt:lpstr>SIEM Functionality</vt:lpstr>
      <vt:lpstr>Security Orchestration, Automation, and Response (SOAR) </vt:lpstr>
      <vt:lpstr>SOAR Components</vt:lpstr>
      <vt:lpstr>Need for SOAR in SIEM</vt:lpstr>
      <vt:lpstr>Configuration Enforcement</vt:lpstr>
      <vt:lpstr>Decommissioning</vt:lpstr>
      <vt:lpstr>Documentation</vt:lpstr>
      <vt:lpstr>Decommissioning Process</vt:lpstr>
      <vt:lpstr>Hardening</vt:lpstr>
      <vt:lpstr>Different Types of Hardening Techniques</vt:lpstr>
      <vt:lpstr>End Point Detection and Response</vt:lpstr>
      <vt:lpstr>Functions of EDR</vt:lpstr>
      <vt:lpstr>Host-Based Firewall</vt:lpstr>
      <vt:lpstr>Host-Based Intrusion Prevention System</vt:lpstr>
      <vt:lpstr>Disabling Unused Ports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2024-09-03T23:08:13Z</dcterms:modified>
</cp:coreProperties>
</file>